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001" r:id="rId2"/>
    <p:sldId id="1025" r:id="rId3"/>
    <p:sldId id="1026" r:id="rId4"/>
    <p:sldId id="1027" r:id="rId5"/>
    <p:sldId id="1029" r:id="rId6"/>
    <p:sldId id="1028" r:id="rId7"/>
    <p:sldId id="1030" r:id="rId8"/>
    <p:sldId id="1079" r:id="rId9"/>
    <p:sldId id="1080" r:id="rId10"/>
    <p:sldId id="1034" r:id="rId11"/>
    <p:sldId id="1035" r:id="rId12"/>
    <p:sldId id="1036" r:id="rId13"/>
    <p:sldId id="1037" r:id="rId14"/>
    <p:sldId id="1038" r:id="rId15"/>
    <p:sldId id="1040" r:id="rId16"/>
    <p:sldId id="1043" r:id="rId17"/>
    <p:sldId id="1044" r:id="rId18"/>
    <p:sldId id="1046" r:id="rId19"/>
    <p:sldId id="1048" r:id="rId20"/>
    <p:sldId id="1051" r:id="rId21"/>
    <p:sldId id="1052" r:id="rId22"/>
    <p:sldId id="1056" r:id="rId23"/>
    <p:sldId id="1057" r:id="rId24"/>
    <p:sldId id="1059" r:id="rId25"/>
    <p:sldId id="1060" r:id="rId26"/>
    <p:sldId id="1061" r:id="rId27"/>
    <p:sldId id="1062" r:id="rId28"/>
    <p:sldId id="1063" r:id="rId29"/>
    <p:sldId id="1064" r:id="rId30"/>
    <p:sldId id="1065" r:id="rId31"/>
    <p:sldId id="1066" r:id="rId32"/>
    <p:sldId id="1068" r:id="rId33"/>
    <p:sldId id="1069" r:id="rId34"/>
    <p:sldId id="1070" r:id="rId35"/>
    <p:sldId id="1071" r:id="rId36"/>
    <p:sldId id="1083" r:id="rId37"/>
    <p:sldId id="1073" r:id="rId38"/>
    <p:sldId id="1082" r:id="rId39"/>
    <p:sldId id="1072" r:id="rId40"/>
    <p:sldId id="1075" r:id="rId4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FFCC"/>
    <a:srgbClr val="002B4C"/>
    <a:srgbClr val="005392"/>
    <a:srgbClr val="0000FF"/>
    <a:srgbClr val="143C2B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623" autoAdjust="0"/>
  </p:normalViewPr>
  <p:slideViewPr>
    <p:cSldViewPr>
      <p:cViewPr>
        <p:scale>
          <a:sx n="50" d="100"/>
          <a:sy n="50" d="100"/>
        </p:scale>
        <p:origin x="-1752" y="-30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.tarsoudis@freemail.gr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George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Tarsoudis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Alexandroupolis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Greece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Aug. 16, 2008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image combines 24 exposures that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Christen took of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July 1991 eclipse with a 35mm camera through a Traveler operating at f/12.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Roland Christen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Astro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-Physics.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LE2018Jul27T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9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tipos: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331640" y="1556792"/>
            <a:ext cx="309634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341241" y="3796457"/>
            <a:ext cx="330276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331639" y="2780928"/>
            <a:ext cx="330276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eogdata.csun.edu/~voltaire/roland/images/EclipseComb35mmB.jpg"/>
          <p:cNvPicPr>
            <a:picLocks noChangeAspect="1" noChangeArrowheads="1"/>
          </p:cNvPicPr>
          <p:nvPr/>
        </p:nvPicPr>
        <p:blipFill>
          <a:blip r:embed="rId3" cstate="print"/>
          <a:srcRect b="3500"/>
          <a:stretch>
            <a:fillRect/>
          </a:stretch>
        </p:blipFill>
        <p:spPr bwMode="auto">
          <a:xfrm>
            <a:off x="29496" y="763040"/>
            <a:ext cx="9114504" cy="605033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imagem: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Marj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 and Roland Christen 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1916832"/>
            <a:ext cx="889248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Observado na </a:t>
            </a: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</a:rPr>
              <a:t>umbra</a:t>
            </a: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Cerca de 200 km de largura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Comprimento: cerca de15 mil km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3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  <a:latin typeface="Century Gothic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65796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683704" y="1196752"/>
            <a:ext cx="4534908" cy="4489649"/>
            <a:chOff x="4274361" y="2231524"/>
            <a:chExt cx="4627458" cy="4581274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4274361" y="2231524"/>
              <a:ext cx="4627458" cy="4581274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302218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3897057" y="2770049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628800"/>
            <a:ext cx="3960440" cy="396044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5400000">
            <a:off x="6263724" y="3451278"/>
            <a:ext cx="331780" cy="331780"/>
          </a:xfrm>
          <a:prstGeom prst="ellipse">
            <a:avLst/>
          </a:prstGeom>
          <a:gradFill>
            <a:gsLst>
              <a:gs pos="33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4462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Perigeu e apogeu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3320416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960377"/>
            <a:ext cx="300387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732240" y="2670011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perigeu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3323893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652125"/>
            <a:ext cx="261480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645024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apogeu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 rot="5400000">
            <a:off x="2313794" y="3453428"/>
            <a:ext cx="331781" cy="331781"/>
          </a:xfrm>
          <a:prstGeom prst="ellipse">
            <a:avLst/>
          </a:prstGeom>
          <a:gradFill>
            <a:gsLst>
              <a:gs pos="35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3858957" y="2769603"/>
            <a:ext cx="1368152" cy="1374399"/>
            <a:chOff x="4397386" y="4522849"/>
            <a:chExt cx="3798892" cy="3800884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38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37" name="Arc 37"/>
            <p:cNvSpPr>
              <a:spLocks/>
            </p:cNvSpPr>
            <p:nvPr/>
          </p:nvSpPr>
          <p:spPr bwMode="auto">
            <a:xfrm>
              <a:off x="5245589" y="5388881"/>
              <a:ext cx="1494387" cy="293485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Arc 37"/>
          <p:cNvSpPr>
            <a:spLocks noChangeAspect="1"/>
          </p:cNvSpPr>
          <p:nvPr/>
        </p:nvSpPr>
        <p:spPr bwMode="auto">
          <a:xfrm>
            <a:off x="2322179" y="3452766"/>
            <a:ext cx="168508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Arc 37"/>
          <p:cNvSpPr>
            <a:spLocks noChangeAspect="1"/>
          </p:cNvSpPr>
          <p:nvPr/>
        </p:nvSpPr>
        <p:spPr bwMode="auto">
          <a:xfrm>
            <a:off x="6268103" y="3450922"/>
            <a:ext cx="168512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588224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/>
      <p:bldP spid="24" grpId="0" animBg="1"/>
      <p:bldP spid="26" grpId="0"/>
      <p:bldP spid="30" grpId="0"/>
      <p:bldP spid="10" grpId="0" animBg="1"/>
      <p:bldP spid="31" grpId="0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mecanismo dos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3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parcial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Chris Cook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 totais visíveis do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12 de agosto de 2045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11 de maio de 2059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Lunares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023740" y="2492923"/>
            <a:ext cx="20607" cy="21945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2195736" y="2636912"/>
            <a:ext cx="1543394" cy="1520707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2402235" y="2896369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44117"/>
            <a:ext cx="5152251" cy="31810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755576" y="2166764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751236" y="3484238"/>
            <a:ext cx="5395566" cy="12518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6" name="Grupo 54"/>
          <p:cNvGrpSpPr/>
          <p:nvPr/>
        </p:nvGrpSpPr>
        <p:grpSpPr>
          <a:xfrm>
            <a:off x="1904305" y="3246310"/>
            <a:ext cx="329007" cy="327335"/>
            <a:chOff x="1904305" y="3246310"/>
            <a:chExt cx="329007" cy="327335"/>
          </a:xfrm>
        </p:grpSpPr>
        <p:sp>
          <p:nvSpPr>
            <p:cNvPr id="53" name="Elipse 5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ua 5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68960"/>
            <a:ext cx="486026" cy="720080"/>
          </a:xfrm>
          <a:prstGeom prst="ellipse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lunar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NASA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7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 rot="6899164">
            <a:off x="3138394" y="894711"/>
            <a:ext cx="690814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0843" y="2739407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-36512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372201" y="2996952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5868144" y="3573016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3753337" y="2048445"/>
            <a:ext cx="2848434" cy="2806563"/>
            <a:chOff x="2330717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30717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100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rgbClr val="0066FF">
                  <a:alpha val="66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563888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491880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73016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563888" y="4005064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Atmosfera</a:t>
            </a: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827584" y="4509120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Raios refratados  </a:t>
            </a: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50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Eclipse Lunar visto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3" cstate="print"/>
          <a:srcRect b="7244"/>
          <a:stretch>
            <a:fillRect/>
          </a:stretch>
        </p:blipFill>
        <p:spPr bwMode="auto">
          <a:xfrm>
            <a:off x="179512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George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Tarsoudis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 </a:t>
            </a:r>
          </a:p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visível do Brasil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  <a:hlinkClick r:id="rId3" action="ppaction://hlinkfile"/>
              </a:rPr>
              <a:t>27 de julho de 2018 (total)</a:t>
            </a: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64355"/>
            <a:ext cx="4355976" cy="1968901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 http://gifsec.com/funny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Resumindo: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113410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8"/>
          <p:cNvGrpSpPr>
            <a:grpSpLocks noChangeAspect="1"/>
          </p:cNvGrpSpPr>
          <p:nvPr/>
        </p:nvGrpSpPr>
        <p:grpSpPr>
          <a:xfrm>
            <a:off x="3494248" y="3168406"/>
            <a:ext cx="2229880" cy="2229984"/>
            <a:chOff x="4652979" y="2629905"/>
            <a:chExt cx="3777518" cy="3739816"/>
          </a:xfrm>
        </p:grpSpPr>
        <p:sp>
          <p:nvSpPr>
            <p:cNvPr id="15" name="Elipse 14"/>
            <p:cNvSpPr>
              <a:spLocks noChangeAspect="1"/>
            </p:cNvSpPr>
            <p:nvPr/>
          </p:nvSpPr>
          <p:spPr bwMode="auto">
            <a:xfrm>
              <a:off x="4652979" y="2629905"/>
              <a:ext cx="3777518" cy="3739816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6662600" y="3140968"/>
            <a:ext cx="2229880" cy="2229984"/>
            <a:chOff x="4753560" y="2599385"/>
            <a:chExt cx="3777517" cy="3739818"/>
          </a:xfrm>
        </p:grpSpPr>
        <p:sp>
          <p:nvSpPr>
            <p:cNvPr id="18" name="Elipse 17"/>
            <p:cNvSpPr>
              <a:spLocks noChangeAspect="1"/>
            </p:cNvSpPr>
            <p:nvPr/>
          </p:nvSpPr>
          <p:spPr bwMode="auto">
            <a:xfrm>
              <a:off x="4753560" y="2599385"/>
              <a:ext cx="3777517" cy="3739818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965719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692926" y="3763784"/>
            <a:ext cx="1512168" cy="151216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ítulo 3"/>
          <p:cNvSpPr txBox="1">
            <a:spLocks/>
          </p:cNvSpPr>
          <p:nvPr/>
        </p:nvSpPr>
        <p:spPr bwMode="auto">
          <a:xfrm>
            <a:off x="5004048" y="5661248"/>
            <a:ext cx="3510136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(e híbrido)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  <p:bldP spid="21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lunares</a:t>
            </a: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63227" y="2835280"/>
            <a:ext cx="2105965" cy="2264652"/>
            <a:chOff x="1169891" y="2204864"/>
            <a:chExt cx="2477609" cy="2664296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9891" y="2492896"/>
              <a:ext cx="1728000" cy="2268000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452123" y="2204864"/>
              <a:ext cx="1195377" cy="2664296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36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umbral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7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Cilindro 11"/>
          <p:cNvSpPr/>
          <p:nvPr/>
        </p:nvSpPr>
        <p:spPr bwMode="auto">
          <a:xfrm rot="6899164">
            <a:off x="3139861" y="887762"/>
            <a:ext cx="687825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4653" y="273251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298455">
            <a:off x="2544909" y="1722747"/>
            <a:ext cx="4265509" cy="2848280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3" name="Cilindro 22"/>
          <p:cNvSpPr>
            <a:spLocks noChangeAspect="1"/>
          </p:cNvSpPr>
          <p:nvPr/>
        </p:nvSpPr>
        <p:spPr bwMode="auto">
          <a:xfrm rot="6917394">
            <a:off x="5606216" y="2503954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480048" y="3864826"/>
            <a:ext cx="253508" cy="266088"/>
            <a:chOff x="6227476" y="5306886"/>
            <a:chExt cx="253508" cy="266088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ua 25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Cilindro 28"/>
          <p:cNvSpPr>
            <a:spLocks noChangeAspect="1"/>
          </p:cNvSpPr>
          <p:nvPr/>
        </p:nvSpPr>
        <p:spPr bwMode="auto">
          <a:xfrm rot="6917394">
            <a:off x="1809786" y="690865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8"/>
          <p:cNvGrpSpPr/>
          <p:nvPr/>
        </p:nvGrpSpPr>
        <p:grpSpPr>
          <a:xfrm>
            <a:off x="2683618" y="2051737"/>
            <a:ext cx="253508" cy="266088"/>
            <a:chOff x="6227476" y="5306886"/>
            <a:chExt cx="253508" cy="266088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7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riângulo isósceles 34"/>
          <p:cNvSpPr/>
          <p:nvPr/>
        </p:nvSpPr>
        <p:spPr bwMode="auto">
          <a:xfrm rot="9479158">
            <a:off x="2616202" y="3061645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0" y="5661248"/>
            <a:ext cx="914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Se os planos orbitais coincidissem...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95536" y="2132856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60232" y="4077072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9" grpId="0" animBg="1"/>
      <p:bldP spid="35" grpId="0" animBg="1"/>
      <p:bldP spid="37" grpId="0"/>
      <p:bldP spid="38" grpId="0"/>
      <p:bldP spid="39" grpId="0"/>
      <p:bldP spid="3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511204" cy="25200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7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203848" y="134076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660232" y="506537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Cilindro 42"/>
          <p:cNvSpPr>
            <a:spLocks noChangeAspect="1"/>
          </p:cNvSpPr>
          <p:nvPr/>
        </p:nvSpPr>
        <p:spPr bwMode="auto">
          <a:xfrm rot="7224342">
            <a:off x="2569359" y="735522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9"/>
          <p:cNvGrpSpPr/>
          <p:nvPr/>
        </p:nvGrpSpPr>
        <p:grpSpPr>
          <a:xfrm>
            <a:off x="2878332" y="1268760"/>
            <a:ext cx="253508" cy="266088"/>
            <a:chOff x="2843100" y="1348827"/>
            <a:chExt cx="253508" cy="266088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 bwMode="auto">
            <a:xfrm rot="21089018">
              <a:off x="2843100" y="1359417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561110">
              <a:off x="2844525" y="1348827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 rot="16200000">
              <a:off x="2905933" y="1425040"/>
              <a:ext cx="127750" cy="252000"/>
            </a:xfrm>
            <a:prstGeom prst="moon">
              <a:avLst>
                <a:gd name="adj" fmla="val 49681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Cilindro 43"/>
          <p:cNvSpPr>
            <a:spLocks noChangeAspect="1"/>
          </p:cNvSpPr>
          <p:nvPr/>
        </p:nvSpPr>
        <p:spPr bwMode="auto">
          <a:xfrm rot="7224342">
            <a:off x="6063621" y="4361874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372200" y="4891104"/>
            <a:ext cx="253508" cy="266088"/>
            <a:chOff x="6227476" y="5306886"/>
            <a:chExt cx="253508" cy="26608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43" grpId="0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7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/>
          <p:nvPr/>
        </p:nvSpPr>
        <p:spPr bwMode="auto">
          <a:xfrm>
            <a:off x="3170684" y="39433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5933852" y="20675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915816" y="4036360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Descendente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5580112" y="2204864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Ascendente 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 bwMode="auto">
          <a:xfrm flipV="1">
            <a:off x="1748118" y="3182472"/>
            <a:ext cx="2707341" cy="18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flipH="1">
            <a:off x="4939553" y="1532965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39552" y="5044472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Linha dos Nodos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Arco 25"/>
          <p:cNvSpPr/>
          <p:nvPr/>
        </p:nvSpPr>
        <p:spPr bwMode="auto">
          <a:xfrm rot="13715805">
            <a:off x="1179430" y="2532361"/>
            <a:ext cx="1334854" cy="1445844"/>
          </a:xfrm>
          <a:prstGeom prst="arc">
            <a:avLst>
              <a:gd name="adj1" fmla="val 17443119"/>
              <a:gd name="adj2" fmla="val 21361960"/>
            </a:avLst>
          </a:prstGeom>
          <a:noFill/>
          <a:ln w="730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539552" y="2699566"/>
            <a:ext cx="7920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5°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0800000">
            <a:off x="5635992" y="4099106"/>
            <a:ext cx="6480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7" grpId="0" animBg="1"/>
      <p:bldP spid="45" grpId="0" animBg="1"/>
      <p:bldP spid="46" grpId="0" animBg="1"/>
      <p:bldP spid="48" grpId="0"/>
      <p:bldP spid="49" grpId="0"/>
      <p:bldP spid="62" grpId="0"/>
      <p:bldP spid="26" grpId="0" animBg="1"/>
      <p:bldP spid="27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estrutura das sombras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8163</TotalTime>
  <Words>611</Words>
  <Application>Microsoft Office PowerPoint</Application>
  <PresentationFormat>Apresentação na tela (4:3)</PresentationFormat>
  <Paragraphs>165</Paragraphs>
  <Slides>40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Blank Presentation</vt:lpstr>
      <vt:lpstr>Slide 1</vt:lpstr>
      <vt:lpstr>O mecanismo dos eclipses</vt:lpstr>
      <vt:lpstr>Slide 3</vt:lpstr>
      <vt:lpstr>Slide 4</vt:lpstr>
      <vt:lpstr>Slide 5</vt:lpstr>
      <vt:lpstr>Slide 6</vt:lpstr>
      <vt:lpstr>Slide 7</vt:lpstr>
      <vt:lpstr>Slide 8</vt:lpstr>
      <vt:lpstr>A estrutura das sombras</vt:lpstr>
      <vt:lpstr>Slide 10</vt:lpstr>
      <vt:lpstr>Slide 11</vt:lpstr>
      <vt:lpstr>Eclipses Solares</vt:lpstr>
      <vt:lpstr>tipos:</vt:lpstr>
      <vt:lpstr>eclipse solar total</vt:lpstr>
      <vt:lpstr>Slide 15</vt:lpstr>
      <vt:lpstr>Eclipse Solar Total</vt:lpstr>
      <vt:lpstr>eclipse solar anular</vt:lpstr>
      <vt:lpstr>Slide 18</vt:lpstr>
      <vt:lpstr>Slide 19</vt:lpstr>
      <vt:lpstr>eclipse solar parcial</vt:lpstr>
      <vt:lpstr>Slide 21</vt:lpstr>
      <vt:lpstr>Próximos eclipses solares</vt:lpstr>
      <vt:lpstr>Slide 23</vt:lpstr>
      <vt:lpstr>Eclipses Lunares</vt:lpstr>
      <vt:lpstr>Slide 25</vt:lpstr>
      <vt:lpstr>Tipos de eclipses lunares</vt:lpstr>
      <vt:lpstr>eclipse lunar total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Próximo eclipse lunar total</vt:lpstr>
      <vt:lpstr>Slide 37</vt:lpstr>
      <vt:lpstr>Resumindo: eclipses solares</vt:lpstr>
      <vt:lpstr>Resumindo... Eclipses lunares</vt:lpstr>
      <vt:lpstr>Data e visibilidade dos próximos eclipses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484</cp:revision>
  <cp:lastPrinted>2000-05-01T12:23:36Z</cp:lastPrinted>
  <dcterms:created xsi:type="dcterms:W3CDTF">1995-06-17T23:31:02Z</dcterms:created>
  <dcterms:modified xsi:type="dcterms:W3CDTF">2016-09-16T20:55:23Z</dcterms:modified>
</cp:coreProperties>
</file>