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1021" r:id="rId3"/>
    <p:sldId id="1011" r:id="rId4"/>
    <p:sldId id="1031" r:id="rId5"/>
    <p:sldId id="1032" r:id="rId6"/>
    <p:sldId id="1033" r:id="rId7"/>
    <p:sldId id="1034" r:id="rId8"/>
    <p:sldId id="1035" r:id="rId9"/>
    <p:sldId id="1036" r:id="rId10"/>
    <p:sldId id="1037" r:id="rId11"/>
    <p:sldId id="1029" r:id="rId12"/>
    <p:sldId id="1039" r:id="rId13"/>
    <p:sldId id="1002" r:id="rId14"/>
    <p:sldId id="1004" r:id="rId15"/>
    <p:sldId id="1038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9966"/>
    <a:srgbClr val="00FF00"/>
    <a:srgbClr val="37CBFF"/>
    <a:srgbClr val="00CC99"/>
    <a:srgbClr val="000066"/>
    <a:srgbClr val="0066FF"/>
    <a:srgbClr val="143C2B"/>
    <a:srgbClr val="00539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 varScale="1">
        <p:scale>
          <a:sx n="60" d="100"/>
          <a:sy n="60" d="100"/>
        </p:scale>
        <p:origin x="-1446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https://observatoriosolar.wordpress.com/tag/medidas-angulares/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estialhorizon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celhorcomp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devinin.blogspo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Alguns conceitos de Astrometria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6632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2771800" y="1340768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7" name="Picture 4" descr="Place your organization logo 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857375" cy="1323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77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8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4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20880" cy="49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0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74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77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grpSp>
        <p:nvGrpSpPr>
          <p:cNvPr id="77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37CBFF"/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rgbClr val="37CBFF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coordenadas do Observatório </a:t>
            </a: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– São Carlos (SP):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Latitude = -22° 00' 40.24”</a:t>
            </a:r>
          </a:p>
          <a:p>
            <a:r>
              <a:rPr lang="pt-BR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Longitude= -47° 53' 47.66”</a:t>
            </a:r>
            <a:endParaRPr lang="pt-BR" sz="24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3491880" y="1988840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  <a:hlinkClick r:id="rId2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4D0808">
                      <a:alpha val="1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588224" y="2060848"/>
            <a:ext cx="2232248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 e o Nadir</a:t>
            </a:r>
          </a:p>
        </p:txBody>
      </p:sp>
      <p:grpSp>
        <p:nvGrpSpPr>
          <p:cNvPr id="2" name="Grupo 66"/>
          <p:cNvGrpSpPr/>
          <p:nvPr/>
        </p:nvGrpSpPr>
        <p:grpSpPr>
          <a:xfrm>
            <a:off x="1714524" y="1504354"/>
            <a:ext cx="5665788" cy="4680000"/>
            <a:chOff x="1706194" y="1472815"/>
            <a:chExt cx="5665788" cy="4680000"/>
          </a:xfrm>
        </p:grpSpPr>
        <p:sp>
          <p:nvSpPr>
            <p:cNvPr id="54" name="Lua 5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5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8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3339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</a:p>
            </p:txBody>
          </p:sp>
          <p:sp>
            <p:nvSpPr>
              <p:cNvPr id="13340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</a:p>
            </p:txBody>
          </p:sp>
          <p:sp>
            <p:nvSpPr>
              <p:cNvPr id="13335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337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</a:p>
            </p:txBody>
          </p:sp>
        </p:grpSp>
        <p:sp>
          <p:nvSpPr>
            <p:cNvPr id="13315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30" name="Elipse 29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Conector reto 30"/>
              <p:cNvCxnSpPr>
                <a:stCxn id="30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2" name="Conector reto 31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3" name="Conector reto 32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6" name="Conector reto 35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7" name="Conector reto 36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38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48" name="Elipse 47"/>
            <p:cNvSpPr>
              <a:spLocks noChangeAspect="1"/>
            </p:cNvSpPr>
            <p:nvPr/>
          </p:nvSpPr>
          <p:spPr bwMode="auto">
            <a:xfrm>
              <a:off x="3017594" y="1786884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43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5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6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7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9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2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3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4644008" y="1497376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08" name="Elipse 107"/>
          <p:cNvSpPr>
            <a:spLocks noChangeAspect="1"/>
          </p:cNvSpPr>
          <p:nvPr/>
        </p:nvSpPr>
        <p:spPr bwMode="auto">
          <a:xfrm rot="18342476">
            <a:off x="4334050" y="1191727"/>
            <a:ext cx="636551" cy="636551"/>
          </a:xfrm>
          <a:prstGeom prst="ellipse">
            <a:avLst/>
          </a:prstGeom>
          <a:gradFill>
            <a:gsLst>
              <a:gs pos="7000">
                <a:srgbClr val="21FF46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 rot="18342476">
            <a:off x="4577800" y="144000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09" name="CaixaDeTexto 34"/>
          <p:cNvSpPr txBox="1">
            <a:spLocks noChangeArrowheads="1"/>
          </p:cNvSpPr>
          <p:nvPr/>
        </p:nvSpPr>
        <p:spPr bwMode="auto">
          <a:xfrm>
            <a:off x="4728567" y="980728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10" name="Line 26"/>
          <p:cNvSpPr>
            <a:spLocks noChangeShapeType="1"/>
          </p:cNvSpPr>
          <p:nvPr/>
        </p:nvSpPr>
        <p:spPr bwMode="auto">
          <a:xfrm>
            <a:off x="4644008" y="3946119"/>
            <a:ext cx="0" cy="2304256"/>
          </a:xfrm>
          <a:prstGeom prst="line">
            <a:avLst/>
          </a:prstGeom>
          <a:noFill/>
          <a:ln w="25400">
            <a:solidFill>
              <a:schemeClr val="bg1">
                <a:alpha val="65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" name="CaixaDeTexto 34"/>
          <p:cNvSpPr txBox="1">
            <a:spLocks noChangeArrowheads="1"/>
          </p:cNvSpPr>
          <p:nvPr/>
        </p:nvSpPr>
        <p:spPr bwMode="auto">
          <a:xfrm>
            <a:off x="3072383" y="6165304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</a:rPr>
              <a:t>Nadir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11" name="Elipse 110"/>
          <p:cNvSpPr>
            <a:spLocks noChangeAspect="1"/>
          </p:cNvSpPr>
          <p:nvPr/>
        </p:nvSpPr>
        <p:spPr bwMode="auto">
          <a:xfrm rot="18342476">
            <a:off x="4334202" y="5867147"/>
            <a:ext cx="636551" cy="636551"/>
          </a:xfrm>
          <a:prstGeom prst="ellipse">
            <a:avLst/>
          </a:prstGeom>
          <a:gradFill>
            <a:gsLst>
              <a:gs pos="7000">
                <a:srgbClr val="00B0F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 rot="18342476">
            <a:off x="4585690" y="6128546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8" grpId="0" animBg="1"/>
      <p:bldP spid="107" grpId="0" animBg="1"/>
      <p:bldP spid="109" grpId="0"/>
      <p:bldP spid="110" grpId="0" animBg="1"/>
      <p:bldP spid="112" grpId="0"/>
      <p:bldP spid="111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upo 150"/>
          <p:cNvGrpSpPr/>
          <p:nvPr/>
        </p:nvGrpSpPr>
        <p:grpSpPr>
          <a:xfrm>
            <a:off x="1717299" y="986236"/>
            <a:ext cx="5665788" cy="5707796"/>
            <a:chOff x="1717299" y="986236"/>
            <a:chExt cx="5665788" cy="5707796"/>
          </a:xfrm>
        </p:grpSpPr>
        <p:grpSp>
          <p:nvGrpSpPr>
            <p:cNvPr id="152" name="Grupo 66"/>
            <p:cNvGrpSpPr/>
            <p:nvPr/>
          </p:nvGrpSpPr>
          <p:grpSpPr>
            <a:xfrm>
              <a:off x="1717299" y="1509862"/>
              <a:ext cx="5665788" cy="4680000"/>
              <a:chOff x="1706194" y="1472815"/>
              <a:chExt cx="5665788" cy="4680000"/>
            </a:xfrm>
          </p:grpSpPr>
          <p:sp>
            <p:nvSpPr>
              <p:cNvPr id="161" name="Lua 160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162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63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90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1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9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9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95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164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5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6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167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184" name="Elipse 183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85" name="Conector reto 184"/>
                <p:cNvCxnSpPr>
                  <a:stCxn id="184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6" name="Conector reto 185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7" name="Conector reto 186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8" name="Conector reto 187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89" name="Conector reto 188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68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9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0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1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72" name="Elipse 171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173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174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5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6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7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8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79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0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1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2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83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153" name="Line 26"/>
            <p:cNvSpPr>
              <a:spLocks noChangeShapeType="1"/>
            </p:cNvSpPr>
            <p:nvPr/>
          </p:nvSpPr>
          <p:spPr bwMode="auto">
            <a:xfrm>
              <a:off x="4646783" y="1502884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4" name="Elipse 153"/>
            <p:cNvSpPr>
              <a:spLocks noChangeAspect="1"/>
            </p:cNvSpPr>
            <p:nvPr/>
          </p:nvSpPr>
          <p:spPr bwMode="auto">
            <a:xfrm rot="18342476">
              <a:off x="4336825" y="119723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55" name="Oval 25"/>
            <p:cNvSpPr>
              <a:spLocks noChangeArrowheads="1"/>
            </p:cNvSpPr>
            <p:nvPr/>
          </p:nvSpPr>
          <p:spPr bwMode="auto">
            <a:xfrm rot="18342476">
              <a:off x="4580575" y="144551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56" name="CaixaDeTexto 34"/>
            <p:cNvSpPr txBox="1">
              <a:spLocks noChangeArrowheads="1"/>
            </p:cNvSpPr>
            <p:nvPr/>
          </p:nvSpPr>
          <p:spPr bwMode="auto">
            <a:xfrm>
              <a:off x="4731342" y="986236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157" name="Line 26"/>
            <p:cNvSpPr>
              <a:spLocks noChangeShapeType="1"/>
            </p:cNvSpPr>
            <p:nvPr/>
          </p:nvSpPr>
          <p:spPr bwMode="auto">
            <a:xfrm>
              <a:off x="4646783" y="3951627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58" name="CaixaDeTexto 34"/>
            <p:cNvSpPr txBox="1">
              <a:spLocks noChangeArrowheads="1"/>
            </p:cNvSpPr>
            <p:nvPr/>
          </p:nvSpPr>
          <p:spPr bwMode="auto">
            <a:xfrm>
              <a:off x="3075158" y="6170812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159" name="Elipse 158"/>
            <p:cNvSpPr>
              <a:spLocks noChangeAspect="1"/>
            </p:cNvSpPr>
            <p:nvPr/>
          </p:nvSpPr>
          <p:spPr bwMode="auto">
            <a:xfrm rot="18342476">
              <a:off x="4336977" y="5872655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 rot="18342476">
              <a:off x="4588465" y="6134054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59" name="Arco 58"/>
          <p:cNvSpPr/>
          <p:nvPr/>
        </p:nvSpPr>
        <p:spPr bwMode="auto">
          <a:xfrm>
            <a:off x="3853132" y="1517449"/>
            <a:ext cx="1512498" cy="4673462"/>
          </a:xfrm>
          <a:prstGeom prst="arc">
            <a:avLst>
              <a:gd name="adj1" fmla="val 16244478"/>
              <a:gd name="adj2" fmla="val 5483612"/>
            </a:avLst>
          </a:prstGeom>
          <a:noFill/>
          <a:ln w="66675" cap="flat" cmpd="sng" algn="ctr">
            <a:solidFill>
              <a:srgbClr val="00FF00">
                <a:alpha val="4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995715" y="3481155"/>
            <a:ext cx="4663986" cy="776622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7" name="Oval 25"/>
          <p:cNvSpPr>
            <a:spLocks noChangeArrowheads="1"/>
          </p:cNvSpPr>
          <p:nvPr/>
        </p:nvSpPr>
        <p:spPr bwMode="auto">
          <a:xfrm>
            <a:off x="3903896" y="45599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98" name="Oval 25"/>
          <p:cNvSpPr>
            <a:spLocks noChangeArrowheads="1"/>
          </p:cNvSpPr>
          <p:nvPr/>
        </p:nvSpPr>
        <p:spPr bwMode="auto">
          <a:xfrm>
            <a:off x="5259956" y="3013736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00" name="Oval 25"/>
          <p:cNvSpPr>
            <a:spLocks noChangeArrowheads="1"/>
          </p:cNvSpPr>
          <p:nvPr/>
        </p:nvSpPr>
        <p:spPr bwMode="auto">
          <a:xfrm rot="18342476">
            <a:off x="4581638" y="1443217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202" name="Oval 25"/>
          <p:cNvSpPr>
            <a:spLocks noChangeArrowheads="1"/>
          </p:cNvSpPr>
          <p:nvPr/>
        </p:nvSpPr>
        <p:spPr bwMode="auto">
          <a:xfrm rot="18342476">
            <a:off x="4577980" y="6132608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o 55"/>
          <p:cNvGrpSpPr/>
          <p:nvPr/>
        </p:nvGrpSpPr>
        <p:grpSpPr>
          <a:xfrm>
            <a:off x="1719816" y="992448"/>
            <a:ext cx="5665788" cy="5707796"/>
            <a:chOff x="1691680" y="1133128"/>
            <a:chExt cx="5665788" cy="5707796"/>
          </a:xfrm>
        </p:grpSpPr>
        <p:grpSp>
          <p:nvGrpSpPr>
            <p:cNvPr id="57" name="Grupo 66"/>
            <p:cNvGrpSpPr/>
            <p:nvPr/>
          </p:nvGrpSpPr>
          <p:grpSpPr>
            <a:xfrm>
              <a:off x="1691680" y="1656754"/>
              <a:ext cx="5665788" cy="4680000"/>
              <a:chOff x="1706194" y="1472815"/>
              <a:chExt cx="5665788" cy="4680000"/>
            </a:xfrm>
          </p:grpSpPr>
          <p:sp>
            <p:nvSpPr>
              <p:cNvPr id="72" name="Lua 71"/>
              <p:cNvSpPr/>
              <p:nvPr/>
            </p:nvSpPr>
            <p:spPr bwMode="auto">
              <a:xfrm rot="16200000">
                <a:off x="4042570" y="3708706"/>
                <a:ext cx="1125232" cy="3276000"/>
              </a:xfrm>
              <a:prstGeom prst="moon">
                <a:avLst>
                  <a:gd name="adj" fmla="val 87500"/>
                </a:avLst>
              </a:prstGeom>
              <a:gradFill flip="none" rotWithShape="1">
                <a:gsLst>
                  <a:gs pos="94000">
                    <a:schemeClr val="tx1">
                      <a:alpha val="0"/>
                    </a:schemeClr>
                  </a:gs>
                  <a:gs pos="68000">
                    <a:srgbClr val="7030A0">
                      <a:alpha val="41000"/>
                    </a:srgbClr>
                  </a:gs>
                  <a:gs pos="3000">
                    <a:schemeClr val="bg1">
                      <a:alpha val="37000"/>
                    </a:schemeClr>
                  </a:gs>
                </a:gsLst>
                <a:lin ang="21594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342"/>
                <a:endParaRPr lang="pt-BR" dirty="0" smtClean="0"/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 flipV="1">
                <a:off x="3923927" y="3049114"/>
                <a:ext cx="1392351" cy="1590959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74" name="Grupo 35"/>
              <p:cNvGrpSpPr>
                <a:grpSpLocks/>
              </p:cNvGrpSpPr>
              <p:nvPr/>
            </p:nvGrpSpPr>
            <p:grpSpPr bwMode="auto">
              <a:xfrm>
                <a:off x="1706194" y="1472815"/>
                <a:ext cx="5665788" cy="4680000"/>
                <a:chOff x="1714480" y="1598472"/>
                <a:chExt cx="5665808" cy="4680000"/>
              </a:xfrm>
            </p:grpSpPr>
            <p:sp>
              <p:nvSpPr>
                <p:cNvPr id="101" name="Line 7"/>
                <p:cNvSpPr>
                  <a:spLocks noChangeShapeType="1"/>
                </p:cNvSpPr>
                <p:nvPr/>
              </p:nvSpPr>
              <p:spPr bwMode="auto">
                <a:xfrm>
                  <a:off x="2285982" y="3929063"/>
                  <a:ext cx="4679967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2" name="Oval 2"/>
                <p:cNvSpPr>
                  <a:spLocks noChangeArrowheads="1"/>
                </p:cNvSpPr>
                <p:nvPr/>
              </p:nvSpPr>
              <p:spPr bwMode="auto">
                <a:xfrm>
                  <a:off x="2285557" y="1598472"/>
                  <a:ext cx="4681537" cy="4680000"/>
                </a:xfrm>
                <a:prstGeom prst="ellipse">
                  <a:avLst/>
                </a:prstGeom>
                <a:gradFill flip="none" rotWithShape="1">
                  <a:gsLst>
                    <a:gs pos="70000">
                      <a:srgbClr val="7030A0"/>
                    </a:gs>
                    <a:gs pos="65000">
                      <a:schemeClr val="tx1">
                        <a:alpha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0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14480" y="3573463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L</a:t>
                  </a:r>
                </a:p>
              </p:txBody>
            </p:sp>
            <p:sp>
              <p:nvSpPr>
                <p:cNvPr id="10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357818" y="2500306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>
                      <a:solidFill>
                        <a:srgbClr val="FF3300"/>
                      </a:solidFill>
                      <a:latin typeface="Century Gothic" pitchFamily="34" charset="0"/>
                    </a:rPr>
                    <a:t>S</a:t>
                  </a:r>
                </a:p>
              </p:txBody>
            </p:sp>
            <p:sp>
              <p:nvSpPr>
                <p:cNvPr id="10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019925" y="3649808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O</a:t>
                  </a:r>
                </a:p>
              </p:txBody>
            </p:sp>
            <p:sp>
              <p:nvSpPr>
                <p:cNvPr id="106" name="Arc 4"/>
                <p:cNvSpPr>
                  <a:spLocks/>
                </p:cNvSpPr>
                <p:nvPr/>
              </p:nvSpPr>
              <p:spPr bwMode="auto">
                <a:xfrm flipV="1">
                  <a:off x="2287320" y="3143454"/>
                  <a:ext cx="4679944" cy="1584325"/>
                </a:xfrm>
                <a:custGeom>
                  <a:avLst/>
                  <a:gdLst>
                    <a:gd name="T0" fmla="*/ 2147483647 w 43200"/>
                    <a:gd name="T1" fmla="*/ 2147483647 h 43200"/>
                    <a:gd name="T2" fmla="*/ 2147483647 w 43200"/>
                    <a:gd name="T3" fmla="*/ 2147483647 h 43200"/>
                    <a:gd name="T4" fmla="*/ 2147483647 w 43200"/>
                    <a:gd name="T5" fmla="*/ 2147483647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43200" stroke="0" extrusionOk="0">
                      <a:moveTo>
                        <a:pt x="43199" y="21728"/>
                      </a:moveTo>
                      <a:cubicBezTo>
                        <a:pt x="43128" y="33607"/>
                        <a:pt x="33479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143C2B">
                    <a:alpha val="72940"/>
                  </a:srgbClr>
                </a:solidFill>
                <a:ln w="50800" cap="rnd">
                  <a:solidFill>
                    <a:srgbClr val="339966">
                      <a:alpha val="60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10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28992" y="4797425"/>
                  <a:ext cx="36036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pt-BR" sz="4000" dirty="0">
                      <a:solidFill>
                        <a:srgbClr val="FF3300"/>
                      </a:solidFill>
                      <a:latin typeface="Century Gothic" pitchFamily="34" charset="0"/>
                    </a:rPr>
                    <a:t>N</a:t>
                  </a:r>
                </a:p>
              </p:txBody>
            </p:sp>
          </p:grpSp>
          <p:sp>
            <p:nvSpPr>
              <p:cNvPr id="75" name="Arc 3"/>
              <p:cNvSpPr>
                <a:spLocks/>
              </p:cNvSpPr>
              <p:nvPr/>
            </p:nvSpPr>
            <p:spPr bwMode="auto">
              <a:xfrm rot="20930720" flipV="1">
                <a:off x="2751138" y="3403600"/>
                <a:ext cx="4094162" cy="196850"/>
              </a:xfrm>
              <a:custGeom>
                <a:avLst/>
                <a:gdLst>
                  <a:gd name="T0" fmla="*/ 2147483647 w 21407"/>
                  <a:gd name="T1" fmla="*/ 2147483647 h 3672"/>
                  <a:gd name="T2" fmla="*/ 2147483647 w 21407"/>
                  <a:gd name="T3" fmla="*/ 2147483647 h 3672"/>
                  <a:gd name="T4" fmla="*/ 0 w 21407"/>
                  <a:gd name="T5" fmla="*/ 0 h 3672"/>
                  <a:gd name="T6" fmla="*/ 0 60000 65536"/>
                  <a:gd name="T7" fmla="*/ 0 60000 65536"/>
                  <a:gd name="T8" fmla="*/ 0 60000 65536"/>
                  <a:gd name="T9" fmla="*/ 0 w 21407"/>
                  <a:gd name="T10" fmla="*/ 0 h 3672"/>
                  <a:gd name="T11" fmla="*/ 21407 w 21407"/>
                  <a:gd name="T12" fmla="*/ 3672 h 36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7" h="3672" fill="none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</a:path>
                  <a:path w="21407" h="3672" stroke="0" extrusionOk="0">
                    <a:moveTo>
                      <a:pt x="21406" y="2883"/>
                    </a:moveTo>
                    <a:cubicBezTo>
                      <a:pt x="21371" y="3147"/>
                      <a:pt x="21330" y="3410"/>
                      <a:pt x="21285" y="36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6" name="Arc 5"/>
              <p:cNvSpPr>
                <a:spLocks/>
              </p:cNvSpPr>
              <p:nvPr/>
            </p:nvSpPr>
            <p:spPr bwMode="auto">
              <a:xfrm flipV="1">
                <a:off x="2279034" y="3748882"/>
                <a:ext cx="4679950" cy="879475"/>
              </a:xfrm>
              <a:custGeom>
                <a:avLst/>
                <a:gdLst>
                  <a:gd name="T0" fmla="*/ 2147483647 w 43200"/>
                  <a:gd name="T1" fmla="*/ 2147483647 h 23987"/>
                  <a:gd name="T2" fmla="*/ 2147483647 w 43200"/>
                  <a:gd name="T3" fmla="*/ 2147483647 h 23987"/>
                  <a:gd name="T4" fmla="*/ 2147483647 w 43200"/>
                  <a:gd name="T5" fmla="*/ 2147483647 h 2398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987"/>
                  <a:gd name="T11" fmla="*/ 43200 w 43200"/>
                  <a:gd name="T12" fmla="*/ 23987 h 239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987" fill="none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</a:path>
                  <a:path w="43200" h="23987" stroke="0" extrusionOk="0">
                    <a:moveTo>
                      <a:pt x="132" y="23986"/>
                    </a:moveTo>
                    <a:cubicBezTo>
                      <a:pt x="44" y="23194"/>
                      <a:pt x="0" y="223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837"/>
                      <a:pt x="43196" y="22074"/>
                      <a:pt x="43188" y="2231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059"/>
                </a:srgbClr>
              </a:solidFill>
              <a:ln w="10160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>
                <a:off x="4427538" y="2205038"/>
                <a:ext cx="217487" cy="144462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grpSp>
            <p:nvGrpSpPr>
              <p:cNvPr id="78" name="Grupo 28"/>
              <p:cNvGrpSpPr/>
              <p:nvPr/>
            </p:nvGrpSpPr>
            <p:grpSpPr>
              <a:xfrm>
                <a:off x="4489350" y="3197255"/>
                <a:ext cx="292024" cy="638270"/>
                <a:chOff x="4489350" y="3197255"/>
                <a:chExt cx="292024" cy="638270"/>
              </a:xfrm>
            </p:grpSpPr>
            <p:sp>
              <p:nvSpPr>
                <p:cNvPr id="95" name="Elipse 94"/>
                <p:cNvSpPr/>
                <p:nvPr/>
              </p:nvSpPr>
              <p:spPr bwMode="auto">
                <a:xfrm>
                  <a:off x="4538750" y="3197255"/>
                  <a:ext cx="216024" cy="216024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6" name="Conector reto 95"/>
                <p:cNvCxnSpPr>
                  <a:stCxn id="95" idx="4"/>
                </p:cNvCxnSpPr>
                <p:nvPr/>
              </p:nvCxnSpPr>
              <p:spPr bwMode="auto">
                <a:xfrm flipH="1">
                  <a:off x="4610758" y="3413279"/>
                  <a:ext cx="36004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7" name="Conector reto 96"/>
                <p:cNvCxnSpPr/>
                <p:nvPr/>
              </p:nvCxnSpPr>
              <p:spPr bwMode="auto">
                <a:xfrm>
                  <a:off x="4610758" y="3603178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8" name="Conector reto 97"/>
                <p:cNvCxnSpPr/>
                <p:nvPr/>
              </p:nvCxnSpPr>
              <p:spPr bwMode="auto">
                <a:xfrm flipH="1">
                  <a:off x="4541242" y="3619501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99" name="Conector reto 98"/>
                <p:cNvCxnSpPr/>
                <p:nvPr/>
              </p:nvCxnSpPr>
              <p:spPr bwMode="auto">
                <a:xfrm>
                  <a:off x="4637358" y="345162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0" name="Conector reto 99"/>
                <p:cNvCxnSpPr/>
                <p:nvPr/>
              </p:nvCxnSpPr>
              <p:spPr bwMode="auto">
                <a:xfrm flipV="1">
                  <a:off x="4489350" y="3458273"/>
                  <a:ext cx="144016" cy="72008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2195736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Oval 25"/>
              <p:cNvSpPr>
                <a:spLocks noChangeArrowheads="1"/>
              </p:cNvSpPr>
              <p:nvPr/>
            </p:nvSpPr>
            <p:spPr bwMode="auto">
              <a:xfrm>
                <a:off x="5243791" y="2979294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Oval 25"/>
              <p:cNvSpPr>
                <a:spLocks noChangeArrowheads="1"/>
              </p:cNvSpPr>
              <p:nvPr/>
            </p:nvSpPr>
            <p:spPr bwMode="auto">
              <a:xfrm>
                <a:off x="3894833" y="4517651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2" name="Oval 25"/>
              <p:cNvSpPr>
                <a:spLocks noChangeArrowheads="1"/>
              </p:cNvSpPr>
              <p:nvPr/>
            </p:nvSpPr>
            <p:spPr bwMode="auto">
              <a:xfrm>
                <a:off x="6889319" y="3730418"/>
                <a:ext cx="142875" cy="1444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Elipse 82"/>
              <p:cNvSpPr>
                <a:spLocks noChangeAspect="1"/>
              </p:cNvSpPr>
              <p:nvPr/>
            </p:nvSpPr>
            <p:spPr bwMode="auto">
              <a:xfrm>
                <a:off x="3017594" y="1772816"/>
                <a:ext cx="3240361" cy="2304256"/>
              </a:xfrm>
              <a:prstGeom prst="ellipse">
                <a:avLst/>
              </a:prstGeom>
              <a:gradFill>
                <a:gsLst>
                  <a:gs pos="48000">
                    <a:srgbClr val="7030A0">
                      <a:alpha val="77000"/>
                    </a:srgbClr>
                  </a:gs>
                  <a:gs pos="91000">
                    <a:schemeClr val="tx1">
                      <a:alpha val="2000"/>
                    </a:schemeClr>
                  </a:gs>
                  <a:gs pos="6000">
                    <a:schemeClr val="bg1">
                      <a:alpha val="58000"/>
                    </a:scheme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05" tIns="45703" rIns="91405" bIns="4570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53"/>
                <a:endParaRPr lang="pt-BR" dirty="0" smtClean="0">
                  <a:latin typeface="Helvetica 55 Roman" pitchFamily="34" charset="0"/>
                </a:endParaRPr>
              </a:p>
            </p:txBody>
          </p:sp>
          <p:grpSp>
            <p:nvGrpSpPr>
              <p:cNvPr id="84" name="Grupo 28"/>
              <p:cNvGrpSpPr/>
              <p:nvPr/>
            </p:nvGrpSpPr>
            <p:grpSpPr>
              <a:xfrm>
                <a:off x="2555875" y="1773238"/>
                <a:ext cx="3529013" cy="3960812"/>
                <a:chOff x="2555875" y="1773238"/>
                <a:chExt cx="3529013" cy="3960812"/>
              </a:xfrm>
            </p:grpSpPr>
            <p:sp>
              <p:nvSpPr>
                <p:cNvPr id="85" name="AutoShape 8"/>
                <p:cNvSpPr>
                  <a:spLocks noChangeArrowheads="1"/>
                </p:cNvSpPr>
                <p:nvPr/>
              </p:nvSpPr>
              <p:spPr bwMode="auto">
                <a:xfrm>
                  <a:off x="2555875" y="28527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6" name="AutoShape 9"/>
                <p:cNvSpPr>
                  <a:spLocks noChangeArrowheads="1"/>
                </p:cNvSpPr>
                <p:nvPr/>
              </p:nvSpPr>
              <p:spPr bwMode="auto">
                <a:xfrm>
                  <a:off x="3203575" y="2205038"/>
                  <a:ext cx="217488" cy="144462"/>
                </a:xfrm>
                <a:prstGeom prst="star5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7" name="AutoShape 10"/>
                <p:cNvSpPr>
                  <a:spLocks noChangeArrowheads="1"/>
                </p:cNvSpPr>
                <p:nvPr/>
              </p:nvSpPr>
              <p:spPr bwMode="auto">
                <a:xfrm>
                  <a:off x="5724525" y="2781300"/>
                  <a:ext cx="217488" cy="144463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8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5600" y="1773238"/>
                  <a:ext cx="217488" cy="144462"/>
                </a:xfrm>
                <a:prstGeom prst="star5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89" name="AutoShape 12"/>
                <p:cNvSpPr>
                  <a:spLocks noChangeArrowheads="1"/>
                </p:cNvSpPr>
                <p:nvPr/>
              </p:nvSpPr>
              <p:spPr bwMode="auto">
                <a:xfrm>
                  <a:off x="5867400" y="2276475"/>
                  <a:ext cx="217488" cy="144463"/>
                </a:xfrm>
                <a:prstGeom prst="star5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0" name="AutoShape 15"/>
                <p:cNvSpPr>
                  <a:spLocks noChangeArrowheads="1"/>
                </p:cNvSpPr>
                <p:nvPr/>
              </p:nvSpPr>
              <p:spPr bwMode="auto">
                <a:xfrm>
                  <a:off x="4211638" y="2060575"/>
                  <a:ext cx="217487" cy="144463"/>
                </a:xfrm>
                <a:prstGeom prst="star5">
                  <a:avLst/>
                </a:prstGeom>
                <a:solidFill>
                  <a:srgbClr val="FF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1" name="AutoShape 16"/>
                <p:cNvSpPr>
                  <a:spLocks noChangeArrowheads="1"/>
                </p:cNvSpPr>
                <p:nvPr/>
              </p:nvSpPr>
              <p:spPr bwMode="auto">
                <a:xfrm>
                  <a:off x="5292725" y="5516563"/>
                  <a:ext cx="217488" cy="144462"/>
                </a:xfrm>
                <a:prstGeom prst="star5">
                  <a:avLst/>
                </a:prstGeom>
                <a:solidFill>
                  <a:srgbClr val="7030A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2" name="AutoShape 17"/>
                <p:cNvSpPr>
                  <a:spLocks noChangeArrowheads="1"/>
                </p:cNvSpPr>
                <p:nvPr/>
              </p:nvSpPr>
              <p:spPr bwMode="auto">
                <a:xfrm>
                  <a:off x="5724525" y="5084763"/>
                  <a:ext cx="217488" cy="144462"/>
                </a:xfrm>
                <a:prstGeom prst="star5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3" name="AutoShape 18"/>
                <p:cNvSpPr>
                  <a:spLocks noChangeArrowheads="1"/>
                </p:cNvSpPr>
                <p:nvPr/>
              </p:nvSpPr>
              <p:spPr bwMode="auto">
                <a:xfrm>
                  <a:off x="4427538" y="5589588"/>
                  <a:ext cx="217487" cy="144462"/>
                </a:xfrm>
                <a:prstGeom prst="star5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  <p:sp>
              <p:nvSpPr>
                <p:cNvPr id="94" name="AutoShape 19"/>
                <p:cNvSpPr>
                  <a:spLocks noChangeArrowheads="1"/>
                </p:cNvSpPr>
                <p:nvPr/>
              </p:nvSpPr>
              <p:spPr bwMode="auto">
                <a:xfrm>
                  <a:off x="2771775" y="4724400"/>
                  <a:ext cx="217488" cy="144463"/>
                </a:xfrm>
                <a:prstGeom prst="star5">
                  <a:avLst/>
                </a:prstGeom>
                <a:solidFill>
                  <a:schemeClr val="accent3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>
              <a:off x="4621164" y="1649776"/>
              <a:ext cx="0" cy="244951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Elipse 58"/>
            <p:cNvSpPr>
              <a:spLocks noChangeAspect="1"/>
            </p:cNvSpPr>
            <p:nvPr/>
          </p:nvSpPr>
          <p:spPr bwMode="auto">
            <a:xfrm rot="18342476">
              <a:off x="4311206" y="134412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 rot="18342476">
              <a:off x="4554956" y="159240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67" name="CaixaDeTexto 34"/>
            <p:cNvSpPr txBox="1">
              <a:spLocks noChangeArrowheads="1"/>
            </p:cNvSpPr>
            <p:nvPr/>
          </p:nvSpPr>
          <p:spPr bwMode="auto">
            <a:xfrm>
              <a:off x="4705723" y="1133128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FF00"/>
                  </a:solidFill>
                  <a:latin typeface="Century Gothic" pitchFamily="34" charset="0"/>
                </a:rPr>
                <a:t>Zênite</a:t>
              </a:r>
              <a:endParaRPr lang="pt-BR" sz="2800" dirty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  <p:sp>
          <p:nvSpPr>
            <p:cNvPr id="68" name="Line 26"/>
            <p:cNvSpPr>
              <a:spLocks noChangeShapeType="1"/>
            </p:cNvSpPr>
            <p:nvPr/>
          </p:nvSpPr>
          <p:spPr bwMode="auto">
            <a:xfrm>
              <a:off x="4621164" y="4098519"/>
              <a:ext cx="0" cy="2304256"/>
            </a:xfrm>
            <a:prstGeom prst="line">
              <a:avLst/>
            </a:prstGeom>
            <a:noFill/>
            <a:ln w="25400">
              <a:solidFill>
                <a:schemeClr val="bg1">
                  <a:alpha val="6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69" name="CaixaDeTexto 34"/>
            <p:cNvSpPr txBox="1">
              <a:spLocks noChangeArrowheads="1"/>
            </p:cNvSpPr>
            <p:nvPr/>
          </p:nvSpPr>
          <p:spPr bwMode="auto">
            <a:xfrm>
              <a:off x="3049539" y="6317704"/>
              <a:ext cx="15716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800" dirty="0" smtClean="0">
                  <a:solidFill>
                    <a:srgbClr val="00B0F0"/>
                  </a:solidFill>
                  <a:latin typeface="Century Gothic" pitchFamily="34" charset="0"/>
                </a:rPr>
                <a:t>Nadir</a:t>
              </a:r>
              <a:endParaRPr lang="pt-BR" sz="2800" dirty="0">
                <a:solidFill>
                  <a:srgbClr val="00B0F0"/>
                </a:solidFill>
                <a:latin typeface="Century Gothic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 rot="18342476">
              <a:off x="4311358" y="6019547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00B0F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 rot="18342476">
              <a:off x="4562846" y="6280946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8" name="Arc 24"/>
          <p:cNvSpPr>
            <a:spLocks noChangeAspect="1"/>
          </p:cNvSpPr>
          <p:nvPr/>
        </p:nvSpPr>
        <p:spPr bwMode="auto">
          <a:xfrm flipV="1">
            <a:off x="3258062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0" name="Arc 22"/>
          <p:cNvSpPr>
            <a:spLocks/>
          </p:cNvSpPr>
          <p:nvPr/>
        </p:nvSpPr>
        <p:spPr bwMode="auto">
          <a:xfrm flipV="1">
            <a:off x="2321812" y="2718029"/>
            <a:ext cx="4602701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1" name="Arc 24"/>
          <p:cNvSpPr>
            <a:spLocks/>
          </p:cNvSpPr>
          <p:nvPr/>
        </p:nvSpPr>
        <p:spPr bwMode="auto">
          <a:xfrm flipV="1">
            <a:off x="2683968" y="1969114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>
                <a:alpha val="40000"/>
              </a:srgbClr>
            </a:solidFill>
            <a:prstDash val="solid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8" name="Lua 77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0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0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2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2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4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01" name="Elipse 10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2" name="Conector reto 101"/>
              <p:cNvCxnSpPr>
                <a:stCxn id="10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3" name="Conector reto 10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4" name="Conector reto 10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5" name="Conector reto 10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06" name="Conector reto 10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 bwMode="auto">
            <a:xfrm>
              <a:off x="2980654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1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2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3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4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5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6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7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8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9" name="Arco 138"/>
          <p:cNvSpPr/>
          <p:nvPr/>
        </p:nvSpPr>
        <p:spPr bwMode="auto">
          <a:xfrm rot="8526017">
            <a:off x="3671349" y="1499883"/>
            <a:ext cx="1994971" cy="4684591"/>
          </a:xfrm>
          <a:prstGeom prst="arc">
            <a:avLst>
              <a:gd name="adj1" fmla="val 5169369"/>
              <a:gd name="adj2" fmla="val 16313464"/>
            </a:avLst>
          </a:prstGeom>
          <a:noFill/>
          <a:ln w="50800" cap="flat" cmpd="sng" algn="ctr">
            <a:solidFill>
              <a:srgbClr val="00B0F0">
                <a:alpha val="58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721598"/>
            <a:ext cx="2030598" cy="1507602"/>
          </a:xfrm>
          <a:prstGeom prst="line">
            <a:avLst/>
          </a:prstGeom>
          <a:noFill/>
          <a:ln w="31750">
            <a:solidFill>
              <a:schemeClr val="bg1">
                <a:alpha val="6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637314" y="2370666"/>
            <a:ext cx="1831219" cy="1456749"/>
          </a:xfrm>
          <a:prstGeom prst="line">
            <a:avLst/>
          </a:prstGeom>
          <a:noFill/>
          <a:ln w="317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5199166" y="2960285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 rot="18342476">
            <a:off x="6147644" y="204703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8" name="Elipse 57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solidFill>
                <a:srgbClr val="00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0436" y="1557031"/>
            <a:ext cx="1836515" cy="4669769"/>
          </a:xfrm>
          <a:prstGeom prst="arc">
            <a:avLst>
              <a:gd name="adj1" fmla="val 16198584"/>
              <a:gd name="adj2" fmla="val 5400297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840151" y="4493688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56100" y="2894537"/>
            <a:ext cx="1543596" cy="151159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20" name="Oval 25"/>
          <p:cNvSpPr>
            <a:spLocks noChangeArrowheads="1"/>
          </p:cNvSpPr>
          <p:nvPr/>
        </p:nvSpPr>
        <p:spPr bwMode="auto">
          <a:xfrm>
            <a:off x="3909941" y="456293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1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26" name="AutoShape 19"/>
          <p:cNvSpPr>
            <a:spLocks noChangeArrowheads="1"/>
          </p:cNvSpPr>
          <p:nvPr/>
        </p:nvSpPr>
        <p:spPr bwMode="auto">
          <a:xfrm flipH="1">
            <a:off x="6065206" y="4796681"/>
            <a:ext cx="226331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8" name="AutoShape 10"/>
          <p:cNvSpPr>
            <a:spLocks noChangeArrowheads="1"/>
          </p:cNvSpPr>
          <p:nvPr/>
        </p:nvSpPr>
        <p:spPr bwMode="auto">
          <a:xfrm>
            <a:off x="5736034" y="2825073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5" name="Oval 25"/>
          <p:cNvSpPr>
            <a:spLocks noChangeArrowheads="1"/>
          </p:cNvSpPr>
          <p:nvPr/>
        </p:nvSpPr>
        <p:spPr bwMode="auto">
          <a:xfrm rot="18342476">
            <a:off x="6394460" y="230708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14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" grpId="0"/>
      <p:bldP spid="63" grpId="0"/>
      <p:bldP spid="139" grpId="0" animBg="1"/>
      <p:bldP spid="116" grpId="0" animBg="1"/>
      <p:bldP spid="13343" grpId="0"/>
      <p:bldP spid="122" grpId="0" animBg="1"/>
      <p:bldP spid="34" grpId="0" animBg="1"/>
      <p:bldP spid="34" grpId="1" animBg="1"/>
      <p:bldP spid="34" grpId="2" animBg="1"/>
      <p:bldP spid="55" grpId="0" animBg="1"/>
      <p:bldP spid="58" grpId="0" animBg="1"/>
      <p:bldP spid="59" grpId="0"/>
      <p:bldP spid="62" grpId="0"/>
      <p:bldP spid="138" grpId="0" animBg="1"/>
      <p:bldP spid="35" grpId="0" animBg="1"/>
      <p:bldP spid="35" grpId="1" animBg="1"/>
      <p:bldP spid="35" grpId="2" animBg="1"/>
      <p:bldP spid="61" grpId="0" animBg="1"/>
      <p:bldP spid="115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81" name="Lua 80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3" name="Grupo 35"/>
            <p:cNvGrpSpPr>
              <a:grpSpLocks/>
            </p:cNvGrpSpPr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3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5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6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>
                    <a:solidFill>
                      <a:srgbClr val="FF3300"/>
                    </a:solidFill>
                    <a:latin typeface="Century Gothic" pitchFamily="34" charset="0"/>
                  </a:rPr>
                  <a:t>L</a:t>
                </a:r>
              </a:p>
            </p:txBody>
          </p:sp>
          <p:sp>
            <p:nvSpPr>
              <p:cNvPr id="128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0" name="Arc 4"/>
              <p:cNvSpPr>
                <a:spLocks/>
              </p:cNvSpPr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31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4" name="Arc 3"/>
            <p:cNvSpPr>
              <a:spLocks/>
            </p:cNvSpPr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5" name="Arc 5"/>
            <p:cNvSpPr>
              <a:spLocks/>
            </p:cNvSpPr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86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grpSp>
          <p:nvGrpSpPr>
            <p:cNvPr id="88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11" name="Elipse 11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3" name="Conector reto 112"/>
              <p:cNvCxnSpPr>
                <a:stCxn id="11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5" name="Conector reto 114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7" name="Conector reto 116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8" name="Conector reto 117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19" name="Conector reto 118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4" name="Elipse 93"/>
            <p:cNvSpPr>
              <a:spLocks noChangeAspect="1"/>
            </p:cNvSpPr>
            <p:nvPr/>
          </p:nvSpPr>
          <p:spPr bwMode="auto">
            <a:xfrm>
              <a:off x="2991759" y="1772816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grpSp>
          <p:nvGrpSpPr>
            <p:cNvPr id="95" name="Grupo 28"/>
            <p:cNvGrpSpPr/>
            <p:nvPr/>
          </p:nvGrpSpPr>
          <p:grpSpPr>
            <a:xfrm>
              <a:off x="2555875" y="1773238"/>
              <a:ext cx="3529013" cy="3960812"/>
              <a:chOff x="2555875" y="1773238"/>
              <a:chExt cx="3529013" cy="3960812"/>
            </a:xfrm>
          </p:grpSpPr>
          <p:sp>
            <p:nvSpPr>
              <p:cNvPr id="97" name="AutoShape 8"/>
              <p:cNvSpPr>
                <a:spLocks noChangeArrowheads="1"/>
              </p:cNvSpPr>
              <p:nvPr/>
            </p:nvSpPr>
            <p:spPr bwMode="auto">
              <a:xfrm>
                <a:off x="2555875" y="28527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99" name="AutoShape 9"/>
              <p:cNvSpPr>
                <a:spLocks noChangeArrowheads="1"/>
              </p:cNvSpPr>
              <p:nvPr/>
            </p:nvSpPr>
            <p:spPr bwMode="auto">
              <a:xfrm>
                <a:off x="3203575" y="2205038"/>
                <a:ext cx="217488" cy="144462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0" name="AutoShape 10"/>
              <p:cNvSpPr>
                <a:spLocks noChangeArrowheads="1"/>
              </p:cNvSpPr>
              <p:nvPr/>
            </p:nvSpPr>
            <p:spPr bwMode="auto">
              <a:xfrm>
                <a:off x="5724525" y="2781300"/>
                <a:ext cx="217488" cy="144463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1" name="AutoShape 11"/>
              <p:cNvSpPr>
                <a:spLocks noChangeArrowheads="1"/>
              </p:cNvSpPr>
              <p:nvPr/>
            </p:nvSpPr>
            <p:spPr bwMode="auto">
              <a:xfrm>
                <a:off x="5435600" y="1773238"/>
                <a:ext cx="217488" cy="144462"/>
              </a:xfrm>
              <a:prstGeom prst="star5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2" name="AutoShape 12"/>
              <p:cNvSpPr>
                <a:spLocks noChangeArrowheads="1"/>
              </p:cNvSpPr>
              <p:nvPr/>
            </p:nvSpPr>
            <p:spPr bwMode="auto">
              <a:xfrm>
                <a:off x="5867400" y="2276475"/>
                <a:ext cx="217488" cy="144463"/>
              </a:xfrm>
              <a:prstGeom prst="star5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3" name="AutoShape 15"/>
              <p:cNvSpPr>
                <a:spLocks noChangeArrowheads="1"/>
              </p:cNvSpPr>
              <p:nvPr/>
            </p:nvSpPr>
            <p:spPr bwMode="auto">
              <a:xfrm>
                <a:off x="4211638" y="2060575"/>
                <a:ext cx="217487" cy="144463"/>
              </a:xfrm>
              <a:prstGeom prst="star5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4" name="AutoShape 16"/>
              <p:cNvSpPr>
                <a:spLocks noChangeArrowheads="1"/>
              </p:cNvSpPr>
              <p:nvPr/>
            </p:nvSpPr>
            <p:spPr bwMode="auto">
              <a:xfrm>
                <a:off x="5292725" y="5516563"/>
                <a:ext cx="217488" cy="144462"/>
              </a:xfrm>
              <a:prstGeom prst="star5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5" name="AutoShape 17"/>
              <p:cNvSpPr>
                <a:spLocks noChangeArrowheads="1"/>
              </p:cNvSpPr>
              <p:nvPr/>
            </p:nvSpPr>
            <p:spPr bwMode="auto">
              <a:xfrm>
                <a:off x="5724525" y="5084763"/>
                <a:ext cx="217488" cy="144462"/>
              </a:xfrm>
              <a:prstGeom prst="star5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08" name="AutoShape 18"/>
              <p:cNvSpPr>
                <a:spLocks noChangeArrowheads="1"/>
              </p:cNvSpPr>
              <p:nvPr/>
            </p:nvSpPr>
            <p:spPr bwMode="auto">
              <a:xfrm>
                <a:off x="4427538" y="5589588"/>
                <a:ext cx="217487" cy="144462"/>
              </a:xfrm>
              <a:prstGeom prst="star5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0" name="AutoShape 19"/>
              <p:cNvSpPr>
                <a:spLocks noChangeArrowheads="1"/>
              </p:cNvSpPr>
              <p:nvPr/>
            </p:nvSpPr>
            <p:spPr bwMode="auto">
              <a:xfrm>
                <a:off x="2771775" y="4724400"/>
                <a:ext cx="217488" cy="144463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92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1" name="Arc 3"/>
          <p:cNvSpPr>
            <a:spLocks/>
          </p:cNvSpPr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5" name="CaixaDeTexto 134"/>
          <p:cNvSpPr txBox="1"/>
          <p:nvPr/>
        </p:nvSpPr>
        <p:spPr>
          <a:xfrm>
            <a:off x="2483768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10128726">
            <a:off x="3631679" y="1527104"/>
            <a:ext cx="2294936" cy="4634778"/>
          </a:xfrm>
          <a:prstGeom prst="arc">
            <a:avLst>
              <a:gd name="adj1" fmla="val 5345593"/>
              <a:gd name="adj2" fmla="val 16174685"/>
            </a:avLst>
          </a:prstGeom>
          <a:noFill/>
          <a:ln w="50800" cap="flat" cmpd="sng" algn="ctr">
            <a:solidFill>
              <a:schemeClr val="bg1"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8" name="Texto explicativo retangular 97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59116"/>
              <a:gd name="adj2" fmla="val 10113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5616624" y="6525344"/>
            <a:ext cx="3527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0" name="Oval 25"/>
          <p:cNvSpPr>
            <a:spLocks noChangeArrowheads="1"/>
          </p:cNvSpPr>
          <p:nvPr/>
        </p:nvSpPr>
        <p:spPr bwMode="auto">
          <a:xfrm rot="18342476">
            <a:off x="5900550" y="3933858"/>
            <a:ext cx="142875" cy="144463"/>
          </a:xfrm>
          <a:prstGeom prst="ellipse">
            <a:avLst/>
          </a:prstGeom>
          <a:solidFill>
            <a:srgbClr val="FFC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1" name="Oval 25"/>
          <p:cNvSpPr>
            <a:spLocks noChangeArrowheads="1"/>
          </p:cNvSpPr>
          <p:nvPr/>
        </p:nvSpPr>
        <p:spPr bwMode="auto">
          <a:xfrm>
            <a:off x="5260729" y="3025831"/>
            <a:ext cx="142875" cy="144463"/>
          </a:xfrm>
          <a:prstGeom prst="ellipse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2" name="AutoShape 15"/>
          <p:cNvSpPr>
            <a:spLocks noChangeArrowheads="1"/>
          </p:cNvSpPr>
          <p:nvPr/>
        </p:nvSpPr>
        <p:spPr bwMode="auto">
          <a:xfrm>
            <a:off x="4223814" y="2104366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136" name="Grupo 135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3" name="Arco 132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Arco 133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Arco 29"/>
          <p:cNvSpPr/>
          <p:nvPr/>
        </p:nvSpPr>
        <p:spPr bwMode="auto">
          <a:xfrm rot="10128726">
            <a:off x="3623401" y="1542969"/>
            <a:ext cx="2350889" cy="4595655"/>
          </a:xfrm>
          <a:prstGeom prst="arc">
            <a:avLst>
              <a:gd name="adj1" fmla="val 16218021"/>
              <a:gd name="adj2" fmla="val 5331188"/>
            </a:avLst>
          </a:prstGeom>
          <a:noFill/>
          <a:ln w="1016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8" name="Grupo 54"/>
          <p:cNvGrpSpPr/>
          <p:nvPr/>
        </p:nvGrpSpPr>
        <p:grpSpPr>
          <a:xfrm>
            <a:off x="3186730" y="2276872"/>
            <a:ext cx="864096" cy="899960"/>
            <a:chOff x="7618448" y="2832375"/>
            <a:chExt cx="864096" cy="899960"/>
          </a:xfrm>
        </p:grpSpPr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0" name="Text Box 20"/>
          <p:cNvSpPr txBox="1">
            <a:spLocks noChangeArrowheads="1"/>
          </p:cNvSpPr>
          <p:nvPr/>
        </p:nvSpPr>
        <p:spPr bwMode="auto">
          <a:xfrm>
            <a:off x="3434762" y="4714664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 smtClean="0">
                <a:solidFill>
                  <a:srgbClr val="FF3300"/>
                </a:solidFill>
                <a:latin typeface="Century Gothic" pitchFamily="34" charset="0"/>
              </a:rPr>
              <a:t>O</a:t>
            </a:r>
            <a:endParaRPr lang="pt-BR" sz="400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647707" y="2032075"/>
            <a:ext cx="13847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3905820" y="456000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79" name="Oval 25"/>
          <p:cNvSpPr>
            <a:spLocks noChangeArrowheads="1"/>
          </p:cNvSpPr>
          <p:nvPr/>
        </p:nvSpPr>
        <p:spPr bwMode="auto">
          <a:xfrm rot="18342476">
            <a:off x="3580015" y="4097330"/>
            <a:ext cx="142875" cy="144463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147" name="AutoShape 15"/>
          <p:cNvSpPr>
            <a:spLocks noChangeArrowheads="1"/>
          </p:cNvSpPr>
          <p:nvPr/>
        </p:nvSpPr>
        <p:spPr bwMode="auto">
          <a:xfrm>
            <a:off x="4224524" y="2104188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5259033" y="3021411"/>
            <a:ext cx="142875" cy="144463"/>
          </a:xfrm>
          <a:prstGeom prst="ellipse">
            <a:avLst/>
          </a:pr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31" grpId="0" animBg="1"/>
      <p:bldP spid="98" grpId="0" animBg="1"/>
      <p:bldP spid="67" grpId="0"/>
      <p:bldP spid="180" grpId="0" animBg="1"/>
      <p:bldP spid="30" grpId="0" animBg="1"/>
      <p:bldP spid="17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9430</TotalTime>
  <Words>326</Words>
  <Application>Microsoft Office PowerPoint</Application>
  <PresentationFormat>Apresentação na tela (4:3)</PresentationFormat>
  <Paragraphs>103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Almucântares</vt:lpstr>
      <vt:lpstr>Os Polos e Equador Celestes</vt:lpstr>
      <vt:lpstr>A Eclíptica</vt:lpstr>
      <vt:lpstr>Trajetória diária dos astros</vt:lpstr>
      <vt:lpstr>Trajetória diária dos astros</vt:lpstr>
      <vt:lpstr>Conexão visão topocêntrica – visão geocêntrica</vt:lpstr>
      <vt:lpstr>Slide 13</vt:lpstr>
      <vt:lpstr>Slide 14</vt:lpstr>
      <vt:lpstr>Simulando as trajetórias diárias dos astros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612</cp:revision>
  <cp:lastPrinted>2000-05-01T12:23:36Z</cp:lastPrinted>
  <dcterms:created xsi:type="dcterms:W3CDTF">1995-06-17T23:31:02Z</dcterms:created>
  <dcterms:modified xsi:type="dcterms:W3CDTF">2016-08-26T20:16:09Z</dcterms:modified>
</cp:coreProperties>
</file>