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1036" r:id="rId2"/>
    <p:sldId id="1015" r:id="rId3"/>
    <p:sldId id="1002" r:id="rId4"/>
    <p:sldId id="1038" r:id="rId5"/>
    <p:sldId id="1037" r:id="rId6"/>
    <p:sldId id="1039" r:id="rId7"/>
    <p:sldId id="1040" r:id="rId8"/>
    <p:sldId id="1041" r:id="rId9"/>
    <p:sldId id="1087" r:id="rId10"/>
    <p:sldId id="1024" r:id="rId11"/>
    <p:sldId id="1056" r:id="rId12"/>
    <p:sldId id="1057" r:id="rId13"/>
    <p:sldId id="1000" r:id="rId14"/>
    <p:sldId id="1025" r:id="rId15"/>
    <p:sldId id="1026" r:id="rId16"/>
    <p:sldId id="1027" r:id="rId17"/>
    <p:sldId id="1059" r:id="rId18"/>
    <p:sldId id="1061" r:id="rId19"/>
    <p:sldId id="1062" r:id="rId20"/>
    <p:sldId id="1074" r:id="rId21"/>
    <p:sldId id="1058" r:id="rId22"/>
    <p:sldId id="1052" r:id="rId23"/>
    <p:sldId id="1054" r:id="rId24"/>
    <p:sldId id="1093" r:id="rId25"/>
    <p:sldId id="1094" r:id="rId26"/>
    <p:sldId id="1088" r:id="rId27"/>
    <p:sldId id="1096" r:id="rId28"/>
    <p:sldId id="1089" r:id="rId29"/>
    <p:sldId id="1097" r:id="rId30"/>
    <p:sldId id="1098" r:id="rId31"/>
    <p:sldId id="1090" r:id="rId32"/>
    <p:sldId id="1091" r:id="rId33"/>
    <p:sldId id="1095" r:id="rId34"/>
    <p:sldId id="1063" r:id="rId35"/>
    <p:sldId id="1065" r:id="rId36"/>
    <p:sldId id="1068" r:id="rId37"/>
    <p:sldId id="1069" r:id="rId38"/>
    <p:sldId id="1070" r:id="rId39"/>
    <p:sldId id="1071" r:id="rId40"/>
    <p:sldId id="1072" r:id="rId41"/>
    <p:sldId id="1073" r:id="rId42"/>
    <p:sldId id="1082" r:id="rId43"/>
    <p:sldId id="1075" r:id="rId44"/>
    <p:sldId id="1076" r:id="rId45"/>
    <p:sldId id="1078" r:id="rId46"/>
    <p:sldId id="1077" r:id="rId47"/>
    <p:sldId id="1079" r:id="rId48"/>
    <p:sldId id="1080" r:id="rId49"/>
    <p:sldId id="1081" r:id="rId50"/>
    <p:sldId id="1083" r:id="rId51"/>
    <p:sldId id="1086" r:id="rId52"/>
    <p:sldId id="1084" r:id="rId53"/>
    <p:sldId id="1085" r:id="rId54"/>
    <p:sldId id="997" r:id="rId55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6">
          <p15:clr>
            <a:srgbClr val="A4A3A4"/>
          </p15:clr>
        </p15:guide>
        <p15:guide id="2" pos="29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9">
          <p15:clr>
            <a:srgbClr val="A4A3A4"/>
          </p15:clr>
        </p15:guide>
        <p15:guide id="2" pos="28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FF99CC"/>
    <a:srgbClr val="FFFFCC"/>
    <a:srgbClr val="37CBFF"/>
    <a:srgbClr val="00FF00"/>
    <a:srgbClr val="00CC99"/>
    <a:srgbClr val="000066"/>
    <a:srgbClr val="143C2B"/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34" autoAdjust="0"/>
  </p:normalViewPr>
  <p:slideViewPr>
    <p:cSldViewPr>
      <p:cViewPr>
        <p:scale>
          <a:sx n="57" d="100"/>
          <a:sy n="57" d="100"/>
        </p:scale>
        <p:origin x="1488" y="150"/>
      </p:cViewPr>
      <p:guideLst>
        <p:guide orient="horz" pos="2316"/>
        <p:guide pos="29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214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239"/>
        <p:guide pos="28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FA652CD-3B31-4DA3-A018-E4E32F35A5AB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t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9050" tIns="0" rIns="19050" bIns="0" numCol="1" anchor="b" anchorCtr="0" compatLnSpc="1"/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C27E86-A91C-48BC-BC6F-3157D93EDA5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99792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81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873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721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066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498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3892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923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926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093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12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977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465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93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1856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679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360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702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9697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934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23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1368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67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62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830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603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35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24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40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24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368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797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ctr" anchorCtr="0" compatLnSpc="1"/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2075" tIns="46038" rIns="92075" bIns="46038" numCol="1" anchor="t" anchorCtr="0" compatLnSpc="1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2075" tIns="46038" rIns="92075" bIns="46038" numCol="1" anchor="ctr" anchorCtr="0" compatLnSpc="1"/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devinin.blogspot.com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gabarito-RSE-23.pdf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staff.on.br/maia/Intr_Astron_eAstrof_Curso_do_INPE.pdf" TargetMode="External"/><Relationship Id="rId2" Type="http://schemas.openxmlformats.org/officeDocument/2006/relationships/hyperlink" Target="http://www.cdcc.usp.br/cda/ensino-fundamental-astronomia/parte1a.html#parte-1a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relogiosdesol.blogspot.com/" TargetMode="External"/><Relationship Id="rId4" Type="http://schemas.openxmlformats.org/officeDocument/2006/relationships/hyperlink" Target="http://sundialsoc.org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ítulo 3"/>
          <p:cNvSpPr>
            <a:spLocks noGrp="1"/>
          </p:cNvSpPr>
          <p:nvPr>
            <p:ph type="subTitle" idx="1"/>
          </p:nvPr>
        </p:nvSpPr>
        <p:spPr>
          <a:xfrm>
            <a:off x="0" y="2537333"/>
            <a:ext cx="9144000" cy="1752600"/>
          </a:xfrm>
        </p:spPr>
        <p:txBody>
          <a:bodyPr/>
          <a:lstStyle/>
          <a:p>
            <a:r>
              <a:rPr lang="pt-BR" sz="4800" dirty="0" smtClean="0">
                <a:solidFill>
                  <a:srgbClr val="FFFFCC"/>
                </a:solidFill>
                <a:latin typeface="Century Gothic" pitchFamily="34" charset="0"/>
              </a:rPr>
              <a:t>Oficina de </a:t>
            </a:r>
          </a:p>
          <a:p>
            <a:r>
              <a:rPr lang="pt-BR" sz="4800" dirty="0" smtClean="0">
                <a:solidFill>
                  <a:srgbClr val="FFFFCC"/>
                </a:solidFill>
                <a:latin typeface="Century Gothic" pitchFamily="34" charset="0"/>
              </a:rPr>
              <a:t>relógio de Sol</a:t>
            </a:r>
            <a:br>
              <a:rPr lang="pt-BR" sz="4800" dirty="0" smtClean="0">
                <a:solidFill>
                  <a:srgbClr val="FFFFCC"/>
                </a:solidFill>
                <a:latin typeface="Century Gothic" pitchFamily="34" charset="0"/>
              </a:rPr>
            </a:br>
            <a:endParaRPr lang="pt-BR" sz="4800" dirty="0" smtClean="0">
              <a:solidFill>
                <a:srgbClr val="FFFFCC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16632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2771800" y="1340768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FFCC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FFFFCC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FFFFCC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FFFFCC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FFFFCC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rgbClr val="FFFFCC"/>
              </a:solidFill>
            </a:endParaRPr>
          </a:p>
        </p:txBody>
      </p:sp>
      <p:pic>
        <p:nvPicPr>
          <p:cNvPr id="48132" name="Picture 4" descr="Place your organization logo he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60648"/>
            <a:ext cx="1857375" cy="132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860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2. Posicionando</a:t>
            </a:r>
            <a:endParaRPr lang="pt-BR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Direções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4" r="25987"/>
          <a:stretch/>
        </p:blipFill>
        <p:spPr>
          <a:xfrm>
            <a:off x="2142268" y="857250"/>
            <a:ext cx="5112000" cy="5143500"/>
          </a:xfrm>
          <a:prstGeom prst="rect">
            <a:avLst/>
          </a:prstGeom>
        </p:spPr>
      </p:pic>
      <p:sp>
        <p:nvSpPr>
          <p:cNvPr id="8" name="Seta para cima 31"/>
          <p:cNvSpPr>
            <a:spLocks noChangeArrowheads="1"/>
          </p:cNvSpPr>
          <p:nvPr/>
        </p:nvSpPr>
        <p:spPr bwMode="auto">
          <a:xfrm rot="17349422">
            <a:off x="2276345" y="3854457"/>
            <a:ext cx="571500" cy="571500"/>
          </a:xfrm>
          <a:prstGeom prst="upArrow">
            <a:avLst>
              <a:gd name="adj1" fmla="val 50000"/>
              <a:gd name="adj2" fmla="val 50000"/>
            </a:avLst>
          </a:prstGeom>
          <a:noFill/>
          <a:ln w="44450" algn="ctr">
            <a:solidFill>
              <a:srgbClr val="0066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 rot="21515074">
            <a:off x="2078545" y="1828368"/>
            <a:ext cx="936104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0" i="1" dirty="0" smtClean="0">
                <a:solidFill>
                  <a:srgbClr val="0066FF"/>
                </a:solidFill>
                <a:latin typeface="+mj-lt"/>
                <a:cs typeface="+mj-lt"/>
              </a:rPr>
              <a:t>φ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11423773">
            <a:off x="2886690" y="1600784"/>
            <a:ext cx="1543596" cy="176457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7150">
            <a:solidFill>
              <a:srgbClr val="0066FF"/>
            </a:solidFill>
            <a:miter lim="800000"/>
          </a:ln>
        </p:spPr>
        <p:txBody>
          <a:bodyPr wrap="none" anchor="ctr"/>
          <a:lstStyle/>
          <a:p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 bwMode="auto">
          <a:xfrm>
            <a:off x="2506717" y="1560789"/>
            <a:ext cx="3404395" cy="1350690"/>
          </a:xfrm>
          <a:prstGeom prst="line">
            <a:avLst/>
          </a:prstGeom>
          <a:ln w="57150" cap="flat" cmpd="sng" algn="ctr">
            <a:solidFill>
              <a:srgbClr val="0066FF"/>
            </a:solidFill>
            <a:prstDash val="sysDash"/>
            <a:round/>
            <a:headEnd type="triangle" w="lg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 bwMode="auto">
          <a:xfrm>
            <a:off x="2144110" y="2900855"/>
            <a:ext cx="3750310" cy="11567"/>
          </a:xfrm>
          <a:prstGeom prst="line">
            <a:avLst/>
          </a:prstGeom>
          <a:ln w="57150" cap="flat" cmpd="sng" algn="ctr">
            <a:solidFill>
              <a:srgbClr val="0066FF"/>
            </a:solidFill>
            <a:prstDash val="sysDash"/>
            <a:round/>
            <a:headEnd type="triangle" w="lg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 rot="21600000">
            <a:off x="-424545" y="3645385"/>
            <a:ext cx="3158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Para o ponto cardeal </a:t>
            </a:r>
            <a:r>
              <a:rPr lang="pt-BR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Sul</a:t>
            </a:r>
            <a:endParaRPr lang="el-GR" sz="2400" dirty="0" smtClean="0">
              <a:solidFill>
                <a:schemeClr val="bg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19" name="Retângulo 18"/>
          <p:cNvSpPr/>
          <p:nvPr/>
        </p:nvSpPr>
        <p:spPr>
          <a:xfrm rot="21600000">
            <a:off x="-237688" y="2466971"/>
            <a:ext cx="3158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Direção </a:t>
            </a:r>
          </a:p>
          <a:p>
            <a:r>
              <a:rPr lang="pt-BR" sz="2400" b="0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horizontal</a:t>
            </a:r>
            <a:endParaRPr lang="el-GR" sz="2400" dirty="0" smtClean="0">
              <a:solidFill>
                <a:schemeClr val="bg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915153" y="790405"/>
            <a:ext cx="2717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l-GR" sz="4400" b="0" i="1" dirty="0" smtClean="0">
                <a:solidFill>
                  <a:schemeClr val="tx1"/>
                </a:solidFill>
                <a:latin typeface="+mj-lt"/>
                <a:cs typeface="+mj-lt"/>
              </a:rPr>
              <a:t>φ</a:t>
            </a:r>
            <a:r>
              <a:rPr lang="pt-BR" sz="3200" b="0" i="1" dirty="0" smtClean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pt-BR" sz="2800" b="0" i="1" dirty="0" smtClean="0">
                <a:solidFill>
                  <a:schemeClr val="tx1"/>
                </a:solidFill>
                <a:latin typeface="+mj-lt"/>
                <a:cs typeface="+mj-lt"/>
              </a:rPr>
              <a:t>= </a:t>
            </a:r>
            <a:r>
              <a:rPr lang="pt-BR" sz="2800" b="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latitude</a:t>
            </a:r>
            <a:endParaRPr lang="el-GR" sz="2800" b="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5698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8" grpId="0"/>
      <p:bldP spid="1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Direções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8" r="23030" b="5511"/>
          <a:stretch/>
        </p:blipFill>
        <p:spPr>
          <a:xfrm>
            <a:off x="2304288" y="1124744"/>
            <a:ext cx="4860000" cy="4860000"/>
          </a:xfrm>
          <a:prstGeom prst="rect">
            <a:avLst/>
          </a:prstGeom>
        </p:spPr>
      </p:pic>
      <p:sp>
        <p:nvSpPr>
          <p:cNvPr id="6" name="Seta para cima 31"/>
          <p:cNvSpPr>
            <a:spLocks noChangeArrowheads="1"/>
          </p:cNvSpPr>
          <p:nvPr/>
        </p:nvSpPr>
        <p:spPr bwMode="auto">
          <a:xfrm rot="15727319">
            <a:off x="2444179" y="4517616"/>
            <a:ext cx="670605" cy="889332"/>
          </a:xfrm>
          <a:prstGeom prst="upArrow">
            <a:avLst>
              <a:gd name="adj1" fmla="val 50000"/>
              <a:gd name="adj2" fmla="val 37470"/>
            </a:avLst>
          </a:prstGeom>
          <a:noFill/>
          <a:ln w="44450" algn="ctr">
            <a:solidFill>
              <a:srgbClr val="00B0F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solidFill>
                <a:srgbClr val="37CB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 rot="21515074">
            <a:off x="6975751" y="3988280"/>
            <a:ext cx="936104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0" i="1" dirty="0" smtClean="0">
                <a:solidFill>
                  <a:srgbClr val="37CBFF"/>
                </a:solidFill>
                <a:latin typeface="+mj-lt"/>
                <a:cs typeface="+mj-lt"/>
              </a:rPr>
              <a:t>φ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1423773">
            <a:off x="7736784" y="3725517"/>
            <a:ext cx="1543596" cy="176457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7150">
            <a:solidFill>
              <a:srgbClr val="37CBFF"/>
            </a:solidFill>
            <a:miter lim="800000"/>
          </a:ln>
        </p:spPr>
        <p:txBody>
          <a:bodyPr wrap="none" anchor="ctr"/>
          <a:lstStyle/>
          <a:p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Conector reto 9"/>
          <p:cNvCxnSpPr/>
          <p:nvPr/>
        </p:nvCxnSpPr>
        <p:spPr bwMode="auto">
          <a:xfrm>
            <a:off x="1187624" y="1149454"/>
            <a:ext cx="7488832" cy="3028593"/>
          </a:xfrm>
          <a:prstGeom prst="line">
            <a:avLst/>
          </a:prstGeom>
          <a:ln w="57150" cap="flat" cmpd="sng" algn="ctr">
            <a:solidFill>
              <a:srgbClr val="37CBFF"/>
            </a:solidFill>
            <a:prstDash val="sysDash"/>
            <a:round/>
            <a:headEnd type="triangle" w="lg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 bwMode="auto">
          <a:xfrm flipV="1">
            <a:off x="1229710" y="4956934"/>
            <a:ext cx="7520152" cy="835572"/>
          </a:xfrm>
          <a:prstGeom prst="line">
            <a:avLst/>
          </a:prstGeom>
          <a:ln w="57150" cap="flat" cmpd="sng" algn="ctr">
            <a:solidFill>
              <a:srgbClr val="37CBFF"/>
            </a:solidFill>
            <a:prstDash val="sysDash"/>
            <a:round/>
            <a:headEnd type="triangle" w="lg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 rot="21600000">
            <a:off x="-355605" y="4444618"/>
            <a:ext cx="3158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Para o Ponto Cardeal </a:t>
            </a:r>
            <a:r>
              <a:rPr lang="pt-BR" sz="24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Sul</a:t>
            </a:r>
            <a:endParaRPr lang="el-GR" sz="2400" i="1" dirty="0" smtClean="0">
              <a:solidFill>
                <a:schemeClr val="bg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22" name="Retângulo 21"/>
          <p:cNvSpPr/>
          <p:nvPr/>
        </p:nvSpPr>
        <p:spPr>
          <a:xfrm rot="21250671">
            <a:off x="2883173" y="5361233"/>
            <a:ext cx="4663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0" i="1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Direção horizontal</a:t>
            </a:r>
            <a:endParaRPr lang="el-GR" sz="2400" i="1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15245" y="2133525"/>
            <a:ext cx="2717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l-GR" sz="4400" b="0" i="1" dirty="0" smtClean="0">
                <a:solidFill>
                  <a:schemeClr val="bg1"/>
                </a:solidFill>
                <a:latin typeface="+mj-lt"/>
                <a:cs typeface="+mj-lt"/>
              </a:rPr>
              <a:t>φ</a:t>
            </a:r>
            <a:r>
              <a:rPr lang="pt-BR" sz="3200" b="0" i="1" dirty="0" smtClean="0">
                <a:solidFill>
                  <a:schemeClr val="bg1"/>
                </a:solidFill>
                <a:latin typeface="+mj-lt"/>
                <a:cs typeface="+mj-lt"/>
              </a:rPr>
              <a:t> </a:t>
            </a:r>
            <a:r>
              <a:rPr lang="pt-BR" sz="2800" b="0" i="1" dirty="0" smtClean="0">
                <a:solidFill>
                  <a:schemeClr val="bg1"/>
                </a:solidFill>
                <a:latin typeface="+mj-lt"/>
                <a:cs typeface="+mj-lt"/>
              </a:rPr>
              <a:t>= </a:t>
            </a:r>
            <a:r>
              <a:rPr lang="pt-BR" sz="2800" b="0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latitude</a:t>
            </a:r>
            <a:endParaRPr lang="el-GR" sz="2800" b="0" dirty="0" smtClean="0">
              <a:solidFill>
                <a:schemeClr val="bg1"/>
              </a:solidFill>
              <a:latin typeface="Century Gothic" panose="020B0502020202020204" pitchFamily="34" charset="0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5701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2" grpId="0"/>
      <p:bldP spid="2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88" name="AutoShape 16"/>
          <p:cNvSpPr>
            <a:spLocks noChangeArrowheads="1"/>
          </p:cNvSpPr>
          <p:nvPr/>
        </p:nvSpPr>
        <p:spPr bwMode="auto">
          <a:xfrm>
            <a:off x="5292725" y="5516563"/>
            <a:ext cx="217488" cy="144462"/>
          </a:xfrm>
          <a:prstGeom prst="star5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90" name="AutoShape 18"/>
          <p:cNvSpPr>
            <a:spLocks noChangeArrowheads="1"/>
          </p:cNvSpPr>
          <p:nvPr/>
        </p:nvSpPr>
        <p:spPr bwMode="auto">
          <a:xfrm>
            <a:off x="4427538" y="5589588"/>
            <a:ext cx="217487" cy="144462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74" name="Oval 2"/>
          <p:cNvSpPr>
            <a:spLocks noChangeArrowheads="1"/>
          </p:cNvSpPr>
          <p:nvPr/>
        </p:nvSpPr>
        <p:spPr bwMode="auto">
          <a:xfrm>
            <a:off x="2268538" y="1484313"/>
            <a:ext cx="4681537" cy="4752975"/>
          </a:xfrm>
          <a:prstGeom prst="ellipse">
            <a:avLst/>
          </a:prstGeom>
          <a:gradFill flip="none" rotWithShape="1">
            <a:gsLst>
              <a:gs pos="65000">
                <a:srgbClr val="000000">
                  <a:alpha val="40000"/>
                </a:srgbClr>
              </a:gs>
              <a:gs pos="70000">
                <a:srgbClr val="7030A0"/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accent6">
                <a:lumMod val="60000"/>
                <a:lumOff val="40000"/>
                <a:alpha val="50000"/>
              </a:schemeClr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9221" name="Arc 3"/>
          <p:cNvSpPr/>
          <p:nvPr/>
        </p:nvSpPr>
        <p:spPr bwMode="auto">
          <a:xfrm rot="20930720" flipV="1">
            <a:off x="2751138" y="3403600"/>
            <a:ext cx="4094162" cy="196850"/>
          </a:xfrm>
          <a:custGeom>
            <a:avLst/>
            <a:gdLst>
              <a:gd name="T0" fmla="*/ 2147483647 w 21407"/>
              <a:gd name="T1" fmla="*/ 2147483647 h 3672"/>
              <a:gd name="T2" fmla="*/ 2147483647 w 21407"/>
              <a:gd name="T3" fmla="*/ 2147483647 h 3672"/>
              <a:gd name="T4" fmla="*/ 0 w 21407"/>
              <a:gd name="T5" fmla="*/ 0 h 3672"/>
              <a:gd name="T6" fmla="*/ 0 60000 65536"/>
              <a:gd name="T7" fmla="*/ 0 60000 65536"/>
              <a:gd name="T8" fmla="*/ 0 60000 65536"/>
              <a:gd name="T9" fmla="*/ 0 w 21407"/>
              <a:gd name="T10" fmla="*/ 0 h 3672"/>
              <a:gd name="T11" fmla="*/ 21407 w 21407"/>
              <a:gd name="T12" fmla="*/ 3672 h 3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07" h="3672" fill="none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</a:path>
              <a:path w="21407" h="3672" stroke="0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76" name="Arc 4"/>
          <p:cNvSpPr/>
          <p:nvPr/>
        </p:nvSpPr>
        <p:spPr bwMode="auto">
          <a:xfrm flipV="1">
            <a:off x="2268538" y="3141663"/>
            <a:ext cx="4679950" cy="1584325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43199" y="21728"/>
                </a:moveTo>
                <a:cubicBezTo>
                  <a:pt x="43128" y="33607"/>
                  <a:pt x="3347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43200" stroke="0" extrusionOk="0">
                <a:moveTo>
                  <a:pt x="43199" y="21728"/>
                </a:moveTo>
                <a:cubicBezTo>
                  <a:pt x="43128" y="33607"/>
                  <a:pt x="3347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143C2B">
              <a:alpha val="72940"/>
            </a:srgbClr>
          </a:solidFill>
          <a:ln w="50800" cap="rnd">
            <a:solidFill>
              <a:srgbClr val="339966">
                <a:alpha val="70000"/>
              </a:srgbClr>
            </a:solidFill>
            <a:prstDash val="sysDash"/>
            <a:round/>
          </a:ln>
        </p:spPr>
        <p:txBody>
          <a:bodyPr wrap="none" anchor="ctr"/>
          <a:lstStyle/>
          <a:p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 flipV="1">
            <a:off x="3922638" y="3140968"/>
            <a:ext cx="1441450" cy="1584325"/>
          </a:xfrm>
          <a:prstGeom prst="line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  <a:round/>
          </a:ln>
        </p:spPr>
        <p:txBody>
          <a:bodyPr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91" name="AutoShape 19"/>
          <p:cNvSpPr>
            <a:spLocks noChangeArrowheads="1"/>
          </p:cNvSpPr>
          <p:nvPr/>
        </p:nvSpPr>
        <p:spPr bwMode="auto">
          <a:xfrm>
            <a:off x="2771775" y="4724400"/>
            <a:ext cx="217488" cy="144463"/>
          </a:xfrm>
          <a:prstGeom prst="star5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94" name="Text Box 22"/>
          <p:cNvSpPr txBox="1">
            <a:spLocks noChangeArrowheads="1"/>
          </p:cNvSpPr>
          <p:nvPr/>
        </p:nvSpPr>
        <p:spPr bwMode="auto">
          <a:xfrm>
            <a:off x="5357813" y="2500313"/>
            <a:ext cx="360362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4000">
                <a:solidFill>
                  <a:srgbClr val="FF33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91895" name="Text Box 23"/>
          <p:cNvSpPr txBox="1">
            <a:spLocks noChangeArrowheads="1"/>
          </p:cNvSpPr>
          <p:nvPr/>
        </p:nvSpPr>
        <p:spPr bwMode="auto">
          <a:xfrm>
            <a:off x="7019925" y="3649663"/>
            <a:ext cx="360363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4000">
                <a:solidFill>
                  <a:srgbClr val="FF330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9239" name="Rectangle 24"/>
          <p:cNvSpPr>
            <a:spLocks noGrp="1" noChangeArrowheads="1"/>
          </p:cNvSpPr>
          <p:nvPr>
            <p:ph type="title"/>
          </p:nvPr>
        </p:nvSpPr>
        <p:spPr>
          <a:xfrm>
            <a:off x="214313" y="197768"/>
            <a:ext cx="8715375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 horizonte e os pontos cardeais</a:t>
            </a:r>
          </a:p>
        </p:txBody>
      </p:sp>
      <p:grpSp>
        <p:nvGrpSpPr>
          <p:cNvPr id="2" name="Group 31"/>
          <p:cNvGrpSpPr/>
          <p:nvPr/>
        </p:nvGrpSpPr>
        <p:grpSpPr bwMode="auto">
          <a:xfrm>
            <a:off x="5929313" y="4929188"/>
            <a:ext cx="2305050" cy="0"/>
            <a:chOff x="5929322" y="4929198"/>
            <a:chExt cx="2305050" cy="0"/>
          </a:xfrm>
        </p:grpSpPr>
        <p:sp>
          <p:nvSpPr>
            <p:cNvPr id="9250" name="Line 26"/>
            <p:cNvSpPr>
              <a:spLocks noChangeShapeType="1"/>
            </p:cNvSpPr>
            <p:nvPr/>
          </p:nvSpPr>
          <p:spPr bwMode="auto">
            <a:xfrm>
              <a:off x="4059" y="2478"/>
              <a:ext cx="318" cy="0"/>
            </a:xfrm>
            <a:prstGeom prst="line">
              <a:avLst/>
            </a:prstGeom>
            <a:noFill/>
            <a:ln w="66675">
              <a:solidFill>
                <a:srgbClr val="00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9251" name="Line 27"/>
            <p:cNvSpPr>
              <a:spLocks noChangeShapeType="1"/>
            </p:cNvSpPr>
            <p:nvPr/>
          </p:nvSpPr>
          <p:spPr bwMode="auto">
            <a:xfrm>
              <a:off x="2925" y="2478"/>
              <a:ext cx="499" cy="0"/>
            </a:xfrm>
            <a:prstGeom prst="line">
              <a:avLst/>
            </a:prstGeom>
            <a:noFill/>
            <a:ln w="66675">
              <a:solidFill>
                <a:srgbClr val="3366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9252" name="Line 29"/>
            <p:cNvSpPr>
              <a:spLocks noChangeShapeType="1"/>
            </p:cNvSpPr>
            <p:nvPr/>
          </p:nvSpPr>
          <p:spPr bwMode="auto">
            <a:xfrm>
              <a:off x="3424" y="2478"/>
              <a:ext cx="272" cy="0"/>
            </a:xfrm>
            <a:prstGeom prst="line">
              <a:avLst/>
            </a:prstGeom>
            <a:noFill/>
            <a:ln w="66675">
              <a:solidFill>
                <a:srgbClr val="2E5C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9253" name="Line 30"/>
            <p:cNvSpPr>
              <a:spLocks noChangeShapeType="1"/>
            </p:cNvSpPr>
            <p:nvPr/>
          </p:nvSpPr>
          <p:spPr bwMode="auto">
            <a:xfrm>
              <a:off x="3696" y="2478"/>
              <a:ext cx="363" cy="0"/>
            </a:xfrm>
            <a:prstGeom prst="line">
              <a:avLst/>
            </a:prstGeom>
            <a:noFill/>
            <a:ln w="66675">
              <a:solidFill>
                <a:srgbClr val="2346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</p:grp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2286000" y="3929063"/>
            <a:ext cx="4679950" cy="0"/>
          </a:xfrm>
          <a:prstGeom prst="line">
            <a:avLst/>
          </a:prstGeom>
          <a:noFill/>
          <a:ln w="63500">
            <a:solidFill>
              <a:schemeClr val="accent6">
                <a:lumMod val="40000"/>
                <a:lumOff val="60000"/>
              </a:schemeClr>
            </a:solidFill>
            <a:round/>
          </a:ln>
        </p:spPr>
        <p:txBody>
          <a:bodyPr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11295" name="CaixaDeTexto 33"/>
          <p:cNvSpPr txBox="1">
            <a:spLocks noChangeArrowheads="1"/>
          </p:cNvSpPr>
          <p:nvPr/>
        </p:nvSpPr>
        <p:spPr bwMode="auto">
          <a:xfrm>
            <a:off x="142875" y="4643438"/>
            <a:ext cx="1571625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pt-BR" u="sng" dirty="0">
                <a:solidFill>
                  <a:schemeClr val="bg1"/>
                </a:solidFill>
                <a:latin typeface="Century Gothic" panose="020B0502020202020204" pitchFamily="34" charset="0"/>
              </a:rPr>
              <a:t>Lado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 onde o Sol nasce</a:t>
            </a:r>
          </a:p>
        </p:txBody>
      </p:sp>
      <p:sp>
        <p:nvSpPr>
          <p:cNvPr id="11296" name="CaixaDeTexto 34"/>
          <p:cNvSpPr txBox="1">
            <a:spLocks noChangeArrowheads="1"/>
          </p:cNvSpPr>
          <p:nvPr/>
        </p:nvSpPr>
        <p:spPr bwMode="auto">
          <a:xfrm>
            <a:off x="7572375" y="2357438"/>
            <a:ext cx="1571625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pt-BR" u="sng" dirty="0">
                <a:solidFill>
                  <a:schemeClr val="bg1"/>
                </a:solidFill>
                <a:latin typeface="Century Gothic" panose="020B0502020202020204" pitchFamily="34" charset="0"/>
              </a:rPr>
              <a:t>Lado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 onde o Sol se põe</a:t>
            </a:r>
          </a:p>
        </p:txBody>
      </p:sp>
      <p:sp>
        <p:nvSpPr>
          <p:cNvPr id="35" name="Arc 5"/>
          <p:cNvSpPr/>
          <p:nvPr/>
        </p:nvSpPr>
        <p:spPr bwMode="auto">
          <a:xfrm flipV="1">
            <a:off x="2268538" y="3845669"/>
            <a:ext cx="4679950" cy="879475"/>
          </a:xfrm>
          <a:custGeom>
            <a:avLst/>
            <a:gdLst>
              <a:gd name="T0" fmla="*/ 2147483647 w 43200"/>
              <a:gd name="T1" fmla="*/ 2147483647 h 23987"/>
              <a:gd name="T2" fmla="*/ 2147483647 w 43200"/>
              <a:gd name="T3" fmla="*/ 2147483647 h 23987"/>
              <a:gd name="T4" fmla="*/ 2147483647 w 43200"/>
              <a:gd name="T5" fmla="*/ 2147483647 h 23987"/>
              <a:gd name="T6" fmla="*/ 0 60000 65536"/>
              <a:gd name="T7" fmla="*/ 0 60000 65536"/>
              <a:gd name="T8" fmla="*/ 0 60000 65536"/>
              <a:gd name="T9" fmla="*/ 0 w 43200"/>
              <a:gd name="T10" fmla="*/ 0 h 23987"/>
              <a:gd name="T11" fmla="*/ 43200 w 43200"/>
              <a:gd name="T12" fmla="*/ 23987 h 239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3987" fill="none" extrusionOk="0">
                <a:moveTo>
                  <a:pt x="132" y="23986"/>
                </a:moveTo>
                <a:cubicBezTo>
                  <a:pt x="44" y="23194"/>
                  <a:pt x="0" y="2239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1837"/>
                  <a:pt x="43196" y="22074"/>
                  <a:pt x="43188" y="22312"/>
                </a:cubicBezTo>
              </a:path>
              <a:path w="43200" h="23987" stroke="0" extrusionOk="0">
                <a:moveTo>
                  <a:pt x="132" y="23986"/>
                </a:moveTo>
                <a:cubicBezTo>
                  <a:pt x="44" y="23194"/>
                  <a:pt x="0" y="2239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1837"/>
                  <a:pt x="43196" y="22074"/>
                  <a:pt x="43188" y="22312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143C2B">
              <a:alpha val="7059"/>
            </a:srgbClr>
          </a:solidFill>
          <a:ln w="101600">
            <a:solidFill>
              <a:srgbClr val="339966"/>
            </a:solidFill>
            <a:round/>
          </a:ln>
        </p:spPr>
        <p:txBody>
          <a:bodyPr wrap="none" anchor="ctr"/>
          <a:lstStyle/>
          <a:p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0" y="6581775"/>
            <a:ext cx="9396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FFFFCC"/>
                </a:solidFill>
                <a:latin typeface="Century Gothic" panose="020B0502020202020204" pitchFamily="34" charset="0"/>
              </a:rPr>
              <a:t>Crédito da imagem do Sol: </a:t>
            </a:r>
            <a:r>
              <a:rPr lang="pt-BR" sz="1200" dirty="0">
                <a:solidFill>
                  <a:srgbClr val="FFFFCC"/>
                </a:solidFill>
                <a:latin typeface="Century Gothic" panose="020B0502020202020204" pitchFamily="34" charset="0"/>
                <a:hlinkClick r:id="rId2"/>
              </a:rPr>
              <a:t>http://</a:t>
            </a: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  <a:hlinkClick r:id="rId2"/>
              </a:rPr>
              <a:t>wwwdevinin.blogspot.com/</a:t>
            </a: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esfera celeste: André Luiz da Silva/CDA/CDCC/USP</a:t>
            </a:r>
          </a:p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o 62"/>
          <p:cNvGrpSpPr/>
          <p:nvPr/>
        </p:nvGrpSpPr>
        <p:grpSpPr>
          <a:xfrm>
            <a:off x="4499992" y="3313216"/>
            <a:ext cx="288032" cy="648072"/>
            <a:chOff x="4499992" y="3313216"/>
            <a:chExt cx="288032" cy="648072"/>
          </a:xfrm>
        </p:grpSpPr>
        <p:sp>
          <p:nvSpPr>
            <p:cNvPr id="37" name="Elipse 36"/>
            <p:cNvSpPr/>
            <p:nvPr/>
          </p:nvSpPr>
          <p:spPr bwMode="auto">
            <a:xfrm>
              <a:off x="4572000" y="3313216"/>
              <a:ext cx="216024" cy="216024"/>
            </a:xfrm>
            <a:prstGeom prst="ellips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39" name="Conector reto 38"/>
            <p:cNvCxnSpPr>
              <a:stCxn id="37" idx="4"/>
            </p:cNvCxnSpPr>
            <p:nvPr/>
          </p:nvCxnSpPr>
          <p:spPr bwMode="auto">
            <a:xfrm flipH="1">
              <a:off x="4644008" y="3529240"/>
              <a:ext cx="36004" cy="21602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4" name="Conector reto 43"/>
            <p:cNvCxnSpPr/>
            <p:nvPr/>
          </p:nvCxnSpPr>
          <p:spPr bwMode="auto">
            <a:xfrm>
              <a:off x="4644008" y="3745264"/>
              <a:ext cx="144016" cy="21602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6" name="Conector reto 45"/>
            <p:cNvCxnSpPr/>
            <p:nvPr/>
          </p:nvCxnSpPr>
          <p:spPr bwMode="auto">
            <a:xfrm flipH="1">
              <a:off x="4572000" y="3745264"/>
              <a:ext cx="72008" cy="21602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8" name="Conector reto 47"/>
            <p:cNvCxnSpPr/>
            <p:nvPr/>
          </p:nvCxnSpPr>
          <p:spPr bwMode="auto">
            <a:xfrm>
              <a:off x="4644008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Conector reto 53"/>
            <p:cNvCxnSpPr/>
            <p:nvPr/>
          </p:nvCxnSpPr>
          <p:spPr bwMode="auto">
            <a:xfrm flipV="1">
              <a:off x="4499992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47" name="Oval 25"/>
          <p:cNvSpPr>
            <a:spLocks noChangeArrowheads="1"/>
          </p:cNvSpPr>
          <p:nvPr/>
        </p:nvSpPr>
        <p:spPr bwMode="auto">
          <a:xfrm>
            <a:off x="2195736" y="3861048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49" name="Oval 25"/>
          <p:cNvSpPr>
            <a:spLocks noChangeArrowheads="1"/>
          </p:cNvSpPr>
          <p:nvPr/>
        </p:nvSpPr>
        <p:spPr bwMode="auto">
          <a:xfrm>
            <a:off x="5292080" y="3068960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3870970" y="4624561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1" name="Oval 25"/>
          <p:cNvSpPr>
            <a:spLocks noChangeArrowheads="1"/>
          </p:cNvSpPr>
          <p:nvPr/>
        </p:nvSpPr>
        <p:spPr bwMode="auto">
          <a:xfrm>
            <a:off x="6876256" y="3861048"/>
            <a:ext cx="142875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66" name="Lua 65"/>
          <p:cNvSpPr/>
          <p:nvPr/>
        </p:nvSpPr>
        <p:spPr bwMode="auto">
          <a:xfrm rot="16200000">
            <a:off x="4025068" y="3755637"/>
            <a:ext cx="1125232" cy="3276000"/>
          </a:xfrm>
          <a:prstGeom prst="moon">
            <a:avLst>
              <a:gd name="adj" fmla="val 87500"/>
            </a:avLst>
          </a:prstGeom>
          <a:gradFill flip="none" rotWithShape="1">
            <a:gsLst>
              <a:gs pos="94000">
                <a:schemeClr val="tx1">
                  <a:alpha val="0"/>
                </a:schemeClr>
              </a:gs>
              <a:gs pos="68000">
                <a:srgbClr val="7030A0">
                  <a:alpha val="41000"/>
                </a:srgbClr>
              </a:gs>
              <a:gs pos="3000">
                <a:schemeClr val="bg1">
                  <a:alpha val="37000"/>
                </a:schemeClr>
              </a:gs>
            </a:gsLst>
            <a:lin ang="21594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52" name="CaixaDeTexto 34"/>
          <p:cNvSpPr txBox="1">
            <a:spLocks noChangeArrowheads="1"/>
          </p:cNvSpPr>
          <p:nvPr/>
        </p:nvSpPr>
        <p:spPr bwMode="auto">
          <a:xfrm>
            <a:off x="395536" y="5733256"/>
            <a:ext cx="273630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Esfera Celeste</a:t>
            </a:r>
            <a:endParaRPr lang="pt-BR" sz="2800" b="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Elipse 52"/>
          <p:cNvSpPr>
            <a:spLocks noChangeAspect="1"/>
          </p:cNvSpPr>
          <p:nvPr/>
        </p:nvSpPr>
        <p:spPr bwMode="auto">
          <a:xfrm>
            <a:off x="3017496" y="1772816"/>
            <a:ext cx="3240361" cy="2304256"/>
          </a:xfrm>
          <a:prstGeom prst="ellipse">
            <a:avLst/>
          </a:prstGeom>
          <a:gradFill>
            <a:gsLst>
              <a:gs pos="48000">
                <a:srgbClr val="7030A0">
                  <a:alpha val="77000"/>
                </a:srgbClr>
              </a:gs>
              <a:gs pos="91000">
                <a:schemeClr val="tx1">
                  <a:alpha val="2000"/>
                </a:schemeClr>
              </a:gs>
              <a:gs pos="6000">
                <a:schemeClr val="bg1">
                  <a:alpha val="5800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>
              <a:latin typeface="Helvetica 55 Roman" panose="000B0500000000000000" pitchFamily="34" charset="0"/>
            </a:endParaRPr>
          </a:p>
        </p:txBody>
      </p:sp>
      <p:grpSp>
        <p:nvGrpSpPr>
          <p:cNvPr id="4" name="Grupo 59"/>
          <p:cNvGrpSpPr/>
          <p:nvPr/>
        </p:nvGrpSpPr>
        <p:grpSpPr>
          <a:xfrm>
            <a:off x="62879" y="2509838"/>
            <a:ext cx="1800000" cy="2322681"/>
            <a:chOff x="62879" y="2357438"/>
            <a:chExt cx="1800000" cy="2322681"/>
          </a:xfrm>
        </p:grpSpPr>
        <p:sp>
          <p:nvSpPr>
            <p:cNvPr id="11293" name="Seta para cima 31"/>
            <p:cNvSpPr>
              <a:spLocks noChangeArrowheads="1"/>
            </p:cNvSpPr>
            <p:nvPr/>
          </p:nvSpPr>
          <p:spPr bwMode="auto">
            <a:xfrm>
              <a:off x="642938" y="2357438"/>
              <a:ext cx="571500" cy="5715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4445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3068960"/>
              <a:ext cx="1440000" cy="143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Oval 3"/>
            <p:cNvSpPr>
              <a:spLocks noChangeArrowheads="1"/>
            </p:cNvSpPr>
            <p:nvPr/>
          </p:nvSpPr>
          <p:spPr bwMode="auto">
            <a:xfrm>
              <a:off x="62879" y="2880119"/>
              <a:ext cx="1800000" cy="1800000"/>
            </a:xfrm>
            <a:prstGeom prst="ellipse">
              <a:avLst/>
            </a:prstGeom>
            <a:gradFill flip="none" rotWithShape="1">
              <a:gsLst>
                <a:gs pos="50000">
                  <a:srgbClr val="FDDF03">
                    <a:alpha val="83000"/>
                  </a:srgbClr>
                </a:gs>
                <a:gs pos="24000">
                  <a:schemeClr val="bg1">
                    <a:alpha val="0"/>
                  </a:schemeClr>
                </a:gs>
                <a:gs pos="100000">
                  <a:srgbClr val="4D0808">
                    <a:alpha val="1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upo 67"/>
          <p:cNvGrpSpPr/>
          <p:nvPr/>
        </p:nvGrpSpPr>
        <p:grpSpPr>
          <a:xfrm>
            <a:off x="7380312" y="3048344"/>
            <a:ext cx="1800000" cy="2396879"/>
            <a:chOff x="7380312" y="3048344"/>
            <a:chExt cx="1800000" cy="2396879"/>
          </a:xfrm>
        </p:grpSpPr>
        <p:sp>
          <p:nvSpPr>
            <p:cNvPr id="11294" name="Seta para cima 32"/>
            <p:cNvSpPr>
              <a:spLocks noChangeArrowheads="1"/>
            </p:cNvSpPr>
            <p:nvPr/>
          </p:nvSpPr>
          <p:spPr bwMode="auto">
            <a:xfrm rot="10800000">
              <a:off x="8001000" y="4873723"/>
              <a:ext cx="571500" cy="5715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4445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  <p:grpSp>
          <p:nvGrpSpPr>
            <p:cNvPr id="6" name="Grupo 61"/>
            <p:cNvGrpSpPr/>
            <p:nvPr/>
          </p:nvGrpSpPr>
          <p:grpSpPr>
            <a:xfrm>
              <a:off x="7380312" y="3048344"/>
              <a:ext cx="1800000" cy="1800000"/>
              <a:chOff x="62879" y="2880119"/>
              <a:chExt cx="1800000" cy="1800000"/>
            </a:xfrm>
          </p:grpSpPr>
          <p:pic>
            <p:nvPicPr>
              <p:cNvPr id="6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3068960"/>
                <a:ext cx="1440000" cy="1431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" name="Oval 3"/>
              <p:cNvSpPr>
                <a:spLocks noChangeArrowheads="1"/>
              </p:cNvSpPr>
              <p:nvPr/>
            </p:nvSpPr>
            <p:spPr bwMode="auto">
              <a:xfrm>
                <a:off x="62879" y="2880119"/>
                <a:ext cx="1800000" cy="1800000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FDDF03">
                      <a:alpha val="83000"/>
                    </a:srgbClr>
                  </a:gs>
                  <a:gs pos="24000">
                    <a:schemeClr val="bg1">
                      <a:alpha val="0"/>
                    </a:schemeClr>
                  </a:gs>
                  <a:gs pos="100000">
                    <a:srgbClr val="4D0808">
                      <a:alpha val="1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1706194" y="3573934"/>
            <a:ext cx="360362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4000" dirty="0">
                <a:solidFill>
                  <a:srgbClr val="FF330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591884" name="AutoShape 12"/>
          <p:cNvSpPr>
            <a:spLocks noChangeArrowheads="1"/>
          </p:cNvSpPr>
          <p:nvPr/>
        </p:nvSpPr>
        <p:spPr bwMode="auto">
          <a:xfrm>
            <a:off x="5867400" y="2276475"/>
            <a:ext cx="217488" cy="144463"/>
          </a:xfrm>
          <a:prstGeom prst="star5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80" name="AutoShape 8"/>
          <p:cNvSpPr>
            <a:spLocks noChangeArrowheads="1"/>
          </p:cNvSpPr>
          <p:nvPr/>
        </p:nvSpPr>
        <p:spPr bwMode="auto">
          <a:xfrm>
            <a:off x="2555875" y="2852738"/>
            <a:ext cx="217488" cy="144462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81" name="AutoShape 9"/>
          <p:cNvSpPr>
            <a:spLocks noChangeArrowheads="1"/>
          </p:cNvSpPr>
          <p:nvPr/>
        </p:nvSpPr>
        <p:spPr bwMode="auto">
          <a:xfrm>
            <a:off x="3203575" y="2205038"/>
            <a:ext cx="217488" cy="144462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86" name="AutoShape 14"/>
          <p:cNvSpPr>
            <a:spLocks noChangeArrowheads="1"/>
          </p:cNvSpPr>
          <p:nvPr/>
        </p:nvSpPr>
        <p:spPr bwMode="auto">
          <a:xfrm>
            <a:off x="4427538" y="2205038"/>
            <a:ext cx="217487" cy="144462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87" name="AutoShape 15"/>
          <p:cNvSpPr>
            <a:spLocks noChangeArrowheads="1"/>
          </p:cNvSpPr>
          <p:nvPr/>
        </p:nvSpPr>
        <p:spPr bwMode="auto">
          <a:xfrm>
            <a:off x="4211638" y="2060575"/>
            <a:ext cx="217487" cy="144463"/>
          </a:xfrm>
          <a:prstGeom prst="star5">
            <a:avLst/>
          </a:prstGeom>
          <a:solidFill>
            <a:srgbClr val="FFFFCC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83" name="AutoShape 11"/>
          <p:cNvSpPr>
            <a:spLocks noChangeArrowheads="1"/>
          </p:cNvSpPr>
          <p:nvPr/>
        </p:nvSpPr>
        <p:spPr bwMode="auto">
          <a:xfrm>
            <a:off x="5435600" y="1773238"/>
            <a:ext cx="217488" cy="144462"/>
          </a:xfrm>
          <a:prstGeom prst="star5">
            <a:avLst/>
          </a:prstGeom>
          <a:solidFill>
            <a:srgbClr val="FFC0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82" name="AutoShape 10"/>
          <p:cNvSpPr>
            <a:spLocks noChangeArrowheads="1"/>
          </p:cNvSpPr>
          <p:nvPr/>
        </p:nvSpPr>
        <p:spPr bwMode="auto">
          <a:xfrm>
            <a:off x="5724525" y="2781300"/>
            <a:ext cx="217488" cy="144463"/>
          </a:xfrm>
          <a:prstGeom prst="star5">
            <a:avLst/>
          </a:prstGeom>
          <a:solidFill>
            <a:srgbClr val="FFC000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89" name="AutoShape 17"/>
          <p:cNvSpPr>
            <a:spLocks noChangeArrowheads="1"/>
          </p:cNvSpPr>
          <p:nvPr/>
        </p:nvSpPr>
        <p:spPr bwMode="auto">
          <a:xfrm>
            <a:off x="5724525" y="5084763"/>
            <a:ext cx="217488" cy="144462"/>
          </a:xfrm>
          <a:prstGeom prst="star5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anose="020B0502020202020204" pitchFamily="34" charset="0"/>
            </a:endParaRPr>
          </a:p>
        </p:txBody>
      </p:sp>
      <p:sp>
        <p:nvSpPr>
          <p:cNvPr id="591892" name="Text Box 20"/>
          <p:cNvSpPr txBox="1">
            <a:spLocks noChangeArrowheads="1"/>
          </p:cNvSpPr>
          <p:nvPr/>
        </p:nvSpPr>
        <p:spPr bwMode="auto">
          <a:xfrm>
            <a:off x="3429000" y="4797425"/>
            <a:ext cx="360363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4000" dirty="0">
                <a:solidFill>
                  <a:srgbClr val="FF3300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1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1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91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91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91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91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91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91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91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918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91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91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91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91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91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91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91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59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00278 -0.192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96296E-6 L -0.004 0.1958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9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1000"/>
                                        <p:tgtEl>
                                          <p:spTgt spid="59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1000"/>
                                        <p:tgtEl>
                                          <p:spTgt spid="59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9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1000"/>
                                        <p:tgtEl>
                                          <p:spTgt spid="59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88" grpId="0" animBg="1"/>
      <p:bldP spid="591890" grpId="0" animBg="1"/>
      <p:bldP spid="591876" grpId="0" animBg="1"/>
      <p:bldP spid="591891" grpId="0" animBg="1"/>
      <p:bldP spid="591894" grpId="0"/>
      <p:bldP spid="591895" grpId="0"/>
      <p:bldP spid="11295" grpId="0"/>
      <p:bldP spid="11296" grpId="0"/>
      <p:bldP spid="35" grpId="0" animBg="1"/>
      <p:bldP spid="36" grpId="0"/>
      <p:bldP spid="47" grpId="0" animBg="1"/>
      <p:bldP spid="49" grpId="0" animBg="1"/>
      <p:bldP spid="50" grpId="0" animBg="1"/>
      <p:bldP spid="51" grpId="0" animBg="1"/>
      <p:bldP spid="52" grpId="0"/>
      <p:bldP spid="70" grpId="0"/>
      <p:bldP spid="591884" grpId="0" animBg="1"/>
      <p:bldP spid="591880" grpId="0" animBg="1"/>
      <p:bldP spid="591881" grpId="0" animBg="1"/>
      <p:bldP spid="591886" grpId="0" animBg="1"/>
      <p:bldP spid="591887" grpId="0" animBg="1"/>
      <p:bldP spid="591883" grpId="0" animBg="1"/>
      <p:bldP spid="591882" grpId="0" animBg="1"/>
      <p:bldP spid="591889" grpId="0" animBg="1"/>
      <p:bldP spid="5918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Método 1: </a:t>
            </a:r>
            <a:r>
              <a:rPr lang="pt-BR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gnômon</a:t>
            </a: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FFFFCC"/>
                </a:solidFill>
                <a:latin typeface="Century Gothic" panose="020B0502020202020204" pitchFamily="34" charset="0"/>
              </a:rPr>
              <a:t>Crédito das imagens:  à esquerda: http://www.intermatica.org; à direita: www.aprendizesdawicca.blogspot.com</a:t>
            </a:r>
          </a:p>
          <a:p>
            <a:pPr algn="l">
              <a:defRPr/>
            </a:pP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7346" name="Picture 2" descr="C:\Documents and Settings\andre silva\Meus documentos\CONCURSO_CDCC\apresentações\Imagens\orientação\Gnomon_hast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3071813"/>
            <a:ext cx="37750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C:\Documents and Settings\andre silva\Meus documentos\CONCURSO_CDCC\apresentações\Imagens\orientação\Gnom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0663" y="2176463"/>
            <a:ext cx="1287462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ulo 1"/>
          <p:cNvSpPr txBox="1"/>
          <p:nvPr/>
        </p:nvSpPr>
        <p:spPr bwMode="auto">
          <a:xfrm>
            <a:off x="4286250" y="3786188"/>
            <a:ext cx="22860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9600" ker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Times New Roman" panose="02020603050405020304"/>
              </a:rPr>
              <a:t>≠</a:t>
            </a:r>
            <a:endParaRPr lang="pt-BR" sz="9600" kern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ítulo 1"/>
          <p:cNvSpPr txBox="1"/>
          <p:nvPr/>
        </p:nvSpPr>
        <p:spPr bwMode="auto">
          <a:xfrm>
            <a:off x="785813" y="928688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3200" b="0" kern="0" dirty="0">
                <a:solidFill>
                  <a:srgbClr val="37CBFF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pt-BR" sz="3200" b="0" kern="0" dirty="0" err="1">
                <a:solidFill>
                  <a:srgbClr val="37CBFF"/>
                </a:solidFill>
                <a:latin typeface="Century Gothic" panose="020B0502020202020204" pitchFamily="34" charset="0"/>
                <a:ea typeface="+mj-ea"/>
                <a:cs typeface="+mj-cs"/>
              </a:rPr>
              <a:t>Gnômon</a:t>
            </a:r>
            <a:r>
              <a:rPr lang="pt-BR" sz="3200" b="0" kern="0" dirty="0">
                <a:solidFill>
                  <a:srgbClr val="37CBFF"/>
                </a:solidFill>
                <a:latin typeface="Century Gothic" panose="020B0502020202020204" pitchFamily="34" charset="0"/>
                <a:ea typeface="+mj-ea"/>
                <a:cs typeface="+mj-cs"/>
              </a:rPr>
              <a:t> não é gnomo!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688032" y="-18256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Método do </a:t>
            </a:r>
            <a:r>
              <a:rPr lang="pt-BR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gnômon</a:t>
            </a:r>
          </a:p>
        </p:txBody>
      </p:sp>
      <p:pic>
        <p:nvPicPr>
          <p:cNvPr id="20484" name="Picture 4" descr="C:\Documents and Settings\andre silva\Meus documentos\CONCURSO_CDCC\apresentações\Imagens\orientação\método_gnom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16180"/>
            <a:ext cx="8640960" cy="525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600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Crédito da imagem: http://relogiosdesol.blogspot.com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688340" y="-18415"/>
            <a:ext cx="7772400" cy="824865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Método do </a:t>
            </a:r>
            <a:r>
              <a:rPr lang="pt-BR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gnômon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6000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Crédito da imagem: http://relogiosdesol.blogspot.com</a:t>
            </a:r>
          </a:p>
        </p:txBody>
      </p:sp>
      <p:pic>
        <p:nvPicPr>
          <p:cNvPr id="6" name="Picture 3" descr="C:\Documents and Settings\andre silva\Meus documentos\CONCURSO_CDCC\apresentações\Imagens\orientação\método_gnomon2.jpg"/>
          <p:cNvPicPr>
            <a:picLocks noChangeAspect="1" noChangeArrowheads="1"/>
          </p:cNvPicPr>
          <p:nvPr/>
        </p:nvPicPr>
        <p:blipFill>
          <a:blip r:embed="rId2" cstate="print"/>
          <a:srcRect l="-5" t="6667" r="-5" b="6667"/>
          <a:stretch>
            <a:fillRect/>
          </a:stretch>
        </p:blipFill>
        <p:spPr bwMode="auto">
          <a:xfrm>
            <a:off x="2195736" y="1365853"/>
            <a:ext cx="5112568" cy="468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95" name="Text Box 23"/>
          <p:cNvSpPr txBox="1">
            <a:spLocks noChangeArrowheads="1"/>
          </p:cNvSpPr>
          <p:nvPr/>
        </p:nvSpPr>
        <p:spPr bwMode="auto">
          <a:xfrm>
            <a:off x="7593965" y="3649663"/>
            <a:ext cx="360363" cy="704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4000">
                <a:solidFill>
                  <a:srgbClr val="FF330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1419174" y="3573934"/>
            <a:ext cx="360362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4000" dirty="0">
                <a:solidFill>
                  <a:srgbClr val="FF330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4465955" y="661353"/>
            <a:ext cx="360363" cy="704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4000">
                <a:solidFill>
                  <a:srgbClr val="FF33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4394200" y="5948998"/>
            <a:ext cx="360363" cy="704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pt-BR" sz="4000">
                <a:solidFill>
                  <a:srgbClr val="FF3300"/>
                </a:solidFill>
                <a:latin typeface="Century Gothic" panose="020B0502020202020204" pitchFamily="34" charset="0"/>
              </a:rPr>
              <a:t>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685030" y="2637155"/>
            <a:ext cx="894715" cy="1040130"/>
          </a:xfrm>
          <a:prstGeom prst="straightConnector1">
            <a:avLst/>
          </a:prstGeom>
          <a:solidFill>
            <a:schemeClr val="accent1"/>
          </a:solidFill>
          <a:ln w="79375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</p:spPr>
      </p:cxnSp>
      <p:cxnSp>
        <p:nvCxnSpPr>
          <p:cNvPr id="8" name="Straight Arrow Connector 7"/>
          <p:cNvCxnSpPr/>
          <p:nvPr/>
        </p:nvCxnSpPr>
        <p:spPr>
          <a:xfrm flipH="1" flipV="1">
            <a:off x="3780155" y="2637155"/>
            <a:ext cx="904875" cy="1040130"/>
          </a:xfrm>
          <a:prstGeom prst="straightConnector1">
            <a:avLst/>
          </a:prstGeom>
          <a:solidFill>
            <a:schemeClr val="accent1"/>
          </a:solidFill>
          <a:ln w="79375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Conector reto 60"/>
          <p:cNvCxnSpPr/>
          <p:nvPr/>
        </p:nvCxnSpPr>
        <p:spPr bwMode="auto">
          <a:xfrm flipV="1">
            <a:off x="4644008" y="1693599"/>
            <a:ext cx="216024" cy="4896544"/>
          </a:xfrm>
          <a:prstGeom prst="line">
            <a:avLst/>
          </a:prstGeom>
          <a:solidFill>
            <a:schemeClr val="accent1"/>
          </a:solidFill>
          <a:ln w="107950" cap="flat" cmpd="sng" algn="ctr">
            <a:solidFill>
              <a:srgbClr val="66FF33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cxnSp>
        <p:nvCxnSpPr>
          <p:cNvPr id="28" name="Conector reto 27"/>
          <p:cNvCxnSpPr/>
          <p:nvPr/>
        </p:nvCxnSpPr>
        <p:spPr bwMode="auto">
          <a:xfrm flipH="1" flipV="1">
            <a:off x="4211960" y="1765607"/>
            <a:ext cx="792088" cy="4752528"/>
          </a:xfrm>
          <a:prstGeom prst="line">
            <a:avLst/>
          </a:prstGeom>
          <a:solidFill>
            <a:schemeClr val="accent1"/>
          </a:solidFill>
          <a:ln w="1079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grpSp>
        <p:nvGrpSpPr>
          <p:cNvPr id="13" name="Grupo 12"/>
          <p:cNvGrpSpPr>
            <a:grpSpLocks noChangeAspect="1"/>
          </p:cNvGrpSpPr>
          <p:nvPr/>
        </p:nvGrpSpPr>
        <p:grpSpPr>
          <a:xfrm>
            <a:off x="2915816" y="2424566"/>
            <a:ext cx="3714944" cy="3660337"/>
            <a:chOff x="1619672" y="971790"/>
            <a:chExt cx="5991841" cy="5903769"/>
          </a:xfrm>
        </p:grpSpPr>
        <p:sp>
          <p:nvSpPr>
            <p:cNvPr id="34" name="Elipse 33"/>
            <p:cNvSpPr>
              <a:spLocks noChangeAspect="1"/>
            </p:cNvSpPr>
            <p:nvPr/>
          </p:nvSpPr>
          <p:spPr bwMode="auto">
            <a:xfrm>
              <a:off x="1619672" y="971790"/>
              <a:ext cx="5991841" cy="5903769"/>
            </a:xfrm>
            <a:prstGeom prst="ellipse">
              <a:avLst/>
            </a:prstGeom>
            <a:gradFill flip="none" rotWithShape="1">
              <a:gsLst>
                <a:gs pos="0">
                  <a:srgbClr val="0066FF"/>
                </a:gs>
                <a:gs pos="50000">
                  <a:srgbClr val="0000FF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grpSp>
          <p:nvGrpSpPr>
            <p:cNvPr id="14" name="Grupo 13"/>
            <p:cNvGrpSpPr/>
            <p:nvPr/>
          </p:nvGrpSpPr>
          <p:grpSpPr>
            <a:xfrm>
              <a:off x="2706358" y="2176734"/>
              <a:ext cx="3609011" cy="3630183"/>
              <a:chOff x="2706358" y="2176734"/>
              <a:chExt cx="3609011" cy="3630183"/>
            </a:xfrm>
          </p:grpSpPr>
          <p:sp>
            <p:nvSpPr>
              <p:cNvPr id="25" name="Elipse 24"/>
              <p:cNvSpPr/>
              <p:nvPr/>
            </p:nvSpPr>
            <p:spPr bwMode="auto">
              <a:xfrm>
                <a:off x="2714969" y="2196190"/>
                <a:ext cx="3600400" cy="3600400"/>
              </a:xfrm>
              <a:prstGeom prst="ellipse">
                <a:avLst/>
              </a:prstGeom>
              <a:solidFill>
                <a:srgbClr val="0066FF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 bwMode="auto">
              <a:xfrm>
                <a:off x="3147017" y="2425661"/>
                <a:ext cx="2448272" cy="3368686"/>
              </a:xfrm>
              <a:custGeom>
                <a:avLst/>
                <a:gdLst>
                  <a:gd name="connsiteX0" fmla="*/ 767563 w 2317456"/>
                  <a:gd name="connsiteY0" fmla="*/ 56572 h 3224670"/>
                  <a:gd name="connsiteX1" fmla="*/ 797708 w 2317456"/>
                  <a:gd name="connsiteY1" fmla="*/ 116862 h 3224670"/>
                  <a:gd name="connsiteX2" fmla="*/ 837901 w 2317456"/>
                  <a:gd name="connsiteY2" fmla="*/ 207297 h 3224670"/>
                  <a:gd name="connsiteX3" fmla="*/ 868046 w 2317456"/>
                  <a:gd name="connsiteY3" fmla="*/ 227394 h 3224670"/>
                  <a:gd name="connsiteX4" fmla="*/ 888143 w 2317456"/>
                  <a:gd name="connsiteY4" fmla="*/ 257539 h 3224670"/>
                  <a:gd name="connsiteX5" fmla="*/ 898191 w 2317456"/>
                  <a:gd name="connsiteY5" fmla="*/ 287684 h 3224670"/>
                  <a:gd name="connsiteX6" fmla="*/ 928337 w 2317456"/>
                  <a:gd name="connsiteY6" fmla="*/ 307781 h 3224670"/>
                  <a:gd name="connsiteX7" fmla="*/ 988627 w 2317456"/>
                  <a:gd name="connsiteY7" fmla="*/ 257539 h 3224670"/>
                  <a:gd name="connsiteX8" fmla="*/ 1018772 w 2317456"/>
                  <a:gd name="connsiteY8" fmla="*/ 237443 h 3224670"/>
                  <a:gd name="connsiteX9" fmla="*/ 1169497 w 2317456"/>
                  <a:gd name="connsiteY9" fmla="*/ 247491 h 3224670"/>
                  <a:gd name="connsiteX10" fmla="*/ 1209690 w 2317456"/>
                  <a:gd name="connsiteY10" fmla="*/ 317829 h 3224670"/>
                  <a:gd name="connsiteX11" fmla="*/ 1239835 w 2317456"/>
                  <a:gd name="connsiteY11" fmla="*/ 327878 h 3224670"/>
                  <a:gd name="connsiteX12" fmla="*/ 1330271 w 2317456"/>
                  <a:gd name="connsiteY12" fmla="*/ 378119 h 3224670"/>
                  <a:gd name="connsiteX13" fmla="*/ 1350367 w 2317456"/>
                  <a:gd name="connsiteY13" fmla="*/ 408265 h 3224670"/>
                  <a:gd name="connsiteX14" fmla="*/ 1350367 w 2317456"/>
                  <a:gd name="connsiteY14" fmla="*/ 488651 h 3224670"/>
                  <a:gd name="connsiteX15" fmla="*/ 1310174 w 2317456"/>
                  <a:gd name="connsiteY15" fmla="*/ 498700 h 3224670"/>
                  <a:gd name="connsiteX16" fmla="*/ 1219739 w 2317456"/>
                  <a:gd name="connsiteY16" fmla="*/ 478603 h 3224670"/>
                  <a:gd name="connsiteX17" fmla="*/ 1119255 w 2317456"/>
                  <a:gd name="connsiteY17" fmla="*/ 428361 h 3224670"/>
                  <a:gd name="connsiteX18" fmla="*/ 988627 w 2317456"/>
                  <a:gd name="connsiteY18" fmla="*/ 448458 h 3224670"/>
                  <a:gd name="connsiteX19" fmla="*/ 958482 w 2317456"/>
                  <a:gd name="connsiteY19" fmla="*/ 468555 h 3224670"/>
                  <a:gd name="connsiteX20" fmla="*/ 918288 w 2317456"/>
                  <a:gd name="connsiteY20" fmla="*/ 538893 h 3224670"/>
                  <a:gd name="connsiteX21" fmla="*/ 958482 w 2317456"/>
                  <a:gd name="connsiteY21" fmla="*/ 659473 h 3224670"/>
                  <a:gd name="connsiteX22" fmla="*/ 1038868 w 2317456"/>
                  <a:gd name="connsiteY22" fmla="*/ 729812 h 3224670"/>
                  <a:gd name="connsiteX23" fmla="*/ 1119255 w 2317456"/>
                  <a:gd name="connsiteY23" fmla="*/ 739860 h 3224670"/>
                  <a:gd name="connsiteX24" fmla="*/ 1139352 w 2317456"/>
                  <a:gd name="connsiteY24" fmla="*/ 709715 h 3224670"/>
                  <a:gd name="connsiteX25" fmla="*/ 1149400 w 2317456"/>
                  <a:gd name="connsiteY25" fmla="*/ 589135 h 3224670"/>
                  <a:gd name="connsiteX26" fmla="*/ 1189594 w 2317456"/>
                  <a:gd name="connsiteY26" fmla="*/ 569038 h 3224670"/>
                  <a:gd name="connsiteX27" fmla="*/ 1229787 w 2317456"/>
                  <a:gd name="connsiteY27" fmla="*/ 579086 h 3224670"/>
                  <a:gd name="connsiteX28" fmla="*/ 1290077 w 2317456"/>
                  <a:gd name="connsiteY28" fmla="*/ 609232 h 3224670"/>
                  <a:gd name="connsiteX29" fmla="*/ 1300126 w 2317456"/>
                  <a:gd name="connsiteY29" fmla="*/ 639377 h 3224670"/>
                  <a:gd name="connsiteX30" fmla="*/ 1330271 w 2317456"/>
                  <a:gd name="connsiteY30" fmla="*/ 649425 h 3224670"/>
                  <a:gd name="connsiteX31" fmla="*/ 1390561 w 2317456"/>
                  <a:gd name="connsiteY31" fmla="*/ 689618 h 3224670"/>
                  <a:gd name="connsiteX32" fmla="*/ 1450851 w 2317456"/>
                  <a:gd name="connsiteY32" fmla="*/ 719763 h 3224670"/>
                  <a:gd name="connsiteX33" fmla="*/ 1480996 w 2317456"/>
                  <a:gd name="connsiteY33" fmla="*/ 729812 h 3224670"/>
                  <a:gd name="connsiteX34" fmla="*/ 1501093 w 2317456"/>
                  <a:gd name="connsiteY34" fmla="*/ 759957 h 3224670"/>
                  <a:gd name="connsiteX35" fmla="*/ 1501093 w 2317456"/>
                  <a:gd name="connsiteY35" fmla="*/ 860440 h 3224670"/>
                  <a:gd name="connsiteX36" fmla="*/ 1491044 w 2317456"/>
                  <a:gd name="connsiteY36" fmla="*/ 830295 h 3224670"/>
                  <a:gd name="connsiteX37" fmla="*/ 1310174 w 2317456"/>
                  <a:gd name="connsiteY37" fmla="*/ 830295 h 3224670"/>
                  <a:gd name="connsiteX38" fmla="*/ 1340319 w 2317456"/>
                  <a:gd name="connsiteY38" fmla="*/ 940827 h 3224670"/>
                  <a:gd name="connsiteX39" fmla="*/ 1350367 w 2317456"/>
                  <a:gd name="connsiteY39" fmla="*/ 970972 h 3224670"/>
                  <a:gd name="connsiteX40" fmla="*/ 1390561 w 2317456"/>
                  <a:gd name="connsiteY40" fmla="*/ 981021 h 3224670"/>
                  <a:gd name="connsiteX41" fmla="*/ 1470948 w 2317456"/>
                  <a:gd name="connsiteY41" fmla="*/ 970972 h 3224670"/>
                  <a:gd name="connsiteX42" fmla="*/ 1410657 w 2317456"/>
                  <a:gd name="connsiteY42" fmla="*/ 981021 h 3224670"/>
                  <a:gd name="connsiteX43" fmla="*/ 1380512 w 2317456"/>
                  <a:gd name="connsiteY43" fmla="*/ 991069 h 3224670"/>
                  <a:gd name="connsiteX44" fmla="*/ 1340319 w 2317456"/>
                  <a:gd name="connsiteY44" fmla="*/ 1001117 h 3224670"/>
                  <a:gd name="connsiteX45" fmla="*/ 1249884 w 2317456"/>
                  <a:gd name="connsiteY45" fmla="*/ 1051359 h 3224670"/>
                  <a:gd name="connsiteX46" fmla="*/ 1219739 w 2317456"/>
                  <a:gd name="connsiteY46" fmla="*/ 1071456 h 3224670"/>
                  <a:gd name="connsiteX47" fmla="*/ 1159449 w 2317456"/>
                  <a:gd name="connsiteY47" fmla="*/ 1131746 h 3224670"/>
                  <a:gd name="connsiteX48" fmla="*/ 1069013 w 2317456"/>
                  <a:gd name="connsiteY48" fmla="*/ 1171939 h 3224670"/>
                  <a:gd name="connsiteX49" fmla="*/ 1038868 w 2317456"/>
                  <a:gd name="connsiteY49" fmla="*/ 1181988 h 3224670"/>
                  <a:gd name="connsiteX50" fmla="*/ 1008723 w 2317456"/>
                  <a:gd name="connsiteY50" fmla="*/ 1212133 h 3224670"/>
                  <a:gd name="connsiteX51" fmla="*/ 968530 w 2317456"/>
                  <a:gd name="connsiteY51" fmla="*/ 1282471 h 3224670"/>
                  <a:gd name="connsiteX52" fmla="*/ 938385 w 2317456"/>
                  <a:gd name="connsiteY52" fmla="*/ 1302568 h 3224670"/>
                  <a:gd name="connsiteX53" fmla="*/ 908240 w 2317456"/>
                  <a:gd name="connsiteY53" fmla="*/ 1362858 h 3224670"/>
                  <a:gd name="connsiteX54" fmla="*/ 888143 w 2317456"/>
                  <a:gd name="connsiteY54" fmla="*/ 1423148 h 3224670"/>
                  <a:gd name="connsiteX55" fmla="*/ 878095 w 2317456"/>
                  <a:gd name="connsiteY55" fmla="*/ 1453293 h 3224670"/>
                  <a:gd name="connsiteX56" fmla="*/ 868046 w 2317456"/>
                  <a:gd name="connsiteY56" fmla="*/ 1513583 h 3224670"/>
                  <a:gd name="connsiteX57" fmla="*/ 847950 w 2317456"/>
                  <a:gd name="connsiteY57" fmla="*/ 1573873 h 3224670"/>
                  <a:gd name="connsiteX58" fmla="*/ 837901 w 2317456"/>
                  <a:gd name="connsiteY58" fmla="*/ 1604018 h 3224670"/>
                  <a:gd name="connsiteX59" fmla="*/ 807756 w 2317456"/>
                  <a:gd name="connsiteY59" fmla="*/ 1503535 h 3224670"/>
                  <a:gd name="connsiteX60" fmla="*/ 787660 w 2317456"/>
                  <a:gd name="connsiteY60" fmla="*/ 1473390 h 3224670"/>
                  <a:gd name="connsiteX61" fmla="*/ 757515 w 2317456"/>
                  <a:gd name="connsiteY61" fmla="*/ 1453293 h 3224670"/>
                  <a:gd name="connsiteX62" fmla="*/ 697224 w 2317456"/>
                  <a:gd name="connsiteY62" fmla="*/ 1413100 h 3224670"/>
                  <a:gd name="connsiteX63" fmla="*/ 667079 w 2317456"/>
                  <a:gd name="connsiteY63" fmla="*/ 1393003 h 3224670"/>
                  <a:gd name="connsiteX64" fmla="*/ 626886 w 2317456"/>
                  <a:gd name="connsiteY64" fmla="*/ 1382955 h 3224670"/>
                  <a:gd name="connsiteX65" fmla="*/ 596741 w 2317456"/>
                  <a:gd name="connsiteY65" fmla="*/ 1372906 h 3224670"/>
                  <a:gd name="connsiteX66" fmla="*/ 446016 w 2317456"/>
                  <a:gd name="connsiteY66" fmla="*/ 1382955 h 3224670"/>
                  <a:gd name="connsiteX67" fmla="*/ 415871 w 2317456"/>
                  <a:gd name="connsiteY67" fmla="*/ 1393003 h 3224670"/>
                  <a:gd name="connsiteX68" fmla="*/ 395774 w 2317456"/>
                  <a:gd name="connsiteY68" fmla="*/ 1423148 h 3224670"/>
                  <a:gd name="connsiteX69" fmla="*/ 385726 w 2317456"/>
                  <a:gd name="connsiteY69" fmla="*/ 1453293 h 3224670"/>
                  <a:gd name="connsiteX70" fmla="*/ 345532 w 2317456"/>
                  <a:gd name="connsiteY70" fmla="*/ 1533680 h 3224670"/>
                  <a:gd name="connsiteX71" fmla="*/ 345532 w 2317456"/>
                  <a:gd name="connsiteY71" fmla="*/ 1704502 h 3224670"/>
                  <a:gd name="connsiteX72" fmla="*/ 375677 w 2317456"/>
                  <a:gd name="connsiteY72" fmla="*/ 1724599 h 3224670"/>
                  <a:gd name="connsiteX73" fmla="*/ 636934 w 2317456"/>
                  <a:gd name="connsiteY73" fmla="*/ 1724599 h 3224670"/>
                  <a:gd name="connsiteX74" fmla="*/ 606789 w 2317456"/>
                  <a:gd name="connsiteY74" fmla="*/ 1815034 h 3224670"/>
                  <a:gd name="connsiteX75" fmla="*/ 576644 w 2317456"/>
                  <a:gd name="connsiteY75" fmla="*/ 1825082 h 3224670"/>
                  <a:gd name="connsiteX76" fmla="*/ 556548 w 2317456"/>
                  <a:gd name="connsiteY76" fmla="*/ 1855227 h 3224670"/>
                  <a:gd name="connsiteX77" fmla="*/ 566596 w 2317456"/>
                  <a:gd name="connsiteY77" fmla="*/ 1905469 h 3224670"/>
                  <a:gd name="connsiteX78" fmla="*/ 596741 w 2317456"/>
                  <a:gd name="connsiteY78" fmla="*/ 1915517 h 3224670"/>
                  <a:gd name="connsiteX79" fmla="*/ 677128 w 2317456"/>
                  <a:gd name="connsiteY79" fmla="*/ 1925566 h 3224670"/>
                  <a:gd name="connsiteX80" fmla="*/ 707273 w 2317456"/>
                  <a:gd name="connsiteY80" fmla="*/ 1935614 h 3224670"/>
                  <a:gd name="connsiteX81" fmla="*/ 717321 w 2317456"/>
                  <a:gd name="connsiteY81" fmla="*/ 1965759 h 3224670"/>
                  <a:gd name="connsiteX82" fmla="*/ 727369 w 2317456"/>
                  <a:gd name="connsiteY82" fmla="*/ 2076291 h 3224670"/>
                  <a:gd name="connsiteX83" fmla="*/ 737418 w 2317456"/>
                  <a:gd name="connsiteY83" fmla="*/ 2106436 h 3224670"/>
                  <a:gd name="connsiteX84" fmla="*/ 777611 w 2317456"/>
                  <a:gd name="connsiteY84" fmla="*/ 2166726 h 3224670"/>
                  <a:gd name="connsiteX85" fmla="*/ 817805 w 2317456"/>
                  <a:gd name="connsiteY85" fmla="*/ 2156678 h 3224670"/>
                  <a:gd name="connsiteX86" fmla="*/ 847950 w 2317456"/>
                  <a:gd name="connsiteY86" fmla="*/ 2146629 h 3224670"/>
                  <a:gd name="connsiteX87" fmla="*/ 908240 w 2317456"/>
                  <a:gd name="connsiteY87" fmla="*/ 2176774 h 3224670"/>
                  <a:gd name="connsiteX88" fmla="*/ 948433 w 2317456"/>
                  <a:gd name="connsiteY88" fmla="*/ 2216968 h 3224670"/>
                  <a:gd name="connsiteX89" fmla="*/ 968530 w 2317456"/>
                  <a:gd name="connsiteY89" fmla="*/ 2186823 h 3224670"/>
                  <a:gd name="connsiteX90" fmla="*/ 978578 w 2317456"/>
                  <a:gd name="connsiteY90" fmla="*/ 2156678 h 3224670"/>
                  <a:gd name="connsiteX91" fmla="*/ 1048917 w 2317456"/>
                  <a:gd name="connsiteY91" fmla="*/ 2126533 h 3224670"/>
                  <a:gd name="connsiteX92" fmla="*/ 1229787 w 2317456"/>
                  <a:gd name="connsiteY92" fmla="*/ 2136581 h 3224670"/>
                  <a:gd name="connsiteX93" fmla="*/ 1280029 w 2317456"/>
                  <a:gd name="connsiteY93" fmla="*/ 2166726 h 3224670"/>
                  <a:gd name="connsiteX94" fmla="*/ 1310174 w 2317456"/>
                  <a:gd name="connsiteY94" fmla="*/ 2176774 h 3224670"/>
                  <a:gd name="connsiteX95" fmla="*/ 1350367 w 2317456"/>
                  <a:gd name="connsiteY95" fmla="*/ 2186823 h 3224670"/>
                  <a:gd name="connsiteX96" fmla="*/ 1410657 w 2317456"/>
                  <a:gd name="connsiteY96" fmla="*/ 2206919 h 3224670"/>
                  <a:gd name="connsiteX97" fmla="*/ 1551334 w 2317456"/>
                  <a:gd name="connsiteY97" fmla="*/ 2216968 h 3224670"/>
                  <a:gd name="connsiteX98" fmla="*/ 1611624 w 2317456"/>
                  <a:gd name="connsiteY98" fmla="*/ 2257161 h 3224670"/>
                  <a:gd name="connsiteX99" fmla="*/ 1641769 w 2317456"/>
                  <a:gd name="connsiteY99" fmla="*/ 2287306 h 3224670"/>
                  <a:gd name="connsiteX100" fmla="*/ 1742253 w 2317456"/>
                  <a:gd name="connsiteY100" fmla="*/ 2317451 h 3224670"/>
                  <a:gd name="connsiteX101" fmla="*/ 1772398 w 2317456"/>
                  <a:gd name="connsiteY101" fmla="*/ 2337548 h 3224670"/>
                  <a:gd name="connsiteX102" fmla="*/ 1802543 w 2317456"/>
                  <a:gd name="connsiteY102" fmla="*/ 2397838 h 3224670"/>
                  <a:gd name="connsiteX103" fmla="*/ 1812591 w 2317456"/>
                  <a:gd name="connsiteY103" fmla="*/ 2478225 h 3224670"/>
                  <a:gd name="connsiteX104" fmla="*/ 1882930 w 2317456"/>
                  <a:gd name="connsiteY104" fmla="*/ 2508370 h 3224670"/>
                  <a:gd name="connsiteX105" fmla="*/ 2013558 w 2317456"/>
                  <a:gd name="connsiteY105" fmla="*/ 2498322 h 3224670"/>
                  <a:gd name="connsiteX106" fmla="*/ 1933172 w 2317456"/>
                  <a:gd name="connsiteY106" fmla="*/ 2508370 h 3224670"/>
                  <a:gd name="connsiteX107" fmla="*/ 1872882 w 2317456"/>
                  <a:gd name="connsiteY107" fmla="*/ 2498322 h 3224670"/>
                  <a:gd name="connsiteX108" fmla="*/ 1882930 w 2317456"/>
                  <a:gd name="connsiteY108" fmla="*/ 2468177 h 3224670"/>
                  <a:gd name="connsiteX109" fmla="*/ 1993462 w 2317456"/>
                  <a:gd name="connsiteY109" fmla="*/ 2468177 h 3224670"/>
                  <a:gd name="connsiteX110" fmla="*/ 2003510 w 2317456"/>
                  <a:gd name="connsiteY110" fmla="*/ 2498322 h 3224670"/>
                  <a:gd name="connsiteX111" fmla="*/ 2033655 w 2317456"/>
                  <a:gd name="connsiteY111" fmla="*/ 2518418 h 3224670"/>
                  <a:gd name="connsiteX112" fmla="*/ 2114042 w 2317456"/>
                  <a:gd name="connsiteY112" fmla="*/ 2498322 h 3224670"/>
                  <a:gd name="connsiteX113" fmla="*/ 2164284 w 2317456"/>
                  <a:gd name="connsiteY113" fmla="*/ 2508370 h 3224670"/>
                  <a:gd name="connsiteX114" fmla="*/ 2194429 w 2317456"/>
                  <a:gd name="connsiteY114" fmla="*/ 2518418 h 3224670"/>
                  <a:gd name="connsiteX115" fmla="*/ 2264767 w 2317456"/>
                  <a:gd name="connsiteY115" fmla="*/ 2508370 h 3224670"/>
                  <a:gd name="connsiteX116" fmla="*/ 2294912 w 2317456"/>
                  <a:gd name="connsiteY116" fmla="*/ 2498322 h 3224670"/>
                  <a:gd name="connsiteX117" fmla="*/ 2315009 w 2317456"/>
                  <a:gd name="connsiteY117" fmla="*/ 2538515 h 3224670"/>
                  <a:gd name="connsiteX118" fmla="*/ 2284864 w 2317456"/>
                  <a:gd name="connsiteY118" fmla="*/ 2598805 h 3224670"/>
                  <a:gd name="connsiteX119" fmla="*/ 2234622 w 2317456"/>
                  <a:gd name="connsiteY119" fmla="*/ 2689240 h 3224670"/>
                  <a:gd name="connsiteX120" fmla="*/ 2214526 w 2317456"/>
                  <a:gd name="connsiteY120" fmla="*/ 2719385 h 3224670"/>
                  <a:gd name="connsiteX121" fmla="*/ 2154235 w 2317456"/>
                  <a:gd name="connsiteY121" fmla="*/ 2759579 h 3224670"/>
                  <a:gd name="connsiteX122" fmla="*/ 2124090 w 2317456"/>
                  <a:gd name="connsiteY122" fmla="*/ 2779675 h 3224670"/>
                  <a:gd name="connsiteX123" fmla="*/ 2083897 w 2317456"/>
                  <a:gd name="connsiteY123" fmla="*/ 2850014 h 3224670"/>
                  <a:gd name="connsiteX124" fmla="*/ 2053752 w 2317456"/>
                  <a:gd name="connsiteY124" fmla="*/ 2920352 h 3224670"/>
                  <a:gd name="connsiteX125" fmla="*/ 2023607 w 2317456"/>
                  <a:gd name="connsiteY125" fmla="*/ 2940449 h 3224670"/>
                  <a:gd name="connsiteX126" fmla="*/ 1993462 w 2317456"/>
                  <a:gd name="connsiteY126" fmla="*/ 2970594 h 3224670"/>
                  <a:gd name="connsiteX127" fmla="*/ 1943220 w 2317456"/>
                  <a:gd name="connsiteY127" fmla="*/ 2980643 h 3224670"/>
                  <a:gd name="connsiteX128" fmla="*/ 1903027 w 2317456"/>
                  <a:gd name="connsiteY128" fmla="*/ 2990691 h 3224670"/>
                  <a:gd name="connsiteX129" fmla="*/ 1872882 w 2317456"/>
                  <a:gd name="connsiteY129" fmla="*/ 3000739 h 3224670"/>
                  <a:gd name="connsiteX130" fmla="*/ 1762350 w 2317456"/>
                  <a:gd name="connsiteY130" fmla="*/ 3010788 h 3224670"/>
                  <a:gd name="connsiteX131" fmla="*/ 1732205 w 2317456"/>
                  <a:gd name="connsiteY131" fmla="*/ 3020836 h 3224670"/>
                  <a:gd name="connsiteX132" fmla="*/ 1722156 w 2317456"/>
                  <a:gd name="connsiteY132" fmla="*/ 3050981 h 3224670"/>
                  <a:gd name="connsiteX133" fmla="*/ 1681963 w 2317456"/>
                  <a:gd name="connsiteY133" fmla="*/ 3121319 h 3224670"/>
                  <a:gd name="connsiteX134" fmla="*/ 1651818 w 2317456"/>
                  <a:gd name="connsiteY134" fmla="*/ 3141416 h 3224670"/>
                  <a:gd name="connsiteX135" fmla="*/ 1541286 w 2317456"/>
                  <a:gd name="connsiteY135" fmla="*/ 3151465 h 3224670"/>
                  <a:gd name="connsiteX136" fmla="*/ 1310174 w 2317456"/>
                  <a:gd name="connsiteY136" fmla="*/ 3161513 h 3224670"/>
                  <a:gd name="connsiteX137" fmla="*/ 1229787 w 2317456"/>
                  <a:gd name="connsiteY137" fmla="*/ 3211755 h 3224670"/>
                  <a:gd name="connsiteX138" fmla="*/ 1199642 w 2317456"/>
                  <a:gd name="connsiteY138" fmla="*/ 3221803 h 3224670"/>
                  <a:gd name="connsiteX139" fmla="*/ 1119255 w 2317456"/>
                  <a:gd name="connsiteY139" fmla="*/ 3181610 h 3224670"/>
                  <a:gd name="connsiteX140" fmla="*/ 1129304 w 2317456"/>
                  <a:gd name="connsiteY140" fmla="*/ 3151465 h 3224670"/>
                  <a:gd name="connsiteX141" fmla="*/ 1169497 w 2317456"/>
                  <a:gd name="connsiteY141" fmla="*/ 3091174 h 3224670"/>
                  <a:gd name="connsiteX142" fmla="*/ 1179545 w 2317456"/>
                  <a:gd name="connsiteY142" fmla="*/ 2910304 h 3224670"/>
                  <a:gd name="connsiteX143" fmla="*/ 1149400 w 2317456"/>
                  <a:gd name="connsiteY143" fmla="*/ 2880159 h 3224670"/>
                  <a:gd name="connsiteX144" fmla="*/ 1119255 w 2317456"/>
                  <a:gd name="connsiteY144" fmla="*/ 2870111 h 3224670"/>
                  <a:gd name="connsiteX145" fmla="*/ 1038868 w 2317456"/>
                  <a:gd name="connsiteY145" fmla="*/ 2839966 h 3224670"/>
                  <a:gd name="connsiteX146" fmla="*/ 998675 w 2317456"/>
                  <a:gd name="connsiteY146" fmla="*/ 2819869 h 3224670"/>
                  <a:gd name="connsiteX147" fmla="*/ 968530 w 2317456"/>
                  <a:gd name="connsiteY147" fmla="*/ 2809821 h 3224670"/>
                  <a:gd name="connsiteX148" fmla="*/ 938385 w 2317456"/>
                  <a:gd name="connsiteY148" fmla="*/ 2749530 h 3224670"/>
                  <a:gd name="connsiteX149" fmla="*/ 908240 w 2317456"/>
                  <a:gd name="connsiteY149" fmla="*/ 2649047 h 3224670"/>
                  <a:gd name="connsiteX150" fmla="*/ 868046 w 2317456"/>
                  <a:gd name="connsiteY150" fmla="*/ 2588757 h 3224670"/>
                  <a:gd name="connsiteX151" fmla="*/ 847950 w 2317456"/>
                  <a:gd name="connsiteY151" fmla="*/ 2558612 h 3224670"/>
                  <a:gd name="connsiteX152" fmla="*/ 797708 w 2317456"/>
                  <a:gd name="connsiteY152" fmla="*/ 2488273 h 3224670"/>
                  <a:gd name="connsiteX153" fmla="*/ 817805 w 2317456"/>
                  <a:gd name="connsiteY153" fmla="*/ 2458128 h 3224670"/>
                  <a:gd name="connsiteX154" fmla="*/ 868046 w 2317456"/>
                  <a:gd name="connsiteY154" fmla="*/ 2397838 h 3224670"/>
                  <a:gd name="connsiteX155" fmla="*/ 888143 w 2317456"/>
                  <a:gd name="connsiteY155" fmla="*/ 2337548 h 3224670"/>
                  <a:gd name="connsiteX156" fmla="*/ 898191 w 2317456"/>
                  <a:gd name="connsiteY156" fmla="*/ 2307403 h 3224670"/>
                  <a:gd name="connsiteX157" fmla="*/ 908240 w 2317456"/>
                  <a:gd name="connsiteY157" fmla="*/ 2277258 h 3224670"/>
                  <a:gd name="connsiteX158" fmla="*/ 898191 w 2317456"/>
                  <a:gd name="connsiteY158" fmla="*/ 2206919 h 3224670"/>
                  <a:gd name="connsiteX159" fmla="*/ 868046 w 2317456"/>
                  <a:gd name="connsiteY159" fmla="*/ 2196871 h 3224670"/>
                  <a:gd name="connsiteX160" fmla="*/ 797708 w 2317456"/>
                  <a:gd name="connsiteY160" fmla="*/ 2176774 h 3224670"/>
                  <a:gd name="connsiteX161" fmla="*/ 707273 w 2317456"/>
                  <a:gd name="connsiteY161" fmla="*/ 2186823 h 3224670"/>
                  <a:gd name="connsiteX162" fmla="*/ 677128 w 2317456"/>
                  <a:gd name="connsiteY162" fmla="*/ 2196871 h 3224670"/>
                  <a:gd name="connsiteX163" fmla="*/ 667079 w 2317456"/>
                  <a:gd name="connsiteY163" fmla="*/ 2116484 h 3224670"/>
                  <a:gd name="connsiteX164" fmla="*/ 636934 w 2317456"/>
                  <a:gd name="connsiteY164" fmla="*/ 2056194 h 3224670"/>
                  <a:gd name="connsiteX165" fmla="*/ 546499 w 2317456"/>
                  <a:gd name="connsiteY165" fmla="*/ 1985856 h 3224670"/>
                  <a:gd name="connsiteX166" fmla="*/ 516354 w 2317456"/>
                  <a:gd name="connsiteY166" fmla="*/ 1955711 h 3224670"/>
                  <a:gd name="connsiteX167" fmla="*/ 496257 w 2317456"/>
                  <a:gd name="connsiteY167" fmla="*/ 1915517 h 3224670"/>
                  <a:gd name="connsiteX168" fmla="*/ 476161 w 2317456"/>
                  <a:gd name="connsiteY168" fmla="*/ 1885372 h 3224670"/>
                  <a:gd name="connsiteX169" fmla="*/ 435967 w 2317456"/>
                  <a:gd name="connsiteY169" fmla="*/ 1825082 h 3224670"/>
                  <a:gd name="connsiteX170" fmla="*/ 405822 w 2317456"/>
                  <a:gd name="connsiteY170" fmla="*/ 1815034 h 3224670"/>
                  <a:gd name="connsiteX171" fmla="*/ 375677 w 2317456"/>
                  <a:gd name="connsiteY171" fmla="*/ 1794937 h 3224670"/>
                  <a:gd name="connsiteX172" fmla="*/ 325435 w 2317456"/>
                  <a:gd name="connsiteY172" fmla="*/ 1784889 h 3224670"/>
                  <a:gd name="connsiteX173" fmla="*/ 295290 w 2317456"/>
                  <a:gd name="connsiteY173" fmla="*/ 1754744 h 3224670"/>
                  <a:gd name="connsiteX174" fmla="*/ 235000 w 2317456"/>
                  <a:gd name="connsiteY174" fmla="*/ 1714550 h 3224670"/>
                  <a:gd name="connsiteX175" fmla="*/ 214904 w 2317456"/>
                  <a:gd name="connsiteY175" fmla="*/ 1674357 h 3224670"/>
                  <a:gd name="connsiteX176" fmla="*/ 194807 w 2317456"/>
                  <a:gd name="connsiteY176" fmla="*/ 1644212 h 3224670"/>
                  <a:gd name="connsiteX177" fmla="*/ 184758 w 2317456"/>
                  <a:gd name="connsiteY177" fmla="*/ 1614067 h 3224670"/>
                  <a:gd name="connsiteX178" fmla="*/ 174710 w 2317456"/>
                  <a:gd name="connsiteY178" fmla="*/ 1433196 h 3224670"/>
                  <a:gd name="connsiteX179" fmla="*/ 164662 w 2317456"/>
                  <a:gd name="connsiteY179" fmla="*/ 1393003 h 3224670"/>
                  <a:gd name="connsiteX180" fmla="*/ 144565 w 2317456"/>
                  <a:gd name="connsiteY180" fmla="*/ 1362858 h 3224670"/>
                  <a:gd name="connsiteX181" fmla="*/ 124468 w 2317456"/>
                  <a:gd name="connsiteY181" fmla="*/ 1302568 h 3224670"/>
                  <a:gd name="connsiteX182" fmla="*/ 114420 w 2317456"/>
                  <a:gd name="connsiteY182" fmla="*/ 1272423 h 3224670"/>
                  <a:gd name="connsiteX183" fmla="*/ 94323 w 2317456"/>
                  <a:gd name="connsiteY183" fmla="*/ 1202084 h 3224670"/>
                  <a:gd name="connsiteX184" fmla="*/ 54130 w 2317456"/>
                  <a:gd name="connsiteY184" fmla="*/ 1433196 h 3224670"/>
                  <a:gd name="connsiteX185" fmla="*/ 34033 w 2317456"/>
                  <a:gd name="connsiteY185" fmla="*/ 1393003 h 3224670"/>
                  <a:gd name="connsiteX186" fmla="*/ 13937 w 2317456"/>
                  <a:gd name="connsiteY186" fmla="*/ 1362858 h 3224670"/>
                  <a:gd name="connsiteX187" fmla="*/ 34033 w 2317456"/>
                  <a:gd name="connsiteY187" fmla="*/ 1202084 h 3224670"/>
                  <a:gd name="connsiteX188" fmla="*/ 54130 w 2317456"/>
                  <a:gd name="connsiteY188" fmla="*/ 1141794 h 3224670"/>
                  <a:gd name="connsiteX189" fmla="*/ 74227 w 2317456"/>
                  <a:gd name="connsiteY189" fmla="*/ 1071456 h 3224670"/>
                  <a:gd name="connsiteX190" fmla="*/ 94323 w 2317456"/>
                  <a:gd name="connsiteY190" fmla="*/ 950875 h 3224670"/>
                  <a:gd name="connsiteX191" fmla="*/ 104372 w 2317456"/>
                  <a:gd name="connsiteY191" fmla="*/ 900634 h 3224670"/>
                  <a:gd name="connsiteX192" fmla="*/ 124468 w 2317456"/>
                  <a:gd name="connsiteY192" fmla="*/ 840344 h 3224670"/>
                  <a:gd name="connsiteX193" fmla="*/ 144565 w 2317456"/>
                  <a:gd name="connsiteY193" fmla="*/ 810199 h 3224670"/>
                  <a:gd name="connsiteX194" fmla="*/ 174710 w 2317456"/>
                  <a:gd name="connsiteY194" fmla="*/ 739860 h 3224670"/>
                  <a:gd name="connsiteX195" fmla="*/ 224952 w 2317456"/>
                  <a:gd name="connsiteY195" fmla="*/ 649425 h 3224670"/>
                  <a:gd name="connsiteX196" fmla="*/ 255097 w 2317456"/>
                  <a:gd name="connsiteY196" fmla="*/ 639377 h 3224670"/>
                  <a:gd name="connsiteX197" fmla="*/ 295290 w 2317456"/>
                  <a:gd name="connsiteY197" fmla="*/ 609232 h 3224670"/>
                  <a:gd name="connsiteX198" fmla="*/ 335484 w 2317456"/>
                  <a:gd name="connsiteY198" fmla="*/ 548941 h 3224670"/>
                  <a:gd name="connsiteX199" fmla="*/ 395774 w 2317456"/>
                  <a:gd name="connsiteY199" fmla="*/ 498700 h 3224670"/>
                  <a:gd name="connsiteX200" fmla="*/ 446016 w 2317456"/>
                  <a:gd name="connsiteY200" fmla="*/ 448458 h 3224670"/>
                  <a:gd name="connsiteX201" fmla="*/ 486209 w 2317456"/>
                  <a:gd name="connsiteY201" fmla="*/ 388168 h 3224670"/>
                  <a:gd name="connsiteX202" fmla="*/ 506306 w 2317456"/>
                  <a:gd name="connsiteY202" fmla="*/ 317829 h 3224670"/>
                  <a:gd name="connsiteX203" fmla="*/ 486209 w 2317456"/>
                  <a:gd name="connsiteY203" fmla="*/ 257539 h 3224670"/>
                  <a:gd name="connsiteX204" fmla="*/ 446016 w 2317456"/>
                  <a:gd name="connsiteY204" fmla="*/ 247491 h 3224670"/>
                  <a:gd name="connsiteX205" fmla="*/ 415871 w 2317456"/>
                  <a:gd name="connsiteY205" fmla="*/ 237443 h 3224670"/>
                  <a:gd name="connsiteX206" fmla="*/ 365629 w 2317456"/>
                  <a:gd name="connsiteY206" fmla="*/ 227394 h 3224670"/>
                  <a:gd name="connsiteX207" fmla="*/ 345532 w 2317456"/>
                  <a:gd name="connsiteY207" fmla="*/ 197249 h 3224670"/>
                  <a:gd name="connsiteX208" fmla="*/ 395774 w 2317456"/>
                  <a:gd name="connsiteY208" fmla="*/ 187201 h 3224670"/>
                  <a:gd name="connsiteX209" fmla="*/ 435967 w 2317456"/>
                  <a:gd name="connsiteY209" fmla="*/ 167104 h 3224670"/>
                  <a:gd name="connsiteX210" fmla="*/ 496257 w 2317456"/>
                  <a:gd name="connsiteY210" fmla="*/ 126911 h 3224670"/>
                  <a:gd name="connsiteX211" fmla="*/ 536451 w 2317456"/>
                  <a:gd name="connsiteY211" fmla="*/ 76669 h 3224670"/>
                  <a:gd name="connsiteX212" fmla="*/ 576644 w 2317456"/>
                  <a:gd name="connsiteY212" fmla="*/ 86717 h 3224670"/>
                  <a:gd name="connsiteX213" fmla="*/ 606789 w 2317456"/>
                  <a:gd name="connsiteY213" fmla="*/ 106814 h 3224670"/>
                  <a:gd name="connsiteX214" fmla="*/ 657031 w 2317456"/>
                  <a:gd name="connsiteY214" fmla="*/ 157056 h 3224670"/>
                  <a:gd name="connsiteX215" fmla="*/ 687176 w 2317456"/>
                  <a:gd name="connsiteY215" fmla="*/ 136959 h 3224670"/>
                  <a:gd name="connsiteX216" fmla="*/ 717321 w 2317456"/>
                  <a:gd name="connsiteY216" fmla="*/ 106814 h 3224670"/>
                  <a:gd name="connsiteX217" fmla="*/ 747466 w 2317456"/>
                  <a:gd name="connsiteY217" fmla="*/ 96766 h 3224670"/>
                  <a:gd name="connsiteX218" fmla="*/ 817805 w 2317456"/>
                  <a:gd name="connsiteY218" fmla="*/ 136959 h 322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2317456" h="3224670">
                    <a:moveTo>
                      <a:pt x="767563" y="56572"/>
                    </a:moveTo>
                    <a:cubicBezTo>
                      <a:pt x="804204" y="166500"/>
                      <a:pt x="745768" y="0"/>
                      <a:pt x="797708" y="116862"/>
                    </a:cubicBezTo>
                    <a:cubicBezTo>
                      <a:pt x="813626" y="152678"/>
                      <a:pt x="810614" y="180009"/>
                      <a:pt x="837901" y="207297"/>
                    </a:cubicBezTo>
                    <a:cubicBezTo>
                      <a:pt x="846440" y="215837"/>
                      <a:pt x="857998" y="220695"/>
                      <a:pt x="868046" y="227394"/>
                    </a:cubicBezTo>
                    <a:cubicBezTo>
                      <a:pt x="874745" y="237442"/>
                      <a:pt x="882742" y="246737"/>
                      <a:pt x="888143" y="257539"/>
                    </a:cubicBezTo>
                    <a:cubicBezTo>
                      <a:pt x="892880" y="267013"/>
                      <a:pt x="891574" y="279413"/>
                      <a:pt x="898191" y="287684"/>
                    </a:cubicBezTo>
                    <a:cubicBezTo>
                      <a:pt x="905735" y="297114"/>
                      <a:pt x="918288" y="301082"/>
                      <a:pt x="928337" y="307781"/>
                    </a:cubicBezTo>
                    <a:cubicBezTo>
                      <a:pt x="1003188" y="257880"/>
                      <a:pt x="911250" y="322019"/>
                      <a:pt x="988627" y="257539"/>
                    </a:cubicBezTo>
                    <a:cubicBezTo>
                      <a:pt x="997904" y="249808"/>
                      <a:pt x="1008724" y="244142"/>
                      <a:pt x="1018772" y="237443"/>
                    </a:cubicBezTo>
                    <a:cubicBezTo>
                      <a:pt x="1069014" y="240792"/>
                      <a:pt x="1120343" y="236568"/>
                      <a:pt x="1169497" y="247491"/>
                    </a:cubicBezTo>
                    <a:cubicBezTo>
                      <a:pt x="1216360" y="257905"/>
                      <a:pt x="1189439" y="292515"/>
                      <a:pt x="1209690" y="317829"/>
                    </a:cubicBezTo>
                    <a:cubicBezTo>
                      <a:pt x="1216307" y="326100"/>
                      <a:pt x="1230576" y="322734"/>
                      <a:pt x="1239835" y="327878"/>
                    </a:cubicBezTo>
                    <a:cubicBezTo>
                      <a:pt x="1343485" y="385461"/>
                      <a:pt x="1262063" y="355384"/>
                      <a:pt x="1330271" y="378119"/>
                    </a:cubicBezTo>
                    <a:cubicBezTo>
                      <a:pt x="1336970" y="388168"/>
                      <a:pt x="1344966" y="397463"/>
                      <a:pt x="1350367" y="408265"/>
                    </a:cubicBezTo>
                    <a:cubicBezTo>
                      <a:pt x="1361714" y="430960"/>
                      <a:pt x="1369109" y="466161"/>
                      <a:pt x="1350367" y="488651"/>
                    </a:cubicBezTo>
                    <a:cubicBezTo>
                      <a:pt x="1341526" y="499260"/>
                      <a:pt x="1323572" y="495350"/>
                      <a:pt x="1310174" y="498700"/>
                    </a:cubicBezTo>
                    <a:cubicBezTo>
                      <a:pt x="1304893" y="497644"/>
                      <a:pt x="1229196" y="483332"/>
                      <a:pt x="1219739" y="478603"/>
                    </a:cubicBezTo>
                    <a:cubicBezTo>
                      <a:pt x="1100101" y="418785"/>
                      <a:pt x="1210245" y="451110"/>
                      <a:pt x="1119255" y="428361"/>
                    </a:cubicBezTo>
                    <a:cubicBezTo>
                      <a:pt x="1090444" y="431242"/>
                      <a:pt x="1024838" y="430353"/>
                      <a:pt x="988627" y="448458"/>
                    </a:cubicBezTo>
                    <a:cubicBezTo>
                      <a:pt x="977825" y="453859"/>
                      <a:pt x="968530" y="461856"/>
                      <a:pt x="958482" y="468555"/>
                    </a:cubicBezTo>
                    <a:cubicBezTo>
                      <a:pt x="949740" y="481668"/>
                      <a:pt x="919397" y="524482"/>
                      <a:pt x="918288" y="538893"/>
                    </a:cubicBezTo>
                    <a:cubicBezTo>
                      <a:pt x="909812" y="649079"/>
                      <a:pt x="916305" y="605245"/>
                      <a:pt x="958482" y="659473"/>
                    </a:cubicBezTo>
                    <a:cubicBezTo>
                      <a:pt x="1016237" y="733729"/>
                      <a:pt x="969582" y="712489"/>
                      <a:pt x="1038868" y="729812"/>
                    </a:cubicBezTo>
                    <a:cubicBezTo>
                      <a:pt x="1070054" y="750602"/>
                      <a:pt x="1075797" y="764693"/>
                      <a:pt x="1119255" y="739860"/>
                    </a:cubicBezTo>
                    <a:cubicBezTo>
                      <a:pt x="1129741" y="733868"/>
                      <a:pt x="1132653" y="719763"/>
                      <a:pt x="1139352" y="709715"/>
                    </a:cubicBezTo>
                    <a:cubicBezTo>
                      <a:pt x="1142701" y="669522"/>
                      <a:pt x="1135835" y="627118"/>
                      <a:pt x="1149400" y="589135"/>
                    </a:cubicBezTo>
                    <a:cubicBezTo>
                      <a:pt x="1154438" y="575028"/>
                      <a:pt x="1174730" y="570896"/>
                      <a:pt x="1189594" y="569038"/>
                    </a:cubicBezTo>
                    <a:cubicBezTo>
                      <a:pt x="1203297" y="567325"/>
                      <a:pt x="1216508" y="575292"/>
                      <a:pt x="1229787" y="579086"/>
                    </a:cubicBezTo>
                    <a:cubicBezTo>
                      <a:pt x="1266187" y="589486"/>
                      <a:pt x="1257050" y="587214"/>
                      <a:pt x="1290077" y="609232"/>
                    </a:cubicBezTo>
                    <a:cubicBezTo>
                      <a:pt x="1293427" y="619280"/>
                      <a:pt x="1292636" y="631887"/>
                      <a:pt x="1300126" y="639377"/>
                    </a:cubicBezTo>
                    <a:cubicBezTo>
                      <a:pt x="1307616" y="646866"/>
                      <a:pt x="1321012" y="644281"/>
                      <a:pt x="1330271" y="649425"/>
                    </a:cubicBezTo>
                    <a:cubicBezTo>
                      <a:pt x="1351385" y="661155"/>
                      <a:pt x="1367647" y="681980"/>
                      <a:pt x="1390561" y="689618"/>
                    </a:cubicBezTo>
                    <a:cubicBezTo>
                      <a:pt x="1466332" y="714877"/>
                      <a:pt x="1372935" y="680805"/>
                      <a:pt x="1450851" y="719763"/>
                    </a:cubicBezTo>
                    <a:cubicBezTo>
                      <a:pt x="1460325" y="724500"/>
                      <a:pt x="1470948" y="726462"/>
                      <a:pt x="1480996" y="729812"/>
                    </a:cubicBezTo>
                    <a:cubicBezTo>
                      <a:pt x="1487695" y="739860"/>
                      <a:pt x="1495692" y="749155"/>
                      <a:pt x="1501093" y="759957"/>
                    </a:cubicBezTo>
                    <a:cubicBezTo>
                      <a:pt x="1520579" y="798929"/>
                      <a:pt x="1508281" y="810120"/>
                      <a:pt x="1501093" y="860440"/>
                    </a:cubicBezTo>
                    <a:cubicBezTo>
                      <a:pt x="1497743" y="850392"/>
                      <a:pt x="1500240" y="835550"/>
                      <a:pt x="1491044" y="830295"/>
                    </a:cubicBezTo>
                    <a:cubicBezTo>
                      <a:pt x="1452834" y="808461"/>
                      <a:pt x="1328589" y="828760"/>
                      <a:pt x="1310174" y="830295"/>
                    </a:cubicBezTo>
                    <a:cubicBezTo>
                      <a:pt x="1324377" y="901312"/>
                      <a:pt x="1314820" y="864331"/>
                      <a:pt x="1340319" y="940827"/>
                    </a:cubicBezTo>
                    <a:cubicBezTo>
                      <a:pt x="1343668" y="950875"/>
                      <a:pt x="1340091" y="968403"/>
                      <a:pt x="1350367" y="970972"/>
                    </a:cubicBezTo>
                    <a:lnTo>
                      <a:pt x="1390561" y="981021"/>
                    </a:lnTo>
                    <a:cubicBezTo>
                      <a:pt x="1417357" y="977671"/>
                      <a:pt x="1443944" y="970972"/>
                      <a:pt x="1470948" y="970972"/>
                    </a:cubicBezTo>
                    <a:cubicBezTo>
                      <a:pt x="1491322" y="970972"/>
                      <a:pt x="1430546" y="976601"/>
                      <a:pt x="1410657" y="981021"/>
                    </a:cubicBezTo>
                    <a:cubicBezTo>
                      <a:pt x="1400317" y="983319"/>
                      <a:pt x="1390696" y="988159"/>
                      <a:pt x="1380512" y="991069"/>
                    </a:cubicBezTo>
                    <a:cubicBezTo>
                      <a:pt x="1367233" y="994863"/>
                      <a:pt x="1353598" y="997323"/>
                      <a:pt x="1340319" y="1001117"/>
                    </a:cubicBezTo>
                    <a:cubicBezTo>
                      <a:pt x="1293896" y="1014381"/>
                      <a:pt x="1303857" y="1015377"/>
                      <a:pt x="1249884" y="1051359"/>
                    </a:cubicBezTo>
                    <a:cubicBezTo>
                      <a:pt x="1239836" y="1058058"/>
                      <a:pt x="1228278" y="1062917"/>
                      <a:pt x="1219739" y="1071456"/>
                    </a:cubicBezTo>
                    <a:cubicBezTo>
                      <a:pt x="1199642" y="1091553"/>
                      <a:pt x="1183097" y="1115981"/>
                      <a:pt x="1159449" y="1131746"/>
                    </a:cubicBezTo>
                    <a:cubicBezTo>
                      <a:pt x="1111676" y="1163595"/>
                      <a:pt x="1140764" y="1148022"/>
                      <a:pt x="1069013" y="1171939"/>
                    </a:cubicBezTo>
                    <a:lnTo>
                      <a:pt x="1038868" y="1181988"/>
                    </a:lnTo>
                    <a:cubicBezTo>
                      <a:pt x="1028820" y="1192036"/>
                      <a:pt x="1016983" y="1200569"/>
                      <a:pt x="1008723" y="1212133"/>
                    </a:cubicBezTo>
                    <a:cubicBezTo>
                      <a:pt x="989017" y="1239721"/>
                      <a:pt x="992267" y="1258734"/>
                      <a:pt x="968530" y="1282471"/>
                    </a:cubicBezTo>
                    <a:cubicBezTo>
                      <a:pt x="959991" y="1291010"/>
                      <a:pt x="948433" y="1295869"/>
                      <a:pt x="938385" y="1302568"/>
                    </a:cubicBezTo>
                    <a:cubicBezTo>
                      <a:pt x="901744" y="1412496"/>
                      <a:pt x="960180" y="1245996"/>
                      <a:pt x="908240" y="1362858"/>
                    </a:cubicBezTo>
                    <a:cubicBezTo>
                      <a:pt x="899636" y="1382216"/>
                      <a:pt x="894842" y="1403051"/>
                      <a:pt x="888143" y="1423148"/>
                    </a:cubicBezTo>
                    <a:cubicBezTo>
                      <a:pt x="884794" y="1433196"/>
                      <a:pt x="879836" y="1442845"/>
                      <a:pt x="878095" y="1453293"/>
                    </a:cubicBezTo>
                    <a:cubicBezTo>
                      <a:pt x="874745" y="1473390"/>
                      <a:pt x="872987" y="1493817"/>
                      <a:pt x="868046" y="1513583"/>
                    </a:cubicBezTo>
                    <a:cubicBezTo>
                      <a:pt x="862908" y="1534134"/>
                      <a:pt x="854649" y="1553776"/>
                      <a:pt x="847950" y="1573873"/>
                    </a:cubicBezTo>
                    <a:lnTo>
                      <a:pt x="837901" y="1604018"/>
                    </a:lnTo>
                    <a:cubicBezTo>
                      <a:pt x="832284" y="1581548"/>
                      <a:pt x="817543" y="1518216"/>
                      <a:pt x="807756" y="1503535"/>
                    </a:cubicBezTo>
                    <a:cubicBezTo>
                      <a:pt x="801057" y="1493487"/>
                      <a:pt x="796199" y="1481929"/>
                      <a:pt x="787660" y="1473390"/>
                    </a:cubicBezTo>
                    <a:cubicBezTo>
                      <a:pt x="779121" y="1464850"/>
                      <a:pt x="766793" y="1461024"/>
                      <a:pt x="757515" y="1453293"/>
                    </a:cubicBezTo>
                    <a:cubicBezTo>
                      <a:pt x="707336" y="1411478"/>
                      <a:pt x="750200" y="1430758"/>
                      <a:pt x="697224" y="1413100"/>
                    </a:cubicBezTo>
                    <a:cubicBezTo>
                      <a:pt x="687176" y="1406401"/>
                      <a:pt x="678179" y="1397760"/>
                      <a:pt x="667079" y="1393003"/>
                    </a:cubicBezTo>
                    <a:cubicBezTo>
                      <a:pt x="654386" y="1387563"/>
                      <a:pt x="640165" y="1386749"/>
                      <a:pt x="626886" y="1382955"/>
                    </a:cubicBezTo>
                    <a:cubicBezTo>
                      <a:pt x="616702" y="1380045"/>
                      <a:pt x="606789" y="1376256"/>
                      <a:pt x="596741" y="1372906"/>
                    </a:cubicBezTo>
                    <a:cubicBezTo>
                      <a:pt x="546499" y="1376256"/>
                      <a:pt x="496061" y="1377394"/>
                      <a:pt x="446016" y="1382955"/>
                    </a:cubicBezTo>
                    <a:cubicBezTo>
                      <a:pt x="435489" y="1384125"/>
                      <a:pt x="424142" y="1386386"/>
                      <a:pt x="415871" y="1393003"/>
                    </a:cubicBezTo>
                    <a:cubicBezTo>
                      <a:pt x="406441" y="1400547"/>
                      <a:pt x="402473" y="1413100"/>
                      <a:pt x="395774" y="1423148"/>
                    </a:cubicBezTo>
                    <a:cubicBezTo>
                      <a:pt x="392425" y="1433196"/>
                      <a:pt x="390109" y="1443651"/>
                      <a:pt x="385726" y="1453293"/>
                    </a:cubicBezTo>
                    <a:cubicBezTo>
                      <a:pt x="373329" y="1480566"/>
                      <a:pt x="345532" y="1533680"/>
                      <a:pt x="345532" y="1533680"/>
                    </a:cubicBezTo>
                    <a:cubicBezTo>
                      <a:pt x="334889" y="1597538"/>
                      <a:pt x="323675" y="1633467"/>
                      <a:pt x="345532" y="1704502"/>
                    </a:cubicBezTo>
                    <a:cubicBezTo>
                      <a:pt x="349084" y="1716045"/>
                      <a:pt x="365629" y="1717900"/>
                      <a:pt x="375677" y="1724599"/>
                    </a:cubicBezTo>
                    <a:cubicBezTo>
                      <a:pt x="435257" y="1719182"/>
                      <a:pt x="586894" y="1699579"/>
                      <a:pt x="636934" y="1724599"/>
                    </a:cubicBezTo>
                    <a:cubicBezTo>
                      <a:pt x="656547" y="1734406"/>
                      <a:pt x="619429" y="1804922"/>
                      <a:pt x="606789" y="1815034"/>
                    </a:cubicBezTo>
                    <a:cubicBezTo>
                      <a:pt x="598518" y="1821651"/>
                      <a:pt x="586692" y="1821733"/>
                      <a:pt x="576644" y="1825082"/>
                    </a:cubicBezTo>
                    <a:cubicBezTo>
                      <a:pt x="569945" y="1835130"/>
                      <a:pt x="558046" y="1843244"/>
                      <a:pt x="556548" y="1855227"/>
                    </a:cubicBezTo>
                    <a:cubicBezTo>
                      <a:pt x="554430" y="1872174"/>
                      <a:pt x="557122" y="1891258"/>
                      <a:pt x="566596" y="1905469"/>
                    </a:cubicBezTo>
                    <a:cubicBezTo>
                      <a:pt x="572471" y="1914282"/>
                      <a:pt x="586320" y="1913622"/>
                      <a:pt x="596741" y="1915517"/>
                    </a:cubicBezTo>
                    <a:cubicBezTo>
                      <a:pt x="623310" y="1920348"/>
                      <a:pt x="650332" y="1922216"/>
                      <a:pt x="677128" y="1925566"/>
                    </a:cubicBezTo>
                    <a:cubicBezTo>
                      <a:pt x="687176" y="1928915"/>
                      <a:pt x="699783" y="1928124"/>
                      <a:pt x="707273" y="1935614"/>
                    </a:cubicBezTo>
                    <a:cubicBezTo>
                      <a:pt x="714763" y="1943104"/>
                      <a:pt x="715823" y="1955274"/>
                      <a:pt x="717321" y="1965759"/>
                    </a:cubicBezTo>
                    <a:cubicBezTo>
                      <a:pt x="722553" y="2002383"/>
                      <a:pt x="722137" y="2039667"/>
                      <a:pt x="727369" y="2076291"/>
                    </a:cubicBezTo>
                    <a:cubicBezTo>
                      <a:pt x="728867" y="2086776"/>
                      <a:pt x="732274" y="2097177"/>
                      <a:pt x="737418" y="2106436"/>
                    </a:cubicBezTo>
                    <a:cubicBezTo>
                      <a:pt x="749148" y="2127550"/>
                      <a:pt x="777611" y="2166726"/>
                      <a:pt x="777611" y="2166726"/>
                    </a:cubicBezTo>
                    <a:cubicBezTo>
                      <a:pt x="791009" y="2163377"/>
                      <a:pt x="804526" y="2160472"/>
                      <a:pt x="817805" y="2156678"/>
                    </a:cubicBezTo>
                    <a:cubicBezTo>
                      <a:pt x="827989" y="2153768"/>
                      <a:pt x="837358" y="2146629"/>
                      <a:pt x="847950" y="2146629"/>
                    </a:cubicBezTo>
                    <a:cubicBezTo>
                      <a:pt x="868749" y="2146629"/>
                      <a:pt x="893000" y="2166615"/>
                      <a:pt x="908240" y="2176774"/>
                    </a:cubicBezTo>
                    <a:cubicBezTo>
                      <a:pt x="912968" y="2190960"/>
                      <a:pt x="916909" y="2229577"/>
                      <a:pt x="948433" y="2216968"/>
                    </a:cubicBezTo>
                    <a:cubicBezTo>
                      <a:pt x="959646" y="2212483"/>
                      <a:pt x="961831" y="2196871"/>
                      <a:pt x="968530" y="2186823"/>
                    </a:cubicBezTo>
                    <a:cubicBezTo>
                      <a:pt x="971879" y="2176775"/>
                      <a:pt x="971088" y="2164168"/>
                      <a:pt x="978578" y="2156678"/>
                    </a:cubicBezTo>
                    <a:cubicBezTo>
                      <a:pt x="990996" y="2144260"/>
                      <a:pt x="1030901" y="2132538"/>
                      <a:pt x="1048917" y="2126533"/>
                    </a:cubicBezTo>
                    <a:cubicBezTo>
                      <a:pt x="1109207" y="2129882"/>
                      <a:pt x="1170297" y="2126235"/>
                      <a:pt x="1229787" y="2136581"/>
                    </a:cubicBezTo>
                    <a:cubicBezTo>
                      <a:pt x="1249029" y="2139927"/>
                      <a:pt x="1262560" y="2157992"/>
                      <a:pt x="1280029" y="2166726"/>
                    </a:cubicBezTo>
                    <a:cubicBezTo>
                      <a:pt x="1289503" y="2171463"/>
                      <a:pt x="1299990" y="2173864"/>
                      <a:pt x="1310174" y="2176774"/>
                    </a:cubicBezTo>
                    <a:cubicBezTo>
                      <a:pt x="1323453" y="2180568"/>
                      <a:pt x="1337139" y="2182855"/>
                      <a:pt x="1350367" y="2186823"/>
                    </a:cubicBezTo>
                    <a:cubicBezTo>
                      <a:pt x="1370657" y="2192910"/>
                      <a:pt x="1389527" y="2205410"/>
                      <a:pt x="1410657" y="2206919"/>
                    </a:cubicBezTo>
                    <a:lnTo>
                      <a:pt x="1551334" y="2216968"/>
                    </a:lnTo>
                    <a:cubicBezTo>
                      <a:pt x="1647500" y="2313134"/>
                      <a:pt x="1524371" y="2198993"/>
                      <a:pt x="1611624" y="2257161"/>
                    </a:cubicBezTo>
                    <a:cubicBezTo>
                      <a:pt x="1623448" y="2265044"/>
                      <a:pt x="1630205" y="2279046"/>
                      <a:pt x="1641769" y="2287306"/>
                    </a:cubicBezTo>
                    <a:cubicBezTo>
                      <a:pt x="1677327" y="2312705"/>
                      <a:pt x="1698278" y="2310122"/>
                      <a:pt x="1742253" y="2317451"/>
                    </a:cubicBezTo>
                    <a:cubicBezTo>
                      <a:pt x="1752301" y="2324150"/>
                      <a:pt x="1763859" y="2329009"/>
                      <a:pt x="1772398" y="2337548"/>
                    </a:cubicBezTo>
                    <a:cubicBezTo>
                      <a:pt x="1791878" y="2357028"/>
                      <a:pt x="1794370" y="2373319"/>
                      <a:pt x="1802543" y="2397838"/>
                    </a:cubicBezTo>
                    <a:cubicBezTo>
                      <a:pt x="1805892" y="2424634"/>
                      <a:pt x="1802562" y="2453152"/>
                      <a:pt x="1812591" y="2478225"/>
                    </a:cubicBezTo>
                    <a:cubicBezTo>
                      <a:pt x="1820301" y="2497501"/>
                      <a:pt x="1869815" y="2505091"/>
                      <a:pt x="1882930" y="2508370"/>
                    </a:cubicBezTo>
                    <a:cubicBezTo>
                      <a:pt x="1926473" y="2505021"/>
                      <a:pt x="1969887" y="2498322"/>
                      <a:pt x="2013558" y="2498322"/>
                    </a:cubicBezTo>
                    <a:cubicBezTo>
                      <a:pt x="2040562" y="2498322"/>
                      <a:pt x="1960176" y="2508370"/>
                      <a:pt x="1933172" y="2508370"/>
                    </a:cubicBezTo>
                    <a:cubicBezTo>
                      <a:pt x="1912798" y="2508370"/>
                      <a:pt x="1892979" y="2501671"/>
                      <a:pt x="1872882" y="2498322"/>
                    </a:cubicBezTo>
                    <a:cubicBezTo>
                      <a:pt x="1876231" y="2488274"/>
                      <a:pt x="1875441" y="2475667"/>
                      <a:pt x="1882930" y="2468177"/>
                    </a:cubicBezTo>
                    <a:cubicBezTo>
                      <a:pt x="1905649" y="2445457"/>
                      <a:pt x="1986811" y="2467346"/>
                      <a:pt x="1993462" y="2468177"/>
                    </a:cubicBezTo>
                    <a:cubicBezTo>
                      <a:pt x="1996811" y="2478225"/>
                      <a:pt x="1996893" y="2490051"/>
                      <a:pt x="2003510" y="2498322"/>
                    </a:cubicBezTo>
                    <a:cubicBezTo>
                      <a:pt x="2011054" y="2507752"/>
                      <a:pt x="2021672" y="2516920"/>
                      <a:pt x="2033655" y="2518418"/>
                    </a:cubicBezTo>
                    <a:cubicBezTo>
                      <a:pt x="2051292" y="2520623"/>
                      <a:pt x="2094356" y="2504884"/>
                      <a:pt x="2114042" y="2498322"/>
                    </a:cubicBezTo>
                    <a:cubicBezTo>
                      <a:pt x="2130789" y="2501671"/>
                      <a:pt x="2147715" y="2504228"/>
                      <a:pt x="2164284" y="2508370"/>
                    </a:cubicBezTo>
                    <a:cubicBezTo>
                      <a:pt x="2174560" y="2510939"/>
                      <a:pt x="2183837" y="2518418"/>
                      <a:pt x="2194429" y="2518418"/>
                    </a:cubicBezTo>
                    <a:cubicBezTo>
                      <a:pt x="2218113" y="2518418"/>
                      <a:pt x="2241321" y="2511719"/>
                      <a:pt x="2264767" y="2508370"/>
                    </a:cubicBezTo>
                    <a:cubicBezTo>
                      <a:pt x="2274815" y="2505021"/>
                      <a:pt x="2285830" y="2492873"/>
                      <a:pt x="2294912" y="2498322"/>
                    </a:cubicBezTo>
                    <a:cubicBezTo>
                      <a:pt x="2307757" y="2506029"/>
                      <a:pt x="2312890" y="2523686"/>
                      <a:pt x="2315009" y="2538515"/>
                    </a:cubicBezTo>
                    <a:cubicBezTo>
                      <a:pt x="2317456" y="2555646"/>
                      <a:pt x="2292235" y="2587749"/>
                      <a:pt x="2284864" y="2598805"/>
                    </a:cubicBezTo>
                    <a:cubicBezTo>
                      <a:pt x="2252798" y="2695001"/>
                      <a:pt x="2284761" y="2629073"/>
                      <a:pt x="2234622" y="2689240"/>
                    </a:cubicBezTo>
                    <a:cubicBezTo>
                      <a:pt x="2226891" y="2698517"/>
                      <a:pt x="2223614" y="2711433"/>
                      <a:pt x="2214526" y="2719385"/>
                    </a:cubicBezTo>
                    <a:cubicBezTo>
                      <a:pt x="2196349" y="2735290"/>
                      <a:pt x="2174332" y="2746181"/>
                      <a:pt x="2154235" y="2759579"/>
                    </a:cubicBezTo>
                    <a:lnTo>
                      <a:pt x="2124090" y="2779675"/>
                    </a:lnTo>
                    <a:cubicBezTo>
                      <a:pt x="2107434" y="2804660"/>
                      <a:pt x="2094823" y="2820879"/>
                      <a:pt x="2083897" y="2850014"/>
                    </a:cubicBezTo>
                    <a:cubicBezTo>
                      <a:pt x="2070059" y="2886914"/>
                      <a:pt x="2082262" y="2891842"/>
                      <a:pt x="2053752" y="2920352"/>
                    </a:cubicBezTo>
                    <a:cubicBezTo>
                      <a:pt x="2045213" y="2928891"/>
                      <a:pt x="2032885" y="2932718"/>
                      <a:pt x="2023607" y="2940449"/>
                    </a:cubicBezTo>
                    <a:cubicBezTo>
                      <a:pt x="2012690" y="2949546"/>
                      <a:pt x="2006172" y="2964239"/>
                      <a:pt x="1993462" y="2970594"/>
                    </a:cubicBezTo>
                    <a:cubicBezTo>
                      <a:pt x="1978186" y="2978232"/>
                      <a:pt x="1959892" y="2976938"/>
                      <a:pt x="1943220" y="2980643"/>
                    </a:cubicBezTo>
                    <a:cubicBezTo>
                      <a:pt x="1929739" y="2983639"/>
                      <a:pt x="1916306" y="2986897"/>
                      <a:pt x="1903027" y="2990691"/>
                    </a:cubicBezTo>
                    <a:cubicBezTo>
                      <a:pt x="1892843" y="2993601"/>
                      <a:pt x="1883367" y="2999241"/>
                      <a:pt x="1872882" y="3000739"/>
                    </a:cubicBezTo>
                    <a:cubicBezTo>
                      <a:pt x="1836258" y="3005971"/>
                      <a:pt x="1799194" y="3007438"/>
                      <a:pt x="1762350" y="3010788"/>
                    </a:cubicBezTo>
                    <a:cubicBezTo>
                      <a:pt x="1752302" y="3014137"/>
                      <a:pt x="1739695" y="3013347"/>
                      <a:pt x="1732205" y="3020836"/>
                    </a:cubicBezTo>
                    <a:cubicBezTo>
                      <a:pt x="1724715" y="3028326"/>
                      <a:pt x="1726328" y="3041245"/>
                      <a:pt x="1722156" y="3050981"/>
                    </a:cubicBezTo>
                    <a:cubicBezTo>
                      <a:pt x="1716244" y="3064776"/>
                      <a:pt x="1694579" y="3108703"/>
                      <a:pt x="1681963" y="3121319"/>
                    </a:cubicBezTo>
                    <a:cubicBezTo>
                      <a:pt x="1673424" y="3129858"/>
                      <a:pt x="1663627" y="3138886"/>
                      <a:pt x="1651818" y="3141416"/>
                    </a:cubicBezTo>
                    <a:cubicBezTo>
                      <a:pt x="1615643" y="3149168"/>
                      <a:pt x="1578218" y="3149292"/>
                      <a:pt x="1541286" y="3151465"/>
                    </a:cubicBezTo>
                    <a:cubicBezTo>
                      <a:pt x="1464309" y="3155993"/>
                      <a:pt x="1387211" y="3158164"/>
                      <a:pt x="1310174" y="3161513"/>
                    </a:cubicBezTo>
                    <a:cubicBezTo>
                      <a:pt x="1278326" y="3209284"/>
                      <a:pt x="1301534" y="3187839"/>
                      <a:pt x="1229787" y="3211755"/>
                    </a:cubicBezTo>
                    <a:lnTo>
                      <a:pt x="1199642" y="3221803"/>
                    </a:lnTo>
                    <a:cubicBezTo>
                      <a:pt x="1168303" y="3216580"/>
                      <a:pt x="1126431" y="3224670"/>
                      <a:pt x="1119255" y="3181610"/>
                    </a:cubicBezTo>
                    <a:cubicBezTo>
                      <a:pt x="1117514" y="3171162"/>
                      <a:pt x="1124160" y="3160724"/>
                      <a:pt x="1129304" y="3151465"/>
                    </a:cubicBezTo>
                    <a:cubicBezTo>
                      <a:pt x="1141034" y="3130351"/>
                      <a:pt x="1169497" y="3091174"/>
                      <a:pt x="1169497" y="3091174"/>
                    </a:cubicBezTo>
                    <a:cubicBezTo>
                      <a:pt x="1194769" y="3015360"/>
                      <a:pt x="1205785" y="3008701"/>
                      <a:pt x="1179545" y="2910304"/>
                    </a:cubicBezTo>
                    <a:cubicBezTo>
                      <a:pt x="1175883" y="2896573"/>
                      <a:pt x="1161224" y="2888042"/>
                      <a:pt x="1149400" y="2880159"/>
                    </a:cubicBezTo>
                    <a:cubicBezTo>
                      <a:pt x="1140587" y="2874284"/>
                      <a:pt x="1129303" y="2873460"/>
                      <a:pt x="1119255" y="2870111"/>
                    </a:cubicBezTo>
                    <a:cubicBezTo>
                      <a:pt x="1057339" y="2828833"/>
                      <a:pt x="1125786" y="2868939"/>
                      <a:pt x="1038868" y="2839966"/>
                    </a:cubicBezTo>
                    <a:cubicBezTo>
                      <a:pt x="1024658" y="2835229"/>
                      <a:pt x="1012443" y="2825770"/>
                      <a:pt x="998675" y="2819869"/>
                    </a:cubicBezTo>
                    <a:cubicBezTo>
                      <a:pt x="988940" y="2815697"/>
                      <a:pt x="978578" y="2813170"/>
                      <a:pt x="968530" y="2809821"/>
                    </a:cubicBezTo>
                    <a:cubicBezTo>
                      <a:pt x="946510" y="2776791"/>
                      <a:pt x="948785" y="2785932"/>
                      <a:pt x="938385" y="2749530"/>
                    </a:cubicBezTo>
                    <a:cubicBezTo>
                      <a:pt x="931364" y="2724954"/>
                      <a:pt x="920181" y="2666958"/>
                      <a:pt x="908240" y="2649047"/>
                    </a:cubicBezTo>
                    <a:lnTo>
                      <a:pt x="868046" y="2588757"/>
                    </a:lnTo>
                    <a:cubicBezTo>
                      <a:pt x="861347" y="2578709"/>
                      <a:pt x="853351" y="2569414"/>
                      <a:pt x="847950" y="2558612"/>
                    </a:cubicBezTo>
                    <a:cubicBezTo>
                      <a:pt x="821498" y="2505708"/>
                      <a:pt x="838445" y="2529010"/>
                      <a:pt x="797708" y="2488273"/>
                    </a:cubicBezTo>
                    <a:cubicBezTo>
                      <a:pt x="804407" y="2478225"/>
                      <a:pt x="810074" y="2467406"/>
                      <a:pt x="817805" y="2458128"/>
                    </a:cubicBezTo>
                    <a:cubicBezTo>
                      <a:pt x="840343" y="2431083"/>
                      <a:pt x="853789" y="2429916"/>
                      <a:pt x="868046" y="2397838"/>
                    </a:cubicBezTo>
                    <a:cubicBezTo>
                      <a:pt x="876649" y="2378480"/>
                      <a:pt x="881444" y="2357645"/>
                      <a:pt x="888143" y="2337548"/>
                    </a:cubicBezTo>
                    <a:lnTo>
                      <a:pt x="898191" y="2307403"/>
                    </a:lnTo>
                    <a:lnTo>
                      <a:pt x="908240" y="2277258"/>
                    </a:lnTo>
                    <a:cubicBezTo>
                      <a:pt x="904890" y="2253812"/>
                      <a:pt x="908783" y="2228103"/>
                      <a:pt x="898191" y="2206919"/>
                    </a:cubicBezTo>
                    <a:cubicBezTo>
                      <a:pt x="893454" y="2197445"/>
                      <a:pt x="878230" y="2199781"/>
                      <a:pt x="868046" y="2196871"/>
                    </a:cubicBezTo>
                    <a:cubicBezTo>
                      <a:pt x="779752" y="2171645"/>
                      <a:pt x="869966" y="2200861"/>
                      <a:pt x="797708" y="2176774"/>
                    </a:cubicBezTo>
                    <a:cubicBezTo>
                      <a:pt x="767563" y="2180124"/>
                      <a:pt x="737191" y="2181837"/>
                      <a:pt x="707273" y="2186823"/>
                    </a:cubicBezTo>
                    <a:cubicBezTo>
                      <a:pt x="696825" y="2188564"/>
                      <a:pt x="682383" y="2206067"/>
                      <a:pt x="677128" y="2196871"/>
                    </a:cubicBezTo>
                    <a:cubicBezTo>
                      <a:pt x="663730" y="2173425"/>
                      <a:pt x="671910" y="2143053"/>
                      <a:pt x="667079" y="2116484"/>
                    </a:cubicBezTo>
                    <a:cubicBezTo>
                      <a:pt x="663088" y="2094534"/>
                      <a:pt x="651646" y="2072745"/>
                      <a:pt x="636934" y="2056194"/>
                    </a:cubicBezTo>
                    <a:cubicBezTo>
                      <a:pt x="579856" y="1991982"/>
                      <a:pt x="599618" y="2003562"/>
                      <a:pt x="546499" y="1985856"/>
                    </a:cubicBezTo>
                    <a:cubicBezTo>
                      <a:pt x="536451" y="1975808"/>
                      <a:pt x="524614" y="1967275"/>
                      <a:pt x="516354" y="1955711"/>
                    </a:cubicBezTo>
                    <a:cubicBezTo>
                      <a:pt x="507647" y="1943522"/>
                      <a:pt x="503689" y="1928523"/>
                      <a:pt x="496257" y="1915517"/>
                    </a:cubicBezTo>
                    <a:cubicBezTo>
                      <a:pt x="490265" y="1905032"/>
                      <a:pt x="481562" y="1896174"/>
                      <a:pt x="476161" y="1885372"/>
                    </a:cubicBezTo>
                    <a:cubicBezTo>
                      <a:pt x="457726" y="1848502"/>
                      <a:pt x="478823" y="1853653"/>
                      <a:pt x="435967" y="1825082"/>
                    </a:cubicBezTo>
                    <a:cubicBezTo>
                      <a:pt x="427154" y="1819207"/>
                      <a:pt x="415870" y="1818383"/>
                      <a:pt x="405822" y="1815034"/>
                    </a:cubicBezTo>
                    <a:cubicBezTo>
                      <a:pt x="395774" y="1808335"/>
                      <a:pt x="386985" y="1799177"/>
                      <a:pt x="375677" y="1794937"/>
                    </a:cubicBezTo>
                    <a:cubicBezTo>
                      <a:pt x="359685" y="1788940"/>
                      <a:pt x="340711" y="1792527"/>
                      <a:pt x="325435" y="1784889"/>
                    </a:cubicBezTo>
                    <a:cubicBezTo>
                      <a:pt x="312725" y="1778534"/>
                      <a:pt x="306507" y="1763468"/>
                      <a:pt x="295290" y="1754744"/>
                    </a:cubicBezTo>
                    <a:cubicBezTo>
                      <a:pt x="276225" y="1739915"/>
                      <a:pt x="235000" y="1714550"/>
                      <a:pt x="235000" y="1714550"/>
                    </a:cubicBezTo>
                    <a:cubicBezTo>
                      <a:pt x="228301" y="1701152"/>
                      <a:pt x="222336" y="1687362"/>
                      <a:pt x="214904" y="1674357"/>
                    </a:cubicBezTo>
                    <a:cubicBezTo>
                      <a:pt x="208912" y="1663872"/>
                      <a:pt x="200208" y="1655014"/>
                      <a:pt x="194807" y="1644212"/>
                    </a:cubicBezTo>
                    <a:cubicBezTo>
                      <a:pt x="190070" y="1634738"/>
                      <a:pt x="188108" y="1624115"/>
                      <a:pt x="184758" y="1614067"/>
                    </a:cubicBezTo>
                    <a:cubicBezTo>
                      <a:pt x="181409" y="1553777"/>
                      <a:pt x="180177" y="1493331"/>
                      <a:pt x="174710" y="1433196"/>
                    </a:cubicBezTo>
                    <a:cubicBezTo>
                      <a:pt x="173460" y="1419443"/>
                      <a:pt x="170102" y="1405696"/>
                      <a:pt x="164662" y="1393003"/>
                    </a:cubicBezTo>
                    <a:cubicBezTo>
                      <a:pt x="159905" y="1381903"/>
                      <a:pt x="151264" y="1372906"/>
                      <a:pt x="144565" y="1362858"/>
                    </a:cubicBezTo>
                    <a:lnTo>
                      <a:pt x="124468" y="1302568"/>
                    </a:lnTo>
                    <a:cubicBezTo>
                      <a:pt x="121119" y="1292520"/>
                      <a:pt x="117330" y="1282607"/>
                      <a:pt x="114420" y="1272423"/>
                    </a:cubicBezTo>
                    <a:lnTo>
                      <a:pt x="94323" y="1202084"/>
                    </a:lnTo>
                    <a:cubicBezTo>
                      <a:pt x="0" y="1264967"/>
                      <a:pt x="97329" y="1188400"/>
                      <a:pt x="54130" y="1433196"/>
                    </a:cubicBezTo>
                    <a:cubicBezTo>
                      <a:pt x="51527" y="1447947"/>
                      <a:pt x="41465" y="1406009"/>
                      <a:pt x="34033" y="1393003"/>
                    </a:cubicBezTo>
                    <a:cubicBezTo>
                      <a:pt x="28041" y="1382518"/>
                      <a:pt x="20636" y="1372906"/>
                      <a:pt x="13937" y="1362858"/>
                    </a:cubicBezTo>
                    <a:cubicBezTo>
                      <a:pt x="17431" y="1327922"/>
                      <a:pt x="23645" y="1243635"/>
                      <a:pt x="34033" y="1202084"/>
                    </a:cubicBezTo>
                    <a:cubicBezTo>
                      <a:pt x="39171" y="1181533"/>
                      <a:pt x="48992" y="1162345"/>
                      <a:pt x="54130" y="1141794"/>
                    </a:cubicBezTo>
                    <a:cubicBezTo>
                      <a:pt x="66747" y="1091325"/>
                      <a:pt x="59811" y="1114702"/>
                      <a:pt x="74227" y="1071456"/>
                    </a:cubicBezTo>
                    <a:cubicBezTo>
                      <a:pt x="80926" y="1031262"/>
                      <a:pt x="86331" y="990832"/>
                      <a:pt x="94323" y="950875"/>
                    </a:cubicBezTo>
                    <a:cubicBezTo>
                      <a:pt x="97673" y="934128"/>
                      <a:pt x="99878" y="917111"/>
                      <a:pt x="104372" y="900634"/>
                    </a:cubicBezTo>
                    <a:cubicBezTo>
                      <a:pt x="109946" y="880197"/>
                      <a:pt x="112717" y="857970"/>
                      <a:pt x="124468" y="840344"/>
                    </a:cubicBezTo>
                    <a:lnTo>
                      <a:pt x="144565" y="810199"/>
                    </a:lnTo>
                    <a:cubicBezTo>
                      <a:pt x="165477" y="726547"/>
                      <a:pt x="140013" y="809253"/>
                      <a:pt x="174710" y="739860"/>
                    </a:cubicBezTo>
                    <a:cubicBezTo>
                      <a:pt x="188867" y="711547"/>
                      <a:pt x="186930" y="662098"/>
                      <a:pt x="224952" y="649425"/>
                    </a:cubicBezTo>
                    <a:lnTo>
                      <a:pt x="255097" y="639377"/>
                    </a:lnTo>
                    <a:cubicBezTo>
                      <a:pt x="268495" y="629329"/>
                      <a:pt x="284164" y="621749"/>
                      <a:pt x="295290" y="609232"/>
                    </a:cubicBezTo>
                    <a:cubicBezTo>
                      <a:pt x="311337" y="591179"/>
                      <a:pt x="315387" y="562339"/>
                      <a:pt x="335484" y="548941"/>
                    </a:cubicBezTo>
                    <a:cubicBezTo>
                      <a:pt x="365126" y="529181"/>
                      <a:pt x="371595" y="527714"/>
                      <a:pt x="395774" y="498700"/>
                    </a:cubicBezTo>
                    <a:cubicBezTo>
                      <a:pt x="437642" y="448458"/>
                      <a:pt x="390750" y="485302"/>
                      <a:pt x="446016" y="448458"/>
                    </a:cubicBezTo>
                    <a:cubicBezTo>
                      <a:pt x="459414" y="428361"/>
                      <a:pt x="480351" y="411600"/>
                      <a:pt x="486209" y="388168"/>
                    </a:cubicBezTo>
                    <a:cubicBezTo>
                      <a:pt x="498826" y="337698"/>
                      <a:pt x="491890" y="361076"/>
                      <a:pt x="506306" y="317829"/>
                    </a:cubicBezTo>
                    <a:cubicBezTo>
                      <a:pt x="499607" y="297732"/>
                      <a:pt x="506760" y="262677"/>
                      <a:pt x="486209" y="257539"/>
                    </a:cubicBezTo>
                    <a:cubicBezTo>
                      <a:pt x="472811" y="254190"/>
                      <a:pt x="459295" y="251285"/>
                      <a:pt x="446016" y="247491"/>
                    </a:cubicBezTo>
                    <a:cubicBezTo>
                      <a:pt x="435832" y="244581"/>
                      <a:pt x="426147" y="240012"/>
                      <a:pt x="415871" y="237443"/>
                    </a:cubicBezTo>
                    <a:cubicBezTo>
                      <a:pt x="399302" y="233301"/>
                      <a:pt x="382376" y="230744"/>
                      <a:pt x="365629" y="227394"/>
                    </a:cubicBezTo>
                    <a:cubicBezTo>
                      <a:pt x="358930" y="217346"/>
                      <a:pt x="338286" y="206910"/>
                      <a:pt x="345532" y="197249"/>
                    </a:cubicBezTo>
                    <a:cubicBezTo>
                      <a:pt x="355779" y="183586"/>
                      <a:pt x="379571" y="192602"/>
                      <a:pt x="395774" y="187201"/>
                    </a:cubicBezTo>
                    <a:cubicBezTo>
                      <a:pt x="409984" y="182464"/>
                      <a:pt x="423123" y="174811"/>
                      <a:pt x="435967" y="167104"/>
                    </a:cubicBezTo>
                    <a:cubicBezTo>
                      <a:pt x="456678" y="154677"/>
                      <a:pt x="496257" y="126911"/>
                      <a:pt x="496257" y="126911"/>
                    </a:cubicBezTo>
                    <a:cubicBezTo>
                      <a:pt x="503861" y="104102"/>
                      <a:pt x="504636" y="81214"/>
                      <a:pt x="536451" y="76669"/>
                    </a:cubicBezTo>
                    <a:cubicBezTo>
                      <a:pt x="550122" y="74716"/>
                      <a:pt x="563246" y="83368"/>
                      <a:pt x="576644" y="86717"/>
                    </a:cubicBezTo>
                    <a:cubicBezTo>
                      <a:pt x="586692" y="93416"/>
                      <a:pt x="598250" y="98275"/>
                      <a:pt x="606789" y="106814"/>
                    </a:cubicBezTo>
                    <a:cubicBezTo>
                      <a:pt x="673778" y="173803"/>
                      <a:pt x="576644" y="103464"/>
                      <a:pt x="657031" y="157056"/>
                    </a:cubicBezTo>
                    <a:cubicBezTo>
                      <a:pt x="667079" y="150357"/>
                      <a:pt x="677898" y="144690"/>
                      <a:pt x="687176" y="136959"/>
                    </a:cubicBezTo>
                    <a:cubicBezTo>
                      <a:pt x="698093" y="127862"/>
                      <a:pt x="705497" y="114697"/>
                      <a:pt x="717321" y="106814"/>
                    </a:cubicBezTo>
                    <a:cubicBezTo>
                      <a:pt x="726134" y="100939"/>
                      <a:pt x="737418" y="100115"/>
                      <a:pt x="747466" y="96766"/>
                    </a:cubicBezTo>
                    <a:cubicBezTo>
                      <a:pt x="810543" y="138817"/>
                      <a:pt x="783603" y="136959"/>
                      <a:pt x="817805" y="136959"/>
                    </a:cubicBezTo>
                  </a:path>
                </a:pathLst>
              </a:custGeom>
              <a:gradFill flip="none" rotWithShape="1">
                <a:gsLst>
                  <a:gs pos="1000">
                    <a:srgbClr val="EE8800"/>
                  </a:gs>
                  <a:gs pos="100000">
                    <a:srgbClr val="00B050"/>
                  </a:gs>
                  <a:gs pos="100000">
                    <a:srgbClr val="FFFFCC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 bwMode="auto">
              <a:xfrm>
                <a:off x="4582404" y="2700246"/>
                <a:ext cx="447343" cy="472816"/>
              </a:xfrm>
              <a:custGeom>
                <a:avLst/>
                <a:gdLst>
                  <a:gd name="connsiteX0" fmla="*/ 3349 w 447343"/>
                  <a:gd name="connsiteY0" fmla="*/ 110532 h 472816"/>
                  <a:gd name="connsiteX1" fmla="*/ 93784 w 447343"/>
                  <a:gd name="connsiteY1" fmla="*/ 160774 h 472816"/>
                  <a:gd name="connsiteX2" fmla="*/ 123929 w 447343"/>
                  <a:gd name="connsiteY2" fmla="*/ 261257 h 472816"/>
                  <a:gd name="connsiteX3" fmla="*/ 164122 w 447343"/>
                  <a:gd name="connsiteY3" fmla="*/ 321548 h 472816"/>
                  <a:gd name="connsiteX4" fmla="*/ 184219 w 447343"/>
                  <a:gd name="connsiteY4" fmla="*/ 351693 h 472816"/>
                  <a:gd name="connsiteX5" fmla="*/ 194267 w 447343"/>
                  <a:gd name="connsiteY5" fmla="*/ 381838 h 472816"/>
                  <a:gd name="connsiteX6" fmla="*/ 254557 w 447343"/>
                  <a:gd name="connsiteY6" fmla="*/ 422031 h 472816"/>
                  <a:gd name="connsiteX7" fmla="*/ 284702 w 447343"/>
                  <a:gd name="connsiteY7" fmla="*/ 452176 h 472816"/>
                  <a:gd name="connsiteX8" fmla="*/ 344993 w 447343"/>
                  <a:gd name="connsiteY8" fmla="*/ 472273 h 472816"/>
                  <a:gd name="connsiteX9" fmla="*/ 375138 w 447343"/>
                  <a:gd name="connsiteY9" fmla="*/ 462224 h 472816"/>
                  <a:gd name="connsiteX10" fmla="*/ 344993 w 447343"/>
                  <a:gd name="connsiteY10" fmla="*/ 452176 h 472816"/>
                  <a:gd name="connsiteX11" fmla="*/ 375138 w 447343"/>
                  <a:gd name="connsiteY11" fmla="*/ 331596 h 472816"/>
                  <a:gd name="connsiteX12" fmla="*/ 405283 w 447343"/>
                  <a:gd name="connsiteY12" fmla="*/ 321548 h 472816"/>
                  <a:gd name="connsiteX13" fmla="*/ 445476 w 447343"/>
                  <a:gd name="connsiteY13" fmla="*/ 251209 h 472816"/>
                  <a:gd name="connsiteX14" fmla="*/ 415331 w 447343"/>
                  <a:gd name="connsiteY14" fmla="*/ 190919 h 472816"/>
                  <a:gd name="connsiteX15" fmla="*/ 385186 w 447343"/>
                  <a:gd name="connsiteY15" fmla="*/ 180871 h 472816"/>
                  <a:gd name="connsiteX16" fmla="*/ 355041 w 447343"/>
                  <a:gd name="connsiteY16" fmla="*/ 160774 h 472816"/>
                  <a:gd name="connsiteX17" fmla="*/ 334944 w 447343"/>
                  <a:gd name="connsiteY17" fmla="*/ 100484 h 472816"/>
                  <a:gd name="connsiteX18" fmla="*/ 284702 w 447343"/>
                  <a:gd name="connsiteY18" fmla="*/ 30145 h 472816"/>
                  <a:gd name="connsiteX19" fmla="*/ 254557 w 447343"/>
                  <a:gd name="connsiteY19" fmla="*/ 20097 h 472816"/>
                  <a:gd name="connsiteX20" fmla="*/ 224412 w 447343"/>
                  <a:gd name="connsiteY20" fmla="*/ 0 h 472816"/>
                  <a:gd name="connsiteX21" fmla="*/ 164122 w 447343"/>
                  <a:gd name="connsiteY21" fmla="*/ 20097 h 472816"/>
                  <a:gd name="connsiteX22" fmla="*/ 103832 w 447343"/>
                  <a:gd name="connsiteY22" fmla="*/ 60290 h 472816"/>
                  <a:gd name="connsiteX23" fmla="*/ 73687 w 447343"/>
                  <a:gd name="connsiteY23" fmla="*/ 70339 h 472816"/>
                  <a:gd name="connsiteX24" fmla="*/ 3349 w 447343"/>
                  <a:gd name="connsiteY24" fmla="*/ 110532 h 47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7343" h="472816">
                    <a:moveTo>
                      <a:pt x="3349" y="110532"/>
                    </a:moveTo>
                    <a:cubicBezTo>
                      <a:pt x="6698" y="125604"/>
                      <a:pt x="40725" y="143088"/>
                      <a:pt x="93784" y="160774"/>
                    </a:cubicBezTo>
                    <a:cubicBezTo>
                      <a:pt x="99401" y="183244"/>
                      <a:pt x="114142" y="246576"/>
                      <a:pt x="123929" y="261257"/>
                    </a:cubicBezTo>
                    <a:lnTo>
                      <a:pt x="164122" y="321548"/>
                    </a:lnTo>
                    <a:lnTo>
                      <a:pt x="184219" y="351693"/>
                    </a:lnTo>
                    <a:cubicBezTo>
                      <a:pt x="187568" y="361741"/>
                      <a:pt x="188392" y="373025"/>
                      <a:pt x="194267" y="381838"/>
                    </a:cubicBezTo>
                    <a:cubicBezTo>
                      <a:pt x="215772" y="414096"/>
                      <a:pt x="222953" y="411497"/>
                      <a:pt x="254557" y="422031"/>
                    </a:cubicBezTo>
                    <a:cubicBezTo>
                      <a:pt x="264605" y="432079"/>
                      <a:pt x="272280" y="445275"/>
                      <a:pt x="284702" y="452176"/>
                    </a:cubicBezTo>
                    <a:cubicBezTo>
                      <a:pt x="303220" y="462464"/>
                      <a:pt x="344993" y="472273"/>
                      <a:pt x="344993" y="472273"/>
                    </a:cubicBezTo>
                    <a:cubicBezTo>
                      <a:pt x="355041" y="468923"/>
                      <a:pt x="375138" y="472816"/>
                      <a:pt x="375138" y="462224"/>
                    </a:cubicBezTo>
                    <a:cubicBezTo>
                      <a:pt x="375138" y="451632"/>
                      <a:pt x="347070" y="462562"/>
                      <a:pt x="344993" y="452176"/>
                    </a:cubicBezTo>
                    <a:cubicBezTo>
                      <a:pt x="340092" y="427673"/>
                      <a:pt x="344700" y="355946"/>
                      <a:pt x="375138" y="331596"/>
                    </a:cubicBezTo>
                    <a:cubicBezTo>
                      <a:pt x="383409" y="324979"/>
                      <a:pt x="395235" y="324897"/>
                      <a:pt x="405283" y="321548"/>
                    </a:cubicBezTo>
                    <a:cubicBezTo>
                      <a:pt x="414999" y="306974"/>
                      <a:pt x="443158" y="267431"/>
                      <a:pt x="445476" y="251209"/>
                    </a:cubicBezTo>
                    <a:cubicBezTo>
                      <a:pt x="447343" y="238139"/>
                      <a:pt x="423364" y="197345"/>
                      <a:pt x="415331" y="190919"/>
                    </a:cubicBezTo>
                    <a:cubicBezTo>
                      <a:pt x="407060" y="184302"/>
                      <a:pt x="395234" y="184220"/>
                      <a:pt x="385186" y="180871"/>
                    </a:cubicBezTo>
                    <a:cubicBezTo>
                      <a:pt x="375138" y="174172"/>
                      <a:pt x="361442" y="171015"/>
                      <a:pt x="355041" y="160774"/>
                    </a:cubicBezTo>
                    <a:cubicBezTo>
                      <a:pt x="343814" y="142810"/>
                      <a:pt x="346695" y="118110"/>
                      <a:pt x="334944" y="100484"/>
                    </a:cubicBezTo>
                    <a:cubicBezTo>
                      <a:pt x="325781" y="86739"/>
                      <a:pt x="294048" y="37933"/>
                      <a:pt x="284702" y="30145"/>
                    </a:cubicBezTo>
                    <a:cubicBezTo>
                      <a:pt x="276565" y="23364"/>
                      <a:pt x="264605" y="23446"/>
                      <a:pt x="254557" y="20097"/>
                    </a:cubicBezTo>
                    <a:cubicBezTo>
                      <a:pt x="244509" y="13398"/>
                      <a:pt x="236489" y="0"/>
                      <a:pt x="224412" y="0"/>
                    </a:cubicBezTo>
                    <a:cubicBezTo>
                      <a:pt x="203228" y="0"/>
                      <a:pt x="164122" y="20097"/>
                      <a:pt x="164122" y="20097"/>
                    </a:cubicBezTo>
                    <a:cubicBezTo>
                      <a:pt x="144025" y="33495"/>
                      <a:pt x="126746" y="52652"/>
                      <a:pt x="103832" y="60290"/>
                    </a:cubicBezTo>
                    <a:cubicBezTo>
                      <a:pt x="93784" y="63640"/>
                      <a:pt x="82946" y="65195"/>
                      <a:pt x="73687" y="70339"/>
                    </a:cubicBezTo>
                    <a:cubicBezTo>
                      <a:pt x="163" y="111186"/>
                      <a:pt x="0" y="95460"/>
                      <a:pt x="3349" y="110532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Forma livre 31"/>
              <p:cNvSpPr/>
              <p:nvPr/>
            </p:nvSpPr>
            <p:spPr bwMode="auto">
              <a:xfrm>
                <a:off x="3831711" y="2176734"/>
                <a:ext cx="2075409" cy="1213973"/>
              </a:xfrm>
              <a:custGeom>
                <a:avLst/>
                <a:gdLst>
                  <a:gd name="connsiteX0" fmla="*/ 61783 w 2075409"/>
                  <a:gd name="connsiteY0" fmla="*/ 156206 h 1213973"/>
                  <a:gd name="connsiteX1" fmla="*/ 52056 w 2075409"/>
                  <a:gd name="connsiteY1" fmla="*/ 195117 h 1213973"/>
                  <a:gd name="connsiteX2" fmla="*/ 37464 w 2075409"/>
                  <a:gd name="connsiteY2" fmla="*/ 204845 h 1213973"/>
                  <a:gd name="connsiteX3" fmla="*/ 115285 w 2075409"/>
                  <a:gd name="connsiteY3" fmla="*/ 229164 h 1213973"/>
                  <a:gd name="connsiteX4" fmla="*/ 110422 w 2075409"/>
                  <a:gd name="connsiteY4" fmla="*/ 243755 h 1213973"/>
                  <a:gd name="connsiteX5" fmla="*/ 95830 w 2075409"/>
                  <a:gd name="connsiteY5" fmla="*/ 253483 h 1213973"/>
                  <a:gd name="connsiteX6" fmla="*/ 47192 w 2075409"/>
                  <a:gd name="connsiteY6" fmla="*/ 268074 h 1213973"/>
                  <a:gd name="connsiteX7" fmla="*/ 32600 w 2075409"/>
                  <a:gd name="connsiteY7" fmla="*/ 272938 h 1213973"/>
                  <a:gd name="connsiteX8" fmla="*/ 52056 w 2075409"/>
                  <a:gd name="connsiteY8" fmla="*/ 277802 h 1213973"/>
                  <a:gd name="connsiteX9" fmla="*/ 120149 w 2075409"/>
                  <a:gd name="connsiteY9" fmla="*/ 263210 h 1213973"/>
                  <a:gd name="connsiteX10" fmla="*/ 159060 w 2075409"/>
                  <a:gd name="connsiteY10" fmla="*/ 243755 h 1213973"/>
                  <a:gd name="connsiteX11" fmla="*/ 193107 w 2075409"/>
                  <a:gd name="connsiteY11" fmla="*/ 229164 h 1213973"/>
                  <a:gd name="connsiteX12" fmla="*/ 217426 w 2075409"/>
                  <a:gd name="connsiteY12" fmla="*/ 199981 h 1213973"/>
                  <a:gd name="connsiteX13" fmla="*/ 246609 w 2075409"/>
                  <a:gd name="connsiteY13" fmla="*/ 180525 h 1213973"/>
                  <a:gd name="connsiteX14" fmla="*/ 280656 w 2075409"/>
                  <a:gd name="connsiteY14" fmla="*/ 175662 h 1213973"/>
                  <a:gd name="connsiteX15" fmla="*/ 295247 w 2075409"/>
                  <a:gd name="connsiteY15" fmla="*/ 170798 h 1213973"/>
                  <a:gd name="connsiteX16" fmla="*/ 343885 w 2075409"/>
                  <a:gd name="connsiteY16" fmla="*/ 161070 h 1213973"/>
                  <a:gd name="connsiteX17" fmla="*/ 373068 w 2075409"/>
                  <a:gd name="connsiteY17" fmla="*/ 151342 h 1213973"/>
                  <a:gd name="connsiteX18" fmla="*/ 387660 w 2075409"/>
                  <a:gd name="connsiteY18" fmla="*/ 146479 h 1213973"/>
                  <a:gd name="connsiteX19" fmla="*/ 421707 w 2075409"/>
                  <a:gd name="connsiteY19" fmla="*/ 131887 h 1213973"/>
                  <a:gd name="connsiteX20" fmla="*/ 455754 w 2075409"/>
                  <a:gd name="connsiteY20" fmla="*/ 117296 h 1213973"/>
                  <a:gd name="connsiteX21" fmla="*/ 484937 w 2075409"/>
                  <a:gd name="connsiteY21" fmla="*/ 107568 h 1213973"/>
                  <a:gd name="connsiteX22" fmla="*/ 499528 w 2075409"/>
                  <a:gd name="connsiteY22" fmla="*/ 97840 h 1213973"/>
                  <a:gd name="connsiteX23" fmla="*/ 538439 w 2075409"/>
                  <a:gd name="connsiteY23" fmla="*/ 92976 h 1213973"/>
                  <a:gd name="connsiteX24" fmla="*/ 621124 w 2075409"/>
                  <a:gd name="connsiteY24" fmla="*/ 88113 h 1213973"/>
                  <a:gd name="connsiteX25" fmla="*/ 708673 w 2075409"/>
                  <a:gd name="connsiteY25" fmla="*/ 92976 h 1213973"/>
                  <a:gd name="connsiteX26" fmla="*/ 723264 w 2075409"/>
                  <a:gd name="connsiteY26" fmla="*/ 102704 h 1213973"/>
                  <a:gd name="connsiteX27" fmla="*/ 737856 w 2075409"/>
                  <a:gd name="connsiteY27" fmla="*/ 107568 h 1213973"/>
                  <a:gd name="connsiteX28" fmla="*/ 762175 w 2075409"/>
                  <a:gd name="connsiteY28" fmla="*/ 146479 h 1213973"/>
                  <a:gd name="connsiteX29" fmla="*/ 791358 w 2075409"/>
                  <a:gd name="connsiteY29" fmla="*/ 141615 h 1213973"/>
                  <a:gd name="connsiteX30" fmla="*/ 820541 w 2075409"/>
                  <a:gd name="connsiteY30" fmla="*/ 131887 h 1213973"/>
                  <a:gd name="connsiteX31" fmla="*/ 937273 w 2075409"/>
                  <a:gd name="connsiteY31" fmla="*/ 136751 h 1213973"/>
                  <a:gd name="connsiteX32" fmla="*/ 976183 w 2075409"/>
                  <a:gd name="connsiteY32" fmla="*/ 141615 h 1213973"/>
                  <a:gd name="connsiteX33" fmla="*/ 990775 w 2075409"/>
                  <a:gd name="connsiteY33" fmla="*/ 146479 h 1213973"/>
                  <a:gd name="connsiteX34" fmla="*/ 1102643 w 2075409"/>
                  <a:gd name="connsiteY34" fmla="*/ 151342 h 1213973"/>
                  <a:gd name="connsiteX35" fmla="*/ 1122098 w 2075409"/>
                  <a:gd name="connsiteY35" fmla="*/ 156206 h 1213973"/>
                  <a:gd name="connsiteX36" fmla="*/ 1151281 w 2075409"/>
                  <a:gd name="connsiteY36" fmla="*/ 165934 h 1213973"/>
                  <a:gd name="connsiteX37" fmla="*/ 1180464 w 2075409"/>
                  <a:gd name="connsiteY37" fmla="*/ 170798 h 1213973"/>
                  <a:gd name="connsiteX38" fmla="*/ 1209647 w 2075409"/>
                  <a:gd name="connsiteY38" fmla="*/ 190253 h 1213973"/>
                  <a:gd name="connsiteX39" fmla="*/ 1224239 w 2075409"/>
                  <a:gd name="connsiteY39" fmla="*/ 199981 h 1213973"/>
                  <a:gd name="connsiteX40" fmla="*/ 1238830 w 2075409"/>
                  <a:gd name="connsiteY40" fmla="*/ 204845 h 1213973"/>
                  <a:gd name="connsiteX41" fmla="*/ 1268013 w 2075409"/>
                  <a:gd name="connsiteY41" fmla="*/ 224300 h 1213973"/>
                  <a:gd name="connsiteX42" fmla="*/ 1282605 w 2075409"/>
                  <a:gd name="connsiteY42" fmla="*/ 234028 h 1213973"/>
                  <a:gd name="connsiteX43" fmla="*/ 1297196 w 2075409"/>
                  <a:gd name="connsiteY43" fmla="*/ 263210 h 1213973"/>
                  <a:gd name="connsiteX44" fmla="*/ 1272877 w 2075409"/>
                  <a:gd name="connsiteY44" fmla="*/ 282666 h 1213973"/>
                  <a:gd name="connsiteX45" fmla="*/ 1229102 w 2075409"/>
                  <a:gd name="connsiteY45" fmla="*/ 297257 h 1213973"/>
                  <a:gd name="connsiteX46" fmla="*/ 1219375 w 2075409"/>
                  <a:gd name="connsiteY46" fmla="*/ 311849 h 1213973"/>
                  <a:gd name="connsiteX47" fmla="*/ 1233966 w 2075409"/>
                  <a:gd name="connsiteY47" fmla="*/ 355623 h 1213973"/>
                  <a:gd name="connsiteX48" fmla="*/ 1292332 w 2075409"/>
                  <a:gd name="connsiteY48" fmla="*/ 404262 h 1213973"/>
                  <a:gd name="connsiteX49" fmla="*/ 1306924 w 2075409"/>
                  <a:gd name="connsiteY49" fmla="*/ 413989 h 1213973"/>
                  <a:gd name="connsiteX50" fmla="*/ 1336107 w 2075409"/>
                  <a:gd name="connsiteY50" fmla="*/ 428581 h 1213973"/>
                  <a:gd name="connsiteX51" fmla="*/ 1360426 w 2075409"/>
                  <a:gd name="connsiteY51" fmla="*/ 448036 h 1213973"/>
                  <a:gd name="connsiteX52" fmla="*/ 1370154 w 2075409"/>
                  <a:gd name="connsiteY52" fmla="*/ 462628 h 1213973"/>
                  <a:gd name="connsiteX53" fmla="*/ 1384745 w 2075409"/>
                  <a:gd name="connsiteY53" fmla="*/ 472355 h 1213973"/>
                  <a:gd name="connsiteX54" fmla="*/ 1409064 w 2075409"/>
                  <a:gd name="connsiteY54" fmla="*/ 501538 h 1213973"/>
                  <a:gd name="connsiteX55" fmla="*/ 1433383 w 2075409"/>
                  <a:gd name="connsiteY55" fmla="*/ 530721 h 1213973"/>
                  <a:gd name="connsiteX56" fmla="*/ 1452839 w 2075409"/>
                  <a:gd name="connsiteY56" fmla="*/ 550176 h 1213973"/>
                  <a:gd name="connsiteX57" fmla="*/ 1462566 w 2075409"/>
                  <a:gd name="connsiteY57" fmla="*/ 564768 h 1213973"/>
                  <a:gd name="connsiteX58" fmla="*/ 1477158 w 2075409"/>
                  <a:gd name="connsiteY58" fmla="*/ 569632 h 1213973"/>
                  <a:gd name="connsiteX59" fmla="*/ 1506341 w 2075409"/>
                  <a:gd name="connsiteY59" fmla="*/ 584223 h 1213973"/>
                  <a:gd name="connsiteX60" fmla="*/ 1511205 w 2075409"/>
                  <a:gd name="connsiteY60" fmla="*/ 564768 h 1213973"/>
                  <a:gd name="connsiteX61" fmla="*/ 1525796 w 2075409"/>
                  <a:gd name="connsiteY61" fmla="*/ 555040 h 1213973"/>
                  <a:gd name="connsiteX62" fmla="*/ 1574434 w 2075409"/>
                  <a:gd name="connsiteY62" fmla="*/ 569632 h 1213973"/>
                  <a:gd name="connsiteX63" fmla="*/ 1603617 w 2075409"/>
                  <a:gd name="connsiteY63" fmla="*/ 584223 h 1213973"/>
                  <a:gd name="connsiteX64" fmla="*/ 1613345 w 2075409"/>
                  <a:gd name="connsiteY64" fmla="*/ 569632 h 1213973"/>
                  <a:gd name="connsiteX65" fmla="*/ 1589026 w 2075409"/>
                  <a:gd name="connsiteY65" fmla="*/ 530721 h 1213973"/>
                  <a:gd name="connsiteX66" fmla="*/ 1569571 w 2075409"/>
                  <a:gd name="connsiteY66" fmla="*/ 501538 h 1213973"/>
                  <a:gd name="connsiteX67" fmla="*/ 1559843 w 2075409"/>
                  <a:gd name="connsiteY67" fmla="*/ 486947 h 1213973"/>
                  <a:gd name="connsiteX68" fmla="*/ 1545251 w 2075409"/>
                  <a:gd name="connsiteY68" fmla="*/ 477219 h 1213973"/>
                  <a:gd name="connsiteX69" fmla="*/ 1467430 w 2075409"/>
                  <a:gd name="connsiteY69" fmla="*/ 467491 h 1213973"/>
                  <a:gd name="connsiteX70" fmla="*/ 1423656 w 2075409"/>
                  <a:gd name="connsiteY70" fmla="*/ 443172 h 1213973"/>
                  <a:gd name="connsiteX71" fmla="*/ 1404200 w 2075409"/>
                  <a:gd name="connsiteY71" fmla="*/ 433445 h 1213973"/>
                  <a:gd name="connsiteX72" fmla="*/ 1370154 w 2075409"/>
                  <a:gd name="connsiteY72" fmla="*/ 389670 h 1213973"/>
                  <a:gd name="connsiteX73" fmla="*/ 1384745 w 2075409"/>
                  <a:gd name="connsiteY73" fmla="*/ 384806 h 1213973"/>
                  <a:gd name="connsiteX74" fmla="*/ 1399337 w 2075409"/>
                  <a:gd name="connsiteY74" fmla="*/ 394534 h 1213973"/>
                  <a:gd name="connsiteX75" fmla="*/ 1423656 w 2075409"/>
                  <a:gd name="connsiteY75" fmla="*/ 423717 h 1213973"/>
                  <a:gd name="connsiteX76" fmla="*/ 1452839 w 2075409"/>
                  <a:gd name="connsiteY76" fmla="*/ 452900 h 1213973"/>
                  <a:gd name="connsiteX77" fmla="*/ 1535524 w 2075409"/>
                  <a:gd name="connsiteY77" fmla="*/ 462628 h 1213973"/>
                  <a:gd name="connsiteX78" fmla="*/ 1564707 w 2075409"/>
                  <a:gd name="connsiteY78" fmla="*/ 472355 h 1213973"/>
                  <a:gd name="connsiteX79" fmla="*/ 1579298 w 2075409"/>
                  <a:gd name="connsiteY79" fmla="*/ 477219 h 1213973"/>
                  <a:gd name="connsiteX80" fmla="*/ 1593890 w 2075409"/>
                  <a:gd name="connsiteY80" fmla="*/ 482083 h 1213973"/>
                  <a:gd name="connsiteX81" fmla="*/ 1608481 w 2075409"/>
                  <a:gd name="connsiteY81" fmla="*/ 491810 h 1213973"/>
                  <a:gd name="connsiteX82" fmla="*/ 1642528 w 2075409"/>
                  <a:gd name="connsiteY82" fmla="*/ 540449 h 1213973"/>
                  <a:gd name="connsiteX83" fmla="*/ 1647392 w 2075409"/>
                  <a:gd name="connsiteY83" fmla="*/ 555040 h 1213973"/>
                  <a:gd name="connsiteX84" fmla="*/ 1642528 w 2075409"/>
                  <a:gd name="connsiteY84" fmla="*/ 608542 h 1213973"/>
                  <a:gd name="connsiteX85" fmla="*/ 1632800 w 2075409"/>
                  <a:gd name="connsiteY85" fmla="*/ 623134 h 1213973"/>
                  <a:gd name="connsiteX86" fmla="*/ 1627937 w 2075409"/>
                  <a:gd name="connsiteY86" fmla="*/ 637725 h 1213973"/>
                  <a:gd name="connsiteX87" fmla="*/ 1632800 w 2075409"/>
                  <a:gd name="connsiteY87" fmla="*/ 681500 h 1213973"/>
                  <a:gd name="connsiteX88" fmla="*/ 1652256 w 2075409"/>
                  <a:gd name="connsiteY88" fmla="*/ 710683 h 1213973"/>
                  <a:gd name="connsiteX89" fmla="*/ 1666847 w 2075409"/>
                  <a:gd name="connsiteY89" fmla="*/ 739866 h 1213973"/>
                  <a:gd name="connsiteX90" fmla="*/ 1681439 w 2075409"/>
                  <a:gd name="connsiteY90" fmla="*/ 788504 h 1213973"/>
                  <a:gd name="connsiteX91" fmla="*/ 1686302 w 2075409"/>
                  <a:gd name="connsiteY91" fmla="*/ 803096 h 1213973"/>
                  <a:gd name="connsiteX92" fmla="*/ 1681439 w 2075409"/>
                  <a:gd name="connsiteY92" fmla="*/ 856598 h 1213973"/>
                  <a:gd name="connsiteX93" fmla="*/ 1676575 w 2075409"/>
                  <a:gd name="connsiteY93" fmla="*/ 885781 h 1213973"/>
                  <a:gd name="connsiteX94" fmla="*/ 1715485 w 2075409"/>
                  <a:gd name="connsiteY94" fmla="*/ 890645 h 1213973"/>
                  <a:gd name="connsiteX95" fmla="*/ 1759260 w 2075409"/>
                  <a:gd name="connsiteY95" fmla="*/ 910100 h 1213973"/>
                  <a:gd name="connsiteX96" fmla="*/ 1773851 w 2075409"/>
                  <a:gd name="connsiteY96" fmla="*/ 939283 h 1213973"/>
                  <a:gd name="connsiteX97" fmla="*/ 1788443 w 2075409"/>
                  <a:gd name="connsiteY97" fmla="*/ 944147 h 1213973"/>
                  <a:gd name="connsiteX98" fmla="*/ 1793307 w 2075409"/>
                  <a:gd name="connsiteY98" fmla="*/ 992785 h 1213973"/>
                  <a:gd name="connsiteX99" fmla="*/ 1778715 w 2075409"/>
                  <a:gd name="connsiteY99" fmla="*/ 997649 h 1213973"/>
                  <a:gd name="connsiteX100" fmla="*/ 1759260 w 2075409"/>
                  <a:gd name="connsiteY100" fmla="*/ 1002513 h 1213973"/>
                  <a:gd name="connsiteX101" fmla="*/ 1730077 w 2075409"/>
                  <a:gd name="connsiteY101" fmla="*/ 1026832 h 1213973"/>
                  <a:gd name="connsiteX102" fmla="*/ 1734941 w 2075409"/>
                  <a:gd name="connsiteY102" fmla="*/ 1060879 h 1213973"/>
                  <a:gd name="connsiteX103" fmla="*/ 1759260 w 2075409"/>
                  <a:gd name="connsiteY103" fmla="*/ 1065742 h 1213973"/>
                  <a:gd name="connsiteX104" fmla="*/ 1768988 w 2075409"/>
                  <a:gd name="connsiteY104" fmla="*/ 1094925 h 1213973"/>
                  <a:gd name="connsiteX105" fmla="*/ 1773851 w 2075409"/>
                  <a:gd name="connsiteY105" fmla="*/ 1109517 h 1213973"/>
                  <a:gd name="connsiteX106" fmla="*/ 1793307 w 2075409"/>
                  <a:gd name="connsiteY106" fmla="*/ 1138700 h 1213973"/>
                  <a:gd name="connsiteX107" fmla="*/ 1803034 w 2075409"/>
                  <a:gd name="connsiteY107" fmla="*/ 1167883 h 1213973"/>
                  <a:gd name="connsiteX108" fmla="*/ 1832217 w 2075409"/>
                  <a:gd name="connsiteY108" fmla="*/ 1182474 h 1213973"/>
                  <a:gd name="connsiteX109" fmla="*/ 1841945 w 2075409"/>
                  <a:gd name="connsiteY109" fmla="*/ 1197066 h 1213973"/>
                  <a:gd name="connsiteX110" fmla="*/ 1871128 w 2075409"/>
                  <a:gd name="connsiteY110" fmla="*/ 1187338 h 1213973"/>
                  <a:gd name="connsiteX111" fmla="*/ 1895447 w 2075409"/>
                  <a:gd name="connsiteY111" fmla="*/ 1211657 h 1213973"/>
                  <a:gd name="connsiteX112" fmla="*/ 1900311 w 2075409"/>
                  <a:gd name="connsiteY112" fmla="*/ 1197066 h 1213973"/>
                  <a:gd name="connsiteX113" fmla="*/ 1914902 w 2075409"/>
                  <a:gd name="connsiteY113" fmla="*/ 1187338 h 1213973"/>
                  <a:gd name="connsiteX114" fmla="*/ 1919766 w 2075409"/>
                  <a:gd name="connsiteY114" fmla="*/ 1070606 h 1213973"/>
                  <a:gd name="connsiteX115" fmla="*/ 1900311 w 2075409"/>
                  <a:gd name="connsiteY115" fmla="*/ 1041423 h 1213973"/>
                  <a:gd name="connsiteX116" fmla="*/ 1890583 w 2075409"/>
                  <a:gd name="connsiteY116" fmla="*/ 1026832 h 1213973"/>
                  <a:gd name="connsiteX117" fmla="*/ 1880856 w 2075409"/>
                  <a:gd name="connsiteY117" fmla="*/ 997649 h 1213973"/>
                  <a:gd name="connsiteX118" fmla="*/ 1875992 w 2075409"/>
                  <a:gd name="connsiteY118" fmla="*/ 983057 h 1213973"/>
                  <a:gd name="connsiteX119" fmla="*/ 1871128 w 2075409"/>
                  <a:gd name="connsiteY119" fmla="*/ 929555 h 1213973"/>
                  <a:gd name="connsiteX120" fmla="*/ 1837081 w 2075409"/>
                  <a:gd name="connsiteY120" fmla="*/ 924691 h 1213973"/>
                  <a:gd name="connsiteX121" fmla="*/ 1841945 w 2075409"/>
                  <a:gd name="connsiteY121" fmla="*/ 900372 h 1213973"/>
                  <a:gd name="connsiteX122" fmla="*/ 1880856 w 2075409"/>
                  <a:gd name="connsiteY122" fmla="*/ 895508 h 1213973"/>
                  <a:gd name="connsiteX123" fmla="*/ 1875992 w 2075409"/>
                  <a:gd name="connsiteY123" fmla="*/ 851734 h 1213973"/>
                  <a:gd name="connsiteX124" fmla="*/ 1880856 w 2075409"/>
                  <a:gd name="connsiteY124" fmla="*/ 837142 h 1213973"/>
                  <a:gd name="connsiteX125" fmla="*/ 1895447 w 2075409"/>
                  <a:gd name="connsiteY125" fmla="*/ 832279 h 1213973"/>
                  <a:gd name="connsiteX126" fmla="*/ 1910039 w 2075409"/>
                  <a:gd name="connsiteY126" fmla="*/ 846870 h 1213973"/>
                  <a:gd name="connsiteX127" fmla="*/ 1919766 w 2075409"/>
                  <a:gd name="connsiteY127" fmla="*/ 861462 h 1213973"/>
                  <a:gd name="connsiteX128" fmla="*/ 1934358 w 2075409"/>
                  <a:gd name="connsiteY128" fmla="*/ 871189 h 1213973"/>
                  <a:gd name="connsiteX129" fmla="*/ 1978132 w 2075409"/>
                  <a:gd name="connsiteY129" fmla="*/ 861462 h 1213973"/>
                  <a:gd name="connsiteX130" fmla="*/ 2012179 w 2075409"/>
                  <a:gd name="connsiteY130" fmla="*/ 871189 h 1213973"/>
                  <a:gd name="connsiteX131" fmla="*/ 2017043 w 2075409"/>
                  <a:gd name="connsiteY131" fmla="*/ 856598 h 1213973"/>
                  <a:gd name="connsiteX132" fmla="*/ 1987860 w 2075409"/>
                  <a:gd name="connsiteY132" fmla="*/ 842006 h 1213973"/>
                  <a:gd name="connsiteX133" fmla="*/ 1982996 w 2075409"/>
                  <a:gd name="connsiteY133" fmla="*/ 827415 h 1213973"/>
                  <a:gd name="connsiteX134" fmla="*/ 1987860 w 2075409"/>
                  <a:gd name="connsiteY134" fmla="*/ 807959 h 1213973"/>
                  <a:gd name="connsiteX135" fmla="*/ 1958677 w 2075409"/>
                  <a:gd name="connsiteY135" fmla="*/ 812823 h 1213973"/>
                  <a:gd name="connsiteX136" fmla="*/ 1944085 w 2075409"/>
                  <a:gd name="connsiteY136" fmla="*/ 817687 h 1213973"/>
                  <a:gd name="connsiteX137" fmla="*/ 1910039 w 2075409"/>
                  <a:gd name="connsiteY137" fmla="*/ 812823 h 1213973"/>
                  <a:gd name="connsiteX138" fmla="*/ 1875992 w 2075409"/>
                  <a:gd name="connsiteY138" fmla="*/ 798232 h 1213973"/>
                  <a:gd name="connsiteX139" fmla="*/ 1846809 w 2075409"/>
                  <a:gd name="connsiteY139" fmla="*/ 778776 h 1213973"/>
                  <a:gd name="connsiteX140" fmla="*/ 1841945 w 2075409"/>
                  <a:gd name="connsiteY140" fmla="*/ 764185 h 1213973"/>
                  <a:gd name="connsiteX141" fmla="*/ 1856537 w 2075409"/>
                  <a:gd name="connsiteY141" fmla="*/ 759321 h 1213973"/>
                  <a:gd name="connsiteX142" fmla="*/ 1890583 w 2075409"/>
                  <a:gd name="connsiteY142" fmla="*/ 764185 h 1213973"/>
                  <a:gd name="connsiteX143" fmla="*/ 1924630 w 2075409"/>
                  <a:gd name="connsiteY143" fmla="*/ 788504 h 1213973"/>
                  <a:gd name="connsiteX144" fmla="*/ 1953813 w 2075409"/>
                  <a:gd name="connsiteY144" fmla="*/ 807959 h 1213973"/>
                  <a:gd name="connsiteX145" fmla="*/ 1982996 w 2075409"/>
                  <a:gd name="connsiteY145" fmla="*/ 798232 h 1213973"/>
                  <a:gd name="connsiteX146" fmla="*/ 2017043 w 2075409"/>
                  <a:gd name="connsiteY146" fmla="*/ 812823 h 1213973"/>
                  <a:gd name="connsiteX147" fmla="*/ 2046226 w 2075409"/>
                  <a:gd name="connsiteY147" fmla="*/ 827415 h 1213973"/>
                  <a:gd name="connsiteX148" fmla="*/ 2060817 w 2075409"/>
                  <a:gd name="connsiteY148" fmla="*/ 822551 h 1213973"/>
                  <a:gd name="connsiteX149" fmla="*/ 2051090 w 2075409"/>
                  <a:gd name="connsiteY149" fmla="*/ 788504 h 1213973"/>
                  <a:gd name="connsiteX150" fmla="*/ 2021907 w 2075409"/>
                  <a:gd name="connsiteY150" fmla="*/ 769049 h 1213973"/>
                  <a:gd name="connsiteX151" fmla="*/ 2007315 w 2075409"/>
                  <a:gd name="connsiteY151" fmla="*/ 759321 h 1213973"/>
                  <a:gd name="connsiteX152" fmla="*/ 2002451 w 2075409"/>
                  <a:gd name="connsiteY152" fmla="*/ 710683 h 1213973"/>
                  <a:gd name="connsiteX153" fmla="*/ 2012179 w 2075409"/>
                  <a:gd name="connsiteY153" fmla="*/ 725274 h 1213973"/>
                  <a:gd name="connsiteX154" fmla="*/ 2017043 w 2075409"/>
                  <a:gd name="connsiteY154" fmla="*/ 739866 h 1213973"/>
                  <a:gd name="connsiteX155" fmla="*/ 2031634 w 2075409"/>
                  <a:gd name="connsiteY155" fmla="*/ 754457 h 1213973"/>
                  <a:gd name="connsiteX156" fmla="*/ 2075409 w 2075409"/>
                  <a:gd name="connsiteY156" fmla="*/ 778776 h 1213973"/>
                  <a:gd name="connsiteX157" fmla="*/ 2070545 w 2075409"/>
                  <a:gd name="connsiteY157" fmla="*/ 764185 h 1213973"/>
                  <a:gd name="connsiteX158" fmla="*/ 2060817 w 2075409"/>
                  <a:gd name="connsiteY158" fmla="*/ 715547 h 1213973"/>
                  <a:gd name="connsiteX159" fmla="*/ 2046226 w 2075409"/>
                  <a:gd name="connsiteY159" fmla="*/ 700955 h 1213973"/>
                  <a:gd name="connsiteX160" fmla="*/ 2036498 w 2075409"/>
                  <a:gd name="connsiteY160" fmla="*/ 686364 h 1213973"/>
                  <a:gd name="connsiteX161" fmla="*/ 2031634 w 2075409"/>
                  <a:gd name="connsiteY161" fmla="*/ 671772 h 1213973"/>
                  <a:gd name="connsiteX162" fmla="*/ 2017043 w 2075409"/>
                  <a:gd name="connsiteY162" fmla="*/ 623134 h 1213973"/>
                  <a:gd name="connsiteX163" fmla="*/ 2002451 w 2075409"/>
                  <a:gd name="connsiteY163" fmla="*/ 613406 h 1213973"/>
                  <a:gd name="connsiteX164" fmla="*/ 1973268 w 2075409"/>
                  <a:gd name="connsiteY164" fmla="*/ 564768 h 1213973"/>
                  <a:gd name="connsiteX165" fmla="*/ 1963541 w 2075409"/>
                  <a:gd name="connsiteY165" fmla="*/ 550176 h 1213973"/>
                  <a:gd name="connsiteX166" fmla="*/ 1934358 w 2075409"/>
                  <a:gd name="connsiteY166" fmla="*/ 545313 h 1213973"/>
                  <a:gd name="connsiteX167" fmla="*/ 1905175 w 2075409"/>
                  <a:gd name="connsiteY167" fmla="*/ 530721 h 1213973"/>
                  <a:gd name="connsiteX168" fmla="*/ 1890583 w 2075409"/>
                  <a:gd name="connsiteY168" fmla="*/ 525857 h 1213973"/>
                  <a:gd name="connsiteX169" fmla="*/ 1871128 w 2075409"/>
                  <a:gd name="connsiteY169" fmla="*/ 530721 h 1213973"/>
                  <a:gd name="connsiteX170" fmla="*/ 1856537 w 2075409"/>
                  <a:gd name="connsiteY170" fmla="*/ 535585 h 1213973"/>
                  <a:gd name="connsiteX171" fmla="*/ 1861400 w 2075409"/>
                  <a:gd name="connsiteY171" fmla="*/ 569632 h 1213973"/>
                  <a:gd name="connsiteX172" fmla="*/ 1885720 w 2075409"/>
                  <a:gd name="connsiteY172" fmla="*/ 613406 h 1213973"/>
                  <a:gd name="connsiteX173" fmla="*/ 1900311 w 2075409"/>
                  <a:gd name="connsiteY173" fmla="*/ 627998 h 1213973"/>
                  <a:gd name="connsiteX174" fmla="*/ 1953813 w 2075409"/>
                  <a:gd name="connsiteY174" fmla="*/ 652317 h 1213973"/>
                  <a:gd name="connsiteX175" fmla="*/ 1968405 w 2075409"/>
                  <a:gd name="connsiteY175" fmla="*/ 666908 h 1213973"/>
                  <a:gd name="connsiteX176" fmla="*/ 1987860 w 2075409"/>
                  <a:gd name="connsiteY176" fmla="*/ 696091 h 1213973"/>
                  <a:gd name="connsiteX177" fmla="*/ 1978132 w 2075409"/>
                  <a:gd name="connsiteY177" fmla="*/ 652317 h 1213973"/>
                  <a:gd name="connsiteX178" fmla="*/ 1968405 w 2075409"/>
                  <a:gd name="connsiteY178" fmla="*/ 623134 h 1213973"/>
                  <a:gd name="connsiteX179" fmla="*/ 1958677 w 2075409"/>
                  <a:gd name="connsiteY179" fmla="*/ 608542 h 1213973"/>
                  <a:gd name="connsiteX180" fmla="*/ 1948949 w 2075409"/>
                  <a:gd name="connsiteY180" fmla="*/ 574496 h 1213973"/>
                  <a:gd name="connsiteX181" fmla="*/ 1929494 w 2075409"/>
                  <a:gd name="connsiteY181" fmla="*/ 545313 h 1213973"/>
                  <a:gd name="connsiteX182" fmla="*/ 1919766 w 2075409"/>
                  <a:gd name="connsiteY182" fmla="*/ 530721 h 1213973"/>
                  <a:gd name="connsiteX183" fmla="*/ 1910039 w 2075409"/>
                  <a:gd name="connsiteY183" fmla="*/ 516130 h 1213973"/>
                  <a:gd name="connsiteX184" fmla="*/ 1895447 w 2075409"/>
                  <a:gd name="connsiteY184" fmla="*/ 506402 h 1213973"/>
                  <a:gd name="connsiteX185" fmla="*/ 1871128 w 2075409"/>
                  <a:gd name="connsiteY185" fmla="*/ 482083 h 1213973"/>
                  <a:gd name="connsiteX186" fmla="*/ 1861400 w 2075409"/>
                  <a:gd name="connsiteY186" fmla="*/ 467491 h 1213973"/>
                  <a:gd name="connsiteX187" fmla="*/ 1832217 w 2075409"/>
                  <a:gd name="connsiteY187" fmla="*/ 457764 h 1213973"/>
                  <a:gd name="connsiteX188" fmla="*/ 1798171 w 2075409"/>
                  <a:gd name="connsiteY188" fmla="*/ 438308 h 1213973"/>
                  <a:gd name="connsiteX189" fmla="*/ 1783579 w 2075409"/>
                  <a:gd name="connsiteY189" fmla="*/ 433445 h 1213973"/>
                  <a:gd name="connsiteX190" fmla="*/ 1754396 w 2075409"/>
                  <a:gd name="connsiteY190" fmla="*/ 413989 h 1213973"/>
                  <a:gd name="connsiteX191" fmla="*/ 1739805 w 2075409"/>
                  <a:gd name="connsiteY191" fmla="*/ 404262 h 1213973"/>
                  <a:gd name="connsiteX192" fmla="*/ 1725213 w 2075409"/>
                  <a:gd name="connsiteY192" fmla="*/ 389670 h 1213973"/>
                  <a:gd name="connsiteX193" fmla="*/ 1710622 w 2075409"/>
                  <a:gd name="connsiteY193" fmla="*/ 360487 h 1213973"/>
                  <a:gd name="connsiteX194" fmla="*/ 1696030 w 2075409"/>
                  <a:gd name="connsiteY194" fmla="*/ 355623 h 1213973"/>
                  <a:gd name="connsiteX195" fmla="*/ 1686302 w 2075409"/>
                  <a:gd name="connsiteY195" fmla="*/ 341032 h 1213973"/>
                  <a:gd name="connsiteX196" fmla="*/ 1676575 w 2075409"/>
                  <a:gd name="connsiteY196" fmla="*/ 311849 h 1213973"/>
                  <a:gd name="connsiteX197" fmla="*/ 1647392 w 2075409"/>
                  <a:gd name="connsiteY197" fmla="*/ 287530 h 1213973"/>
                  <a:gd name="connsiteX198" fmla="*/ 1618209 w 2075409"/>
                  <a:gd name="connsiteY198" fmla="*/ 277802 h 1213973"/>
                  <a:gd name="connsiteX199" fmla="*/ 1603617 w 2075409"/>
                  <a:gd name="connsiteY199" fmla="*/ 272938 h 1213973"/>
                  <a:gd name="connsiteX200" fmla="*/ 1559843 w 2075409"/>
                  <a:gd name="connsiteY200" fmla="*/ 248619 h 1213973"/>
                  <a:gd name="connsiteX201" fmla="*/ 1540388 w 2075409"/>
                  <a:gd name="connsiteY201" fmla="*/ 234028 h 1213973"/>
                  <a:gd name="connsiteX202" fmla="*/ 1496613 w 2075409"/>
                  <a:gd name="connsiteY202" fmla="*/ 219436 h 1213973"/>
                  <a:gd name="connsiteX203" fmla="*/ 1482022 w 2075409"/>
                  <a:gd name="connsiteY203" fmla="*/ 214572 h 1213973"/>
                  <a:gd name="connsiteX204" fmla="*/ 1452839 w 2075409"/>
                  <a:gd name="connsiteY204" fmla="*/ 195117 h 1213973"/>
                  <a:gd name="connsiteX205" fmla="*/ 1438247 w 2075409"/>
                  <a:gd name="connsiteY205" fmla="*/ 185389 h 1213973"/>
                  <a:gd name="connsiteX206" fmla="*/ 1389609 w 2075409"/>
                  <a:gd name="connsiteY206" fmla="*/ 170798 h 1213973"/>
                  <a:gd name="connsiteX207" fmla="*/ 1360426 w 2075409"/>
                  <a:gd name="connsiteY207" fmla="*/ 156206 h 1213973"/>
                  <a:gd name="connsiteX208" fmla="*/ 1326379 w 2075409"/>
                  <a:gd name="connsiteY208" fmla="*/ 141615 h 1213973"/>
                  <a:gd name="connsiteX209" fmla="*/ 1311788 w 2075409"/>
                  <a:gd name="connsiteY209" fmla="*/ 127023 h 1213973"/>
                  <a:gd name="connsiteX210" fmla="*/ 1233966 w 2075409"/>
                  <a:gd name="connsiteY210" fmla="*/ 112432 h 1213973"/>
                  <a:gd name="connsiteX211" fmla="*/ 1185328 w 2075409"/>
                  <a:gd name="connsiteY211" fmla="*/ 97840 h 1213973"/>
                  <a:gd name="connsiteX212" fmla="*/ 1170737 w 2075409"/>
                  <a:gd name="connsiteY212" fmla="*/ 92976 h 1213973"/>
                  <a:gd name="connsiteX213" fmla="*/ 1146417 w 2075409"/>
                  <a:gd name="connsiteY213" fmla="*/ 88113 h 1213973"/>
                  <a:gd name="connsiteX214" fmla="*/ 1117234 w 2075409"/>
                  <a:gd name="connsiteY214" fmla="*/ 68657 h 1213973"/>
                  <a:gd name="connsiteX215" fmla="*/ 1088051 w 2075409"/>
                  <a:gd name="connsiteY215" fmla="*/ 58930 h 1213973"/>
                  <a:gd name="connsiteX216" fmla="*/ 1034549 w 2075409"/>
                  <a:gd name="connsiteY216" fmla="*/ 49202 h 1213973"/>
                  <a:gd name="connsiteX217" fmla="*/ 956728 w 2075409"/>
                  <a:gd name="connsiteY217" fmla="*/ 39474 h 1213973"/>
                  <a:gd name="connsiteX218" fmla="*/ 927545 w 2075409"/>
                  <a:gd name="connsiteY218" fmla="*/ 29747 h 1213973"/>
                  <a:gd name="connsiteX219" fmla="*/ 820541 w 2075409"/>
                  <a:gd name="connsiteY219" fmla="*/ 24883 h 1213973"/>
                  <a:gd name="connsiteX220" fmla="*/ 805949 w 2075409"/>
                  <a:gd name="connsiteY220" fmla="*/ 20019 h 1213973"/>
                  <a:gd name="connsiteX221" fmla="*/ 509256 w 2075409"/>
                  <a:gd name="connsiteY221" fmla="*/ 20019 h 1213973"/>
                  <a:gd name="connsiteX222" fmla="*/ 455754 w 2075409"/>
                  <a:gd name="connsiteY222" fmla="*/ 29747 h 1213973"/>
                  <a:gd name="connsiteX223" fmla="*/ 421707 w 2075409"/>
                  <a:gd name="connsiteY223" fmla="*/ 34610 h 1213973"/>
                  <a:gd name="connsiteX224" fmla="*/ 392524 w 2075409"/>
                  <a:gd name="connsiteY224" fmla="*/ 44338 h 1213973"/>
                  <a:gd name="connsiteX225" fmla="*/ 377932 w 2075409"/>
                  <a:gd name="connsiteY225" fmla="*/ 49202 h 1213973"/>
                  <a:gd name="connsiteX226" fmla="*/ 324430 w 2075409"/>
                  <a:gd name="connsiteY226" fmla="*/ 54066 h 1213973"/>
                  <a:gd name="connsiteX227" fmla="*/ 309839 w 2075409"/>
                  <a:gd name="connsiteY227" fmla="*/ 58930 h 1213973"/>
                  <a:gd name="connsiteX228" fmla="*/ 275792 w 2075409"/>
                  <a:gd name="connsiteY228" fmla="*/ 78385 h 1213973"/>
                  <a:gd name="connsiteX229" fmla="*/ 232017 w 2075409"/>
                  <a:gd name="connsiteY229" fmla="*/ 88113 h 1213973"/>
                  <a:gd name="connsiteX230" fmla="*/ 217426 w 2075409"/>
                  <a:gd name="connsiteY230" fmla="*/ 92976 h 1213973"/>
                  <a:gd name="connsiteX231" fmla="*/ 183379 w 2075409"/>
                  <a:gd name="connsiteY231" fmla="*/ 107568 h 1213973"/>
                  <a:gd name="connsiteX232" fmla="*/ 163924 w 2075409"/>
                  <a:gd name="connsiteY232" fmla="*/ 117296 h 1213973"/>
                  <a:gd name="connsiteX233" fmla="*/ 144468 w 2075409"/>
                  <a:gd name="connsiteY233" fmla="*/ 122159 h 1213973"/>
                  <a:gd name="connsiteX234" fmla="*/ 110422 w 2075409"/>
                  <a:gd name="connsiteY234" fmla="*/ 131887 h 1213973"/>
                  <a:gd name="connsiteX235" fmla="*/ 95830 w 2075409"/>
                  <a:gd name="connsiteY235" fmla="*/ 141615 h 1213973"/>
                  <a:gd name="connsiteX236" fmla="*/ 61783 w 2075409"/>
                  <a:gd name="connsiteY236" fmla="*/ 161070 h 1213973"/>
                  <a:gd name="connsiteX237" fmla="*/ 47192 w 2075409"/>
                  <a:gd name="connsiteY237" fmla="*/ 175662 h 1213973"/>
                  <a:gd name="connsiteX238" fmla="*/ 42328 w 2075409"/>
                  <a:gd name="connsiteY238" fmla="*/ 190253 h 1213973"/>
                  <a:gd name="connsiteX239" fmla="*/ 32600 w 2075409"/>
                  <a:gd name="connsiteY239" fmla="*/ 204845 h 1213973"/>
                  <a:gd name="connsiteX240" fmla="*/ 32600 w 2075409"/>
                  <a:gd name="connsiteY240" fmla="*/ 219436 h 1213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</a:cxnLst>
                <a:rect l="l" t="t" r="r" b="b"/>
                <a:pathLst>
                  <a:path w="2075409" h="1213973">
                    <a:moveTo>
                      <a:pt x="61783" y="156206"/>
                    </a:moveTo>
                    <a:cubicBezTo>
                      <a:pt x="61540" y="157420"/>
                      <a:pt x="56045" y="190131"/>
                      <a:pt x="52056" y="195117"/>
                    </a:cubicBezTo>
                    <a:cubicBezTo>
                      <a:pt x="48404" y="199682"/>
                      <a:pt x="42328" y="201602"/>
                      <a:pt x="37464" y="204845"/>
                    </a:cubicBezTo>
                    <a:cubicBezTo>
                      <a:pt x="0" y="261041"/>
                      <a:pt x="6332" y="234612"/>
                      <a:pt x="115285" y="229164"/>
                    </a:cubicBezTo>
                    <a:cubicBezTo>
                      <a:pt x="113664" y="234028"/>
                      <a:pt x="113625" y="239752"/>
                      <a:pt x="110422" y="243755"/>
                    </a:cubicBezTo>
                    <a:cubicBezTo>
                      <a:pt x="106770" y="248320"/>
                      <a:pt x="101172" y="251109"/>
                      <a:pt x="95830" y="253483"/>
                    </a:cubicBezTo>
                    <a:cubicBezTo>
                      <a:pt x="75030" y="262727"/>
                      <a:pt x="66995" y="262416"/>
                      <a:pt x="47192" y="268074"/>
                    </a:cubicBezTo>
                    <a:cubicBezTo>
                      <a:pt x="42262" y="269483"/>
                      <a:pt x="37464" y="271317"/>
                      <a:pt x="32600" y="272938"/>
                    </a:cubicBezTo>
                    <a:cubicBezTo>
                      <a:pt x="39085" y="274559"/>
                      <a:pt x="45371" y="277802"/>
                      <a:pt x="52056" y="277802"/>
                    </a:cubicBezTo>
                    <a:cubicBezTo>
                      <a:pt x="75046" y="277802"/>
                      <a:pt x="99037" y="272258"/>
                      <a:pt x="120149" y="263210"/>
                    </a:cubicBezTo>
                    <a:cubicBezTo>
                      <a:pt x="133478" y="257498"/>
                      <a:pt x="145303" y="248341"/>
                      <a:pt x="159060" y="243755"/>
                    </a:cubicBezTo>
                    <a:cubicBezTo>
                      <a:pt x="180530" y="236598"/>
                      <a:pt x="169065" y="241184"/>
                      <a:pt x="193107" y="229164"/>
                    </a:cubicBezTo>
                    <a:cubicBezTo>
                      <a:pt x="201755" y="216190"/>
                      <a:pt x="204459" y="210066"/>
                      <a:pt x="217426" y="199981"/>
                    </a:cubicBezTo>
                    <a:cubicBezTo>
                      <a:pt x="226655" y="192803"/>
                      <a:pt x="235035" y="182178"/>
                      <a:pt x="246609" y="180525"/>
                    </a:cubicBezTo>
                    <a:lnTo>
                      <a:pt x="280656" y="175662"/>
                    </a:lnTo>
                    <a:cubicBezTo>
                      <a:pt x="285520" y="174041"/>
                      <a:pt x="290242" y="171910"/>
                      <a:pt x="295247" y="170798"/>
                    </a:cubicBezTo>
                    <a:cubicBezTo>
                      <a:pt x="329056" y="163285"/>
                      <a:pt x="316197" y="169377"/>
                      <a:pt x="343885" y="161070"/>
                    </a:cubicBezTo>
                    <a:cubicBezTo>
                      <a:pt x="353706" y="158123"/>
                      <a:pt x="363340" y="154584"/>
                      <a:pt x="373068" y="151342"/>
                    </a:cubicBezTo>
                    <a:cubicBezTo>
                      <a:pt x="377932" y="149721"/>
                      <a:pt x="383074" y="148772"/>
                      <a:pt x="387660" y="146479"/>
                    </a:cubicBezTo>
                    <a:cubicBezTo>
                      <a:pt x="411701" y="134458"/>
                      <a:pt x="400237" y="139044"/>
                      <a:pt x="421707" y="131887"/>
                    </a:cubicBezTo>
                    <a:cubicBezTo>
                      <a:pt x="444858" y="116452"/>
                      <a:pt x="427199" y="125862"/>
                      <a:pt x="455754" y="117296"/>
                    </a:cubicBezTo>
                    <a:cubicBezTo>
                      <a:pt x="465575" y="114350"/>
                      <a:pt x="484937" y="107568"/>
                      <a:pt x="484937" y="107568"/>
                    </a:cubicBezTo>
                    <a:cubicBezTo>
                      <a:pt x="489801" y="104325"/>
                      <a:pt x="493888" y="99378"/>
                      <a:pt x="499528" y="97840"/>
                    </a:cubicBezTo>
                    <a:cubicBezTo>
                      <a:pt x="512139" y="94401"/>
                      <a:pt x="525409" y="94018"/>
                      <a:pt x="538439" y="92976"/>
                    </a:cubicBezTo>
                    <a:cubicBezTo>
                      <a:pt x="565960" y="90774"/>
                      <a:pt x="593562" y="89734"/>
                      <a:pt x="621124" y="88113"/>
                    </a:cubicBezTo>
                    <a:cubicBezTo>
                      <a:pt x="650307" y="89734"/>
                      <a:pt x="679739" y="88843"/>
                      <a:pt x="708673" y="92976"/>
                    </a:cubicBezTo>
                    <a:cubicBezTo>
                      <a:pt x="714460" y="93803"/>
                      <a:pt x="718036" y="100090"/>
                      <a:pt x="723264" y="102704"/>
                    </a:cubicBezTo>
                    <a:cubicBezTo>
                      <a:pt x="727850" y="104997"/>
                      <a:pt x="732992" y="105947"/>
                      <a:pt x="737856" y="107568"/>
                    </a:cubicBezTo>
                    <a:cubicBezTo>
                      <a:pt x="749431" y="142297"/>
                      <a:pt x="739051" y="131063"/>
                      <a:pt x="762175" y="146479"/>
                    </a:cubicBezTo>
                    <a:cubicBezTo>
                      <a:pt x="771903" y="144858"/>
                      <a:pt x="781791" y="144007"/>
                      <a:pt x="791358" y="141615"/>
                    </a:cubicBezTo>
                    <a:cubicBezTo>
                      <a:pt x="801306" y="139128"/>
                      <a:pt x="820541" y="131887"/>
                      <a:pt x="820541" y="131887"/>
                    </a:cubicBezTo>
                    <a:cubicBezTo>
                      <a:pt x="859452" y="133508"/>
                      <a:pt x="898404" y="134322"/>
                      <a:pt x="937273" y="136751"/>
                    </a:cubicBezTo>
                    <a:cubicBezTo>
                      <a:pt x="950318" y="137566"/>
                      <a:pt x="963323" y="139277"/>
                      <a:pt x="976183" y="141615"/>
                    </a:cubicBezTo>
                    <a:cubicBezTo>
                      <a:pt x="981227" y="142532"/>
                      <a:pt x="985663" y="146086"/>
                      <a:pt x="990775" y="146479"/>
                    </a:cubicBezTo>
                    <a:cubicBezTo>
                      <a:pt x="1027990" y="149341"/>
                      <a:pt x="1065354" y="149721"/>
                      <a:pt x="1102643" y="151342"/>
                    </a:cubicBezTo>
                    <a:cubicBezTo>
                      <a:pt x="1109128" y="152963"/>
                      <a:pt x="1115695" y="154285"/>
                      <a:pt x="1122098" y="156206"/>
                    </a:cubicBezTo>
                    <a:cubicBezTo>
                      <a:pt x="1131919" y="159153"/>
                      <a:pt x="1141167" y="164248"/>
                      <a:pt x="1151281" y="165934"/>
                    </a:cubicBezTo>
                    <a:lnTo>
                      <a:pt x="1180464" y="170798"/>
                    </a:lnTo>
                    <a:lnTo>
                      <a:pt x="1209647" y="190253"/>
                    </a:lnTo>
                    <a:cubicBezTo>
                      <a:pt x="1214511" y="193496"/>
                      <a:pt x="1218693" y="198132"/>
                      <a:pt x="1224239" y="199981"/>
                    </a:cubicBezTo>
                    <a:cubicBezTo>
                      <a:pt x="1229103" y="201602"/>
                      <a:pt x="1234348" y="202355"/>
                      <a:pt x="1238830" y="204845"/>
                    </a:cubicBezTo>
                    <a:cubicBezTo>
                      <a:pt x="1249050" y="210523"/>
                      <a:pt x="1258285" y="217815"/>
                      <a:pt x="1268013" y="224300"/>
                    </a:cubicBezTo>
                    <a:lnTo>
                      <a:pt x="1282605" y="234028"/>
                    </a:lnTo>
                    <a:cubicBezTo>
                      <a:pt x="1285992" y="239109"/>
                      <a:pt x="1298538" y="255156"/>
                      <a:pt x="1297196" y="263210"/>
                    </a:cubicBezTo>
                    <a:cubicBezTo>
                      <a:pt x="1294214" y="281099"/>
                      <a:pt x="1284603" y="276803"/>
                      <a:pt x="1272877" y="282666"/>
                    </a:cubicBezTo>
                    <a:cubicBezTo>
                      <a:pt x="1238683" y="299762"/>
                      <a:pt x="1283277" y="288228"/>
                      <a:pt x="1229102" y="297257"/>
                    </a:cubicBezTo>
                    <a:cubicBezTo>
                      <a:pt x="1225860" y="302121"/>
                      <a:pt x="1220020" y="306039"/>
                      <a:pt x="1219375" y="311849"/>
                    </a:cubicBezTo>
                    <a:cubicBezTo>
                      <a:pt x="1217521" y="328542"/>
                      <a:pt x="1223321" y="343647"/>
                      <a:pt x="1233966" y="355623"/>
                    </a:cubicBezTo>
                    <a:cubicBezTo>
                      <a:pt x="1261199" y="386260"/>
                      <a:pt x="1260386" y="382965"/>
                      <a:pt x="1292332" y="404262"/>
                    </a:cubicBezTo>
                    <a:cubicBezTo>
                      <a:pt x="1297196" y="407505"/>
                      <a:pt x="1301378" y="412140"/>
                      <a:pt x="1306924" y="413989"/>
                    </a:cubicBezTo>
                    <a:cubicBezTo>
                      <a:pt x="1327061" y="420702"/>
                      <a:pt x="1317249" y="416009"/>
                      <a:pt x="1336107" y="428581"/>
                    </a:cubicBezTo>
                    <a:cubicBezTo>
                      <a:pt x="1363982" y="470395"/>
                      <a:pt x="1326865" y="421187"/>
                      <a:pt x="1360426" y="448036"/>
                    </a:cubicBezTo>
                    <a:cubicBezTo>
                      <a:pt x="1364991" y="451688"/>
                      <a:pt x="1366020" y="458494"/>
                      <a:pt x="1370154" y="462628"/>
                    </a:cubicBezTo>
                    <a:cubicBezTo>
                      <a:pt x="1374287" y="466761"/>
                      <a:pt x="1379881" y="469113"/>
                      <a:pt x="1384745" y="472355"/>
                    </a:cubicBezTo>
                    <a:cubicBezTo>
                      <a:pt x="1408898" y="508585"/>
                      <a:pt x="1377855" y="464088"/>
                      <a:pt x="1409064" y="501538"/>
                    </a:cubicBezTo>
                    <a:cubicBezTo>
                      <a:pt x="1442921" y="542167"/>
                      <a:pt x="1390757" y="488095"/>
                      <a:pt x="1433383" y="530721"/>
                    </a:cubicBezTo>
                    <a:cubicBezTo>
                      <a:pt x="1443996" y="562560"/>
                      <a:pt x="1429255" y="531309"/>
                      <a:pt x="1452839" y="550176"/>
                    </a:cubicBezTo>
                    <a:cubicBezTo>
                      <a:pt x="1457404" y="553828"/>
                      <a:pt x="1458001" y="561116"/>
                      <a:pt x="1462566" y="564768"/>
                    </a:cubicBezTo>
                    <a:cubicBezTo>
                      <a:pt x="1466570" y="567971"/>
                      <a:pt x="1472572" y="567339"/>
                      <a:pt x="1477158" y="569632"/>
                    </a:cubicBezTo>
                    <a:cubicBezTo>
                      <a:pt x="1514873" y="588489"/>
                      <a:pt x="1469662" y="571997"/>
                      <a:pt x="1506341" y="584223"/>
                    </a:cubicBezTo>
                    <a:cubicBezTo>
                      <a:pt x="1551243" y="572997"/>
                      <a:pt x="1511205" y="588915"/>
                      <a:pt x="1511205" y="564768"/>
                    </a:cubicBezTo>
                    <a:cubicBezTo>
                      <a:pt x="1511205" y="558922"/>
                      <a:pt x="1520932" y="558283"/>
                      <a:pt x="1525796" y="555040"/>
                    </a:cubicBezTo>
                    <a:cubicBezTo>
                      <a:pt x="1536673" y="557759"/>
                      <a:pt x="1567328" y="564895"/>
                      <a:pt x="1574434" y="569632"/>
                    </a:cubicBezTo>
                    <a:cubicBezTo>
                      <a:pt x="1593292" y="582203"/>
                      <a:pt x="1583480" y="577510"/>
                      <a:pt x="1603617" y="584223"/>
                    </a:cubicBezTo>
                    <a:cubicBezTo>
                      <a:pt x="1606860" y="579359"/>
                      <a:pt x="1613345" y="575478"/>
                      <a:pt x="1613345" y="569632"/>
                    </a:cubicBezTo>
                    <a:cubicBezTo>
                      <a:pt x="1613345" y="542622"/>
                      <a:pt x="1605549" y="541737"/>
                      <a:pt x="1589026" y="530721"/>
                    </a:cubicBezTo>
                    <a:cubicBezTo>
                      <a:pt x="1580478" y="505080"/>
                      <a:pt x="1589811" y="525826"/>
                      <a:pt x="1569571" y="501538"/>
                    </a:cubicBezTo>
                    <a:cubicBezTo>
                      <a:pt x="1565829" y="497047"/>
                      <a:pt x="1563976" y="491080"/>
                      <a:pt x="1559843" y="486947"/>
                    </a:cubicBezTo>
                    <a:cubicBezTo>
                      <a:pt x="1555709" y="482813"/>
                      <a:pt x="1550480" y="479833"/>
                      <a:pt x="1545251" y="477219"/>
                    </a:cubicBezTo>
                    <a:cubicBezTo>
                      <a:pt x="1524253" y="466720"/>
                      <a:pt x="1479502" y="468420"/>
                      <a:pt x="1467430" y="467491"/>
                    </a:cubicBezTo>
                    <a:cubicBezTo>
                      <a:pt x="1427073" y="454041"/>
                      <a:pt x="1490569" y="476625"/>
                      <a:pt x="1423656" y="443172"/>
                    </a:cubicBezTo>
                    <a:lnTo>
                      <a:pt x="1404200" y="433445"/>
                    </a:lnTo>
                    <a:cubicBezTo>
                      <a:pt x="1371392" y="400637"/>
                      <a:pt x="1379367" y="417313"/>
                      <a:pt x="1370154" y="389670"/>
                    </a:cubicBezTo>
                    <a:cubicBezTo>
                      <a:pt x="1375018" y="388049"/>
                      <a:pt x="1379688" y="383963"/>
                      <a:pt x="1384745" y="384806"/>
                    </a:cubicBezTo>
                    <a:cubicBezTo>
                      <a:pt x="1390511" y="385767"/>
                      <a:pt x="1394846" y="390792"/>
                      <a:pt x="1399337" y="394534"/>
                    </a:cubicBezTo>
                    <a:cubicBezTo>
                      <a:pt x="1427849" y="418294"/>
                      <a:pt x="1401794" y="399122"/>
                      <a:pt x="1423656" y="423717"/>
                    </a:cubicBezTo>
                    <a:cubicBezTo>
                      <a:pt x="1432796" y="433999"/>
                      <a:pt x="1439139" y="451654"/>
                      <a:pt x="1452839" y="452900"/>
                    </a:cubicBezTo>
                    <a:cubicBezTo>
                      <a:pt x="1471608" y="454606"/>
                      <a:pt x="1513214" y="457051"/>
                      <a:pt x="1535524" y="462628"/>
                    </a:cubicBezTo>
                    <a:cubicBezTo>
                      <a:pt x="1545472" y="465115"/>
                      <a:pt x="1554979" y="469113"/>
                      <a:pt x="1564707" y="472355"/>
                    </a:cubicBezTo>
                    <a:lnTo>
                      <a:pt x="1579298" y="477219"/>
                    </a:lnTo>
                    <a:cubicBezTo>
                      <a:pt x="1584162" y="478840"/>
                      <a:pt x="1589624" y="479239"/>
                      <a:pt x="1593890" y="482083"/>
                    </a:cubicBezTo>
                    <a:lnTo>
                      <a:pt x="1608481" y="491810"/>
                    </a:lnTo>
                    <a:cubicBezTo>
                      <a:pt x="1615141" y="500690"/>
                      <a:pt x="1640132" y="533262"/>
                      <a:pt x="1642528" y="540449"/>
                    </a:cubicBezTo>
                    <a:lnTo>
                      <a:pt x="1647392" y="555040"/>
                    </a:lnTo>
                    <a:cubicBezTo>
                      <a:pt x="1645771" y="572874"/>
                      <a:pt x="1646280" y="591032"/>
                      <a:pt x="1642528" y="608542"/>
                    </a:cubicBezTo>
                    <a:cubicBezTo>
                      <a:pt x="1641303" y="614258"/>
                      <a:pt x="1635414" y="617905"/>
                      <a:pt x="1632800" y="623134"/>
                    </a:cubicBezTo>
                    <a:cubicBezTo>
                      <a:pt x="1630507" y="627719"/>
                      <a:pt x="1629558" y="632861"/>
                      <a:pt x="1627937" y="637725"/>
                    </a:cubicBezTo>
                    <a:cubicBezTo>
                      <a:pt x="1629558" y="652317"/>
                      <a:pt x="1628157" y="667572"/>
                      <a:pt x="1632800" y="681500"/>
                    </a:cubicBezTo>
                    <a:cubicBezTo>
                      <a:pt x="1636497" y="692591"/>
                      <a:pt x="1648559" y="699592"/>
                      <a:pt x="1652256" y="710683"/>
                    </a:cubicBezTo>
                    <a:cubicBezTo>
                      <a:pt x="1658969" y="730820"/>
                      <a:pt x="1654276" y="721008"/>
                      <a:pt x="1666847" y="739866"/>
                    </a:cubicBezTo>
                    <a:cubicBezTo>
                      <a:pt x="1674200" y="769276"/>
                      <a:pt x="1669594" y="752968"/>
                      <a:pt x="1681439" y="788504"/>
                    </a:cubicBezTo>
                    <a:lnTo>
                      <a:pt x="1686302" y="803096"/>
                    </a:lnTo>
                    <a:cubicBezTo>
                      <a:pt x="1684681" y="820930"/>
                      <a:pt x="1685191" y="839088"/>
                      <a:pt x="1681439" y="856598"/>
                    </a:cubicBezTo>
                    <a:cubicBezTo>
                      <a:pt x="1680483" y="861060"/>
                      <a:pt x="1659674" y="878269"/>
                      <a:pt x="1676575" y="885781"/>
                    </a:cubicBezTo>
                    <a:cubicBezTo>
                      <a:pt x="1688519" y="891090"/>
                      <a:pt x="1702515" y="889024"/>
                      <a:pt x="1715485" y="890645"/>
                    </a:cubicBezTo>
                    <a:cubicBezTo>
                      <a:pt x="1750214" y="902220"/>
                      <a:pt x="1736136" y="894684"/>
                      <a:pt x="1759260" y="910100"/>
                    </a:cubicBezTo>
                    <a:cubicBezTo>
                      <a:pt x="1762464" y="919711"/>
                      <a:pt x="1765281" y="932427"/>
                      <a:pt x="1773851" y="939283"/>
                    </a:cubicBezTo>
                    <a:cubicBezTo>
                      <a:pt x="1777855" y="942486"/>
                      <a:pt x="1783579" y="942526"/>
                      <a:pt x="1788443" y="944147"/>
                    </a:cubicBezTo>
                    <a:cubicBezTo>
                      <a:pt x="1792989" y="957784"/>
                      <a:pt x="1805415" y="977651"/>
                      <a:pt x="1793307" y="992785"/>
                    </a:cubicBezTo>
                    <a:cubicBezTo>
                      <a:pt x="1790104" y="996789"/>
                      <a:pt x="1783645" y="996240"/>
                      <a:pt x="1778715" y="997649"/>
                    </a:cubicBezTo>
                    <a:cubicBezTo>
                      <a:pt x="1772288" y="999485"/>
                      <a:pt x="1765745" y="1000892"/>
                      <a:pt x="1759260" y="1002513"/>
                    </a:cubicBezTo>
                    <a:cubicBezTo>
                      <a:pt x="1753633" y="1006264"/>
                      <a:pt x="1731518" y="1019628"/>
                      <a:pt x="1730077" y="1026832"/>
                    </a:cubicBezTo>
                    <a:cubicBezTo>
                      <a:pt x="1727829" y="1038074"/>
                      <a:pt x="1728062" y="1051708"/>
                      <a:pt x="1734941" y="1060879"/>
                    </a:cubicBezTo>
                    <a:cubicBezTo>
                      <a:pt x="1739901" y="1067492"/>
                      <a:pt x="1751154" y="1064121"/>
                      <a:pt x="1759260" y="1065742"/>
                    </a:cubicBezTo>
                    <a:lnTo>
                      <a:pt x="1768988" y="1094925"/>
                    </a:lnTo>
                    <a:cubicBezTo>
                      <a:pt x="1770609" y="1099789"/>
                      <a:pt x="1771007" y="1105251"/>
                      <a:pt x="1773851" y="1109517"/>
                    </a:cubicBezTo>
                    <a:cubicBezTo>
                      <a:pt x="1780336" y="1119245"/>
                      <a:pt x="1789610" y="1127609"/>
                      <a:pt x="1793307" y="1138700"/>
                    </a:cubicBezTo>
                    <a:cubicBezTo>
                      <a:pt x="1796549" y="1148428"/>
                      <a:pt x="1793306" y="1164640"/>
                      <a:pt x="1803034" y="1167883"/>
                    </a:cubicBezTo>
                    <a:cubicBezTo>
                      <a:pt x="1823171" y="1174595"/>
                      <a:pt x="1813360" y="1169903"/>
                      <a:pt x="1832217" y="1182474"/>
                    </a:cubicBezTo>
                    <a:cubicBezTo>
                      <a:pt x="1835460" y="1187338"/>
                      <a:pt x="1836144" y="1196341"/>
                      <a:pt x="1841945" y="1197066"/>
                    </a:cubicBezTo>
                    <a:cubicBezTo>
                      <a:pt x="1852120" y="1198338"/>
                      <a:pt x="1871128" y="1187338"/>
                      <a:pt x="1871128" y="1187338"/>
                    </a:cubicBezTo>
                    <a:cubicBezTo>
                      <a:pt x="1873907" y="1191507"/>
                      <a:pt x="1886183" y="1213973"/>
                      <a:pt x="1895447" y="1211657"/>
                    </a:cubicBezTo>
                    <a:cubicBezTo>
                      <a:pt x="1900421" y="1210414"/>
                      <a:pt x="1897108" y="1201069"/>
                      <a:pt x="1900311" y="1197066"/>
                    </a:cubicBezTo>
                    <a:cubicBezTo>
                      <a:pt x="1903963" y="1192501"/>
                      <a:pt x="1910038" y="1190581"/>
                      <a:pt x="1914902" y="1187338"/>
                    </a:cubicBezTo>
                    <a:cubicBezTo>
                      <a:pt x="1941545" y="1147377"/>
                      <a:pt x="1936533" y="1161149"/>
                      <a:pt x="1919766" y="1070606"/>
                    </a:cubicBezTo>
                    <a:cubicBezTo>
                      <a:pt x="1917637" y="1059110"/>
                      <a:pt x="1906796" y="1051151"/>
                      <a:pt x="1900311" y="1041423"/>
                    </a:cubicBezTo>
                    <a:lnTo>
                      <a:pt x="1890583" y="1026832"/>
                    </a:lnTo>
                    <a:lnTo>
                      <a:pt x="1880856" y="997649"/>
                    </a:lnTo>
                    <a:lnTo>
                      <a:pt x="1875992" y="983057"/>
                    </a:lnTo>
                    <a:cubicBezTo>
                      <a:pt x="1874371" y="965223"/>
                      <a:pt x="1881061" y="944455"/>
                      <a:pt x="1871128" y="929555"/>
                    </a:cubicBezTo>
                    <a:cubicBezTo>
                      <a:pt x="1864769" y="920016"/>
                      <a:pt x="1845187" y="932797"/>
                      <a:pt x="1837081" y="924691"/>
                    </a:cubicBezTo>
                    <a:cubicBezTo>
                      <a:pt x="1831235" y="918845"/>
                      <a:pt x="1835067" y="904958"/>
                      <a:pt x="1841945" y="900372"/>
                    </a:cubicBezTo>
                    <a:cubicBezTo>
                      <a:pt x="1852821" y="893121"/>
                      <a:pt x="1867886" y="897129"/>
                      <a:pt x="1880856" y="895508"/>
                    </a:cubicBezTo>
                    <a:cubicBezTo>
                      <a:pt x="1879235" y="880917"/>
                      <a:pt x="1875992" y="866415"/>
                      <a:pt x="1875992" y="851734"/>
                    </a:cubicBezTo>
                    <a:cubicBezTo>
                      <a:pt x="1875992" y="846607"/>
                      <a:pt x="1877231" y="840767"/>
                      <a:pt x="1880856" y="837142"/>
                    </a:cubicBezTo>
                    <a:cubicBezTo>
                      <a:pt x="1884481" y="833517"/>
                      <a:pt x="1890583" y="833900"/>
                      <a:pt x="1895447" y="832279"/>
                    </a:cubicBezTo>
                    <a:cubicBezTo>
                      <a:pt x="1900311" y="837143"/>
                      <a:pt x="1905636" y="841586"/>
                      <a:pt x="1910039" y="846870"/>
                    </a:cubicBezTo>
                    <a:cubicBezTo>
                      <a:pt x="1913781" y="851361"/>
                      <a:pt x="1915633" y="857329"/>
                      <a:pt x="1919766" y="861462"/>
                    </a:cubicBezTo>
                    <a:cubicBezTo>
                      <a:pt x="1923899" y="865595"/>
                      <a:pt x="1929494" y="867947"/>
                      <a:pt x="1934358" y="871189"/>
                    </a:cubicBezTo>
                    <a:cubicBezTo>
                      <a:pt x="1947738" y="866729"/>
                      <a:pt x="1964219" y="860392"/>
                      <a:pt x="1978132" y="861462"/>
                    </a:cubicBezTo>
                    <a:cubicBezTo>
                      <a:pt x="1989900" y="862367"/>
                      <a:pt x="2000830" y="867947"/>
                      <a:pt x="2012179" y="871189"/>
                    </a:cubicBezTo>
                    <a:cubicBezTo>
                      <a:pt x="2013800" y="866325"/>
                      <a:pt x="2018947" y="861358"/>
                      <a:pt x="2017043" y="856598"/>
                    </a:cubicBezTo>
                    <a:cubicBezTo>
                      <a:pt x="2014142" y="849345"/>
                      <a:pt x="1994003" y="844054"/>
                      <a:pt x="1987860" y="842006"/>
                    </a:cubicBezTo>
                    <a:cubicBezTo>
                      <a:pt x="1986239" y="837142"/>
                      <a:pt x="1980703" y="832000"/>
                      <a:pt x="1982996" y="827415"/>
                    </a:cubicBezTo>
                    <a:cubicBezTo>
                      <a:pt x="1993545" y="806319"/>
                      <a:pt x="2011365" y="843217"/>
                      <a:pt x="1987860" y="807959"/>
                    </a:cubicBezTo>
                    <a:cubicBezTo>
                      <a:pt x="1978132" y="809580"/>
                      <a:pt x="1968304" y="810684"/>
                      <a:pt x="1958677" y="812823"/>
                    </a:cubicBezTo>
                    <a:cubicBezTo>
                      <a:pt x="1953672" y="813935"/>
                      <a:pt x="1949212" y="817687"/>
                      <a:pt x="1944085" y="817687"/>
                    </a:cubicBezTo>
                    <a:cubicBezTo>
                      <a:pt x="1932621" y="817687"/>
                      <a:pt x="1921388" y="814444"/>
                      <a:pt x="1910039" y="812823"/>
                    </a:cubicBezTo>
                    <a:cubicBezTo>
                      <a:pt x="1894946" y="807792"/>
                      <a:pt x="1891015" y="807246"/>
                      <a:pt x="1875992" y="798232"/>
                    </a:cubicBezTo>
                    <a:cubicBezTo>
                      <a:pt x="1865967" y="792217"/>
                      <a:pt x="1846809" y="778776"/>
                      <a:pt x="1846809" y="778776"/>
                    </a:cubicBezTo>
                    <a:cubicBezTo>
                      <a:pt x="1845188" y="773912"/>
                      <a:pt x="1839652" y="768770"/>
                      <a:pt x="1841945" y="764185"/>
                    </a:cubicBezTo>
                    <a:cubicBezTo>
                      <a:pt x="1844238" y="759599"/>
                      <a:pt x="1851410" y="759321"/>
                      <a:pt x="1856537" y="759321"/>
                    </a:cubicBezTo>
                    <a:cubicBezTo>
                      <a:pt x="1868001" y="759321"/>
                      <a:pt x="1879234" y="762564"/>
                      <a:pt x="1890583" y="764185"/>
                    </a:cubicBezTo>
                    <a:cubicBezTo>
                      <a:pt x="1938033" y="795818"/>
                      <a:pt x="1864288" y="746265"/>
                      <a:pt x="1924630" y="788504"/>
                    </a:cubicBezTo>
                    <a:cubicBezTo>
                      <a:pt x="1934208" y="795208"/>
                      <a:pt x="1953813" y="807959"/>
                      <a:pt x="1953813" y="807959"/>
                    </a:cubicBezTo>
                    <a:cubicBezTo>
                      <a:pt x="1963541" y="804717"/>
                      <a:pt x="1973268" y="794989"/>
                      <a:pt x="1982996" y="798232"/>
                    </a:cubicBezTo>
                    <a:cubicBezTo>
                      <a:pt x="2017213" y="809638"/>
                      <a:pt x="1974976" y="794795"/>
                      <a:pt x="2017043" y="812823"/>
                    </a:cubicBezTo>
                    <a:cubicBezTo>
                      <a:pt x="2045232" y="824904"/>
                      <a:pt x="2018187" y="808722"/>
                      <a:pt x="2046226" y="827415"/>
                    </a:cubicBezTo>
                    <a:cubicBezTo>
                      <a:pt x="2051090" y="825794"/>
                      <a:pt x="2058913" y="827311"/>
                      <a:pt x="2060817" y="822551"/>
                    </a:cubicBezTo>
                    <a:cubicBezTo>
                      <a:pt x="2060854" y="822460"/>
                      <a:pt x="2053356" y="790770"/>
                      <a:pt x="2051090" y="788504"/>
                    </a:cubicBezTo>
                    <a:cubicBezTo>
                      <a:pt x="2042823" y="780237"/>
                      <a:pt x="2031635" y="775534"/>
                      <a:pt x="2021907" y="769049"/>
                    </a:cubicBezTo>
                    <a:lnTo>
                      <a:pt x="2007315" y="759321"/>
                    </a:lnTo>
                    <a:cubicBezTo>
                      <a:pt x="1995474" y="723796"/>
                      <a:pt x="1995101" y="740086"/>
                      <a:pt x="2002451" y="710683"/>
                    </a:cubicBezTo>
                    <a:cubicBezTo>
                      <a:pt x="2005694" y="715547"/>
                      <a:pt x="2009565" y="720046"/>
                      <a:pt x="2012179" y="725274"/>
                    </a:cubicBezTo>
                    <a:cubicBezTo>
                      <a:pt x="2014472" y="729860"/>
                      <a:pt x="2014199" y="735600"/>
                      <a:pt x="2017043" y="739866"/>
                    </a:cubicBezTo>
                    <a:cubicBezTo>
                      <a:pt x="2020858" y="745589"/>
                      <a:pt x="2026205" y="750234"/>
                      <a:pt x="2031634" y="754457"/>
                    </a:cubicBezTo>
                    <a:cubicBezTo>
                      <a:pt x="2056723" y="773971"/>
                      <a:pt x="2053391" y="771438"/>
                      <a:pt x="2075409" y="778776"/>
                    </a:cubicBezTo>
                    <a:cubicBezTo>
                      <a:pt x="2073788" y="773912"/>
                      <a:pt x="2071550" y="769212"/>
                      <a:pt x="2070545" y="764185"/>
                    </a:cubicBezTo>
                    <a:cubicBezTo>
                      <a:pt x="2069897" y="760946"/>
                      <a:pt x="2067097" y="724967"/>
                      <a:pt x="2060817" y="715547"/>
                    </a:cubicBezTo>
                    <a:cubicBezTo>
                      <a:pt x="2057002" y="709824"/>
                      <a:pt x="2050629" y="706239"/>
                      <a:pt x="2046226" y="700955"/>
                    </a:cubicBezTo>
                    <a:cubicBezTo>
                      <a:pt x="2042484" y="696464"/>
                      <a:pt x="2039741" y="691228"/>
                      <a:pt x="2036498" y="686364"/>
                    </a:cubicBezTo>
                    <a:cubicBezTo>
                      <a:pt x="2034877" y="681500"/>
                      <a:pt x="2032746" y="676777"/>
                      <a:pt x="2031634" y="671772"/>
                    </a:cubicBezTo>
                    <a:cubicBezTo>
                      <a:pt x="2027487" y="653110"/>
                      <a:pt x="2029779" y="638416"/>
                      <a:pt x="2017043" y="623134"/>
                    </a:cubicBezTo>
                    <a:cubicBezTo>
                      <a:pt x="2013301" y="618643"/>
                      <a:pt x="2007315" y="616649"/>
                      <a:pt x="2002451" y="613406"/>
                    </a:cubicBezTo>
                    <a:cubicBezTo>
                      <a:pt x="1987494" y="583490"/>
                      <a:pt x="1996749" y="599990"/>
                      <a:pt x="1973268" y="564768"/>
                    </a:cubicBezTo>
                    <a:cubicBezTo>
                      <a:pt x="1970025" y="559904"/>
                      <a:pt x="1969307" y="551137"/>
                      <a:pt x="1963541" y="550176"/>
                    </a:cubicBezTo>
                    <a:lnTo>
                      <a:pt x="1934358" y="545313"/>
                    </a:lnTo>
                    <a:cubicBezTo>
                      <a:pt x="1897680" y="533087"/>
                      <a:pt x="1942890" y="549579"/>
                      <a:pt x="1905175" y="530721"/>
                    </a:cubicBezTo>
                    <a:cubicBezTo>
                      <a:pt x="1900589" y="528428"/>
                      <a:pt x="1895447" y="527478"/>
                      <a:pt x="1890583" y="525857"/>
                    </a:cubicBezTo>
                    <a:cubicBezTo>
                      <a:pt x="1884098" y="527478"/>
                      <a:pt x="1877555" y="528884"/>
                      <a:pt x="1871128" y="530721"/>
                    </a:cubicBezTo>
                    <a:cubicBezTo>
                      <a:pt x="1866198" y="532130"/>
                      <a:pt x="1857780" y="530611"/>
                      <a:pt x="1856537" y="535585"/>
                    </a:cubicBezTo>
                    <a:cubicBezTo>
                      <a:pt x="1853756" y="546707"/>
                      <a:pt x="1859152" y="558390"/>
                      <a:pt x="1861400" y="569632"/>
                    </a:cubicBezTo>
                    <a:cubicBezTo>
                      <a:pt x="1864458" y="584922"/>
                      <a:pt x="1875970" y="603656"/>
                      <a:pt x="1885720" y="613406"/>
                    </a:cubicBezTo>
                    <a:cubicBezTo>
                      <a:pt x="1890584" y="618270"/>
                      <a:pt x="1894588" y="624182"/>
                      <a:pt x="1900311" y="627998"/>
                    </a:cubicBezTo>
                    <a:cubicBezTo>
                      <a:pt x="1933946" y="650423"/>
                      <a:pt x="1895361" y="593869"/>
                      <a:pt x="1953813" y="652317"/>
                    </a:cubicBezTo>
                    <a:cubicBezTo>
                      <a:pt x="1958677" y="657181"/>
                      <a:pt x="1964182" y="661478"/>
                      <a:pt x="1968405" y="666908"/>
                    </a:cubicBezTo>
                    <a:cubicBezTo>
                      <a:pt x="1975583" y="676136"/>
                      <a:pt x="1987860" y="696091"/>
                      <a:pt x="1987860" y="696091"/>
                    </a:cubicBezTo>
                    <a:cubicBezTo>
                      <a:pt x="1985082" y="682202"/>
                      <a:pt x="1982254" y="666058"/>
                      <a:pt x="1978132" y="652317"/>
                    </a:cubicBezTo>
                    <a:cubicBezTo>
                      <a:pt x="1975186" y="642496"/>
                      <a:pt x="1974093" y="631666"/>
                      <a:pt x="1968405" y="623134"/>
                    </a:cubicBezTo>
                    <a:lnTo>
                      <a:pt x="1958677" y="608542"/>
                    </a:lnTo>
                    <a:cubicBezTo>
                      <a:pt x="1957532" y="603962"/>
                      <a:pt x="1952121" y="580206"/>
                      <a:pt x="1948949" y="574496"/>
                    </a:cubicBezTo>
                    <a:cubicBezTo>
                      <a:pt x="1943271" y="564276"/>
                      <a:pt x="1935979" y="555041"/>
                      <a:pt x="1929494" y="545313"/>
                    </a:cubicBezTo>
                    <a:lnTo>
                      <a:pt x="1919766" y="530721"/>
                    </a:lnTo>
                    <a:cubicBezTo>
                      <a:pt x="1916524" y="525857"/>
                      <a:pt x="1914903" y="519372"/>
                      <a:pt x="1910039" y="516130"/>
                    </a:cubicBezTo>
                    <a:lnTo>
                      <a:pt x="1895447" y="506402"/>
                    </a:lnTo>
                    <a:cubicBezTo>
                      <a:pt x="1869511" y="467494"/>
                      <a:pt x="1903551" y="514504"/>
                      <a:pt x="1871128" y="482083"/>
                    </a:cubicBezTo>
                    <a:cubicBezTo>
                      <a:pt x="1866994" y="477949"/>
                      <a:pt x="1866357" y="470589"/>
                      <a:pt x="1861400" y="467491"/>
                    </a:cubicBezTo>
                    <a:cubicBezTo>
                      <a:pt x="1852705" y="462057"/>
                      <a:pt x="1832217" y="457764"/>
                      <a:pt x="1832217" y="457764"/>
                    </a:cubicBezTo>
                    <a:cubicBezTo>
                      <a:pt x="1817565" y="447996"/>
                      <a:pt x="1815447" y="445712"/>
                      <a:pt x="1798171" y="438308"/>
                    </a:cubicBezTo>
                    <a:cubicBezTo>
                      <a:pt x="1793459" y="436288"/>
                      <a:pt x="1788443" y="435066"/>
                      <a:pt x="1783579" y="433445"/>
                    </a:cubicBezTo>
                    <a:lnTo>
                      <a:pt x="1754396" y="413989"/>
                    </a:lnTo>
                    <a:cubicBezTo>
                      <a:pt x="1749532" y="410747"/>
                      <a:pt x="1743938" y="408395"/>
                      <a:pt x="1739805" y="404262"/>
                    </a:cubicBezTo>
                    <a:lnTo>
                      <a:pt x="1725213" y="389670"/>
                    </a:lnTo>
                    <a:cubicBezTo>
                      <a:pt x="1722009" y="380059"/>
                      <a:pt x="1719192" y="367343"/>
                      <a:pt x="1710622" y="360487"/>
                    </a:cubicBezTo>
                    <a:cubicBezTo>
                      <a:pt x="1706618" y="357284"/>
                      <a:pt x="1700894" y="357244"/>
                      <a:pt x="1696030" y="355623"/>
                    </a:cubicBezTo>
                    <a:cubicBezTo>
                      <a:pt x="1692787" y="350759"/>
                      <a:pt x="1688676" y="346374"/>
                      <a:pt x="1686302" y="341032"/>
                    </a:cubicBezTo>
                    <a:cubicBezTo>
                      <a:pt x="1682138" y="331662"/>
                      <a:pt x="1683826" y="319100"/>
                      <a:pt x="1676575" y="311849"/>
                    </a:cubicBezTo>
                    <a:cubicBezTo>
                      <a:pt x="1667411" y="302685"/>
                      <a:pt x="1659581" y="292948"/>
                      <a:pt x="1647392" y="287530"/>
                    </a:cubicBezTo>
                    <a:cubicBezTo>
                      <a:pt x="1638022" y="283366"/>
                      <a:pt x="1627937" y="281045"/>
                      <a:pt x="1618209" y="277802"/>
                    </a:cubicBezTo>
                    <a:lnTo>
                      <a:pt x="1603617" y="272938"/>
                    </a:lnTo>
                    <a:cubicBezTo>
                      <a:pt x="1570168" y="250639"/>
                      <a:pt x="1585525" y="257180"/>
                      <a:pt x="1559843" y="248619"/>
                    </a:cubicBezTo>
                    <a:cubicBezTo>
                      <a:pt x="1553358" y="243755"/>
                      <a:pt x="1547638" y="237653"/>
                      <a:pt x="1540388" y="234028"/>
                    </a:cubicBezTo>
                    <a:cubicBezTo>
                      <a:pt x="1540385" y="234026"/>
                      <a:pt x="1503910" y="221869"/>
                      <a:pt x="1496613" y="219436"/>
                    </a:cubicBezTo>
                    <a:cubicBezTo>
                      <a:pt x="1491749" y="217815"/>
                      <a:pt x="1486288" y="217416"/>
                      <a:pt x="1482022" y="214572"/>
                    </a:cubicBezTo>
                    <a:lnTo>
                      <a:pt x="1452839" y="195117"/>
                    </a:lnTo>
                    <a:cubicBezTo>
                      <a:pt x="1447975" y="191874"/>
                      <a:pt x="1443918" y="186807"/>
                      <a:pt x="1438247" y="185389"/>
                    </a:cubicBezTo>
                    <a:cubicBezTo>
                      <a:pt x="1427373" y="182670"/>
                      <a:pt x="1396711" y="175533"/>
                      <a:pt x="1389609" y="170798"/>
                    </a:cubicBezTo>
                    <a:cubicBezTo>
                      <a:pt x="1347798" y="142924"/>
                      <a:pt x="1400693" y="176339"/>
                      <a:pt x="1360426" y="156206"/>
                    </a:cubicBezTo>
                    <a:cubicBezTo>
                      <a:pt x="1326838" y="139413"/>
                      <a:pt x="1366867" y="151737"/>
                      <a:pt x="1326379" y="141615"/>
                    </a:cubicBezTo>
                    <a:cubicBezTo>
                      <a:pt x="1321515" y="136751"/>
                      <a:pt x="1317385" y="131021"/>
                      <a:pt x="1311788" y="127023"/>
                    </a:cubicBezTo>
                    <a:cubicBezTo>
                      <a:pt x="1287411" y="109611"/>
                      <a:pt x="1265791" y="115084"/>
                      <a:pt x="1233966" y="112432"/>
                    </a:cubicBezTo>
                    <a:cubicBezTo>
                      <a:pt x="1204564" y="105081"/>
                      <a:pt x="1220851" y="109682"/>
                      <a:pt x="1185328" y="97840"/>
                    </a:cubicBezTo>
                    <a:cubicBezTo>
                      <a:pt x="1180464" y="96219"/>
                      <a:pt x="1175764" y="93981"/>
                      <a:pt x="1170737" y="92976"/>
                    </a:cubicBezTo>
                    <a:lnTo>
                      <a:pt x="1146417" y="88113"/>
                    </a:lnTo>
                    <a:cubicBezTo>
                      <a:pt x="1136689" y="81628"/>
                      <a:pt x="1128325" y="72354"/>
                      <a:pt x="1117234" y="68657"/>
                    </a:cubicBezTo>
                    <a:cubicBezTo>
                      <a:pt x="1107506" y="65415"/>
                      <a:pt x="1098106" y="60941"/>
                      <a:pt x="1088051" y="58930"/>
                    </a:cubicBezTo>
                    <a:cubicBezTo>
                      <a:pt x="1054062" y="52132"/>
                      <a:pt x="1071886" y="55425"/>
                      <a:pt x="1034549" y="49202"/>
                    </a:cubicBezTo>
                    <a:cubicBezTo>
                      <a:pt x="992256" y="35103"/>
                      <a:pt x="1056604" y="55243"/>
                      <a:pt x="956728" y="39474"/>
                    </a:cubicBezTo>
                    <a:cubicBezTo>
                      <a:pt x="946600" y="37875"/>
                      <a:pt x="937788" y="30213"/>
                      <a:pt x="927545" y="29747"/>
                    </a:cubicBezTo>
                    <a:lnTo>
                      <a:pt x="820541" y="24883"/>
                    </a:lnTo>
                    <a:cubicBezTo>
                      <a:pt x="815677" y="23262"/>
                      <a:pt x="810954" y="21131"/>
                      <a:pt x="805949" y="20019"/>
                    </a:cubicBezTo>
                    <a:cubicBezTo>
                      <a:pt x="715867" y="0"/>
                      <a:pt x="541799" y="19427"/>
                      <a:pt x="509256" y="20019"/>
                    </a:cubicBezTo>
                    <a:cubicBezTo>
                      <a:pt x="481546" y="29256"/>
                      <a:pt x="501581" y="23637"/>
                      <a:pt x="455754" y="29747"/>
                    </a:cubicBezTo>
                    <a:lnTo>
                      <a:pt x="421707" y="34610"/>
                    </a:lnTo>
                    <a:lnTo>
                      <a:pt x="392524" y="44338"/>
                    </a:lnTo>
                    <a:cubicBezTo>
                      <a:pt x="387660" y="45959"/>
                      <a:pt x="383038" y="48738"/>
                      <a:pt x="377932" y="49202"/>
                    </a:cubicBezTo>
                    <a:lnTo>
                      <a:pt x="324430" y="54066"/>
                    </a:lnTo>
                    <a:cubicBezTo>
                      <a:pt x="319566" y="55687"/>
                      <a:pt x="314425" y="56637"/>
                      <a:pt x="309839" y="58930"/>
                    </a:cubicBezTo>
                    <a:cubicBezTo>
                      <a:pt x="260996" y="83350"/>
                      <a:pt x="335475" y="52806"/>
                      <a:pt x="275792" y="78385"/>
                    </a:cubicBezTo>
                    <a:cubicBezTo>
                      <a:pt x="258107" y="85965"/>
                      <a:pt x="254212" y="83181"/>
                      <a:pt x="232017" y="88113"/>
                    </a:cubicBezTo>
                    <a:cubicBezTo>
                      <a:pt x="227012" y="89225"/>
                      <a:pt x="222290" y="91355"/>
                      <a:pt x="217426" y="92976"/>
                    </a:cubicBezTo>
                    <a:cubicBezTo>
                      <a:pt x="187854" y="112691"/>
                      <a:pt x="219275" y="94106"/>
                      <a:pt x="183379" y="107568"/>
                    </a:cubicBezTo>
                    <a:cubicBezTo>
                      <a:pt x="176590" y="110114"/>
                      <a:pt x="170713" y="114750"/>
                      <a:pt x="163924" y="117296"/>
                    </a:cubicBezTo>
                    <a:cubicBezTo>
                      <a:pt x="157665" y="119643"/>
                      <a:pt x="150896" y="120323"/>
                      <a:pt x="144468" y="122159"/>
                    </a:cubicBezTo>
                    <a:cubicBezTo>
                      <a:pt x="95573" y="136128"/>
                      <a:pt x="171309" y="116664"/>
                      <a:pt x="110422" y="131887"/>
                    </a:cubicBezTo>
                    <a:cubicBezTo>
                      <a:pt x="105558" y="135130"/>
                      <a:pt x="100906" y="138715"/>
                      <a:pt x="95830" y="141615"/>
                    </a:cubicBezTo>
                    <a:cubicBezTo>
                      <a:pt x="80693" y="150265"/>
                      <a:pt x="74711" y="150297"/>
                      <a:pt x="61783" y="161070"/>
                    </a:cubicBezTo>
                    <a:cubicBezTo>
                      <a:pt x="56499" y="165474"/>
                      <a:pt x="52056" y="170798"/>
                      <a:pt x="47192" y="175662"/>
                    </a:cubicBezTo>
                    <a:cubicBezTo>
                      <a:pt x="45571" y="180526"/>
                      <a:pt x="44621" y="185667"/>
                      <a:pt x="42328" y="190253"/>
                    </a:cubicBezTo>
                    <a:cubicBezTo>
                      <a:pt x="39714" y="195482"/>
                      <a:pt x="34449" y="199299"/>
                      <a:pt x="32600" y="204845"/>
                    </a:cubicBezTo>
                    <a:cubicBezTo>
                      <a:pt x="31062" y="209459"/>
                      <a:pt x="32600" y="214572"/>
                      <a:pt x="32600" y="219436"/>
                    </a:cubicBezTo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100000">
                    <a:srgbClr val="FFFFCC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Forma livre 32"/>
              <p:cNvSpPr/>
              <p:nvPr/>
            </p:nvSpPr>
            <p:spPr bwMode="auto">
              <a:xfrm>
                <a:off x="5747979" y="2939947"/>
                <a:ext cx="567335" cy="1471471"/>
              </a:xfrm>
              <a:custGeom>
                <a:avLst/>
                <a:gdLst>
                  <a:gd name="connsiteX0" fmla="*/ 211685 w 567335"/>
                  <a:gd name="connsiteY0" fmla="*/ 10700 h 1471471"/>
                  <a:gd name="connsiteX1" fmla="*/ 231141 w 567335"/>
                  <a:gd name="connsiteY1" fmla="*/ 39883 h 1471471"/>
                  <a:gd name="connsiteX2" fmla="*/ 240868 w 567335"/>
                  <a:gd name="connsiteY2" fmla="*/ 54475 h 1471471"/>
                  <a:gd name="connsiteX3" fmla="*/ 265187 w 567335"/>
                  <a:gd name="connsiteY3" fmla="*/ 83658 h 1471471"/>
                  <a:gd name="connsiteX4" fmla="*/ 274915 w 567335"/>
                  <a:gd name="connsiteY4" fmla="*/ 112841 h 1471471"/>
                  <a:gd name="connsiteX5" fmla="*/ 279779 w 567335"/>
                  <a:gd name="connsiteY5" fmla="*/ 127432 h 1471471"/>
                  <a:gd name="connsiteX6" fmla="*/ 279779 w 567335"/>
                  <a:gd name="connsiteY6" fmla="*/ 253892 h 1471471"/>
                  <a:gd name="connsiteX7" fmla="*/ 299234 w 567335"/>
                  <a:gd name="connsiteY7" fmla="*/ 283075 h 1471471"/>
                  <a:gd name="connsiteX8" fmla="*/ 294370 w 567335"/>
                  <a:gd name="connsiteY8" fmla="*/ 307394 h 1471471"/>
                  <a:gd name="connsiteX9" fmla="*/ 279779 w 567335"/>
                  <a:gd name="connsiteY9" fmla="*/ 312258 h 1471471"/>
                  <a:gd name="connsiteX10" fmla="*/ 221413 w 567335"/>
                  <a:gd name="connsiteY10" fmla="*/ 297666 h 1471471"/>
                  <a:gd name="connsiteX11" fmla="*/ 206822 w 567335"/>
                  <a:gd name="connsiteY11" fmla="*/ 287939 h 1471471"/>
                  <a:gd name="connsiteX12" fmla="*/ 182502 w 567335"/>
                  <a:gd name="connsiteY12" fmla="*/ 292802 h 1471471"/>
                  <a:gd name="connsiteX13" fmla="*/ 177639 w 567335"/>
                  <a:gd name="connsiteY13" fmla="*/ 312258 h 1471471"/>
                  <a:gd name="connsiteX14" fmla="*/ 167911 w 567335"/>
                  <a:gd name="connsiteY14" fmla="*/ 297666 h 1471471"/>
                  <a:gd name="connsiteX15" fmla="*/ 148456 w 567335"/>
                  <a:gd name="connsiteY15" fmla="*/ 258756 h 1471471"/>
                  <a:gd name="connsiteX16" fmla="*/ 138728 w 567335"/>
                  <a:gd name="connsiteY16" fmla="*/ 244164 h 1471471"/>
                  <a:gd name="connsiteX17" fmla="*/ 124136 w 567335"/>
                  <a:gd name="connsiteY17" fmla="*/ 239300 h 1471471"/>
                  <a:gd name="connsiteX18" fmla="*/ 119273 w 567335"/>
                  <a:gd name="connsiteY18" fmla="*/ 253892 h 1471471"/>
                  <a:gd name="connsiteX19" fmla="*/ 109545 w 567335"/>
                  <a:gd name="connsiteY19" fmla="*/ 292802 h 1471471"/>
                  <a:gd name="connsiteX20" fmla="*/ 90090 w 567335"/>
                  <a:gd name="connsiteY20" fmla="*/ 321985 h 1471471"/>
                  <a:gd name="connsiteX21" fmla="*/ 75498 w 567335"/>
                  <a:gd name="connsiteY21" fmla="*/ 370624 h 1471471"/>
                  <a:gd name="connsiteX22" fmla="*/ 65770 w 567335"/>
                  <a:gd name="connsiteY22" fmla="*/ 399807 h 1471471"/>
                  <a:gd name="connsiteX23" fmla="*/ 56043 w 567335"/>
                  <a:gd name="connsiteY23" fmla="*/ 433853 h 1471471"/>
                  <a:gd name="connsiteX24" fmla="*/ 26860 w 567335"/>
                  <a:gd name="connsiteY24" fmla="*/ 458173 h 1471471"/>
                  <a:gd name="connsiteX25" fmla="*/ 12268 w 567335"/>
                  <a:gd name="connsiteY25" fmla="*/ 463036 h 1471471"/>
                  <a:gd name="connsiteX26" fmla="*/ 21996 w 567335"/>
                  <a:gd name="connsiteY26" fmla="*/ 492219 h 1471471"/>
                  <a:gd name="connsiteX27" fmla="*/ 31724 w 567335"/>
                  <a:gd name="connsiteY27" fmla="*/ 531130 h 1471471"/>
                  <a:gd name="connsiteX28" fmla="*/ 21996 w 567335"/>
                  <a:gd name="connsiteY28" fmla="*/ 574905 h 1471471"/>
                  <a:gd name="connsiteX29" fmla="*/ 12268 w 567335"/>
                  <a:gd name="connsiteY29" fmla="*/ 589496 h 1471471"/>
                  <a:gd name="connsiteX30" fmla="*/ 21996 w 567335"/>
                  <a:gd name="connsiteY30" fmla="*/ 638134 h 1471471"/>
                  <a:gd name="connsiteX31" fmla="*/ 31724 w 567335"/>
                  <a:gd name="connsiteY31" fmla="*/ 667317 h 1471471"/>
                  <a:gd name="connsiteX32" fmla="*/ 36587 w 567335"/>
                  <a:gd name="connsiteY32" fmla="*/ 681909 h 1471471"/>
                  <a:gd name="connsiteX33" fmla="*/ 31724 w 567335"/>
                  <a:gd name="connsiteY33" fmla="*/ 740275 h 1471471"/>
                  <a:gd name="connsiteX34" fmla="*/ 26860 w 567335"/>
                  <a:gd name="connsiteY34" fmla="*/ 754866 h 1471471"/>
                  <a:gd name="connsiteX35" fmla="*/ 17132 w 567335"/>
                  <a:gd name="connsiteY35" fmla="*/ 788913 h 1471471"/>
                  <a:gd name="connsiteX36" fmla="*/ 12268 w 567335"/>
                  <a:gd name="connsiteY36" fmla="*/ 983466 h 1471471"/>
                  <a:gd name="connsiteX37" fmla="*/ 31724 w 567335"/>
                  <a:gd name="connsiteY37" fmla="*/ 1046696 h 1471471"/>
                  <a:gd name="connsiteX38" fmla="*/ 46315 w 567335"/>
                  <a:gd name="connsiteY38" fmla="*/ 1061288 h 1471471"/>
                  <a:gd name="connsiteX39" fmla="*/ 51179 w 567335"/>
                  <a:gd name="connsiteY39" fmla="*/ 1080743 h 1471471"/>
                  <a:gd name="connsiteX40" fmla="*/ 60907 w 567335"/>
                  <a:gd name="connsiteY40" fmla="*/ 1109926 h 1471471"/>
                  <a:gd name="connsiteX41" fmla="*/ 70634 w 567335"/>
                  <a:gd name="connsiteY41" fmla="*/ 1143973 h 1471471"/>
                  <a:gd name="connsiteX42" fmla="*/ 75498 w 567335"/>
                  <a:gd name="connsiteY42" fmla="*/ 1158564 h 1471471"/>
                  <a:gd name="connsiteX43" fmla="*/ 80362 w 567335"/>
                  <a:gd name="connsiteY43" fmla="*/ 1178019 h 1471471"/>
                  <a:gd name="connsiteX44" fmla="*/ 90090 w 567335"/>
                  <a:gd name="connsiteY44" fmla="*/ 1207202 h 1471471"/>
                  <a:gd name="connsiteX45" fmla="*/ 94953 w 567335"/>
                  <a:gd name="connsiteY45" fmla="*/ 1221794 h 1471471"/>
                  <a:gd name="connsiteX46" fmla="*/ 99817 w 567335"/>
                  <a:gd name="connsiteY46" fmla="*/ 1241249 h 1471471"/>
                  <a:gd name="connsiteX47" fmla="*/ 104681 w 567335"/>
                  <a:gd name="connsiteY47" fmla="*/ 1299615 h 1471471"/>
                  <a:gd name="connsiteX48" fmla="*/ 109545 w 567335"/>
                  <a:gd name="connsiteY48" fmla="*/ 1319071 h 1471471"/>
                  <a:gd name="connsiteX49" fmla="*/ 129000 w 567335"/>
                  <a:gd name="connsiteY49" fmla="*/ 1323934 h 1471471"/>
                  <a:gd name="connsiteX50" fmla="*/ 143592 w 567335"/>
                  <a:gd name="connsiteY50" fmla="*/ 1343390 h 1471471"/>
                  <a:gd name="connsiteX51" fmla="*/ 158183 w 567335"/>
                  <a:gd name="connsiteY51" fmla="*/ 1372573 h 1471471"/>
                  <a:gd name="connsiteX52" fmla="*/ 172775 w 567335"/>
                  <a:gd name="connsiteY52" fmla="*/ 1377436 h 1471471"/>
                  <a:gd name="connsiteX53" fmla="*/ 236004 w 567335"/>
                  <a:gd name="connsiteY53" fmla="*/ 1401756 h 1471471"/>
                  <a:gd name="connsiteX54" fmla="*/ 240868 w 567335"/>
                  <a:gd name="connsiteY54" fmla="*/ 1416347 h 1471471"/>
                  <a:gd name="connsiteX55" fmla="*/ 255460 w 567335"/>
                  <a:gd name="connsiteY55" fmla="*/ 1421211 h 1471471"/>
                  <a:gd name="connsiteX56" fmla="*/ 284643 w 567335"/>
                  <a:gd name="connsiteY56" fmla="*/ 1445530 h 1471471"/>
                  <a:gd name="connsiteX57" fmla="*/ 304098 w 567335"/>
                  <a:gd name="connsiteY57" fmla="*/ 1455258 h 1471471"/>
                  <a:gd name="connsiteX58" fmla="*/ 308962 w 567335"/>
                  <a:gd name="connsiteY58" fmla="*/ 1440666 h 1471471"/>
                  <a:gd name="connsiteX59" fmla="*/ 328417 w 567335"/>
                  <a:gd name="connsiteY59" fmla="*/ 1411483 h 1471471"/>
                  <a:gd name="connsiteX60" fmla="*/ 338145 w 567335"/>
                  <a:gd name="connsiteY60" fmla="*/ 1392028 h 1471471"/>
                  <a:gd name="connsiteX61" fmla="*/ 367328 w 567335"/>
                  <a:gd name="connsiteY61" fmla="*/ 1377436 h 1471471"/>
                  <a:gd name="connsiteX62" fmla="*/ 381919 w 567335"/>
                  <a:gd name="connsiteY62" fmla="*/ 1367709 h 1471471"/>
                  <a:gd name="connsiteX63" fmla="*/ 386783 w 567335"/>
                  <a:gd name="connsiteY63" fmla="*/ 1353117 h 1471471"/>
                  <a:gd name="connsiteX64" fmla="*/ 396511 w 567335"/>
                  <a:gd name="connsiteY64" fmla="*/ 1304479 h 1471471"/>
                  <a:gd name="connsiteX65" fmla="*/ 420830 w 567335"/>
                  <a:gd name="connsiteY65" fmla="*/ 1275296 h 1471471"/>
                  <a:gd name="connsiteX66" fmla="*/ 454877 w 567335"/>
                  <a:gd name="connsiteY66" fmla="*/ 1231522 h 1471471"/>
                  <a:gd name="connsiteX67" fmla="*/ 469468 w 567335"/>
                  <a:gd name="connsiteY67" fmla="*/ 1202339 h 1471471"/>
                  <a:gd name="connsiteX68" fmla="*/ 493787 w 567335"/>
                  <a:gd name="connsiteY68" fmla="*/ 1236385 h 1471471"/>
                  <a:gd name="connsiteX69" fmla="*/ 508379 w 567335"/>
                  <a:gd name="connsiteY69" fmla="*/ 1221794 h 1471471"/>
                  <a:gd name="connsiteX70" fmla="*/ 518107 w 567335"/>
                  <a:gd name="connsiteY70" fmla="*/ 1192611 h 1471471"/>
                  <a:gd name="connsiteX71" fmla="*/ 522970 w 567335"/>
                  <a:gd name="connsiteY71" fmla="*/ 1255841 h 1471471"/>
                  <a:gd name="connsiteX72" fmla="*/ 527834 w 567335"/>
                  <a:gd name="connsiteY72" fmla="*/ 1270432 h 1471471"/>
                  <a:gd name="connsiteX73" fmla="*/ 522970 w 567335"/>
                  <a:gd name="connsiteY73" fmla="*/ 1348253 h 1471471"/>
                  <a:gd name="connsiteX74" fmla="*/ 527834 w 567335"/>
                  <a:gd name="connsiteY74" fmla="*/ 1411483 h 1471471"/>
                  <a:gd name="connsiteX75" fmla="*/ 537562 w 567335"/>
                  <a:gd name="connsiteY75" fmla="*/ 1382300 h 1471471"/>
                  <a:gd name="connsiteX76" fmla="*/ 547290 w 567335"/>
                  <a:gd name="connsiteY76" fmla="*/ 1328798 h 1471471"/>
                  <a:gd name="connsiteX77" fmla="*/ 552153 w 567335"/>
                  <a:gd name="connsiteY77" fmla="*/ 1285024 h 1471471"/>
                  <a:gd name="connsiteX78" fmla="*/ 557017 w 567335"/>
                  <a:gd name="connsiteY78" fmla="*/ 1260705 h 1471471"/>
                  <a:gd name="connsiteX79" fmla="*/ 566745 w 567335"/>
                  <a:gd name="connsiteY79" fmla="*/ 1212066 h 1471471"/>
                  <a:gd name="connsiteX80" fmla="*/ 561881 w 567335"/>
                  <a:gd name="connsiteY80" fmla="*/ 1178019 h 1471471"/>
                  <a:gd name="connsiteX81" fmla="*/ 557017 w 567335"/>
                  <a:gd name="connsiteY81" fmla="*/ 1163428 h 1471471"/>
                  <a:gd name="connsiteX82" fmla="*/ 566745 w 567335"/>
                  <a:gd name="connsiteY82" fmla="*/ 993194 h 1471471"/>
                  <a:gd name="connsiteX83" fmla="*/ 561881 w 567335"/>
                  <a:gd name="connsiteY83" fmla="*/ 905645 h 1471471"/>
                  <a:gd name="connsiteX84" fmla="*/ 552153 w 567335"/>
                  <a:gd name="connsiteY84" fmla="*/ 793777 h 1471471"/>
                  <a:gd name="connsiteX85" fmla="*/ 547290 w 567335"/>
                  <a:gd name="connsiteY85" fmla="*/ 764594 h 1471471"/>
                  <a:gd name="connsiteX86" fmla="*/ 542426 w 567335"/>
                  <a:gd name="connsiteY86" fmla="*/ 715956 h 1471471"/>
                  <a:gd name="connsiteX87" fmla="*/ 537562 w 567335"/>
                  <a:gd name="connsiteY87" fmla="*/ 701364 h 1471471"/>
                  <a:gd name="connsiteX88" fmla="*/ 527834 w 567335"/>
                  <a:gd name="connsiteY88" fmla="*/ 657590 h 1471471"/>
                  <a:gd name="connsiteX89" fmla="*/ 518107 w 567335"/>
                  <a:gd name="connsiteY89" fmla="*/ 628407 h 1471471"/>
                  <a:gd name="connsiteX90" fmla="*/ 498651 w 567335"/>
                  <a:gd name="connsiteY90" fmla="*/ 570041 h 1471471"/>
                  <a:gd name="connsiteX91" fmla="*/ 488924 w 567335"/>
                  <a:gd name="connsiteY91" fmla="*/ 540858 h 1471471"/>
                  <a:gd name="connsiteX92" fmla="*/ 484060 w 567335"/>
                  <a:gd name="connsiteY92" fmla="*/ 521402 h 1471471"/>
                  <a:gd name="connsiteX93" fmla="*/ 474332 w 567335"/>
                  <a:gd name="connsiteY93" fmla="*/ 492219 h 1471471"/>
                  <a:gd name="connsiteX94" fmla="*/ 464604 w 567335"/>
                  <a:gd name="connsiteY94" fmla="*/ 477628 h 1471471"/>
                  <a:gd name="connsiteX95" fmla="*/ 459741 w 567335"/>
                  <a:gd name="connsiteY95" fmla="*/ 463036 h 1471471"/>
                  <a:gd name="connsiteX96" fmla="*/ 440285 w 567335"/>
                  <a:gd name="connsiteY96" fmla="*/ 433853 h 1471471"/>
                  <a:gd name="connsiteX97" fmla="*/ 420830 w 567335"/>
                  <a:gd name="connsiteY97" fmla="*/ 375488 h 1471471"/>
                  <a:gd name="connsiteX98" fmla="*/ 411102 w 567335"/>
                  <a:gd name="connsiteY98" fmla="*/ 346305 h 1471471"/>
                  <a:gd name="connsiteX99" fmla="*/ 406239 w 567335"/>
                  <a:gd name="connsiteY99" fmla="*/ 331713 h 1471471"/>
                  <a:gd name="connsiteX100" fmla="*/ 396511 w 567335"/>
                  <a:gd name="connsiteY100" fmla="*/ 317122 h 1471471"/>
                  <a:gd name="connsiteX101" fmla="*/ 381919 w 567335"/>
                  <a:gd name="connsiteY101" fmla="*/ 273347 h 1471471"/>
                  <a:gd name="connsiteX102" fmla="*/ 377056 w 567335"/>
                  <a:gd name="connsiteY102" fmla="*/ 258756 h 1471471"/>
                  <a:gd name="connsiteX103" fmla="*/ 367328 w 567335"/>
                  <a:gd name="connsiteY103" fmla="*/ 244164 h 1471471"/>
                  <a:gd name="connsiteX104" fmla="*/ 357600 w 567335"/>
                  <a:gd name="connsiteY104" fmla="*/ 214981 h 1471471"/>
                  <a:gd name="connsiteX105" fmla="*/ 352736 w 567335"/>
                  <a:gd name="connsiteY105" fmla="*/ 200390 h 1471471"/>
                  <a:gd name="connsiteX106" fmla="*/ 338145 w 567335"/>
                  <a:gd name="connsiteY106" fmla="*/ 185798 h 1471471"/>
                  <a:gd name="connsiteX107" fmla="*/ 318690 w 567335"/>
                  <a:gd name="connsiteY107" fmla="*/ 156615 h 1471471"/>
                  <a:gd name="connsiteX108" fmla="*/ 304098 w 567335"/>
                  <a:gd name="connsiteY108" fmla="*/ 146888 h 1471471"/>
                  <a:gd name="connsiteX109" fmla="*/ 294370 w 567335"/>
                  <a:gd name="connsiteY109" fmla="*/ 132296 h 1471471"/>
                  <a:gd name="connsiteX110" fmla="*/ 284643 w 567335"/>
                  <a:gd name="connsiteY110" fmla="*/ 103113 h 1471471"/>
                  <a:gd name="connsiteX111" fmla="*/ 274915 w 567335"/>
                  <a:gd name="connsiteY111" fmla="*/ 88522 h 1471471"/>
                  <a:gd name="connsiteX112" fmla="*/ 270051 w 567335"/>
                  <a:gd name="connsiteY112" fmla="*/ 73930 h 1471471"/>
                  <a:gd name="connsiteX113" fmla="*/ 236004 w 567335"/>
                  <a:gd name="connsiteY113" fmla="*/ 30156 h 1471471"/>
                  <a:gd name="connsiteX114" fmla="*/ 216549 w 567335"/>
                  <a:gd name="connsiteY114" fmla="*/ 973 h 1471471"/>
                  <a:gd name="connsiteX115" fmla="*/ 211685 w 567335"/>
                  <a:gd name="connsiteY115" fmla="*/ 10700 h 1471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67335" h="1471471">
                    <a:moveTo>
                      <a:pt x="211685" y="10700"/>
                    </a:moveTo>
                    <a:cubicBezTo>
                      <a:pt x="214117" y="17185"/>
                      <a:pt x="224656" y="30155"/>
                      <a:pt x="231141" y="39883"/>
                    </a:cubicBezTo>
                    <a:cubicBezTo>
                      <a:pt x="234384" y="44747"/>
                      <a:pt x="236734" y="50342"/>
                      <a:pt x="240868" y="54475"/>
                    </a:cubicBezTo>
                    <a:cubicBezTo>
                      <a:pt x="250035" y="63641"/>
                      <a:pt x="259768" y="71466"/>
                      <a:pt x="265187" y="83658"/>
                    </a:cubicBezTo>
                    <a:cubicBezTo>
                      <a:pt x="269351" y="93028"/>
                      <a:pt x="271672" y="103113"/>
                      <a:pt x="274915" y="112841"/>
                    </a:cubicBezTo>
                    <a:lnTo>
                      <a:pt x="279779" y="127432"/>
                    </a:lnTo>
                    <a:cubicBezTo>
                      <a:pt x="270143" y="175612"/>
                      <a:pt x="266636" y="182920"/>
                      <a:pt x="279779" y="253892"/>
                    </a:cubicBezTo>
                    <a:cubicBezTo>
                      <a:pt x="281908" y="265388"/>
                      <a:pt x="299234" y="283075"/>
                      <a:pt x="299234" y="283075"/>
                    </a:cubicBezTo>
                    <a:cubicBezTo>
                      <a:pt x="297613" y="291181"/>
                      <a:pt x="298956" y="300516"/>
                      <a:pt x="294370" y="307394"/>
                    </a:cubicBezTo>
                    <a:cubicBezTo>
                      <a:pt x="291526" y="311660"/>
                      <a:pt x="284906" y="312258"/>
                      <a:pt x="279779" y="312258"/>
                    </a:cubicBezTo>
                    <a:cubicBezTo>
                      <a:pt x="268838" y="312258"/>
                      <a:pt x="230468" y="303703"/>
                      <a:pt x="221413" y="297666"/>
                    </a:cubicBezTo>
                    <a:lnTo>
                      <a:pt x="206822" y="287939"/>
                    </a:lnTo>
                    <a:cubicBezTo>
                      <a:pt x="198715" y="289560"/>
                      <a:pt x="188853" y="287510"/>
                      <a:pt x="182502" y="292802"/>
                    </a:cubicBezTo>
                    <a:cubicBezTo>
                      <a:pt x="177367" y="297082"/>
                      <a:pt x="183981" y="310144"/>
                      <a:pt x="177639" y="312258"/>
                    </a:cubicBezTo>
                    <a:cubicBezTo>
                      <a:pt x="172093" y="314107"/>
                      <a:pt x="170710" y="302798"/>
                      <a:pt x="167911" y="297666"/>
                    </a:cubicBezTo>
                    <a:cubicBezTo>
                      <a:pt x="160967" y="284936"/>
                      <a:pt x="156500" y="270821"/>
                      <a:pt x="148456" y="258756"/>
                    </a:cubicBezTo>
                    <a:cubicBezTo>
                      <a:pt x="145213" y="253892"/>
                      <a:pt x="143293" y="247816"/>
                      <a:pt x="138728" y="244164"/>
                    </a:cubicBezTo>
                    <a:cubicBezTo>
                      <a:pt x="134724" y="240961"/>
                      <a:pt x="129000" y="240921"/>
                      <a:pt x="124136" y="239300"/>
                    </a:cubicBezTo>
                    <a:cubicBezTo>
                      <a:pt x="122515" y="244164"/>
                      <a:pt x="120516" y="248918"/>
                      <a:pt x="119273" y="253892"/>
                    </a:cubicBezTo>
                    <a:cubicBezTo>
                      <a:pt x="117313" y="261733"/>
                      <a:pt x="114599" y="283705"/>
                      <a:pt x="109545" y="292802"/>
                    </a:cubicBezTo>
                    <a:cubicBezTo>
                      <a:pt x="103867" y="303022"/>
                      <a:pt x="90090" y="321985"/>
                      <a:pt x="90090" y="321985"/>
                    </a:cubicBezTo>
                    <a:cubicBezTo>
                      <a:pt x="82739" y="351388"/>
                      <a:pt x="87340" y="335101"/>
                      <a:pt x="75498" y="370624"/>
                    </a:cubicBezTo>
                    <a:lnTo>
                      <a:pt x="65770" y="399807"/>
                    </a:lnTo>
                    <a:cubicBezTo>
                      <a:pt x="65121" y="402405"/>
                      <a:pt x="58836" y="429664"/>
                      <a:pt x="56043" y="433853"/>
                    </a:cubicBezTo>
                    <a:cubicBezTo>
                      <a:pt x="50665" y="441919"/>
                      <a:pt x="35831" y="453687"/>
                      <a:pt x="26860" y="458173"/>
                    </a:cubicBezTo>
                    <a:cubicBezTo>
                      <a:pt x="22274" y="460466"/>
                      <a:pt x="17132" y="461415"/>
                      <a:pt x="12268" y="463036"/>
                    </a:cubicBezTo>
                    <a:cubicBezTo>
                      <a:pt x="15511" y="472764"/>
                      <a:pt x="19985" y="482164"/>
                      <a:pt x="21996" y="492219"/>
                    </a:cubicBezTo>
                    <a:cubicBezTo>
                      <a:pt x="27865" y="521566"/>
                      <a:pt x="24246" y="508696"/>
                      <a:pt x="31724" y="531130"/>
                    </a:cubicBezTo>
                    <a:cubicBezTo>
                      <a:pt x="29856" y="542337"/>
                      <a:pt x="27983" y="562932"/>
                      <a:pt x="21996" y="574905"/>
                    </a:cubicBezTo>
                    <a:cubicBezTo>
                      <a:pt x="19382" y="580133"/>
                      <a:pt x="15511" y="584632"/>
                      <a:pt x="12268" y="589496"/>
                    </a:cubicBezTo>
                    <a:cubicBezTo>
                      <a:pt x="15555" y="609217"/>
                      <a:pt x="16554" y="619994"/>
                      <a:pt x="21996" y="638134"/>
                    </a:cubicBezTo>
                    <a:cubicBezTo>
                      <a:pt x="24943" y="647955"/>
                      <a:pt x="28482" y="657589"/>
                      <a:pt x="31724" y="667317"/>
                    </a:cubicBezTo>
                    <a:lnTo>
                      <a:pt x="36587" y="681909"/>
                    </a:lnTo>
                    <a:cubicBezTo>
                      <a:pt x="34966" y="701364"/>
                      <a:pt x="34304" y="720923"/>
                      <a:pt x="31724" y="740275"/>
                    </a:cubicBezTo>
                    <a:cubicBezTo>
                      <a:pt x="31046" y="745357"/>
                      <a:pt x="28268" y="749936"/>
                      <a:pt x="26860" y="754866"/>
                    </a:cubicBezTo>
                    <a:cubicBezTo>
                      <a:pt x="14645" y="797617"/>
                      <a:pt x="28794" y="753929"/>
                      <a:pt x="17132" y="788913"/>
                    </a:cubicBezTo>
                    <a:cubicBezTo>
                      <a:pt x="15511" y="853764"/>
                      <a:pt x="12268" y="918595"/>
                      <a:pt x="12268" y="983466"/>
                    </a:cubicBezTo>
                    <a:cubicBezTo>
                      <a:pt x="12268" y="1045178"/>
                      <a:pt x="0" y="1036121"/>
                      <a:pt x="31724" y="1046696"/>
                    </a:cubicBezTo>
                    <a:cubicBezTo>
                      <a:pt x="36588" y="1051560"/>
                      <a:pt x="42902" y="1055316"/>
                      <a:pt x="46315" y="1061288"/>
                    </a:cubicBezTo>
                    <a:cubicBezTo>
                      <a:pt x="49631" y="1067092"/>
                      <a:pt x="49258" y="1074340"/>
                      <a:pt x="51179" y="1080743"/>
                    </a:cubicBezTo>
                    <a:cubicBezTo>
                      <a:pt x="54126" y="1090564"/>
                      <a:pt x="57665" y="1100198"/>
                      <a:pt x="60907" y="1109926"/>
                    </a:cubicBezTo>
                    <a:cubicBezTo>
                      <a:pt x="72565" y="1144902"/>
                      <a:pt x="58422" y="1101233"/>
                      <a:pt x="70634" y="1143973"/>
                    </a:cubicBezTo>
                    <a:cubicBezTo>
                      <a:pt x="72042" y="1148903"/>
                      <a:pt x="74089" y="1153634"/>
                      <a:pt x="75498" y="1158564"/>
                    </a:cubicBezTo>
                    <a:cubicBezTo>
                      <a:pt x="77335" y="1164991"/>
                      <a:pt x="78441" y="1171616"/>
                      <a:pt x="80362" y="1178019"/>
                    </a:cubicBezTo>
                    <a:cubicBezTo>
                      <a:pt x="83309" y="1187840"/>
                      <a:pt x="86848" y="1197474"/>
                      <a:pt x="90090" y="1207202"/>
                    </a:cubicBezTo>
                    <a:cubicBezTo>
                      <a:pt x="91711" y="1212066"/>
                      <a:pt x="93709" y="1216820"/>
                      <a:pt x="94953" y="1221794"/>
                    </a:cubicBezTo>
                    <a:lnTo>
                      <a:pt x="99817" y="1241249"/>
                    </a:lnTo>
                    <a:cubicBezTo>
                      <a:pt x="101438" y="1260704"/>
                      <a:pt x="102259" y="1280243"/>
                      <a:pt x="104681" y="1299615"/>
                    </a:cubicBezTo>
                    <a:cubicBezTo>
                      <a:pt x="105510" y="1306248"/>
                      <a:pt x="104818" y="1314344"/>
                      <a:pt x="109545" y="1319071"/>
                    </a:cubicBezTo>
                    <a:cubicBezTo>
                      <a:pt x="114272" y="1323798"/>
                      <a:pt x="122515" y="1322313"/>
                      <a:pt x="129000" y="1323934"/>
                    </a:cubicBezTo>
                    <a:cubicBezTo>
                      <a:pt x="133864" y="1330419"/>
                      <a:pt x="139570" y="1336351"/>
                      <a:pt x="143592" y="1343390"/>
                    </a:cubicBezTo>
                    <a:cubicBezTo>
                      <a:pt x="151011" y="1356372"/>
                      <a:pt x="144807" y="1361873"/>
                      <a:pt x="158183" y="1372573"/>
                    </a:cubicBezTo>
                    <a:cubicBezTo>
                      <a:pt x="162187" y="1375776"/>
                      <a:pt x="167911" y="1375815"/>
                      <a:pt x="172775" y="1377436"/>
                    </a:cubicBezTo>
                    <a:cubicBezTo>
                      <a:pt x="211496" y="1403251"/>
                      <a:pt x="190384" y="1395239"/>
                      <a:pt x="236004" y="1401756"/>
                    </a:cubicBezTo>
                    <a:cubicBezTo>
                      <a:pt x="237625" y="1406620"/>
                      <a:pt x="237243" y="1412722"/>
                      <a:pt x="240868" y="1416347"/>
                    </a:cubicBezTo>
                    <a:cubicBezTo>
                      <a:pt x="244494" y="1419972"/>
                      <a:pt x="250874" y="1418918"/>
                      <a:pt x="255460" y="1421211"/>
                    </a:cubicBezTo>
                    <a:cubicBezTo>
                      <a:pt x="269000" y="1427981"/>
                      <a:pt x="273888" y="1434776"/>
                      <a:pt x="284643" y="1445530"/>
                    </a:cubicBezTo>
                    <a:cubicBezTo>
                      <a:pt x="287885" y="1455257"/>
                      <a:pt x="287886" y="1471471"/>
                      <a:pt x="304098" y="1455258"/>
                    </a:cubicBezTo>
                    <a:cubicBezTo>
                      <a:pt x="307723" y="1451632"/>
                      <a:pt x="306472" y="1445148"/>
                      <a:pt x="308962" y="1440666"/>
                    </a:cubicBezTo>
                    <a:cubicBezTo>
                      <a:pt x="314640" y="1430446"/>
                      <a:pt x="323188" y="1421940"/>
                      <a:pt x="328417" y="1411483"/>
                    </a:cubicBezTo>
                    <a:cubicBezTo>
                      <a:pt x="331660" y="1404998"/>
                      <a:pt x="333503" y="1397598"/>
                      <a:pt x="338145" y="1392028"/>
                    </a:cubicBezTo>
                    <a:cubicBezTo>
                      <a:pt x="348102" y="1380080"/>
                      <a:pt x="354997" y="1383602"/>
                      <a:pt x="367328" y="1377436"/>
                    </a:cubicBezTo>
                    <a:cubicBezTo>
                      <a:pt x="372556" y="1374822"/>
                      <a:pt x="377055" y="1370951"/>
                      <a:pt x="381919" y="1367709"/>
                    </a:cubicBezTo>
                    <a:cubicBezTo>
                      <a:pt x="383540" y="1362845"/>
                      <a:pt x="385777" y="1358145"/>
                      <a:pt x="386783" y="1353117"/>
                    </a:cubicBezTo>
                    <a:cubicBezTo>
                      <a:pt x="389770" y="1338182"/>
                      <a:pt x="389185" y="1319129"/>
                      <a:pt x="396511" y="1304479"/>
                    </a:cubicBezTo>
                    <a:cubicBezTo>
                      <a:pt x="406937" y="1283627"/>
                      <a:pt x="405774" y="1294655"/>
                      <a:pt x="420830" y="1275296"/>
                    </a:cubicBezTo>
                    <a:cubicBezTo>
                      <a:pt x="461545" y="1222947"/>
                      <a:pt x="421755" y="1264642"/>
                      <a:pt x="454877" y="1231522"/>
                    </a:cubicBezTo>
                    <a:cubicBezTo>
                      <a:pt x="455732" y="1228958"/>
                      <a:pt x="463576" y="1201160"/>
                      <a:pt x="469468" y="1202339"/>
                    </a:cubicBezTo>
                    <a:cubicBezTo>
                      <a:pt x="471790" y="1202803"/>
                      <a:pt x="490940" y="1232115"/>
                      <a:pt x="493787" y="1236385"/>
                    </a:cubicBezTo>
                    <a:cubicBezTo>
                      <a:pt x="498651" y="1231521"/>
                      <a:pt x="505038" y="1227807"/>
                      <a:pt x="508379" y="1221794"/>
                    </a:cubicBezTo>
                    <a:cubicBezTo>
                      <a:pt x="513359" y="1212831"/>
                      <a:pt x="518107" y="1192611"/>
                      <a:pt x="518107" y="1192611"/>
                    </a:cubicBezTo>
                    <a:cubicBezTo>
                      <a:pt x="519728" y="1213688"/>
                      <a:pt x="520348" y="1234865"/>
                      <a:pt x="522970" y="1255841"/>
                    </a:cubicBezTo>
                    <a:cubicBezTo>
                      <a:pt x="523606" y="1260928"/>
                      <a:pt x="527834" y="1265305"/>
                      <a:pt x="527834" y="1270432"/>
                    </a:cubicBezTo>
                    <a:cubicBezTo>
                      <a:pt x="527834" y="1296423"/>
                      <a:pt x="524591" y="1322313"/>
                      <a:pt x="522970" y="1348253"/>
                    </a:cubicBezTo>
                    <a:cubicBezTo>
                      <a:pt x="524591" y="1369330"/>
                      <a:pt x="519507" y="1392053"/>
                      <a:pt x="527834" y="1411483"/>
                    </a:cubicBezTo>
                    <a:cubicBezTo>
                      <a:pt x="531873" y="1420908"/>
                      <a:pt x="535075" y="1392248"/>
                      <a:pt x="537562" y="1382300"/>
                    </a:cubicBezTo>
                    <a:cubicBezTo>
                      <a:pt x="544359" y="1355112"/>
                      <a:pt x="542934" y="1363650"/>
                      <a:pt x="547290" y="1328798"/>
                    </a:cubicBezTo>
                    <a:cubicBezTo>
                      <a:pt x="549111" y="1314230"/>
                      <a:pt x="550077" y="1299558"/>
                      <a:pt x="552153" y="1285024"/>
                    </a:cubicBezTo>
                    <a:cubicBezTo>
                      <a:pt x="553322" y="1276840"/>
                      <a:pt x="555538" y="1268839"/>
                      <a:pt x="557017" y="1260705"/>
                    </a:cubicBezTo>
                    <a:cubicBezTo>
                      <a:pt x="564968" y="1216976"/>
                      <a:pt x="558142" y="1246480"/>
                      <a:pt x="566745" y="1212066"/>
                    </a:cubicBezTo>
                    <a:cubicBezTo>
                      <a:pt x="565124" y="1200717"/>
                      <a:pt x="564129" y="1189261"/>
                      <a:pt x="561881" y="1178019"/>
                    </a:cubicBezTo>
                    <a:cubicBezTo>
                      <a:pt x="560876" y="1172992"/>
                      <a:pt x="557017" y="1168555"/>
                      <a:pt x="557017" y="1163428"/>
                    </a:cubicBezTo>
                    <a:cubicBezTo>
                      <a:pt x="557017" y="1034947"/>
                      <a:pt x="553210" y="1060868"/>
                      <a:pt x="566745" y="993194"/>
                    </a:cubicBezTo>
                    <a:cubicBezTo>
                      <a:pt x="565124" y="964011"/>
                      <a:pt x="563417" y="934833"/>
                      <a:pt x="561881" y="905645"/>
                    </a:cubicBezTo>
                    <a:cubicBezTo>
                      <a:pt x="556441" y="802288"/>
                      <a:pt x="567335" y="839319"/>
                      <a:pt x="552153" y="793777"/>
                    </a:cubicBezTo>
                    <a:cubicBezTo>
                      <a:pt x="550532" y="784049"/>
                      <a:pt x="548513" y="774380"/>
                      <a:pt x="547290" y="764594"/>
                    </a:cubicBezTo>
                    <a:cubicBezTo>
                      <a:pt x="545269" y="748426"/>
                      <a:pt x="544904" y="732060"/>
                      <a:pt x="542426" y="715956"/>
                    </a:cubicBezTo>
                    <a:cubicBezTo>
                      <a:pt x="541646" y="710889"/>
                      <a:pt x="538806" y="706338"/>
                      <a:pt x="537562" y="701364"/>
                    </a:cubicBezTo>
                    <a:cubicBezTo>
                      <a:pt x="530616" y="673583"/>
                      <a:pt x="535326" y="682565"/>
                      <a:pt x="527834" y="657590"/>
                    </a:cubicBezTo>
                    <a:cubicBezTo>
                      <a:pt x="524888" y="647769"/>
                      <a:pt x="521349" y="638135"/>
                      <a:pt x="518107" y="628407"/>
                    </a:cubicBezTo>
                    <a:lnTo>
                      <a:pt x="498651" y="570041"/>
                    </a:lnTo>
                    <a:cubicBezTo>
                      <a:pt x="498648" y="570031"/>
                      <a:pt x="488927" y="540869"/>
                      <a:pt x="488924" y="540858"/>
                    </a:cubicBezTo>
                    <a:cubicBezTo>
                      <a:pt x="487303" y="534373"/>
                      <a:pt x="485981" y="527805"/>
                      <a:pt x="484060" y="521402"/>
                    </a:cubicBezTo>
                    <a:cubicBezTo>
                      <a:pt x="481114" y="511581"/>
                      <a:pt x="480020" y="500751"/>
                      <a:pt x="474332" y="492219"/>
                    </a:cubicBezTo>
                    <a:lnTo>
                      <a:pt x="464604" y="477628"/>
                    </a:lnTo>
                    <a:cubicBezTo>
                      <a:pt x="462983" y="472764"/>
                      <a:pt x="462231" y="467518"/>
                      <a:pt x="459741" y="463036"/>
                    </a:cubicBezTo>
                    <a:cubicBezTo>
                      <a:pt x="454063" y="452816"/>
                      <a:pt x="440285" y="433853"/>
                      <a:pt x="440285" y="433853"/>
                    </a:cubicBezTo>
                    <a:lnTo>
                      <a:pt x="420830" y="375488"/>
                    </a:lnTo>
                    <a:lnTo>
                      <a:pt x="411102" y="346305"/>
                    </a:lnTo>
                    <a:cubicBezTo>
                      <a:pt x="409481" y="341441"/>
                      <a:pt x="409083" y="335979"/>
                      <a:pt x="406239" y="331713"/>
                    </a:cubicBezTo>
                    <a:lnTo>
                      <a:pt x="396511" y="317122"/>
                    </a:lnTo>
                    <a:lnTo>
                      <a:pt x="381919" y="273347"/>
                    </a:lnTo>
                    <a:cubicBezTo>
                      <a:pt x="380298" y="268483"/>
                      <a:pt x="379900" y="263022"/>
                      <a:pt x="377056" y="258756"/>
                    </a:cubicBezTo>
                    <a:cubicBezTo>
                      <a:pt x="373813" y="253892"/>
                      <a:pt x="369702" y="249506"/>
                      <a:pt x="367328" y="244164"/>
                    </a:cubicBezTo>
                    <a:cubicBezTo>
                      <a:pt x="363163" y="234794"/>
                      <a:pt x="360843" y="224709"/>
                      <a:pt x="357600" y="214981"/>
                    </a:cubicBezTo>
                    <a:cubicBezTo>
                      <a:pt x="355979" y="210117"/>
                      <a:pt x="356361" y="204015"/>
                      <a:pt x="352736" y="200390"/>
                    </a:cubicBezTo>
                    <a:cubicBezTo>
                      <a:pt x="347872" y="195526"/>
                      <a:pt x="342368" y="191228"/>
                      <a:pt x="338145" y="185798"/>
                    </a:cubicBezTo>
                    <a:cubicBezTo>
                      <a:pt x="330967" y="176569"/>
                      <a:pt x="328418" y="163100"/>
                      <a:pt x="318690" y="156615"/>
                    </a:cubicBezTo>
                    <a:lnTo>
                      <a:pt x="304098" y="146888"/>
                    </a:lnTo>
                    <a:cubicBezTo>
                      <a:pt x="300855" y="142024"/>
                      <a:pt x="296744" y="137638"/>
                      <a:pt x="294370" y="132296"/>
                    </a:cubicBezTo>
                    <a:cubicBezTo>
                      <a:pt x="290206" y="122926"/>
                      <a:pt x="290331" y="111644"/>
                      <a:pt x="284643" y="103113"/>
                    </a:cubicBezTo>
                    <a:lnTo>
                      <a:pt x="274915" y="88522"/>
                    </a:lnTo>
                    <a:cubicBezTo>
                      <a:pt x="273294" y="83658"/>
                      <a:pt x="272541" y="78412"/>
                      <a:pt x="270051" y="73930"/>
                    </a:cubicBezTo>
                    <a:cubicBezTo>
                      <a:pt x="255506" y="47749"/>
                      <a:pt x="253729" y="47880"/>
                      <a:pt x="236004" y="30156"/>
                    </a:cubicBezTo>
                    <a:cubicBezTo>
                      <a:pt x="230474" y="13564"/>
                      <a:pt x="232743" y="13118"/>
                      <a:pt x="216549" y="973"/>
                    </a:cubicBezTo>
                    <a:cubicBezTo>
                      <a:pt x="215252" y="0"/>
                      <a:pt x="209253" y="4215"/>
                      <a:pt x="211685" y="10700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Corda 36"/>
              <p:cNvSpPr/>
              <p:nvPr/>
            </p:nvSpPr>
            <p:spPr bwMode="auto">
              <a:xfrm rot="10800000" flipH="1">
                <a:off x="2706358" y="2188917"/>
                <a:ext cx="3600000" cy="3618000"/>
              </a:xfrm>
              <a:prstGeom prst="chord">
                <a:avLst>
                  <a:gd name="adj1" fmla="val 5409229"/>
                  <a:gd name="adj2" fmla="val 16201961"/>
                </a:avLst>
              </a:prstGeom>
              <a:solidFill>
                <a:schemeClr val="tx1">
                  <a:alpha val="6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6000" b="0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Helvetica 55 Roman" pitchFamily="34" charset="0"/>
                </a:endParaRPr>
              </a:p>
            </p:txBody>
          </p:sp>
        </p:grpSp>
      </p:grpSp>
      <p:sp>
        <p:nvSpPr>
          <p:cNvPr id="7" name="Subtítulo 2"/>
          <p:cNvSpPr txBox="1">
            <a:spLocks/>
          </p:cNvSpPr>
          <p:nvPr/>
        </p:nvSpPr>
        <p:spPr bwMode="auto">
          <a:xfrm>
            <a:off x="1" y="128466"/>
            <a:ext cx="91439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3600" kern="0" dirty="0" smtClean="0">
                <a:solidFill>
                  <a:srgbClr val="FFFFCC"/>
                </a:solidFill>
                <a:latin typeface="Century Gothic" pitchFamily="34" charset="0"/>
              </a:rPr>
              <a:t>	Método 2: usando a bússola</a:t>
            </a:r>
            <a:endParaRPr lang="pt-BR" sz="3600" kern="0" dirty="0">
              <a:solidFill>
                <a:srgbClr val="FFFFCC"/>
              </a:solidFill>
              <a:latin typeface="Century Gothic" pitchFamily="34" charset="0"/>
            </a:endParaRP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200" kern="0" dirty="0">
              <a:solidFill>
                <a:srgbClr val="FFFFCC"/>
              </a:solidFill>
              <a:latin typeface="+mn-lt"/>
            </a:endParaRP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kern="0" dirty="0">
              <a:solidFill>
                <a:srgbClr val="FFFFCC"/>
              </a:solidFill>
              <a:latin typeface="+mn-lt"/>
            </a:endParaRPr>
          </a:p>
        </p:txBody>
      </p:sp>
      <p:cxnSp>
        <p:nvCxnSpPr>
          <p:cNvPr id="54" name="Conector reto 53"/>
          <p:cNvCxnSpPr/>
          <p:nvPr/>
        </p:nvCxnSpPr>
        <p:spPr bwMode="auto">
          <a:xfrm flipH="1" flipV="1">
            <a:off x="4211960" y="1765607"/>
            <a:ext cx="288032" cy="1728192"/>
          </a:xfrm>
          <a:prstGeom prst="line">
            <a:avLst/>
          </a:prstGeom>
          <a:solidFill>
            <a:schemeClr val="accent1"/>
          </a:solidFill>
          <a:ln w="1079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cxnSp>
        <p:nvCxnSpPr>
          <p:cNvPr id="67" name="Conector reto 66"/>
          <p:cNvCxnSpPr/>
          <p:nvPr/>
        </p:nvCxnSpPr>
        <p:spPr bwMode="auto">
          <a:xfrm rot="-60000">
            <a:off x="4134605" y="1216278"/>
            <a:ext cx="72008" cy="576064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68" name="Conector reto 67"/>
          <p:cNvCxnSpPr/>
          <p:nvPr/>
        </p:nvCxnSpPr>
        <p:spPr bwMode="auto">
          <a:xfrm flipV="1">
            <a:off x="4788024" y="1693599"/>
            <a:ext cx="72008" cy="1656184"/>
          </a:xfrm>
          <a:prstGeom prst="line">
            <a:avLst/>
          </a:prstGeom>
          <a:solidFill>
            <a:schemeClr val="accent1"/>
          </a:solidFill>
          <a:ln w="107950" cap="flat" cmpd="sng" algn="ctr">
            <a:solidFill>
              <a:srgbClr val="66FF33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cxnSp>
        <p:nvCxnSpPr>
          <p:cNvPr id="78" name="Conector reto 77"/>
          <p:cNvCxnSpPr/>
          <p:nvPr/>
        </p:nvCxnSpPr>
        <p:spPr bwMode="auto">
          <a:xfrm rot="480000">
            <a:off x="4825127" y="1134161"/>
            <a:ext cx="72008" cy="576064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66FF33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sp>
        <p:nvSpPr>
          <p:cNvPr id="79" name="Arco 78"/>
          <p:cNvSpPr/>
          <p:nvPr/>
        </p:nvSpPr>
        <p:spPr bwMode="auto">
          <a:xfrm rot="254108">
            <a:off x="3949432" y="1338719"/>
            <a:ext cx="1228344" cy="870829"/>
          </a:xfrm>
          <a:prstGeom prst="arc">
            <a:avLst>
              <a:gd name="adj1" fmla="val 12907607"/>
              <a:gd name="adj2" fmla="val 18392029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0" name="CaixaDeTexto 79"/>
          <p:cNvSpPr txBox="1"/>
          <p:nvPr/>
        </p:nvSpPr>
        <p:spPr>
          <a:xfrm>
            <a:off x="4139952" y="1393612"/>
            <a:ext cx="7920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12°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899592" y="1693599"/>
            <a:ext cx="337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  <a:latin typeface="Century Gothic" pitchFamily="34" charset="0"/>
              </a:rPr>
              <a:t>Eixo magnético </a:t>
            </a:r>
            <a:endParaRPr lang="pt-BR" sz="2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pSp>
        <p:nvGrpSpPr>
          <p:cNvPr id="112" name="Grupo 111"/>
          <p:cNvGrpSpPr/>
          <p:nvPr/>
        </p:nvGrpSpPr>
        <p:grpSpPr>
          <a:xfrm>
            <a:off x="720543" y="1537618"/>
            <a:ext cx="7737934" cy="5927744"/>
            <a:chOff x="720543" y="1537618"/>
            <a:chExt cx="7737934" cy="5927744"/>
          </a:xfrm>
        </p:grpSpPr>
        <p:grpSp>
          <p:nvGrpSpPr>
            <p:cNvPr id="111" name="Grupo 110"/>
            <p:cNvGrpSpPr/>
            <p:nvPr/>
          </p:nvGrpSpPr>
          <p:grpSpPr>
            <a:xfrm>
              <a:off x="720543" y="1537618"/>
              <a:ext cx="7737934" cy="5927744"/>
              <a:chOff x="720543" y="1537618"/>
              <a:chExt cx="7737934" cy="5927744"/>
            </a:xfrm>
          </p:grpSpPr>
          <p:sp>
            <p:nvSpPr>
              <p:cNvPr id="22" name="Arco 21"/>
              <p:cNvSpPr/>
              <p:nvPr/>
            </p:nvSpPr>
            <p:spPr bwMode="auto">
              <a:xfrm rot="20853249" flipH="1">
                <a:off x="2181876" y="3551745"/>
                <a:ext cx="2376689" cy="2135237"/>
              </a:xfrm>
              <a:prstGeom prst="arc">
                <a:avLst>
                  <a:gd name="adj1" fmla="val 13783334"/>
                  <a:gd name="adj2" fmla="val 7723732"/>
                </a:avLst>
              </a:prstGeom>
              <a:noFill/>
              <a:ln w="41275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glow rad="127000">
                  <a:srgbClr val="FF0000">
                    <a:alpha val="38000"/>
                  </a:srgb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10" name="Grupo 109"/>
              <p:cNvGrpSpPr/>
              <p:nvPr/>
            </p:nvGrpSpPr>
            <p:grpSpPr>
              <a:xfrm>
                <a:off x="720543" y="1537618"/>
                <a:ext cx="7737934" cy="5927744"/>
                <a:chOff x="720543" y="1537618"/>
                <a:chExt cx="7737934" cy="5927744"/>
              </a:xfrm>
            </p:grpSpPr>
            <p:sp>
              <p:nvSpPr>
                <p:cNvPr id="16" name="Arco 15"/>
                <p:cNvSpPr/>
                <p:nvPr/>
              </p:nvSpPr>
              <p:spPr bwMode="auto">
                <a:xfrm rot="20853249">
                  <a:off x="4537299" y="2677663"/>
                  <a:ext cx="3064946" cy="2952302"/>
                </a:xfrm>
                <a:prstGeom prst="arc">
                  <a:avLst>
                    <a:gd name="adj1" fmla="val 13517888"/>
                    <a:gd name="adj2" fmla="val 8436217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glow rad="127000">
                    <a:srgbClr val="FF0000">
                      <a:alpha val="38000"/>
                    </a:srgbClr>
                  </a:glo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" name="Arco 16"/>
                <p:cNvSpPr/>
                <p:nvPr/>
              </p:nvSpPr>
              <p:spPr bwMode="auto">
                <a:xfrm rot="20853249">
                  <a:off x="4619605" y="3120312"/>
                  <a:ext cx="2269572" cy="2132272"/>
                </a:xfrm>
                <a:prstGeom prst="arc">
                  <a:avLst>
                    <a:gd name="adj1" fmla="val 14535776"/>
                    <a:gd name="adj2" fmla="val 7351369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glow rad="127000">
                    <a:srgbClr val="FF0000">
                      <a:alpha val="38000"/>
                    </a:srgbClr>
                  </a:glo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" name="Arco 17"/>
                <p:cNvSpPr/>
                <p:nvPr/>
              </p:nvSpPr>
              <p:spPr bwMode="auto">
                <a:xfrm rot="20853249">
                  <a:off x="5058006" y="3487374"/>
                  <a:ext cx="1255116" cy="1437354"/>
                </a:xfrm>
                <a:prstGeom prst="arc">
                  <a:avLst>
                    <a:gd name="adj1" fmla="val 14972322"/>
                    <a:gd name="adj2" fmla="val 6325298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glow rad="127000">
                    <a:srgbClr val="FF0000">
                      <a:alpha val="38000"/>
                    </a:srgbClr>
                  </a:glo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" name="Arco 18"/>
                <p:cNvSpPr/>
                <p:nvPr/>
              </p:nvSpPr>
              <p:spPr bwMode="auto">
                <a:xfrm rot="20853249">
                  <a:off x="4504666" y="1634280"/>
                  <a:ext cx="3953811" cy="5152150"/>
                </a:xfrm>
                <a:prstGeom prst="arc">
                  <a:avLst>
                    <a:gd name="adj1" fmla="val 12847918"/>
                    <a:gd name="adj2" fmla="val 18968466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glow rad="127000">
                    <a:srgbClr val="FF0000">
                      <a:alpha val="38000"/>
                    </a:srgbClr>
                  </a:glo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Arco 19"/>
                <p:cNvSpPr/>
                <p:nvPr/>
              </p:nvSpPr>
              <p:spPr bwMode="auto">
                <a:xfrm rot="8579651">
                  <a:off x="4317292" y="1537618"/>
                  <a:ext cx="3953811" cy="4783666"/>
                </a:xfrm>
                <a:prstGeom prst="arc">
                  <a:avLst>
                    <a:gd name="adj1" fmla="val 16133542"/>
                    <a:gd name="adj2" fmla="val 20976521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glow rad="127000">
                    <a:srgbClr val="FF0000">
                      <a:alpha val="38000"/>
                    </a:srgbClr>
                  </a:glo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Arco 20"/>
                <p:cNvSpPr/>
                <p:nvPr/>
              </p:nvSpPr>
              <p:spPr bwMode="auto">
                <a:xfrm rot="20853249" flipH="1">
                  <a:off x="1441120" y="3124655"/>
                  <a:ext cx="3205859" cy="2994929"/>
                </a:xfrm>
                <a:prstGeom prst="arc">
                  <a:avLst>
                    <a:gd name="adj1" fmla="val 12956016"/>
                    <a:gd name="adj2" fmla="val 8293197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glow rad="127000">
                    <a:srgbClr val="FF0000">
                      <a:alpha val="38000"/>
                    </a:srgbClr>
                  </a:glo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Arco 22"/>
                <p:cNvSpPr/>
                <p:nvPr/>
              </p:nvSpPr>
              <p:spPr bwMode="auto">
                <a:xfrm rot="20853249" flipH="1">
                  <a:off x="2974956" y="3835655"/>
                  <a:ext cx="1331586" cy="1502760"/>
                </a:xfrm>
                <a:prstGeom prst="arc">
                  <a:avLst>
                    <a:gd name="adj1" fmla="val 14448165"/>
                    <a:gd name="adj2" fmla="val 6648083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glow rad="127000">
                    <a:srgbClr val="FF0000">
                      <a:alpha val="38000"/>
                    </a:srgbClr>
                  </a:glo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Arco 23"/>
                <p:cNvSpPr/>
                <p:nvPr/>
              </p:nvSpPr>
              <p:spPr bwMode="auto">
                <a:xfrm rot="20853249" flipH="1">
                  <a:off x="1027216" y="2301447"/>
                  <a:ext cx="3913560" cy="5163915"/>
                </a:xfrm>
                <a:prstGeom prst="arc">
                  <a:avLst>
                    <a:gd name="adj1" fmla="val 12677352"/>
                    <a:gd name="adj2" fmla="val 17428756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glow rad="127000">
                    <a:srgbClr val="FF0000">
                      <a:alpha val="38000"/>
                    </a:srgbClr>
                  </a:glo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6" name="Arco 25"/>
                <p:cNvSpPr/>
                <p:nvPr/>
              </p:nvSpPr>
              <p:spPr bwMode="auto">
                <a:xfrm rot="11385425" flipH="1">
                  <a:off x="720543" y="2430483"/>
                  <a:ext cx="3913560" cy="4699901"/>
                </a:xfrm>
                <a:prstGeom prst="arc">
                  <a:avLst>
                    <a:gd name="adj1" fmla="val 18833093"/>
                    <a:gd name="adj2" fmla="val 21063670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glow rad="127000">
                    <a:srgbClr val="FF0000">
                      <a:alpha val="38000"/>
                    </a:srgbClr>
                  </a:glo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cxnSp>
          <p:nvCxnSpPr>
            <p:cNvPr id="95" name="Conector de seta reta 94"/>
            <p:cNvCxnSpPr/>
            <p:nvPr/>
          </p:nvCxnSpPr>
          <p:spPr bwMode="auto">
            <a:xfrm rot="-1800000">
              <a:off x="2843808" y="3092073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97" name="Conector de seta reta 96"/>
            <p:cNvCxnSpPr/>
            <p:nvPr/>
          </p:nvCxnSpPr>
          <p:spPr bwMode="auto">
            <a:xfrm rot="-2460000">
              <a:off x="2996208" y="3564214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98" name="Conector de seta reta 97"/>
            <p:cNvCxnSpPr/>
            <p:nvPr/>
          </p:nvCxnSpPr>
          <p:spPr bwMode="auto">
            <a:xfrm rot="-1440000">
              <a:off x="2708147" y="2292068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99" name="Conector de seta reta 98"/>
            <p:cNvCxnSpPr/>
            <p:nvPr/>
          </p:nvCxnSpPr>
          <p:spPr bwMode="auto">
            <a:xfrm rot="-5940000">
              <a:off x="2947350" y="4254685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0" name="Conector de seta reta 99"/>
            <p:cNvCxnSpPr/>
            <p:nvPr/>
          </p:nvCxnSpPr>
          <p:spPr bwMode="auto">
            <a:xfrm rot="5340000">
              <a:off x="4311878" y="5766853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1" name="Conector de seta reta 100"/>
            <p:cNvCxnSpPr/>
            <p:nvPr/>
          </p:nvCxnSpPr>
          <p:spPr bwMode="auto">
            <a:xfrm rot="9000000">
              <a:off x="5804491" y="2650519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2" name="Conector de seta reta 101"/>
            <p:cNvCxnSpPr/>
            <p:nvPr/>
          </p:nvCxnSpPr>
          <p:spPr bwMode="auto">
            <a:xfrm rot="9600000">
              <a:off x="5859674" y="3089798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3" name="Conector de seta reta 102"/>
            <p:cNvCxnSpPr/>
            <p:nvPr/>
          </p:nvCxnSpPr>
          <p:spPr bwMode="auto">
            <a:xfrm rot="9360000">
              <a:off x="6226859" y="1625943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4" name="Conector de seta reta 103"/>
            <p:cNvCxnSpPr/>
            <p:nvPr/>
          </p:nvCxnSpPr>
          <p:spPr bwMode="auto">
            <a:xfrm rot="14820000">
              <a:off x="6239220" y="4129657"/>
              <a:ext cx="144016" cy="4392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5" name="Conector de seta reta 104"/>
            <p:cNvCxnSpPr/>
            <p:nvPr/>
          </p:nvCxnSpPr>
          <p:spPr bwMode="auto">
            <a:xfrm rot="-1440000">
              <a:off x="6452627" y="6137616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</p:grpSp>
      <p:sp>
        <p:nvSpPr>
          <p:cNvPr id="85" name="CaixaDeTexto 84"/>
          <p:cNvSpPr txBox="1"/>
          <p:nvPr/>
        </p:nvSpPr>
        <p:spPr>
          <a:xfrm>
            <a:off x="-83581" y="5177767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Polo Norte </a:t>
            </a:r>
          </a:p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Magnético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7" name="CaixaDeTexto 86"/>
          <p:cNvSpPr txBox="1"/>
          <p:nvPr/>
        </p:nvSpPr>
        <p:spPr>
          <a:xfrm>
            <a:off x="6529644" y="2563108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Polo Norte </a:t>
            </a:r>
          </a:p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Geográfico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89" name="Conector de seta reta 88"/>
          <p:cNvCxnSpPr/>
          <p:nvPr/>
        </p:nvCxnSpPr>
        <p:spPr bwMode="auto">
          <a:xfrm flipH="1">
            <a:off x="4932040" y="2978788"/>
            <a:ext cx="1914745" cy="37099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1" name="Conector de seta reta 90"/>
          <p:cNvCxnSpPr/>
          <p:nvPr/>
        </p:nvCxnSpPr>
        <p:spPr bwMode="auto">
          <a:xfrm flipV="1">
            <a:off x="2367147" y="3510733"/>
            <a:ext cx="2001568" cy="208824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1" name="CaixaDeTexto 80"/>
          <p:cNvSpPr txBox="1"/>
          <p:nvPr/>
        </p:nvSpPr>
        <p:spPr>
          <a:xfrm>
            <a:off x="4796408" y="1674435"/>
            <a:ext cx="337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66FF33"/>
                </a:solidFill>
                <a:latin typeface="Century Gothic" pitchFamily="34" charset="0"/>
              </a:rPr>
              <a:t>Eixo de rotação </a:t>
            </a:r>
            <a:endParaRPr lang="pt-BR" sz="2800" dirty="0">
              <a:solidFill>
                <a:srgbClr val="66FF33"/>
              </a:solidFill>
              <a:latin typeface="Century Gothic" pitchFamily="34" charset="0"/>
            </a:endParaRPr>
          </a:p>
        </p:txBody>
      </p:sp>
      <p:sp>
        <p:nvSpPr>
          <p:cNvPr id="84" name="Elipse 83"/>
          <p:cNvSpPr>
            <a:spLocks noChangeAspect="1"/>
          </p:cNvSpPr>
          <p:nvPr/>
        </p:nvSpPr>
        <p:spPr bwMode="auto">
          <a:xfrm>
            <a:off x="4521483" y="3075610"/>
            <a:ext cx="539857" cy="539857"/>
          </a:xfrm>
          <a:prstGeom prst="ellipse">
            <a:avLst/>
          </a:prstGeom>
          <a:gradFill>
            <a:gsLst>
              <a:gs pos="14000">
                <a:schemeClr val="bg1"/>
              </a:gs>
              <a:gs pos="28000">
                <a:srgbClr val="66FF33">
                  <a:alpha val="79000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6" name="Elipse 85"/>
          <p:cNvSpPr>
            <a:spLocks noChangeAspect="1"/>
          </p:cNvSpPr>
          <p:nvPr/>
        </p:nvSpPr>
        <p:spPr bwMode="auto">
          <a:xfrm>
            <a:off x="4226497" y="3215008"/>
            <a:ext cx="539857" cy="539857"/>
          </a:xfrm>
          <a:prstGeom prst="ellipse">
            <a:avLst/>
          </a:prstGeom>
          <a:gradFill>
            <a:gsLst>
              <a:gs pos="14000">
                <a:schemeClr val="bg1"/>
              </a:gs>
              <a:gs pos="28000">
                <a:srgbClr val="FF0000">
                  <a:alpha val="82000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dirty="0" smtClean="0">
                <a:solidFill>
                  <a:srgbClr val="FFFFCC"/>
                </a:solidFill>
                <a:latin typeface="Century Gothic" pitchFamily="34" charset="0"/>
              </a:rPr>
              <a:t>Crédito da Imagem: André Luiz da Silva CDA/CDCC/USP baseada em figura de “O Céu que nos Envolve” </a:t>
            </a:r>
            <a:r>
              <a:rPr lang="pt-BR" sz="1000" dirty="0" err="1" smtClean="0">
                <a:solidFill>
                  <a:srgbClr val="FFFFCC"/>
                </a:solidFill>
                <a:latin typeface="Century Gothic" pitchFamily="34" charset="0"/>
              </a:rPr>
              <a:t>Enos</a:t>
            </a:r>
            <a:r>
              <a:rPr lang="pt-BR" sz="1000" dirty="0" smtClean="0">
                <a:solidFill>
                  <a:srgbClr val="FFFFCC"/>
                </a:solidFill>
                <a:latin typeface="Century Gothic" pitchFamily="34" charset="0"/>
              </a:rPr>
              <a:t> </a:t>
            </a:r>
            <a:r>
              <a:rPr lang="pt-BR" sz="1000" dirty="0" err="1" smtClean="0">
                <a:solidFill>
                  <a:srgbClr val="FFFFCC"/>
                </a:solidFill>
                <a:latin typeface="Century Gothic" pitchFamily="34" charset="0"/>
              </a:rPr>
              <a:t>Picazzio</a:t>
            </a:r>
            <a:r>
              <a:rPr lang="pt-BR" sz="1000" dirty="0" smtClean="0">
                <a:solidFill>
                  <a:srgbClr val="FFFFCC"/>
                </a:solidFill>
                <a:latin typeface="Century Gothic" pitchFamily="34" charset="0"/>
              </a:rPr>
              <a:t> (Editor e Coordenador). </a:t>
            </a:r>
          </a:p>
        </p:txBody>
      </p:sp>
    </p:spTree>
    <p:extLst>
      <p:ext uri="{BB962C8B-B14F-4D97-AF65-F5344CB8AC3E}">
        <p14:creationId xmlns:p14="http://schemas.microsoft.com/office/powerpoint/2010/main" val="2400652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/>
      <p:bldP spid="82" grpId="0"/>
      <p:bldP spid="85" grpId="0"/>
      <p:bldP spid="87" grpId="0"/>
      <p:bldP spid="81" grpId="0"/>
      <p:bldP spid="84" grpId="0" animBg="1"/>
      <p:bldP spid="86" grpId="0" animBg="1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 bwMode="auto">
          <a:xfrm>
            <a:off x="180529" y="116632"/>
            <a:ext cx="827990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3600" kern="0" dirty="0" smtClean="0">
                <a:solidFill>
                  <a:schemeClr val="tx1"/>
                </a:solidFill>
                <a:latin typeface="Century Gothic" pitchFamily="34" charset="0"/>
              </a:rPr>
              <a:t>	Declinação magnética</a:t>
            </a:r>
            <a:endParaRPr lang="pt-BR" sz="3600" kern="0" dirty="0">
              <a:solidFill>
                <a:schemeClr val="tx1"/>
              </a:solidFill>
              <a:latin typeface="Century Gothic" pitchFamily="34" charset="0"/>
            </a:endParaRP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200" kern="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2" descr="Declinação Magnét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2933700" cy="3781425"/>
          </a:xfrm>
          <a:prstGeom prst="rect">
            <a:avLst/>
          </a:prstGeom>
          <a:noFill/>
        </p:spPr>
      </p:pic>
      <p:pic>
        <p:nvPicPr>
          <p:cNvPr id="2052" name="Picture 4" descr="Declinação Magnét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00" y="1196752"/>
            <a:ext cx="2933700" cy="3781425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35496" y="6608385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chemeClr val="tx1"/>
                </a:solidFill>
                <a:latin typeface="Century Gothic" pitchFamily="34" charset="0"/>
              </a:rPr>
              <a:t>Fonte da imagem: http://www.heliodon.com.br/calcular_declinacao_2.html</a:t>
            </a:r>
            <a:endParaRPr lang="pt-BR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59632" y="508518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tx1"/>
                </a:solidFill>
                <a:latin typeface="Century Gothic" pitchFamily="34" charset="0"/>
              </a:rPr>
              <a:t>Declinação magnética positiva</a:t>
            </a:r>
            <a:endParaRPr lang="pt-BR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64088" y="508518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tx1"/>
                </a:solidFill>
                <a:latin typeface="Century Gothic" pitchFamily="34" charset="0"/>
              </a:rPr>
              <a:t>Declinação magnética negativa </a:t>
            </a:r>
            <a:endParaRPr lang="pt-BR" sz="24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683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65" y="836712"/>
            <a:ext cx="7481060" cy="5472609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 bwMode="auto">
          <a:xfrm>
            <a:off x="467544" y="42081"/>
            <a:ext cx="827990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3600" kern="0" dirty="0" smtClean="0">
                <a:solidFill>
                  <a:schemeClr val="tx1"/>
                </a:solidFill>
                <a:latin typeface="Century Gothic" pitchFamily="34" charset="0"/>
              </a:rPr>
              <a:t>Na cidade de São Paulo</a:t>
            </a:r>
            <a:endParaRPr lang="pt-BR" sz="3600" kern="0" dirty="0">
              <a:solidFill>
                <a:schemeClr val="tx1"/>
              </a:solidFill>
              <a:latin typeface="Century Gothic" pitchFamily="34" charset="0"/>
            </a:endParaRP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200" kern="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428" y="6548777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chemeClr val="tx1"/>
                </a:solidFill>
                <a:latin typeface="Century Gothic" pitchFamily="34" charset="0"/>
              </a:rPr>
              <a:t>Fonte da imagem: </a:t>
            </a:r>
            <a:r>
              <a:rPr lang="pt-BR" sz="1200" dirty="0">
                <a:solidFill>
                  <a:schemeClr val="tx1"/>
                </a:solidFill>
                <a:latin typeface="Century Gothic" pitchFamily="34" charset="0"/>
              </a:rPr>
              <a:t>https://www.ngdc.noaa.gov/geomag-web/?useFullSite=true</a:t>
            </a:r>
          </a:p>
        </p:txBody>
      </p:sp>
      <p:cxnSp>
        <p:nvCxnSpPr>
          <p:cNvPr id="9" name="Conector de Seta Reta 8"/>
          <p:cNvCxnSpPr/>
          <p:nvPr/>
        </p:nvCxnSpPr>
        <p:spPr bwMode="auto">
          <a:xfrm flipV="1">
            <a:off x="5771384" y="2897096"/>
            <a:ext cx="0" cy="2592000"/>
          </a:xfrm>
          <a:prstGeom prst="straightConnector1">
            <a:avLst/>
          </a:prstGeom>
          <a:ln w="53975">
            <a:headEnd type="none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 bwMode="auto">
          <a:xfrm rot="-1320000" flipV="1">
            <a:off x="5708106" y="2878215"/>
            <a:ext cx="0" cy="2664000"/>
          </a:xfrm>
          <a:prstGeom prst="straightConnector1">
            <a:avLst/>
          </a:prstGeom>
          <a:ln w="53975">
            <a:headEnd type="none" w="sm" len="sm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 rot="21600000">
            <a:off x="4427985" y="5445224"/>
            <a:ext cx="2847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D</a:t>
            </a:r>
            <a:r>
              <a:rPr lang="pt-BR" sz="4000" baseline="-250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SP</a:t>
            </a:r>
            <a:r>
              <a:rPr lang="pt-BR" sz="40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≈ -21°</a:t>
            </a:r>
            <a:endParaRPr lang="el-GR" sz="400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15120462">
            <a:off x="5292744" y="3224979"/>
            <a:ext cx="696595" cy="61462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715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 rot="21600000">
            <a:off x="5386858" y="2469349"/>
            <a:ext cx="792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N</a:t>
            </a:r>
            <a:endParaRPr lang="el-GR" sz="280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11" name="Elipse 10"/>
          <p:cNvSpPr/>
          <p:nvPr/>
        </p:nvSpPr>
        <p:spPr bwMode="auto">
          <a:xfrm>
            <a:off x="2123728" y="4869160"/>
            <a:ext cx="792088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837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755576" y="2564904"/>
            <a:ext cx="7772400" cy="1143000"/>
          </a:xfrm>
        </p:spPr>
        <p:txBody>
          <a:bodyPr/>
          <a:lstStyle/>
          <a:p>
            <a:r>
              <a:rPr lang="pt-BR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1. montando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/>
          <p:cNvSpPr txBox="1">
            <a:spLocks/>
          </p:cNvSpPr>
          <p:nvPr/>
        </p:nvSpPr>
        <p:spPr bwMode="auto">
          <a:xfrm>
            <a:off x="1" y="128466"/>
            <a:ext cx="9143999" cy="78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3600" kern="0" dirty="0" smtClean="0">
                <a:solidFill>
                  <a:srgbClr val="FFFFCC"/>
                </a:solidFill>
                <a:latin typeface="Century Gothic" pitchFamily="34" charset="0"/>
              </a:rPr>
              <a:t>Método 3: usando a hora corrigida</a:t>
            </a:r>
            <a:endParaRPr lang="pt-BR" sz="3600" kern="0" dirty="0">
              <a:solidFill>
                <a:srgbClr val="FFFFCC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200" kern="0" dirty="0">
              <a:solidFill>
                <a:srgbClr val="FFFFCC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kern="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844824"/>
            <a:ext cx="5544616" cy="3168352"/>
          </a:xfrm>
          <a:prstGeom prst="rect">
            <a:avLst/>
          </a:prstGeom>
        </p:spPr>
      </p:pic>
      <p:sp>
        <p:nvSpPr>
          <p:cNvPr id="56" name="Retângulo 55"/>
          <p:cNvSpPr/>
          <p:nvPr/>
        </p:nvSpPr>
        <p:spPr>
          <a:xfrm>
            <a:off x="0" y="65253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 smtClean="0">
                <a:solidFill>
                  <a:srgbClr val="FFFFCC"/>
                </a:solidFill>
                <a:latin typeface="Century Gothic" pitchFamily="34" charset="0"/>
              </a:rPr>
              <a:t>Crédito da Imagem: </a:t>
            </a:r>
            <a:r>
              <a:rPr lang="pt-BR" sz="1100" dirty="0">
                <a:solidFill>
                  <a:srgbClr val="FFFFCC"/>
                </a:solidFill>
                <a:latin typeface="Century Gothic" pitchFamily="34" charset="0"/>
              </a:rPr>
              <a:t>https://hypescience.com</a:t>
            </a:r>
          </a:p>
          <a:p>
            <a:pPr algn="just"/>
            <a:endParaRPr lang="pt-BR" sz="1100" dirty="0" smtClean="0">
              <a:solidFill>
                <a:srgbClr val="FFFFCC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38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3. Entendendo</a:t>
            </a:r>
            <a:endParaRPr lang="pt-BR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12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rc 3"/>
          <p:cNvSpPr/>
          <p:nvPr/>
        </p:nvSpPr>
        <p:spPr bwMode="auto">
          <a:xfrm rot="20930720" flipV="1">
            <a:off x="2766210" y="3031307"/>
            <a:ext cx="4094162" cy="196850"/>
          </a:xfrm>
          <a:custGeom>
            <a:avLst/>
            <a:gdLst>
              <a:gd name="T0" fmla="*/ 2147483647 w 21407"/>
              <a:gd name="T1" fmla="*/ 2147483647 h 3672"/>
              <a:gd name="T2" fmla="*/ 2147483647 w 21407"/>
              <a:gd name="T3" fmla="*/ 2147483647 h 3672"/>
              <a:gd name="T4" fmla="*/ 0 w 21407"/>
              <a:gd name="T5" fmla="*/ 0 h 3672"/>
              <a:gd name="T6" fmla="*/ 0 60000 65536"/>
              <a:gd name="T7" fmla="*/ 0 60000 65536"/>
              <a:gd name="T8" fmla="*/ 0 60000 65536"/>
              <a:gd name="T9" fmla="*/ 0 w 21407"/>
              <a:gd name="T10" fmla="*/ 0 h 3672"/>
              <a:gd name="T11" fmla="*/ 21407 w 21407"/>
              <a:gd name="T12" fmla="*/ 3672 h 3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07" h="3672" fill="none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</a:path>
              <a:path w="21407" h="3672" stroke="0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wrap="none" lIns="91405" tIns="45703" rIns="91405" bIns="45703" anchor="ctr"/>
          <a:lstStyle/>
          <a:p>
            <a:endParaRPr lang="pt-BR">
              <a:latin typeface="Helvetica 55 Roman" panose="000B0500000000000000" pitchFamily="34" charset="0"/>
            </a:endParaRPr>
          </a:p>
        </p:txBody>
      </p:sp>
      <p:sp>
        <p:nvSpPr>
          <p:cNvPr id="35" name="Oval 2"/>
          <p:cNvSpPr>
            <a:spLocks noChangeAspect="1" noChangeArrowheads="1"/>
          </p:cNvSpPr>
          <p:nvPr/>
        </p:nvSpPr>
        <p:spPr bwMode="auto">
          <a:xfrm rot="18342476">
            <a:off x="2284308" y="1083406"/>
            <a:ext cx="4752000" cy="4752975"/>
          </a:xfrm>
          <a:prstGeom prst="ellipse">
            <a:avLst/>
          </a:prstGeom>
          <a:gradFill flip="none" rotWithShape="1">
            <a:gsLst>
              <a:gs pos="64000">
                <a:srgbClr val="000000"/>
              </a:gs>
              <a:gs pos="39999">
                <a:srgbClr val="0A128C">
                  <a:alpha val="37000"/>
                </a:srgbClr>
              </a:gs>
              <a:gs pos="71000">
                <a:srgbClr val="873AC0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Helvetica 55 Roman" panose="000B0500000000000000" pitchFamily="34" charset="0"/>
            </a:endParaRPr>
          </a:p>
        </p:txBody>
      </p:sp>
      <p:sp>
        <p:nvSpPr>
          <p:cNvPr id="83" name="Arco 82"/>
          <p:cNvSpPr/>
          <p:nvPr/>
        </p:nvSpPr>
        <p:spPr bwMode="auto">
          <a:xfrm rot="5400000">
            <a:off x="3994057" y="1094116"/>
            <a:ext cx="1296146" cy="4669769"/>
          </a:xfrm>
          <a:prstGeom prst="arc">
            <a:avLst>
              <a:gd name="adj1" fmla="val 5300658"/>
              <a:gd name="adj2" fmla="val 16218859"/>
            </a:avLst>
          </a:prstGeom>
          <a:noFill/>
          <a:ln w="66675" cap="flat" cmpd="sng" algn="ctr">
            <a:solidFill>
              <a:srgbClr val="00B0F0">
                <a:alpha val="42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86" name="Line 27"/>
          <p:cNvSpPr>
            <a:spLocks noChangeShapeType="1"/>
          </p:cNvSpPr>
          <p:nvPr/>
        </p:nvSpPr>
        <p:spPr bwMode="auto">
          <a:xfrm rot="18342476" flipV="1">
            <a:off x="2744766" y="2115086"/>
            <a:ext cx="3800593" cy="2731801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</a:ln>
        </p:spPr>
        <p:txBody>
          <a:bodyPr lIns="91405" tIns="45703" rIns="91405" bIns="45703"/>
          <a:lstStyle/>
          <a:p>
            <a:endParaRPr lang="pt-BR"/>
          </a:p>
        </p:txBody>
      </p:sp>
      <p:sp>
        <p:nvSpPr>
          <p:cNvPr id="48" name="Elipse 47"/>
          <p:cNvSpPr>
            <a:spLocks noChangeAspect="1"/>
          </p:cNvSpPr>
          <p:nvPr/>
        </p:nvSpPr>
        <p:spPr bwMode="auto">
          <a:xfrm>
            <a:off x="3050306" y="1344588"/>
            <a:ext cx="3240361" cy="2304256"/>
          </a:xfrm>
          <a:prstGeom prst="ellipse">
            <a:avLst/>
          </a:prstGeom>
          <a:gradFill>
            <a:gsLst>
              <a:gs pos="48000">
                <a:srgbClr val="7030A0">
                  <a:alpha val="77000"/>
                </a:srgbClr>
              </a:gs>
              <a:gs pos="91000">
                <a:schemeClr val="tx1">
                  <a:alpha val="2000"/>
                </a:schemeClr>
              </a:gs>
              <a:gs pos="2000">
                <a:schemeClr val="bg1">
                  <a:alpha val="5800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>
              <a:latin typeface="Helvetica 55 Roman" panose="000B0500000000000000" pitchFamily="34" charset="0"/>
            </a:endParaRPr>
          </a:p>
        </p:txBody>
      </p:sp>
      <p:grpSp>
        <p:nvGrpSpPr>
          <p:cNvPr id="2" name="Grupo 101"/>
          <p:cNvGrpSpPr/>
          <p:nvPr/>
        </p:nvGrpSpPr>
        <p:grpSpPr>
          <a:xfrm rot="7542476">
            <a:off x="4328492" y="5492517"/>
            <a:ext cx="636551" cy="636551"/>
            <a:chOff x="7101801" y="2060840"/>
            <a:chExt cx="636551" cy="636551"/>
          </a:xfrm>
        </p:grpSpPr>
        <p:sp>
          <p:nvSpPr>
            <p:cNvPr id="121" name="Elipse 120"/>
            <p:cNvSpPr>
              <a:spLocks noChangeAspect="1"/>
            </p:cNvSpPr>
            <p:nvPr/>
          </p:nvSpPr>
          <p:spPr bwMode="auto">
            <a:xfrm>
              <a:off x="7101801" y="2060840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FF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120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sp>
        <p:nvSpPr>
          <p:cNvPr id="196" name="CaixaDeTexto 195"/>
          <p:cNvSpPr txBox="1"/>
          <p:nvPr/>
        </p:nvSpPr>
        <p:spPr>
          <a:xfrm>
            <a:off x="4499992" y="412991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Equador Celeste</a:t>
            </a:r>
            <a:endParaRPr lang="pt-BR" sz="2800" dirty="0">
              <a:solidFill>
                <a:srgbClr val="00B0F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Lua 36"/>
          <p:cNvSpPr/>
          <p:nvPr/>
        </p:nvSpPr>
        <p:spPr bwMode="auto">
          <a:xfrm rot="16200000">
            <a:off x="4081208" y="3370624"/>
            <a:ext cx="1125232" cy="3312000"/>
          </a:xfrm>
          <a:prstGeom prst="moon">
            <a:avLst>
              <a:gd name="adj" fmla="val 87500"/>
            </a:avLst>
          </a:prstGeom>
          <a:gradFill flip="none" rotWithShape="1">
            <a:gsLst>
              <a:gs pos="94000">
                <a:schemeClr val="tx1">
                  <a:alpha val="22000"/>
                </a:schemeClr>
              </a:gs>
              <a:gs pos="66000">
                <a:srgbClr val="7030A0">
                  <a:alpha val="47000"/>
                </a:srgbClr>
              </a:gs>
              <a:gs pos="19000">
                <a:schemeClr val="bg1">
                  <a:alpha val="35000"/>
                </a:schemeClr>
              </a:gs>
            </a:gsLst>
            <a:lin ang="21594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defTabSz="913765"/>
            <a:endParaRPr lang="pt-BR" dirty="0" smtClean="0"/>
          </a:p>
        </p:txBody>
      </p:sp>
      <p:grpSp>
        <p:nvGrpSpPr>
          <p:cNvPr id="3" name="Grupo 46"/>
          <p:cNvGrpSpPr>
            <a:grpSpLocks noChangeAspect="1"/>
          </p:cNvGrpSpPr>
          <p:nvPr/>
        </p:nvGrpSpPr>
        <p:grpSpPr>
          <a:xfrm>
            <a:off x="4355976" y="3140969"/>
            <a:ext cx="576067" cy="576000"/>
            <a:chOff x="-985786" y="1102671"/>
            <a:chExt cx="4795558" cy="4984734"/>
          </a:xfrm>
        </p:grpSpPr>
        <p:sp>
          <p:nvSpPr>
            <p:cNvPr id="44" name="Oval 2"/>
            <p:cNvSpPr>
              <a:spLocks noChangeArrowheads="1"/>
            </p:cNvSpPr>
            <p:nvPr/>
          </p:nvSpPr>
          <p:spPr bwMode="auto">
            <a:xfrm rot="18342476">
              <a:off x="-1080374" y="1197259"/>
              <a:ext cx="4984734" cy="4795558"/>
            </a:xfrm>
            <a:prstGeom prst="ellipse">
              <a:avLst/>
            </a:prstGeom>
            <a:solidFill>
              <a:srgbClr val="0070C0"/>
            </a:solidFill>
            <a:ln w="4445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Helvetica 55 Roman" panose="000B0500000000000000" pitchFamily="34" charset="0"/>
              </a:endParaRPr>
            </a:p>
          </p:txBody>
        </p:sp>
        <p:sp>
          <p:nvSpPr>
            <p:cNvPr id="45" name="Elipse 44"/>
            <p:cNvSpPr/>
            <p:nvPr/>
          </p:nvSpPr>
          <p:spPr bwMode="auto">
            <a:xfrm>
              <a:off x="-258644" y="1560955"/>
              <a:ext cx="3402511" cy="2803913"/>
            </a:xfrm>
            <a:prstGeom prst="ellipse">
              <a:avLst/>
            </a:prstGeom>
            <a:gradFill>
              <a:gsLst>
                <a:gs pos="85000">
                  <a:srgbClr val="00B0F0">
                    <a:alpha val="12000"/>
                  </a:srgb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3000">
                  <a:schemeClr val="bg1"/>
                </a:gs>
              </a:gsLst>
              <a:lin ang="5400000" scaled="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05" tIns="45703" rIns="91405" bIns="45703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46" name="Lua 45"/>
            <p:cNvSpPr/>
            <p:nvPr/>
          </p:nvSpPr>
          <p:spPr bwMode="auto">
            <a:xfrm rot="16200000">
              <a:off x="818874" y="3590212"/>
              <a:ext cx="1223467" cy="2996875"/>
            </a:xfrm>
            <a:prstGeom prst="moon">
              <a:avLst>
                <a:gd name="adj" fmla="val 87500"/>
              </a:avLst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66000">
                  <a:srgbClr val="00B0F0">
                    <a:alpha val="44000"/>
                  </a:srgbClr>
                </a:gs>
                <a:gs pos="19000">
                  <a:schemeClr val="bg1">
                    <a:alpha val="70000"/>
                  </a:schemeClr>
                </a:gs>
              </a:gsLst>
              <a:lin ang="21594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/>
            </a:p>
          </p:txBody>
        </p:sp>
      </p:grpSp>
      <p:sp>
        <p:nvSpPr>
          <p:cNvPr id="49" name="CaixaDeTexto 48"/>
          <p:cNvSpPr txBox="1"/>
          <p:nvPr/>
        </p:nvSpPr>
        <p:spPr>
          <a:xfrm>
            <a:off x="4139952" y="3218542"/>
            <a:ext cx="25202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Terra</a:t>
            </a:r>
            <a:endParaRPr lang="pt-BR" sz="2400" dirty="0">
              <a:solidFill>
                <a:srgbClr val="00B0F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Arco 72"/>
          <p:cNvSpPr/>
          <p:nvPr/>
        </p:nvSpPr>
        <p:spPr bwMode="auto">
          <a:xfrm rot="5400000">
            <a:off x="3926837" y="1094116"/>
            <a:ext cx="1440159" cy="4669769"/>
          </a:xfrm>
          <a:prstGeom prst="arc">
            <a:avLst>
              <a:gd name="adj1" fmla="val 16205770"/>
              <a:gd name="adj2" fmla="val 5408790"/>
            </a:avLst>
          </a:prstGeom>
          <a:noFill/>
          <a:ln w="889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grpSp>
        <p:nvGrpSpPr>
          <p:cNvPr id="4" name="Grupo 42"/>
          <p:cNvGrpSpPr>
            <a:grpSpLocks noChangeAspect="1"/>
          </p:cNvGrpSpPr>
          <p:nvPr/>
        </p:nvGrpSpPr>
        <p:grpSpPr>
          <a:xfrm rot="8589899">
            <a:off x="4841326" y="3630042"/>
            <a:ext cx="144017" cy="324036"/>
            <a:chOff x="4499992" y="3313216"/>
            <a:chExt cx="288032" cy="648072"/>
          </a:xfrm>
        </p:grpSpPr>
        <p:sp>
          <p:nvSpPr>
            <p:cNvPr id="47" name="Elipse 46"/>
            <p:cNvSpPr/>
            <p:nvPr/>
          </p:nvSpPr>
          <p:spPr bwMode="auto">
            <a:xfrm>
              <a:off x="4572000" y="3313216"/>
              <a:ext cx="216024" cy="216024"/>
            </a:xfrm>
            <a:prstGeom prst="ellips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50" name="Conector reto 49"/>
            <p:cNvCxnSpPr>
              <a:stCxn id="47" idx="4"/>
            </p:cNvCxnSpPr>
            <p:nvPr/>
          </p:nvCxnSpPr>
          <p:spPr bwMode="auto">
            <a:xfrm flipH="1">
              <a:off x="4644008" y="3529240"/>
              <a:ext cx="36004" cy="21602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1" name="Conector reto 50"/>
            <p:cNvCxnSpPr/>
            <p:nvPr/>
          </p:nvCxnSpPr>
          <p:spPr bwMode="auto">
            <a:xfrm>
              <a:off x="4644008" y="3745264"/>
              <a:ext cx="144016" cy="21602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2" name="Conector reto 51"/>
            <p:cNvCxnSpPr/>
            <p:nvPr/>
          </p:nvCxnSpPr>
          <p:spPr bwMode="auto">
            <a:xfrm flipH="1">
              <a:off x="4572000" y="3745264"/>
              <a:ext cx="72008" cy="21602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3" name="Conector reto 52"/>
            <p:cNvCxnSpPr/>
            <p:nvPr/>
          </p:nvCxnSpPr>
          <p:spPr bwMode="auto">
            <a:xfrm>
              <a:off x="4644008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Conector reto 53"/>
            <p:cNvCxnSpPr/>
            <p:nvPr/>
          </p:nvCxnSpPr>
          <p:spPr bwMode="auto">
            <a:xfrm flipV="1">
              <a:off x="4499992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5" name="Grupo 32"/>
          <p:cNvGrpSpPr/>
          <p:nvPr/>
        </p:nvGrpSpPr>
        <p:grpSpPr>
          <a:xfrm rot="8327644" flipH="1">
            <a:off x="2800868" y="1442342"/>
            <a:ext cx="3698234" cy="3989721"/>
            <a:chOff x="2555875" y="2204156"/>
            <a:chExt cx="3805696" cy="3089301"/>
          </a:xfrm>
        </p:grpSpPr>
        <p:sp>
          <p:nvSpPr>
            <p:cNvPr id="62" name="AutoShape 12"/>
            <p:cNvSpPr>
              <a:spLocks noChangeArrowheads="1"/>
            </p:cNvSpPr>
            <p:nvPr/>
          </p:nvSpPr>
          <p:spPr bwMode="auto">
            <a:xfrm>
              <a:off x="6144083" y="2925366"/>
              <a:ext cx="217488" cy="144463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6" name="AutoShape 9"/>
            <p:cNvSpPr>
              <a:spLocks noChangeArrowheads="1"/>
            </p:cNvSpPr>
            <p:nvPr/>
          </p:nvSpPr>
          <p:spPr bwMode="auto">
            <a:xfrm>
              <a:off x="3445499" y="4868887"/>
              <a:ext cx="217488" cy="144462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7" name="AutoShape 17"/>
            <p:cNvSpPr>
              <a:spLocks noChangeArrowheads="1"/>
            </p:cNvSpPr>
            <p:nvPr/>
          </p:nvSpPr>
          <p:spPr bwMode="auto">
            <a:xfrm>
              <a:off x="5879747" y="4747872"/>
              <a:ext cx="217488" cy="144462"/>
            </a:xfrm>
            <a:prstGeom prst="star5">
              <a:avLst/>
            </a:prstGeom>
            <a:solidFill>
              <a:srgbClr val="C000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8" name="AutoShape 18"/>
            <p:cNvSpPr>
              <a:spLocks noChangeArrowheads="1"/>
            </p:cNvSpPr>
            <p:nvPr/>
          </p:nvSpPr>
          <p:spPr bwMode="auto">
            <a:xfrm>
              <a:off x="4483547" y="5148995"/>
              <a:ext cx="217487" cy="144462"/>
            </a:xfrm>
            <a:prstGeom prst="star5">
              <a:avLst/>
            </a:prstGeom>
            <a:solidFill>
              <a:srgbClr val="00B0F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9" name="AutoShape 19"/>
            <p:cNvSpPr>
              <a:spLocks noChangeArrowheads="1"/>
            </p:cNvSpPr>
            <p:nvPr/>
          </p:nvSpPr>
          <p:spPr bwMode="auto">
            <a:xfrm>
              <a:off x="2771775" y="4724400"/>
              <a:ext cx="217488" cy="144463"/>
            </a:xfrm>
            <a:prstGeom prst="star5">
              <a:avLst/>
            </a:prstGeom>
            <a:solidFill>
              <a:schemeClr val="accent3">
                <a:lumMod val="85000"/>
              </a:scheme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0" name="AutoShape 8"/>
            <p:cNvSpPr>
              <a:spLocks noChangeArrowheads="1"/>
            </p:cNvSpPr>
            <p:nvPr/>
          </p:nvSpPr>
          <p:spPr bwMode="auto">
            <a:xfrm>
              <a:off x="2555875" y="2852738"/>
              <a:ext cx="217488" cy="144462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1" name="AutoShape 10"/>
            <p:cNvSpPr>
              <a:spLocks noChangeArrowheads="1"/>
            </p:cNvSpPr>
            <p:nvPr/>
          </p:nvSpPr>
          <p:spPr bwMode="auto">
            <a:xfrm>
              <a:off x="5669626" y="2781300"/>
              <a:ext cx="217488" cy="144463"/>
            </a:xfrm>
            <a:prstGeom prst="star5">
              <a:avLst/>
            </a:prstGeom>
            <a:solidFill>
              <a:srgbClr val="FFC0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3" name="AutoShape 14"/>
            <p:cNvSpPr>
              <a:spLocks noChangeArrowheads="1"/>
            </p:cNvSpPr>
            <p:nvPr/>
          </p:nvSpPr>
          <p:spPr bwMode="auto">
            <a:xfrm>
              <a:off x="4427538" y="2205038"/>
              <a:ext cx="217487" cy="144462"/>
            </a:xfrm>
            <a:prstGeom prst="star5">
              <a:avLst/>
            </a:prstGeom>
            <a:solidFill>
              <a:srgbClr val="FFFF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4" name="AutoShape 15"/>
            <p:cNvSpPr>
              <a:spLocks noChangeArrowheads="1"/>
            </p:cNvSpPr>
            <p:nvPr/>
          </p:nvSpPr>
          <p:spPr bwMode="auto">
            <a:xfrm>
              <a:off x="3904585" y="2204156"/>
              <a:ext cx="217487" cy="144463"/>
            </a:xfrm>
            <a:prstGeom prst="star5">
              <a:avLst/>
            </a:prstGeom>
            <a:solidFill>
              <a:srgbClr val="FFFFCC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</p:grpSp>
      <p:sp>
        <p:nvSpPr>
          <p:cNvPr id="65" name="Arco 64"/>
          <p:cNvSpPr>
            <a:spLocks noChangeAspect="1"/>
          </p:cNvSpPr>
          <p:nvPr/>
        </p:nvSpPr>
        <p:spPr bwMode="auto">
          <a:xfrm rot="5400000">
            <a:off x="4558387" y="3147955"/>
            <a:ext cx="169362" cy="549165"/>
          </a:xfrm>
          <a:prstGeom prst="arc">
            <a:avLst>
              <a:gd name="adj1" fmla="val 16266446"/>
              <a:gd name="adj2" fmla="val 5408790"/>
            </a:avLst>
          </a:prstGeom>
          <a:noFill/>
          <a:ln w="38100" cap="flat" cmpd="sng" algn="ctr">
            <a:solidFill>
              <a:srgbClr val="37CB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66" name="Arco 65"/>
          <p:cNvSpPr>
            <a:spLocks noChangeAspect="1"/>
          </p:cNvSpPr>
          <p:nvPr/>
        </p:nvSpPr>
        <p:spPr bwMode="auto">
          <a:xfrm rot="5400000">
            <a:off x="4554768" y="3161394"/>
            <a:ext cx="174444" cy="565640"/>
          </a:xfrm>
          <a:prstGeom prst="arc">
            <a:avLst>
              <a:gd name="adj1" fmla="val 5539178"/>
              <a:gd name="adj2" fmla="val 16097651"/>
            </a:avLst>
          </a:prstGeom>
          <a:noFill/>
          <a:ln w="25400" cap="flat" cmpd="sng" algn="ctr">
            <a:solidFill>
              <a:srgbClr val="37CBFF">
                <a:alpha val="35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3059832" y="260648"/>
            <a:ext cx="345638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Polo Celeste Norte</a:t>
            </a:r>
            <a:endParaRPr lang="pt-BR" sz="28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 Box 30"/>
          <p:cNvSpPr txBox="1">
            <a:spLocks noChangeArrowheads="1"/>
          </p:cNvSpPr>
          <p:nvPr/>
        </p:nvSpPr>
        <p:spPr bwMode="auto">
          <a:xfrm>
            <a:off x="2706266" y="6002124"/>
            <a:ext cx="395396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Polo Celeste Sul</a:t>
            </a:r>
            <a:endParaRPr lang="pt-BR" sz="28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Crédito: André Luiz da Silva/CDA/CDCC/USP 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upo 101"/>
          <p:cNvGrpSpPr/>
          <p:nvPr/>
        </p:nvGrpSpPr>
        <p:grpSpPr>
          <a:xfrm rot="18342476">
            <a:off x="4340078" y="761156"/>
            <a:ext cx="636551" cy="636551"/>
            <a:chOff x="7110497" y="2072938"/>
            <a:chExt cx="636551" cy="636551"/>
          </a:xfrm>
        </p:grpSpPr>
        <p:sp>
          <p:nvSpPr>
            <p:cNvPr id="71" name="Elipse 70"/>
            <p:cNvSpPr>
              <a:spLocks noChangeAspect="1"/>
            </p:cNvSpPr>
            <p:nvPr/>
          </p:nvSpPr>
          <p:spPr bwMode="auto">
            <a:xfrm>
              <a:off x="7110497" y="2072938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FF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72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grpSp>
        <p:nvGrpSpPr>
          <p:cNvPr id="7" name="Grupo 101"/>
          <p:cNvGrpSpPr>
            <a:grpSpLocks noChangeAspect="1"/>
          </p:cNvGrpSpPr>
          <p:nvPr/>
        </p:nvGrpSpPr>
        <p:grpSpPr>
          <a:xfrm rot="18342476">
            <a:off x="4488803" y="2975752"/>
            <a:ext cx="318276" cy="318276"/>
            <a:chOff x="7106615" y="2067539"/>
            <a:chExt cx="636551" cy="636551"/>
          </a:xfrm>
        </p:grpSpPr>
        <p:sp>
          <p:nvSpPr>
            <p:cNvPr id="75" name="Elipse 74"/>
            <p:cNvSpPr>
              <a:spLocks noChangeAspect="1"/>
            </p:cNvSpPr>
            <p:nvPr/>
          </p:nvSpPr>
          <p:spPr bwMode="auto">
            <a:xfrm>
              <a:off x="7106615" y="2067539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FF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76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grpSp>
        <p:nvGrpSpPr>
          <p:cNvPr id="8" name="Grupo 101"/>
          <p:cNvGrpSpPr>
            <a:grpSpLocks noChangeAspect="1"/>
          </p:cNvGrpSpPr>
          <p:nvPr/>
        </p:nvGrpSpPr>
        <p:grpSpPr>
          <a:xfrm rot="18342476">
            <a:off x="4490948" y="3567184"/>
            <a:ext cx="318276" cy="318276"/>
            <a:chOff x="7106615" y="2067539"/>
            <a:chExt cx="636551" cy="636551"/>
          </a:xfrm>
        </p:grpSpPr>
        <p:sp>
          <p:nvSpPr>
            <p:cNvPr id="78" name="Elipse 77"/>
            <p:cNvSpPr>
              <a:spLocks noChangeAspect="1"/>
            </p:cNvSpPr>
            <p:nvPr/>
          </p:nvSpPr>
          <p:spPr bwMode="auto">
            <a:xfrm>
              <a:off x="7106615" y="2067539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FF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79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sp>
        <p:nvSpPr>
          <p:cNvPr id="55" name="CaixaDeTexto 54"/>
          <p:cNvSpPr txBox="1"/>
          <p:nvPr/>
        </p:nvSpPr>
        <p:spPr>
          <a:xfrm>
            <a:off x="6259989" y="6345239"/>
            <a:ext cx="288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30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6" grpId="0" animBg="1"/>
      <p:bldP spid="196" grpId="0"/>
      <p:bldP spid="73" grpId="0" animBg="1"/>
      <p:bldP spid="65" grpId="0" animBg="1"/>
      <p:bldP spid="66" grpId="0" animBg="1"/>
      <p:bldP spid="67" grpId="0"/>
      <p:bldP spid="68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o 41"/>
          <p:cNvSpPr/>
          <p:nvPr/>
        </p:nvSpPr>
        <p:spPr bwMode="auto">
          <a:xfrm rot="6957849">
            <a:off x="3490417" y="1273692"/>
            <a:ext cx="2232645" cy="4669769"/>
          </a:xfrm>
          <a:prstGeom prst="arc">
            <a:avLst>
              <a:gd name="adj1" fmla="val 5455419"/>
              <a:gd name="adj2" fmla="val 16031859"/>
            </a:avLst>
          </a:prstGeom>
          <a:noFill/>
          <a:ln w="63500" cap="flat" cmpd="sng" algn="ctr">
            <a:solidFill>
              <a:schemeClr val="bg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13315" name="Arc 3"/>
          <p:cNvSpPr/>
          <p:nvPr/>
        </p:nvSpPr>
        <p:spPr bwMode="auto">
          <a:xfrm rot="20930720" flipV="1">
            <a:off x="2766210" y="3031307"/>
            <a:ext cx="4094162" cy="196850"/>
          </a:xfrm>
          <a:custGeom>
            <a:avLst/>
            <a:gdLst>
              <a:gd name="T0" fmla="*/ 2147483647 w 21407"/>
              <a:gd name="T1" fmla="*/ 2147483647 h 3672"/>
              <a:gd name="T2" fmla="*/ 2147483647 w 21407"/>
              <a:gd name="T3" fmla="*/ 2147483647 h 3672"/>
              <a:gd name="T4" fmla="*/ 0 w 21407"/>
              <a:gd name="T5" fmla="*/ 0 h 3672"/>
              <a:gd name="T6" fmla="*/ 0 60000 65536"/>
              <a:gd name="T7" fmla="*/ 0 60000 65536"/>
              <a:gd name="T8" fmla="*/ 0 60000 65536"/>
              <a:gd name="T9" fmla="*/ 0 w 21407"/>
              <a:gd name="T10" fmla="*/ 0 h 3672"/>
              <a:gd name="T11" fmla="*/ 21407 w 21407"/>
              <a:gd name="T12" fmla="*/ 3672 h 3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07" h="3672" fill="none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</a:path>
              <a:path w="21407" h="3672" stroke="0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wrap="none" lIns="91405" tIns="45703" rIns="91405" bIns="45703" anchor="ctr"/>
          <a:lstStyle/>
          <a:p>
            <a:endParaRPr lang="pt-BR">
              <a:latin typeface="Helvetica 55 Roman" panose="000B0500000000000000" pitchFamily="34" charset="0"/>
            </a:endParaRPr>
          </a:p>
        </p:txBody>
      </p:sp>
      <p:sp>
        <p:nvSpPr>
          <p:cNvPr id="35" name="Oval 2"/>
          <p:cNvSpPr>
            <a:spLocks noChangeAspect="1" noChangeArrowheads="1"/>
          </p:cNvSpPr>
          <p:nvPr/>
        </p:nvSpPr>
        <p:spPr bwMode="auto">
          <a:xfrm rot="18342476">
            <a:off x="2287140" y="1083406"/>
            <a:ext cx="4752000" cy="4752975"/>
          </a:xfrm>
          <a:prstGeom prst="ellipse">
            <a:avLst/>
          </a:prstGeom>
          <a:gradFill flip="none" rotWithShape="1">
            <a:gsLst>
              <a:gs pos="64000">
                <a:srgbClr val="000000">
                  <a:alpha val="57000"/>
                </a:srgbClr>
              </a:gs>
              <a:gs pos="39999">
                <a:srgbClr val="0A128C">
                  <a:alpha val="37000"/>
                </a:srgbClr>
              </a:gs>
              <a:gs pos="71000">
                <a:srgbClr val="873AC0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Helvetica 55 Roman" panose="000B0500000000000000" pitchFamily="34" charset="0"/>
            </a:endParaRPr>
          </a:p>
        </p:txBody>
      </p:sp>
      <p:sp>
        <p:nvSpPr>
          <p:cNvPr id="83" name="Arco 82"/>
          <p:cNvSpPr/>
          <p:nvPr/>
        </p:nvSpPr>
        <p:spPr bwMode="auto">
          <a:xfrm rot="5400000">
            <a:off x="3994057" y="1094116"/>
            <a:ext cx="1296146" cy="4669769"/>
          </a:xfrm>
          <a:prstGeom prst="arc">
            <a:avLst>
              <a:gd name="adj1" fmla="val 5300658"/>
              <a:gd name="adj2" fmla="val 16218859"/>
            </a:avLst>
          </a:prstGeom>
          <a:noFill/>
          <a:ln w="66675" cap="flat" cmpd="sng" algn="ctr">
            <a:solidFill>
              <a:srgbClr val="00B0F0">
                <a:alpha val="42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86" name="Line 27"/>
          <p:cNvSpPr>
            <a:spLocks noChangeShapeType="1"/>
          </p:cNvSpPr>
          <p:nvPr/>
        </p:nvSpPr>
        <p:spPr bwMode="auto">
          <a:xfrm rot="18342476" flipV="1">
            <a:off x="2744766" y="2115086"/>
            <a:ext cx="3800593" cy="2731801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</a:ln>
        </p:spPr>
        <p:txBody>
          <a:bodyPr lIns="91405" tIns="45703" rIns="91405" bIns="45703"/>
          <a:lstStyle/>
          <a:p>
            <a:endParaRPr lang="pt-BR"/>
          </a:p>
        </p:txBody>
      </p:sp>
      <p:grpSp>
        <p:nvGrpSpPr>
          <p:cNvPr id="2" name="Grupo 101"/>
          <p:cNvGrpSpPr/>
          <p:nvPr/>
        </p:nvGrpSpPr>
        <p:grpSpPr>
          <a:xfrm rot="18342476">
            <a:off x="5169813" y="2501239"/>
            <a:ext cx="636551" cy="636551"/>
            <a:chOff x="7113442" y="2077038"/>
            <a:chExt cx="636551" cy="636551"/>
          </a:xfrm>
        </p:grpSpPr>
        <p:sp>
          <p:nvSpPr>
            <p:cNvPr id="74" name="Elipse 73"/>
            <p:cNvSpPr>
              <a:spLocks noChangeAspect="1"/>
            </p:cNvSpPr>
            <p:nvPr/>
          </p:nvSpPr>
          <p:spPr bwMode="auto">
            <a:xfrm>
              <a:off x="7113442" y="2077038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C0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72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rgbClr val="FFFFCC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sp>
        <p:nvSpPr>
          <p:cNvPr id="48" name="Elipse 47"/>
          <p:cNvSpPr>
            <a:spLocks noChangeAspect="1"/>
          </p:cNvSpPr>
          <p:nvPr/>
        </p:nvSpPr>
        <p:spPr bwMode="auto">
          <a:xfrm>
            <a:off x="3044760" y="1344588"/>
            <a:ext cx="3240361" cy="2304256"/>
          </a:xfrm>
          <a:prstGeom prst="ellipse">
            <a:avLst/>
          </a:prstGeom>
          <a:gradFill>
            <a:gsLst>
              <a:gs pos="48000">
                <a:srgbClr val="7030A0">
                  <a:alpha val="77000"/>
                </a:srgbClr>
              </a:gs>
              <a:gs pos="91000">
                <a:schemeClr val="tx1">
                  <a:alpha val="2000"/>
                </a:schemeClr>
              </a:gs>
              <a:gs pos="2000">
                <a:schemeClr val="bg1">
                  <a:alpha val="5800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>
              <a:latin typeface="Helvetica 55 Roman" panose="000B0500000000000000" pitchFamily="34" charset="0"/>
            </a:endParaRPr>
          </a:p>
        </p:txBody>
      </p:sp>
      <p:sp>
        <p:nvSpPr>
          <p:cNvPr id="37" name="Lua 36"/>
          <p:cNvSpPr/>
          <p:nvPr/>
        </p:nvSpPr>
        <p:spPr bwMode="auto">
          <a:xfrm rot="16200000">
            <a:off x="4081208" y="3370624"/>
            <a:ext cx="1125232" cy="3312000"/>
          </a:xfrm>
          <a:prstGeom prst="moon">
            <a:avLst>
              <a:gd name="adj" fmla="val 87500"/>
            </a:avLst>
          </a:prstGeom>
          <a:gradFill flip="none" rotWithShape="1">
            <a:gsLst>
              <a:gs pos="94000">
                <a:schemeClr val="tx1">
                  <a:alpha val="22000"/>
                </a:schemeClr>
              </a:gs>
              <a:gs pos="66000">
                <a:srgbClr val="7030A0">
                  <a:alpha val="47000"/>
                </a:srgbClr>
              </a:gs>
              <a:gs pos="19000">
                <a:schemeClr val="bg1">
                  <a:alpha val="35000"/>
                </a:schemeClr>
              </a:gs>
            </a:gsLst>
            <a:lin ang="21594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defTabSz="913765"/>
            <a:endParaRPr lang="pt-BR" dirty="0" smtClean="0"/>
          </a:p>
        </p:txBody>
      </p:sp>
      <p:grpSp>
        <p:nvGrpSpPr>
          <p:cNvPr id="3" name="Grupo 46"/>
          <p:cNvGrpSpPr>
            <a:grpSpLocks noChangeAspect="1"/>
          </p:cNvGrpSpPr>
          <p:nvPr/>
        </p:nvGrpSpPr>
        <p:grpSpPr>
          <a:xfrm>
            <a:off x="4355976" y="3140969"/>
            <a:ext cx="576067" cy="576000"/>
            <a:chOff x="-985786" y="1102671"/>
            <a:chExt cx="4795558" cy="4984734"/>
          </a:xfrm>
        </p:grpSpPr>
        <p:sp>
          <p:nvSpPr>
            <p:cNvPr id="44" name="Oval 2"/>
            <p:cNvSpPr>
              <a:spLocks noChangeArrowheads="1"/>
            </p:cNvSpPr>
            <p:nvPr/>
          </p:nvSpPr>
          <p:spPr bwMode="auto">
            <a:xfrm rot="18342476">
              <a:off x="-1080374" y="1197259"/>
              <a:ext cx="4984734" cy="4795558"/>
            </a:xfrm>
            <a:prstGeom prst="ellipse">
              <a:avLst/>
            </a:prstGeom>
            <a:solidFill>
              <a:srgbClr val="0070C0"/>
            </a:solidFill>
            <a:ln w="4445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Helvetica 55 Roman" panose="000B0500000000000000" pitchFamily="34" charset="0"/>
              </a:endParaRPr>
            </a:p>
          </p:txBody>
        </p:sp>
        <p:sp>
          <p:nvSpPr>
            <p:cNvPr id="45" name="Elipse 44"/>
            <p:cNvSpPr/>
            <p:nvPr/>
          </p:nvSpPr>
          <p:spPr bwMode="auto">
            <a:xfrm>
              <a:off x="-258644" y="1560955"/>
              <a:ext cx="3402511" cy="2803913"/>
            </a:xfrm>
            <a:prstGeom prst="ellipse">
              <a:avLst/>
            </a:prstGeom>
            <a:gradFill>
              <a:gsLst>
                <a:gs pos="85000">
                  <a:srgbClr val="00B0F0">
                    <a:alpha val="12000"/>
                  </a:srgb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3000">
                  <a:schemeClr val="bg1"/>
                </a:gs>
              </a:gsLst>
              <a:lin ang="5400000" scaled="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05" tIns="45703" rIns="91405" bIns="45703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46" name="Lua 45"/>
            <p:cNvSpPr/>
            <p:nvPr/>
          </p:nvSpPr>
          <p:spPr bwMode="auto">
            <a:xfrm rot="16200000">
              <a:off x="818874" y="3590212"/>
              <a:ext cx="1223467" cy="2996875"/>
            </a:xfrm>
            <a:prstGeom prst="moon">
              <a:avLst>
                <a:gd name="adj" fmla="val 87500"/>
              </a:avLst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66000">
                  <a:srgbClr val="00B0F0">
                    <a:alpha val="44000"/>
                  </a:srgbClr>
                </a:gs>
                <a:gs pos="19000">
                  <a:schemeClr val="bg1">
                    <a:alpha val="70000"/>
                  </a:schemeClr>
                </a:gs>
              </a:gsLst>
              <a:lin ang="21594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/>
            </a:p>
          </p:txBody>
        </p:sp>
      </p:grpSp>
      <p:sp>
        <p:nvSpPr>
          <p:cNvPr id="49" name="CaixaDeTexto 48"/>
          <p:cNvSpPr txBox="1"/>
          <p:nvPr/>
        </p:nvSpPr>
        <p:spPr>
          <a:xfrm>
            <a:off x="4139952" y="3218542"/>
            <a:ext cx="25202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Terra</a:t>
            </a:r>
            <a:endParaRPr lang="pt-BR" sz="2400" dirty="0">
              <a:solidFill>
                <a:srgbClr val="00B0F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Arco 72"/>
          <p:cNvSpPr/>
          <p:nvPr/>
        </p:nvSpPr>
        <p:spPr bwMode="auto">
          <a:xfrm rot="5400000">
            <a:off x="3926837" y="1094116"/>
            <a:ext cx="1440159" cy="4669769"/>
          </a:xfrm>
          <a:prstGeom prst="arc">
            <a:avLst>
              <a:gd name="adj1" fmla="val 16205770"/>
              <a:gd name="adj2" fmla="val 5408790"/>
            </a:avLst>
          </a:prstGeom>
          <a:noFill/>
          <a:ln w="889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grpSp>
        <p:nvGrpSpPr>
          <p:cNvPr id="4" name="Grupo 42"/>
          <p:cNvGrpSpPr>
            <a:grpSpLocks noChangeAspect="1"/>
          </p:cNvGrpSpPr>
          <p:nvPr/>
        </p:nvGrpSpPr>
        <p:grpSpPr>
          <a:xfrm rot="8589899">
            <a:off x="4841326" y="3630042"/>
            <a:ext cx="144017" cy="324036"/>
            <a:chOff x="4499992" y="3313216"/>
            <a:chExt cx="288032" cy="648072"/>
          </a:xfrm>
        </p:grpSpPr>
        <p:sp>
          <p:nvSpPr>
            <p:cNvPr id="47" name="Elipse 46"/>
            <p:cNvSpPr/>
            <p:nvPr/>
          </p:nvSpPr>
          <p:spPr bwMode="auto">
            <a:xfrm>
              <a:off x="4572000" y="3313216"/>
              <a:ext cx="216024" cy="216024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50" name="Conector reto 49"/>
            <p:cNvCxnSpPr>
              <a:stCxn id="47" idx="4"/>
            </p:cNvCxnSpPr>
            <p:nvPr/>
          </p:nvCxnSpPr>
          <p:spPr bwMode="auto">
            <a:xfrm flipH="1">
              <a:off x="4644008" y="3529240"/>
              <a:ext cx="36004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1" name="Conector reto 50"/>
            <p:cNvCxnSpPr/>
            <p:nvPr/>
          </p:nvCxnSpPr>
          <p:spPr bwMode="auto">
            <a:xfrm>
              <a:off x="4644008" y="3745264"/>
              <a:ext cx="144016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2" name="Conector reto 51"/>
            <p:cNvCxnSpPr/>
            <p:nvPr/>
          </p:nvCxnSpPr>
          <p:spPr bwMode="auto">
            <a:xfrm flipH="1">
              <a:off x="4572000" y="3745264"/>
              <a:ext cx="7200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3" name="Conector reto 52"/>
            <p:cNvCxnSpPr/>
            <p:nvPr/>
          </p:nvCxnSpPr>
          <p:spPr bwMode="auto">
            <a:xfrm>
              <a:off x="4644008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Conector reto 53"/>
            <p:cNvCxnSpPr/>
            <p:nvPr/>
          </p:nvCxnSpPr>
          <p:spPr bwMode="auto">
            <a:xfrm flipV="1">
              <a:off x="4499992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5" name="Grupo 32"/>
          <p:cNvGrpSpPr/>
          <p:nvPr/>
        </p:nvGrpSpPr>
        <p:grpSpPr>
          <a:xfrm rot="8327644" flipH="1">
            <a:off x="2800868" y="1442342"/>
            <a:ext cx="3698234" cy="3989721"/>
            <a:chOff x="2555875" y="2204156"/>
            <a:chExt cx="3805696" cy="3089301"/>
          </a:xfrm>
        </p:grpSpPr>
        <p:sp>
          <p:nvSpPr>
            <p:cNvPr id="62" name="AutoShape 12"/>
            <p:cNvSpPr>
              <a:spLocks noChangeArrowheads="1"/>
            </p:cNvSpPr>
            <p:nvPr/>
          </p:nvSpPr>
          <p:spPr bwMode="auto">
            <a:xfrm>
              <a:off x="6144083" y="2925366"/>
              <a:ext cx="217488" cy="144463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6" name="AutoShape 9"/>
            <p:cNvSpPr>
              <a:spLocks noChangeArrowheads="1"/>
            </p:cNvSpPr>
            <p:nvPr/>
          </p:nvSpPr>
          <p:spPr bwMode="auto">
            <a:xfrm>
              <a:off x="3445499" y="4868887"/>
              <a:ext cx="217488" cy="144462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7" name="AutoShape 17"/>
            <p:cNvSpPr>
              <a:spLocks noChangeArrowheads="1"/>
            </p:cNvSpPr>
            <p:nvPr/>
          </p:nvSpPr>
          <p:spPr bwMode="auto">
            <a:xfrm>
              <a:off x="5879747" y="4747872"/>
              <a:ext cx="217488" cy="144462"/>
            </a:xfrm>
            <a:prstGeom prst="star5">
              <a:avLst/>
            </a:prstGeom>
            <a:solidFill>
              <a:srgbClr val="C000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8" name="AutoShape 18"/>
            <p:cNvSpPr>
              <a:spLocks noChangeArrowheads="1"/>
            </p:cNvSpPr>
            <p:nvPr/>
          </p:nvSpPr>
          <p:spPr bwMode="auto">
            <a:xfrm>
              <a:off x="4483547" y="5148995"/>
              <a:ext cx="217487" cy="144462"/>
            </a:xfrm>
            <a:prstGeom prst="star5">
              <a:avLst/>
            </a:prstGeom>
            <a:solidFill>
              <a:srgbClr val="00B0F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9" name="AutoShape 19"/>
            <p:cNvSpPr>
              <a:spLocks noChangeArrowheads="1"/>
            </p:cNvSpPr>
            <p:nvPr/>
          </p:nvSpPr>
          <p:spPr bwMode="auto">
            <a:xfrm>
              <a:off x="2771775" y="4724400"/>
              <a:ext cx="217488" cy="144463"/>
            </a:xfrm>
            <a:prstGeom prst="star5">
              <a:avLst/>
            </a:prstGeom>
            <a:solidFill>
              <a:schemeClr val="accent3">
                <a:lumMod val="85000"/>
              </a:scheme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0" name="AutoShape 8"/>
            <p:cNvSpPr>
              <a:spLocks noChangeArrowheads="1"/>
            </p:cNvSpPr>
            <p:nvPr/>
          </p:nvSpPr>
          <p:spPr bwMode="auto">
            <a:xfrm>
              <a:off x="2555875" y="2852738"/>
              <a:ext cx="217488" cy="144462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1" name="AutoShape 10"/>
            <p:cNvSpPr>
              <a:spLocks noChangeArrowheads="1"/>
            </p:cNvSpPr>
            <p:nvPr/>
          </p:nvSpPr>
          <p:spPr bwMode="auto">
            <a:xfrm>
              <a:off x="5669626" y="2781300"/>
              <a:ext cx="217488" cy="144463"/>
            </a:xfrm>
            <a:prstGeom prst="star5">
              <a:avLst/>
            </a:prstGeom>
            <a:solidFill>
              <a:srgbClr val="FFC0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3" name="AutoShape 14"/>
            <p:cNvSpPr>
              <a:spLocks noChangeArrowheads="1"/>
            </p:cNvSpPr>
            <p:nvPr/>
          </p:nvSpPr>
          <p:spPr bwMode="auto">
            <a:xfrm>
              <a:off x="4427538" y="2205038"/>
              <a:ext cx="217487" cy="144462"/>
            </a:xfrm>
            <a:prstGeom prst="star5">
              <a:avLst/>
            </a:prstGeom>
            <a:solidFill>
              <a:srgbClr val="FFFF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4" name="AutoShape 15"/>
            <p:cNvSpPr>
              <a:spLocks noChangeArrowheads="1"/>
            </p:cNvSpPr>
            <p:nvPr/>
          </p:nvSpPr>
          <p:spPr bwMode="auto">
            <a:xfrm>
              <a:off x="3904585" y="2204156"/>
              <a:ext cx="217487" cy="144463"/>
            </a:xfrm>
            <a:prstGeom prst="star5">
              <a:avLst/>
            </a:prstGeom>
            <a:solidFill>
              <a:srgbClr val="FFFFCC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</p:grpSp>
      <p:sp>
        <p:nvSpPr>
          <p:cNvPr id="65" name="Arco 64"/>
          <p:cNvSpPr>
            <a:spLocks noChangeAspect="1"/>
          </p:cNvSpPr>
          <p:nvPr/>
        </p:nvSpPr>
        <p:spPr bwMode="auto">
          <a:xfrm rot="5400000">
            <a:off x="4558387" y="3147955"/>
            <a:ext cx="169362" cy="549165"/>
          </a:xfrm>
          <a:prstGeom prst="arc">
            <a:avLst>
              <a:gd name="adj1" fmla="val 16266446"/>
              <a:gd name="adj2" fmla="val 5408790"/>
            </a:avLst>
          </a:prstGeom>
          <a:noFill/>
          <a:ln w="38100" cap="flat" cmpd="sng" algn="ctr">
            <a:solidFill>
              <a:srgbClr val="37CB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66" name="Arco 65"/>
          <p:cNvSpPr>
            <a:spLocks noChangeAspect="1"/>
          </p:cNvSpPr>
          <p:nvPr/>
        </p:nvSpPr>
        <p:spPr bwMode="auto">
          <a:xfrm rot="5400000">
            <a:off x="4554768" y="3161394"/>
            <a:ext cx="174444" cy="565640"/>
          </a:xfrm>
          <a:prstGeom prst="arc">
            <a:avLst>
              <a:gd name="adj1" fmla="val 5539178"/>
              <a:gd name="adj2" fmla="val 16097651"/>
            </a:avLst>
          </a:prstGeom>
          <a:noFill/>
          <a:ln w="25400" cap="flat" cmpd="sng" algn="ctr">
            <a:solidFill>
              <a:srgbClr val="37CBFF">
                <a:alpha val="35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43" name="Arco 42"/>
          <p:cNvSpPr/>
          <p:nvPr/>
        </p:nvSpPr>
        <p:spPr bwMode="auto">
          <a:xfrm rot="6957849">
            <a:off x="3497161" y="1239976"/>
            <a:ext cx="2232645" cy="4669769"/>
          </a:xfrm>
          <a:prstGeom prst="arc">
            <a:avLst>
              <a:gd name="adj1" fmla="val 16092204"/>
              <a:gd name="adj2" fmla="val 5376935"/>
            </a:avLst>
          </a:prstGeom>
          <a:noFill/>
          <a:ln w="889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grpSp>
        <p:nvGrpSpPr>
          <p:cNvPr id="6" name="Grupo 101"/>
          <p:cNvGrpSpPr/>
          <p:nvPr/>
        </p:nvGrpSpPr>
        <p:grpSpPr>
          <a:xfrm rot="18342476">
            <a:off x="2822142" y="3580265"/>
            <a:ext cx="837238" cy="855158"/>
            <a:chOff x="7109900" y="2071859"/>
            <a:chExt cx="636550" cy="636551"/>
          </a:xfrm>
        </p:grpSpPr>
        <p:sp>
          <p:nvSpPr>
            <p:cNvPr id="70" name="Elipse 69"/>
            <p:cNvSpPr>
              <a:spLocks noChangeAspect="1"/>
            </p:cNvSpPr>
            <p:nvPr/>
          </p:nvSpPr>
          <p:spPr bwMode="auto">
            <a:xfrm>
              <a:off x="7109900" y="2071859"/>
              <a:ext cx="636550" cy="636551"/>
            </a:xfrm>
            <a:prstGeom prst="ellipse">
              <a:avLst/>
            </a:prstGeom>
            <a:gradFill>
              <a:gsLst>
                <a:gs pos="7000">
                  <a:srgbClr val="FFC0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69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rgbClr val="FFFFCC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sp>
        <p:nvSpPr>
          <p:cNvPr id="82" name="CaixaDeTexto 81"/>
          <p:cNvSpPr txBox="1"/>
          <p:nvPr/>
        </p:nvSpPr>
        <p:spPr>
          <a:xfrm>
            <a:off x="611560" y="234888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Eclíptica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101"/>
          <p:cNvGrpSpPr/>
          <p:nvPr/>
        </p:nvGrpSpPr>
        <p:grpSpPr>
          <a:xfrm rot="18342476">
            <a:off x="4334664" y="761640"/>
            <a:ext cx="636551" cy="636551"/>
            <a:chOff x="7106615" y="2067539"/>
            <a:chExt cx="636551" cy="636551"/>
          </a:xfrm>
        </p:grpSpPr>
        <p:sp>
          <p:nvSpPr>
            <p:cNvPr id="87" name="Elipse 86"/>
            <p:cNvSpPr>
              <a:spLocks noChangeAspect="1"/>
            </p:cNvSpPr>
            <p:nvPr/>
          </p:nvSpPr>
          <p:spPr bwMode="auto">
            <a:xfrm>
              <a:off x="7106615" y="2067539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FF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85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grpSp>
        <p:nvGrpSpPr>
          <p:cNvPr id="8" name="Grupo 101"/>
          <p:cNvGrpSpPr/>
          <p:nvPr/>
        </p:nvGrpSpPr>
        <p:grpSpPr>
          <a:xfrm rot="7542476">
            <a:off x="4344152" y="5486253"/>
            <a:ext cx="636551" cy="636551"/>
            <a:chOff x="7092082" y="2058056"/>
            <a:chExt cx="636551" cy="636551"/>
          </a:xfrm>
        </p:grpSpPr>
        <p:sp>
          <p:nvSpPr>
            <p:cNvPr id="90" name="Elipse 89"/>
            <p:cNvSpPr>
              <a:spLocks noChangeAspect="1"/>
            </p:cNvSpPr>
            <p:nvPr/>
          </p:nvSpPr>
          <p:spPr bwMode="auto">
            <a:xfrm>
              <a:off x="7092082" y="2058056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FF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89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cxnSp>
        <p:nvCxnSpPr>
          <p:cNvPr id="91" name="Conector de seta reta 90"/>
          <p:cNvCxnSpPr/>
          <p:nvPr/>
        </p:nvCxnSpPr>
        <p:spPr bwMode="auto">
          <a:xfrm>
            <a:off x="4572000" y="4778309"/>
            <a:ext cx="432048" cy="1440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lg" len="med"/>
            <a:tailEnd type="triangle" w="lg" len="med"/>
          </a:ln>
          <a:effectLst/>
        </p:spPr>
      </p:cxnSp>
      <p:sp>
        <p:nvSpPr>
          <p:cNvPr id="102" name="CaixaDeTexto 101"/>
          <p:cNvSpPr txBox="1"/>
          <p:nvPr/>
        </p:nvSpPr>
        <p:spPr>
          <a:xfrm>
            <a:off x="2555776" y="4027711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/>
              </a:rPr>
              <a:t></a:t>
            </a:r>
            <a:endParaRPr lang="pt-BR" sz="4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CaixaDeTexto 102"/>
          <p:cNvSpPr txBox="1"/>
          <p:nvPr/>
        </p:nvSpPr>
        <p:spPr>
          <a:xfrm>
            <a:off x="5364088" y="213285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/>
              </a:rPr>
              <a:t>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 Box 29"/>
          <p:cNvSpPr txBox="1">
            <a:spLocks noChangeArrowheads="1"/>
          </p:cNvSpPr>
          <p:nvPr/>
        </p:nvSpPr>
        <p:spPr bwMode="auto">
          <a:xfrm>
            <a:off x="3059832" y="260648"/>
            <a:ext cx="345638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Polo Celeste Norte</a:t>
            </a:r>
            <a:endParaRPr lang="pt-BR" sz="28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 Box 30"/>
          <p:cNvSpPr txBox="1">
            <a:spLocks noChangeArrowheads="1"/>
          </p:cNvSpPr>
          <p:nvPr/>
        </p:nvSpPr>
        <p:spPr bwMode="auto">
          <a:xfrm>
            <a:off x="2706266" y="6002124"/>
            <a:ext cx="395396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Polo Celeste Sul</a:t>
            </a:r>
            <a:endParaRPr lang="pt-BR" sz="28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4499992" y="412991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Equador Celeste</a:t>
            </a:r>
            <a:endParaRPr lang="pt-BR" sz="2800" dirty="0">
              <a:solidFill>
                <a:srgbClr val="00B0F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aixaDeTexto 67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Crédito: André Luiz da Silva/CDA/CDCC/USP 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upo 101"/>
          <p:cNvGrpSpPr>
            <a:grpSpLocks noChangeAspect="1"/>
          </p:cNvGrpSpPr>
          <p:nvPr/>
        </p:nvGrpSpPr>
        <p:grpSpPr>
          <a:xfrm rot="18342476">
            <a:off x="4488803" y="2975752"/>
            <a:ext cx="318276" cy="318276"/>
            <a:chOff x="7106615" y="2067539"/>
            <a:chExt cx="636551" cy="636551"/>
          </a:xfrm>
        </p:grpSpPr>
        <p:sp>
          <p:nvSpPr>
            <p:cNvPr id="75" name="Elipse 74"/>
            <p:cNvSpPr>
              <a:spLocks noChangeAspect="1"/>
            </p:cNvSpPr>
            <p:nvPr/>
          </p:nvSpPr>
          <p:spPr bwMode="auto">
            <a:xfrm>
              <a:off x="7106615" y="2067539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FF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76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grpSp>
        <p:nvGrpSpPr>
          <p:cNvPr id="12" name="Grupo 101"/>
          <p:cNvGrpSpPr>
            <a:grpSpLocks noChangeAspect="1"/>
          </p:cNvGrpSpPr>
          <p:nvPr/>
        </p:nvGrpSpPr>
        <p:grpSpPr>
          <a:xfrm rot="18342476">
            <a:off x="4490948" y="3567184"/>
            <a:ext cx="318276" cy="318276"/>
            <a:chOff x="7106615" y="2067539"/>
            <a:chExt cx="636551" cy="636551"/>
          </a:xfrm>
        </p:grpSpPr>
        <p:sp>
          <p:nvSpPr>
            <p:cNvPr id="78" name="Elipse 77"/>
            <p:cNvSpPr>
              <a:spLocks noChangeAspect="1"/>
            </p:cNvSpPr>
            <p:nvPr/>
          </p:nvSpPr>
          <p:spPr bwMode="auto">
            <a:xfrm>
              <a:off x="7106615" y="2067539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FF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79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grpSp>
        <p:nvGrpSpPr>
          <p:cNvPr id="81" name="Grupo 54"/>
          <p:cNvGrpSpPr/>
          <p:nvPr/>
        </p:nvGrpSpPr>
        <p:grpSpPr>
          <a:xfrm>
            <a:off x="3922384" y="4238625"/>
            <a:ext cx="864096" cy="899960"/>
            <a:chOff x="7618448" y="2832375"/>
            <a:chExt cx="864096" cy="899960"/>
          </a:xfrm>
        </p:grpSpPr>
        <p:grpSp>
          <p:nvGrpSpPr>
            <p:cNvPr id="92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101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04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05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06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07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108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93" name="Elipse 92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27000">
                  <a:schemeClr val="bg1">
                    <a:alpha val="32000"/>
                  </a:schemeClr>
                </a:gs>
                <a:gs pos="40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1" name="CaixaDeTexto 70"/>
          <p:cNvSpPr txBox="1"/>
          <p:nvPr/>
        </p:nvSpPr>
        <p:spPr>
          <a:xfrm>
            <a:off x="6259989" y="6345239"/>
            <a:ext cx="288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81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82" grpId="0"/>
      <p:bldP spid="102" grpId="0"/>
      <p:bldP spid="10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co 41"/>
          <p:cNvSpPr/>
          <p:nvPr/>
        </p:nvSpPr>
        <p:spPr bwMode="auto">
          <a:xfrm rot="6957849">
            <a:off x="3490417" y="1273692"/>
            <a:ext cx="2232645" cy="4669769"/>
          </a:xfrm>
          <a:prstGeom prst="arc">
            <a:avLst>
              <a:gd name="adj1" fmla="val 5455419"/>
              <a:gd name="adj2" fmla="val 16031859"/>
            </a:avLst>
          </a:prstGeom>
          <a:noFill/>
          <a:ln w="63500" cap="flat" cmpd="sng" algn="ctr">
            <a:solidFill>
              <a:schemeClr val="bg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13315" name="Arc 3"/>
          <p:cNvSpPr/>
          <p:nvPr/>
        </p:nvSpPr>
        <p:spPr bwMode="auto">
          <a:xfrm rot="20930720" flipV="1">
            <a:off x="2766210" y="3031307"/>
            <a:ext cx="4094162" cy="196850"/>
          </a:xfrm>
          <a:custGeom>
            <a:avLst/>
            <a:gdLst>
              <a:gd name="T0" fmla="*/ 2147483647 w 21407"/>
              <a:gd name="T1" fmla="*/ 2147483647 h 3672"/>
              <a:gd name="T2" fmla="*/ 2147483647 w 21407"/>
              <a:gd name="T3" fmla="*/ 2147483647 h 3672"/>
              <a:gd name="T4" fmla="*/ 0 w 21407"/>
              <a:gd name="T5" fmla="*/ 0 h 3672"/>
              <a:gd name="T6" fmla="*/ 0 60000 65536"/>
              <a:gd name="T7" fmla="*/ 0 60000 65536"/>
              <a:gd name="T8" fmla="*/ 0 60000 65536"/>
              <a:gd name="T9" fmla="*/ 0 w 21407"/>
              <a:gd name="T10" fmla="*/ 0 h 3672"/>
              <a:gd name="T11" fmla="*/ 21407 w 21407"/>
              <a:gd name="T12" fmla="*/ 3672 h 3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07" h="3672" fill="none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</a:path>
              <a:path w="21407" h="3672" stroke="0" extrusionOk="0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</a:ln>
        </p:spPr>
        <p:txBody>
          <a:bodyPr wrap="none" lIns="91405" tIns="45703" rIns="91405" bIns="45703" anchor="ctr"/>
          <a:lstStyle/>
          <a:p>
            <a:endParaRPr lang="pt-BR">
              <a:latin typeface="Helvetica 55 Roman" panose="000B0500000000000000" pitchFamily="34" charset="0"/>
            </a:endParaRPr>
          </a:p>
        </p:txBody>
      </p:sp>
      <p:sp>
        <p:nvSpPr>
          <p:cNvPr id="35" name="Oval 2"/>
          <p:cNvSpPr>
            <a:spLocks noChangeAspect="1" noChangeArrowheads="1"/>
          </p:cNvSpPr>
          <p:nvPr/>
        </p:nvSpPr>
        <p:spPr bwMode="auto">
          <a:xfrm rot="18342476">
            <a:off x="2272116" y="1083406"/>
            <a:ext cx="4752000" cy="4752975"/>
          </a:xfrm>
          <a:prstGeom prst="ellipse">
            <a:avLst/>
          </a:prstGeom>
          <a:gradFill flip="none" rotWithShape="1">
            <a:gsLst>
              <a:gs pos="64000">
                <a:srgbClr val="000000">
                  <a:alpha val="57000"/>
                </a:srgbClr>
              </a:gs>
              <a:gs pos="39999">
                <a:srgbClr val="0A128C">
                  <a:alpha val="37000"/>
                </a:srgbClr>
              </a:gs>
              <a:gs pos="71000">
                <a:srgbClr val="873AC0">
                  <a:alpha val="65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0">
            <a:solidFill>
              <a:schemeClr val="accent6">
                <a:lumMod val="60000"/>
                <a:lumOff val="40000"/>
                <a:alpha val="50000"/>
              </a:schemeClr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Helvetica 55 Roman" panose="000B0500000000000000" pitchFamily="34" charset="0"/>
            </a:endParaRPr>
          </a:p>
        </p:txBody>
      </p:sp>
      <p:sp>
        <p:nvSpPr>
          <p:cNvPr id="83" name="Arco 82"/>
          <p:cNvSpPr/>
          <p:nvPr/>
        </p:nvSpPr>
        <p:spPr bwMode="auto">
          <a:xfrm rot="5400000">
            <a:off x="3994057" y="1094116"/>
            <a:ext cx="1296146" cy="4669769"/>
          </a:xfrm>
          <a:prstGeom prst="arc">
            <a:avLst>
              <a:gd name="adj1" fmla="val 5300658"/>
              <a:gd name="adj2" fmla="val 16218859"/>
            </a:avLst>
          </a:prstGeom>
          <a:noFill/>
          <a:ln w="66675" cap="flat" cmpd="sng" algn="ctr">
            <a:solidFill>
              <a:srgbClr val="00B0F0">
                <a:alpha val="42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grpSp>
        <p:nvGrpSpPr>
          <p:cNvPr id="2" name="Grupo 101"/>
          <p:cNvGrpSpPr/>
          <p:nvPr/>
        </p:nvGrpSpPr>
        <p:grpSpPr>
          <a:xfrm rot="18342476">
            <a:off x="5150317" y="2509215"/>
            <a:ext cx="636551" cy="636551"/>
            <a:chOff x="7097745" y="2064314"/>
            <a:chExt cx="636551" cy="636551"/>
          </a:xfrm>
        </p:grpSpPr>
        <p:sp>
          <p:nvSpPr>
            <p:cNvPr id="74" name="Elipse 73"/>
            <p:cNvSpPr>
              <a:spLocks noChangeAspect="1"/>
            </p:cNvSpPr>
            <p:nvPr/>
          </p:nvSpPr>
          <p:spPr bwMode="auto">
            <a:xfrm>
              <a:off x="7097745" y="2064314"/>
              <a:ext cx="636551" cy="636551"/>
            </a:xfrm>
            <a:prstGeom prst="ellipse">
              <a:avLst/>
            </a:prstGeom>
            <a:gradFill>
              <a:gsLst>
                <a:gs pos="7000">
                  <a:srgbClr val="FFC0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72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grpSp>
        <p:nvGrpSpPr>
          <p:cNvPr id="3" name="Grupo 91"/>
          <p:cNvGrpSpPr/>
          <p:nvPr/>
        </p:nvGrpSpPr>
        <p:grpSpPr>
          <a:xfrm>
            <a:off x="5056516" y="2372802"/>
            <a:ext cx="864096" cy="899960"/>
            <a:chOff x="7618448" y="2832375"/>
            <a:chExt cx="864096" cy="899960"/>
          </a:xfrm>
        </p:grpSpPr>
        <p:grpSp>
          <p:nvGrpSpPr>
            <p:cNvPr id="4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104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05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06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07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08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109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101" name="Elipse 100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7" name="Lua 36"/>
          <p:cNvSpPr/>
          <p:nvPr/>
        </p:nvSpPr>
        <p:spPr bwMode="auto">
          <a:xfrm rot="16200000">
            <a:off x="4081208" y="3370624"/>
            <a:ext cx="1125232" cy="3312000"/>
          </a:xfrm>
          <a:prstGeom prst="moon">
            <a:avLst>
              <a:gd name="adj" fmla="val 87500"/>
            </a:avLst>
          </a:prstGeom>
          <a:gradFill flip="none" rotWithShape="1">
            <a:gsLst>
              <a:gs pos="94000">
                <a:schemeClr val="tx1">
                  <a:alpha val="22000"/>
                </a:schemeClr>
              </a:gs>
              <a:gs pos="66000">
                <a:srgbClr val="7030A0">
                  <a:alpha val="47000"/>
                </a:srgbClr>
              </a:gs>
              <a:gs pos="19000">
                <a:schemeClr val="bg1">
                  <a:alpha val="35000"/>
                </a:schemeClr>
              </a:gs>
            </a:gsLst>
            <a:lin ang="21594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defTabSz="913765"/>
            <a:endParaRPr lang="pt-BR" dirty="0" smtClean="0"/>
          </a:p>
        </p:txBody>
      </p:sp>
      <p:grpSp>
        <p:nvGrpSpPr>
          <p:cNvPr id="5" name="Grupo 46"/>
          <p:cNvGrpSpPr>
            <a:grpSpLocks noChangeAspect="1"/>
          </p:cNvGrpSpPr>
          <p:nvPr/>
        </p:nvGrpSpPr>
        <p:grpSpPr>
          <a:xfrm>
            <a:off x="4355976" y="3140969"/>
            <a:ext cx="576067" cy="576000"/>
            <a:chOff x="-985786" y="1102671"/>
            <a:chExt cx="4795558" cy="4984734"/>
          </a:xfrm>
        </p:grpSpPr>
        <p:sp>
          <p:nvSpPr>
            <p:cNvPr id="44" name="Oval 2"/>
            <p:cNvSpPr>
              <a:spLocks noChangeArrowheads="1"/>
            </p:cNvSpPr>
            <p:nvPr/>
          </p:nvSpPr>
          <p:spPr bwMode="auto">
            <a:xfrm rot="18342476">
              <a:off x="-1080374" y="1197259"/>
              <a:ext cx="4984734" cy="4795558"/>
            </a:xfrm>
            <a:prstGeom prst="ellipse">
              <a:avLst/>
            </a:prstGeom>
            <a:solidFill>
              <a:srgbClr val="0070C0"/>
            </a:solidFill>
            <a:ln w="4445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Helvetica 55 Roman" panose="000B0500000000000000" pitchFamily="34" charset="0"/>
              </a:endParaRPr>
            </a:p>
          </p:txBody>
        </p:sp>
        <p:sp>
          <p:nvSpPr>
            <p:cNvPr id="45" name="Elipse 44"/>
            <p:cNvSpPr/>
            <p:nvPr/>
          </p:nvSpPr>
          <p:spPr bwMode="auto">
            <a:xfrm>
              <a:off x="-258644" y="1560955"/>
              <a:ext cx="3402511" cy="2803913"/>
            </a:xfrm>
            <a:prstGeom prst="ellipse">
              <a:avLst/>
            </a:prstGeom>
            <a:gradFill>
              <a:gsLst>
                <a:gs pos="85000">
                  <a:srgbClr val="00B0F0">
                    <a:alpha val="12000"/>
                  </a:srgb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3000">
                  <a:schemeClr val="bg1"/>
                </a:gs>
              </a:gsLst>
              <a:lin ang="5400000" scaled="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05" tIns="45703" rIns="91405" bIns="45703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46" name="Lua 45"/>
            <p:cNvSpPr/>
            <p:nvPr/>
          </p:nvSpPr>
          <p:spPr bwMode="auto">
            <a:xfrm rot="16200000">
              <a:off x="818874" y="3590212"/>
              <a:ext cx="1223467" cy="2996875"/>
            </a:xfrm>
            <a:prstGeom prst="moon">
              <a:avLst>
                <a:gd name="adj" fmla="val 87500"/>
              </a:avLst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66000">
                  <a:srgbClr val="00B0F0">
                    <a:alpha val="44000"/>
                  </a:srgbClr>
                </a:gs>
                <a:gs pos="19000">
                  <a:schemeClr val="bg1">
                    <a:alpha val="70000"/>
                  </a:schemeClr>
                </a:gs>
              </a:gsLst>
              <a:lin ang="21594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/>
            </a:p>
          </p:txBody>
        </p:sp>
      </p:grpSp>
      <p:sp>
        <p:nvSpPr>
          <p:cNvPr id="49" name="CaixaDeTexto 48"/>
          <p:cNvSpPr txBox="1"/>
          <p:nvPr/>
        </p:nvSpPr>
        <p:spPr>
          <a:xfrm>
            <a:off x="4139952" y="3218542"/>
            <a:ext cx="25202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Terra</a:t>
            </a:r>
            <a:endParaRPr lang="pt-BR" sz="2400" dirty="0">
              <a:solidFill>
                <a:srgbClr val="00B0F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Arco 72"/>
          <p:cNvSpPr/>
          <p:nvPr/>
        </p:nvSpPr>
        <p:spPr bwMode="auto">
          <a:xfrm rot="5400000">
            <a:off x="3926837" y="1094116"/>
            <a:ext cx="1440159" cy="4669769"/>
          </a:xfrm>
          <a:prstGeom prst="arc">
            <a:avLst>
              <a:gd name="adj1" fmla="val 16205770"/>
              <a:gd name="adj2" fmla="val 5408790"/>
            </a:avLst>
          </a:prstGeom>
          <a:noFill/>
          <a:ln w="88900" cap="flat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grpSp>
        <p:nvGrpSpPr>
          <p:cNvPr id="6" name="Grupo 42"/>
          <p:cNvGrpSpPr>
            <a:grpSpLocks noChangeAspect="1"/>
          </p:cNvGrpSpPr>
          <p:nvPr/>
        </p:nvGrpSpPr>
        <p:grpSpPr>
          <a:xfrm rot="8589899">
            <a:off x="4841326" y="3630042"/>
            <a:ext cx="144017" cy="324036"/>
            <a:chOff x="4499992" y="3313216"/>
            <a:chExt cx="288032" cy="648072"/>
          </a:xfrm>
        </p:grpSpPr>
        <p:sp>
          <p:nvSpPr>
            <p:cNvPr id="47" name="Elipse 46"/>
            <p:cNvSpPr/>
            <p:nvPr/>
          </p:nvSpPr>
          <p:spPr bwMode="auto">
            <a:xfrm>
              <a:off x="4572000" y="3313216"/>
              <a:ext cx="216024" cy="216024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50" name="Conector reto 49"/>
            <p:cNvCxnSpPr>
              <a:stCxn id="47" idx="4"/>
            </p:cNvCxnSpPr>
            <p:nvPr/>
          </p:nvCxnSpPr>
          <p:spPr bwMode="auto">
            <a:xfrm flipH="1">
              <a:off x="4644008" y="3529240"/>
              <a:ext cx="36004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1" name="Conector reto 50"/>
            <p:cNvCxnSpPr/>
            <p:nvPr/>
          </p:nvCxnSpPr>
          <p:spPr bwMode="auto">
            <a:xfrm>
              <a:off x="4644008" y="3745264"/>
              <a:ext cx="144016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2" name="Conector reto 51"/>
            <p:cNvCxnSpPr/>
            <p:nvPr/>
          </p:nvCxnSpPr>
          <p:spPr bwMode="auto">
            <a:xfrm flipH="1">
              <a:off x="4572000" y="3745264"/>
              <a:ext cx="7200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3" name="Conector reto 52"/>
            <p:cNvCxnSpPr/>
            <p:nvPr/>
          </p:nvCxnSpPr>
          <p:spPr bwMode="auto">
            <a:xfrm>
              <a:off x="4644008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Conector reto 53"/>
            <p:cNvCxnSpPr/>
            <p:nvPr/>
          </p:nvCxnSpPr>
          <p:spPr bwMode="auto">
            <a:xfrm flipV="1">
              <a:off x="4499992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7" name="Grupo 32"/>
          <p:cNvGrpSpPr/>
          <p:nvPr/>
        </p:nvGrpSpPr>
        <p:grpSpPr>
          <a:xfrm rot="8327644" flipH="1">
            <a:off x="2800868" y="1442342"/>
            <a:ext cx="3698234" cy="3989721"/>
            <a:chOff x="2555875" y="2204156"/>
            <a:chExt cx="3805696" cy="3089301"/>
          </a:xfrm>
        </p:grpSpPr>
        <p:sp>
          <p:nvSpPr>
            <p:cNvPr id="62" name="AutoShape 12"/>
            <p:cNvSpPr>
              <a:spLocks noChangeArrowheads="1"/>
            </p:cNvSpPr>
            <p:nvPr/>
          </p:nvSpPr>
          <p:spPr bwMode="auto">
            <a:xfrm>
              <a:off x="6144083" y="2925366"/>
              <a:ext cx="217488" cy="144463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6" name="AutoShape 9"/>
            <p:cNvSpPr>
              <a:spLocks noChangeArrowheads="1"/>
            </p:cNvSpPr>
            <p:nvPr/>
          </p:nvSpPr>
          <p:spPr bwMode="auto">
            <a:xfrm>
              <a:off x="3445499" y="4868887"/>
              <a:ext cx="217488" cy="144462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7" name="AutoShape 17"/>
            <p:cNvSpPr>
              <a:spLocks noChangeArrowheads="1"/>
            </p:cNvSpPr>
            <p:nvPr/>
          </p:nvSpPr>
          <p:spPr bwMode="auto">
            <a:xfrm>
              <a:off x="5879747" y="4747872"/>
              <a:ext cx="217488" cy="144462"/>
            </a:xfrm>
            <a:prstGeom prst="star5">
              <a:avLst/>
            </a:prstGeom>
            <a:solidFill>
              <a:srgbClr val="C000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8" name="AutoShape 18"/>
            <p:cNvSpPr>
              <a:spLocks noChangeArrowheads="1"/>
            </p:cNvSpPr>
            <p:nvPr/>
          </p:nvSpPr>
          <p:spPr bwMode="auto">
            <a:xfrm>
              <a:off x="4483547" y="5148995"/>
              <a:ext cx="217487" cy="144462"/>
            </a:xfrm>
            <a:prstGeom prst="star5">
              <a:avLst/>
            </a:prstGeom>
            <a:solidFill>
              <a:srgbClr val="00B0F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59" name="AutoShape 19"/>
            <p:cNvSpPr>
              <a:spLocks noChangeArrowheads="1"/>
            </p:cNvSpPr>
            <p:nvPr/>
          </p:nvSpPr>
          <p:spPr bwMode="auto">
            <a:xfrm>
              <a:off x="2771775" y="4724400"/>
              <a:ext cx="217488" cy="144463"/>
            </a:xfrm>
            <a:prstGeom prst="star5">
              <a:avLst/>
            </a:prstGeom>
            <a:solidFill>
              <a:schemeClr val="accent3">
                <a:lumMod val="85000"/>
              </a:scheme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0" name="AutoShape 8"/>
            <p:cNvSpPr>
              <a:spLocks noChangeArrowheads="1"/>
            </p:cNvSpPr>
            <p:nvPr/>
          </p:nvSpPr>
          <p:spPr bwMode="auto">
            <a:xfrm>
              <a:off x="2555875" y="2852738"/>
              <a:ext cx="217488" cy="144462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1" name="AutoShape 10"/>
            <p:cNvSpPr>
              <a:spLocks noChangeArrowheads="1"/>
            </p:cNvSpPr>
            <p:nvPr/>
          </p:nvSpPr>
          <p:spPr bwMode="auto">
            <a:xfrm>
              <a:off x="5669626" y="2781300"/>
              <a:ext cx="217488" cy="144463"/>
            </a:xfrm>
            <a:prstGeom prst="star5">
              <a:avLst/>
            </a:prstGeom>
            <a:solidFill>
              <a:srgbClr val="FFC0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3" name="AutoShape 14"/>
            <p:cNvSpPr>
              <a:spLocks noChangeArrowheads="1"/>
            </p:cNvSpPr>
            <p:nvPr/>
          </p:nvSpPr>
          <p:spPr bwMode="auto">
            <a:xfrm>
              <a:off x="4427538" y="2205038"/>
              <a:ext cx="217487" cy="144462"/>
            </a:xfrm>
            <a:prstGeom prst="star5">
              <a:avLst/>
            </a:prstGeom>
            <a:solidFill>
              <a:srgbClr val="FFFF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64" name="AutoShape 15"/>
            <p:cNvSpPr>
              <a:spLocks noChangeArrowheads="1"/>
            </p:cNvSpPr>
            <p:nvPr/>
          </p:nvSpPr>
          <p:spPr bwMode="auto">
            <a:xfrm>
              <a:off x="3904585" y="2204156"/>
              <a:ext cx="217487" cy="144463"/>
            </a:xfrm>
            <a:prstGeom prst="star5">
              <a:avLst/>
            </a:prstGeom>
            <a:solidFill>
              <a:srgbClr val="FFFFCC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</p:grpSp>
      <p:sp>
        <p:nvSpPr>
          <p:cNvPr id="65" name="Arco 64"/>
          <p:cNvSpPr>
            <a:spLocks noChangeAspect="1"/>
          </p:cNvSpPr>
          <p:nvPr/>
        </p:nvSpPr>
        <p:spPr bwMode="auto">
          <a:xfrm rot="5400000">
            <a:off x="4558387" y="3147955"/>
            <a:ext cx="169362" cy="549165"/>
          </a:xfrm>
          <a:prstGeom prst="arc">
            <a:avLst>
              <a:gd name="adj1" fmla="val 16266446"/>
              <a:gd name="adj2" fmla="val 5408790"/>
            </a:avLst>
          </a:prstGeom>
          <a:noFill/>
          <a:ln w="38100" cap="flat" cmpd="sng" algn="ctr">
            <a:solidFill>
              <a:srgbClr val="37CB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66" name="Arco 65"/>
          <p:cNvSpPr>
            <a:spLocks noChangeAspect="1"/>
          </p:cNvSpPr>
          <p:nvPr/>
        </p:nvSpPr>
        <p:spPr bwMode="auto">
          <a:xfrm rot="5400000">
            <a:off x="4554768" y="3161394"/>
            <a:ext cx="174444" cy="565640"/>
          </a:xfrm>
          <a:prstGeom prst="arc">
            <a:avLst>
              <a:gd name="adj1" fmla="val 5539178"/>
              <a:gd name="adj2" fmla="val 16097651"/>
            </a:avLst>
          </a:prstGeom>
          <a:noFill/>
          <a:ln w="25400" cap="flat" cmpd="sng" algn="ctr">
            <a:solidFill>
              <a:srgbClr val="37CBFF">
                <a:alpha val="35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sp>
        <p:nvSpPr>
          <p:cNvPr id="43" name="Arco 42"/>
          <p:cNvSpPr/>
          <p:nvPr/>
        </p:nvSpPr>
        <p:spPr bwMode="auto">
          <a:xfrm rot="6957849">
            <a:off x="3497161" y="1239976"/>
            <a:ext cx="2232645" cy="4669769"/>
          </a:xfrm>
          <a:prstGeom prst="arc">
            <a:avLst>
              <a:gd name="adj1" fmla="val 16092204"/>
              <a:gd name="adj2" fmla="val 5376935"/>
            </a:avLst>
          </a:prstGeom>
          <a:noFill/>
          <a:ln w="889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/>
          </a:p>
        </p:txBody>
      </p:sp>
      <p:grpSp>
        <p:nvGrpSpPr>
          <p:cNvPr id="8" name="Grupo 101"/>
          <p:cNvGrpSpPr/>
          <p:nvPr/>
        </p:nvGrpSpPr>
        <p:grpSpPr>
          <a:xfrm rot="18342476">
            <a:off x="2769770" y="3580267"/>
            <a:ext cx="837238" cy="855158"/>
            <a:chOff x="7101472" y="2060354"/>
            <a:chExt cx="636552" cy="636551"/>
          </a:xfrm>
        </p:grpSpPr>
        <p:sp>
          <p:nvSpPr>
            <p:cNvPr id="70" name="Elipse 69"/>
            <p:cNvSpPr>
              <a:spLocks noChangeAspect="1"/>
            </p:cNvSpPr>
            <p:nvPr/>
          </p:nvSpPr>
          <p:spPr bwMode="auto">
            <a:xfrm>
              <a:off x="7101472" y="2060354"/>
              <a:ext cx="636552" cy="636551"/>
            </a:xfrm>
            <a:prstGeom prst="ellipse">
              <a:avLst/>
            </a:prstGeom>
            <a:gradFill>
              <a:gsLst>
                <a:gs pos="7000">
                  <a:srgbClr val="FFC000"/>
                </a:gs>
                <a:gs pos="77000">
                  <a:srgbClr val="21FF46">
                    <a:alpha val="2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3765"/>
              <a:endParaRPr lang="pt-BR" dirty="0" smtClean="0">
                <a:latin typeface="Helvetica 55 Roman" panose="000B0500000000000000" pitchFamily="34" charset="0"/>
              </a:endParaRPr>
            </a:p>
          </p:txBody>
        </p:sp>
        <p:sp>
          <p:nvSpPr>
            <p:cNvPr id="69" name="Oval 25"/>
            <p:cNvSpPr>
              <a:spLocks noChangeArrowheads="1"/>
            </p:cNvSpPr>
            <p:nvPr/>
          </p:nvSpPr>
          <p:spPr bwMode="auto">
            <a:xfrm>
              <a:off x="7348686" y="2310780"/>
              <a:ext cx="142875" cy="14446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pt-BR">
                <a:latin typeface="Helvetica 55 Roman" panose="000B0500000000000000" pitchFamily="34" charset="0"/>
              </a:endParaRPr>
            </a:p>
          </p:txBody>
        </p:sp>
      </p:grpSp>
      <p:sp>
        <p:nvSpPr>
          <p:cNvPr id="81" name="CaixaDeTexto 80"/>
          <p:cNvSpPr txBox="1"/>
          <p:nvPr/>
        </p:nvSpPr>
        <p:spPr>
          <a:xfrm>
            <a:off x="7055768" y="2996952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Equador </a:t>
            </a:r>
          </a:p>
          <a:p>
            <a:r>
              <a:rPr lang="pt-BR" sz="2800" dirty="0" smtClean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Celeste</a:t>
            </a:r>
            <a:endParaRPr lang="pt-BR" sz="2800" dirty="0">
              <a:solidFill>
                <a:srgbClr val="00B0F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3563888" y="484999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Eclíptica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91"/>
          <p:cNvGrpSpPr/>
          <p:nvPr/>
        </p:nvGrpSpPr>
        <p:grpSpPr>
          <a:xfrm>
            <a:off x="2771800" y="3573016"/>
            <a:ext cx="864096" cy="899960"/>
            <a:chOff x="7618448" y="2832375"/>
            <a:chExt cx="864096" cy="899960"/>
          </a:xfrm>
        </p:grpSpPr>
        <p:grpSp>
          <p:nvGrpSpPr>
            <p:cNvPr id="10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95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96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97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98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99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100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94" name="Elipse 93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2" name="CaixaDeTexto 101"/>
          <p:cNvSpPr txBox="1"/>
          <p:nvPr/>
        </p:nvSpPr>
        <p:spPr>
          <a:xfrm>
            <a:off x="2555776" y="4027711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/>
              </a:rPr>
              <a:t></a:t>
            </a:r>
            <a:endParaRPr lang="pt-BR" sz="4400" b="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91"/>
          <p:cNvGrpSpPr/>
          <p:nvPr/>
        </p:nvGrpSpPr>
        <p:grpSpPr>
          <a:xfrm>
            <a:off x="2123728" y="1988840"/>
            <a:ext cx="864096" cy="899960"/>
            <a:chOff x="7618448" y="2832375"/>
            <a:chExt cx="864096" cy="899960"/>
          </a:xfrm>
        </p:grpSpPr>
        <p:grpSp>
          <p:nvGrpSpPr>
            <p:cNvPr id="12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77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78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79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80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84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88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76" name="Elipse 75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upo 91"/>
          <p:cNvGrpSpPr/>
          <p:nvPr/>
        </p:nvGrpSpPr>
        <p:grpSpPr>
          <a:xfrm>
            <a:off x="6156176" y="4293096"/>
            <a:ext cx="864096" cy="899960"/>
            <a:chOff x="7618448" y="2832375"/>
            <a:chExt cx="864096" cy="899960"/>
          </a:xfrm>
        </p:grpSpPr>
        <p:grpSp>
          <p:nvGrpSpPr>
            <p:cNvPr id="14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113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14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15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16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117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118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112" name="Elipse 111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21" name="Text Box 29"/>
          <p:cNvSpPr txBox="1">
            <a:spLocks noChangeArrowheads="1"/>
          </p:cNvSpPr>
          <p:nvPr/>
        </p:nvSpPr>
        <p:spPr bwMode="auto">
          <a:xfrm>
            <a:off x="2339752" y="457508"/>
            <a:ext cx="482453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Hemisfério Celeste Norte</a:t>
            </a:r>
            <a:endParaRPr lang="pt-BR" sz="28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Text Box 29"/>
          <p:cNvSpPr txBox="1">
            <a:spLocks noChangeArrowheads="1"/>
          </p:cNvSpPr>
          <p:nvPr/>
        </p:nvSpPr>
        <p:spPr bwMode="auto">
          <a:xfrm>
            <a:off x="2195736" y="6021288"/>
            <a:ext cx="482453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28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Hemisfério Celeste Sul</a:t>
            </a:r>
            <a:endParaRPr lang="pt-BR" sz="28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o explicativo retangular 86"/>
          <p:cNvSpPr/>
          <p:nvPr/>
        </p:nvSpPr>
        <p:spPr bwMode="auto">
          <a:xfrm>
            <a:off x="216024" y="980728"/>
            <a:ext cx="1907704" cy="936104"/>
          </a:xfrm>
          <a:prstGeom prst="wedgeRectCallout">
            <a:avLst>
              <a:gd name="adj1" fmla="val 56179"/>
              <a:gd name="adj2" fmla="val 86474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Solstício de junho</a:t>
            </a:r>
            <a:endParaRPr kumimoji="0" lang="pt-BR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9" name="Texto explicativo retangular 88"/>
          <p:cNvSpPr/>
          <p:nvPr/>
        </p:nvSpPr>
        <p:spPr bwMode="auto">
          <a:xfrm>
            <a:off x="221133" y="4328421"/>
            <a:ext cx="2160240" cy="936104"/>
          </a:xfrm>
          <a:prstGeom prst="wedgeRectCallout">
            <a:avLst>
              <a:gd name="adj1" fmla="val 73435"/>
              <a:gd name="adj2" fmla="val -64919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Equinócio de </a:t>
            </a:r>
            <a:r>
              <a:rPr lang="pt-BR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setembro</a:t>
            </a:r>
            <a:endParaRPr kumimoji="0" lang="pt-BR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0" name="Texto explicativo retangular 89"/>
          <p:cNvSpPr/>
          <p:nvPr/>
        </p:nvSpPr>
        <p:spPr bwMode="auto">
          <a:xfrm>
            <a:off x="6858327" y="5373216"/>
            <a:ext cx="1907704" cy="936104"/>
          </a:xfrm>
          <a:prstGeom prst="wedgeRectCallout">
            <a:avLst>
              <a:gd name="adj1" fmla="val -50683"/>
              <a:gd name="adj2" fmla="val -98173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Solstício de dezembro</a:t>
            </a:r>
            <a:endParaRPr kumimoji="0" lang="pt-BR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1" name="CaixaDeTexto 90"/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Crédito: André Luiz da Silva/CDA/CDCC/USP 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Elipse 92"/>
          <p:cNvSpPr>
            <a:spLocks noChangeAspect="1"/>
          </p:cNvSpPr>
          <p:nvPr/>
        </p:nvSpPr>
        <p:spPr bwMode="auto">
          <a:xfrm>
            <a:off x="3024894" y="1343710"/>
            <a:ext cx="3240361" cy="2304256"/>
          </a:xfrm>
          <a:prstGeom prst="ellipse">
            <a:avLst/>
          </a:prstGeom>
          <a:gradFill>
            <a:gsLst>
              <a:gs pos="48000">
                <a:srgbClr val="7030A0">
                  <a:alpha val="77000"/>
                </a:srgbClr>
              </a:gs>
              <a:gs pos="91000">
                <a:schemeClr val="tx1">
                  <a:alpha val="2000"/>
                </a:schemeClr>
              </a:gs>
              <a:gs pos="2000">
                <a:schemeClr val="bg1">
                  <a:alpha val="58000"/>
                </a:schemeClr>
              </a:gs>
            </a:gsLst>
            <a:lin ang="5400000" scaled="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05" tIns="45703" rIns="91405" bIns="45703" numCol="1" rtlCol="0" anchor="t" anchorCtr="0" compatLnSpc="1"/>
          <a:lstStyle/>
          <a:p>
            <a:pPr defTabSz="913765"/>
            <a:endParaRPr lang="pt-BR" dirty="0" smtClean="0">
              <a:latin typeface="Helvetica 55 Roman" panose="000B0500000000000000" pitchFamily="34" charset="0"/>
            </a:endParaRPr>
          </a:p>
        </p:txBody>
      </p:sp>
      <p:sp>
        <p:nvSpPr>
          <p:cNvPr id="103" name="CaixaDeTexto 102"/>
          <p:cNvSpPr txBox="1"/>
          <p:nvPr/>
        </p:nvSpPr>
        <p:spPr>
          <a:xfrm>
            <a:off x="5436096" y="198884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Wingdings" panose="05000000000000000000"/>
              </a:rPr>
              <a:t></a:t>
            </a:r>
            <a:endParaRPr lang="pt-BR" sz="2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o explicativo retangular 85"/>
          <p:cNvSpPr/>
          <p:nvPr/>
        </p:nvSpPr>
        <p:spPr bwMode="auto">
          <a:xfrm>
            <a:off x="6804248" y="980728"/>
            <a:ext cx="1907704" cy="936104"/>
          </a:xfrm>
          <a:prstGeom prst="wedgeRectCallout">
            <a:avLst>
              <a:gd name="adj1" fmla="val -102322"/>
              <a:gd name="adj2" fmla="val 128221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Equinócio de março</a:t>
            </a:r>
            <a:endParaRPr kumimoji="0" lang="pt-BR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3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9" grpId="0" animBg="1"/>
      <p:bldP spid="89" grpId="1" animBg="1"/>
      <p:bldP spid="90" grpId="0" animBg="1"/>
      <p:bldP spid="91" grpId="0"/>
      <p:bldP spid="86" grpId="0" animBg="1"/>
      <p:bldP spid="8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5"/>
          <p:cNvSpPr txBox="1">
            <a:spLocks noChangeArrowheads="1"/>
          </p:cNvSpPr>
          <p:nvPr/>
        </p:nvSpPr>
        <p:spPr bwMode="auto">
          <a:xfrm>
            <a:off x="324544" y="620688"/>
            <a:ext cx="8819456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>
              <a:buFont typeface="Wingdings" panose="05000000000000000000" pitchFamily="2" charset="2"/>
              <a:buChar char="v"/>
            </a:pPr>
            <a:r>
              <a:rPr lang="pt-BR" sz="3200" dirty="0" smtClean="0">
                <a:solidFill>
                  <a:srgbClr val="FF9900"/>
                </a:solidFill>
                <a:latin typeface="Century Gothic" panose="020B0502020202020204" pitchFamily="34" charset="0"/>
              </a:rPr>
              <a:t> 20 </a:t>
            </a:r>
            <a:r>
              <a:rPr lang="pt-BR" sz="3200" dirty="0">
                <a:solidFill>
                  <a:srgbClr val="FF9900"/>
                </a:solidFill>
                <a:latin typeface="Century Gothic" panose="020B0502020202020204" pitchFamily="34" charset="0"/>
              </a:rPr>
              <a:t>de </a:t>
            </a:r>
            <a:r>
              <a:rPr lang="pt-BR" sz="3200" dirty="0" smtClean="0">
                <a:solidFill>
                  <a:srgbClr val="FF9900"/>
                </a:solidFill>
                <a:latin typeface="Century Gothic" panose="020B0502020202020204" pitchFamily="34" charset="0"/>
              </a:rPr>
              <a:t>março: Equinócio de Outono – início do Outono HS</a:t>
            </a:r>
            <a:endParaRPr lang="pt-BR" sz="3200" dirty="0">
              <a:solidFill>
                <a:srgbClr val="FF99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Box 86"/>
          <p:cNvSpPr txBox="1">
            <a:spLocks noChangeArrowheads="1"/>
          </p:cNvSpPr>
          <p:nvPr/>
        </p:nvSpPr>
        <p:spPr bwMode="auto">
          <a:xfrm>
            <a:off x="323528" y="3645024"/>
            <a:ext cx="8715375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buFont typeface="Wingdings" panose="05000000000000000000" pitchFamily="2" charset="2"/>
              <a:buChar char="v"/>
            </a:pPr>
            <a:r>
              <a:rPr lang="pt-BR" sz="3200" dirty="0" smtClean="0">
                <a:latin typeface="Century Gothic" panose="020B0502020202020204" pitchFamily="34" charset="0"/>
              </a:rPr>
              <a:t> 22 </a:t>
            </a:r>
            <a:r>
              <a:rPr lang="pt-BR" sz="3200" dirty="0">
                <a:latin typeface="Century Gothic" panose="020B0502020202020204" pitchFamily="34" charset="0"/>
              </a:rPr>
              <a:t>de </a:t>
            </a:r>
            <a:r>
              <a:rPr lang="pt-BR" sz="3200" dirty="0" smtClean="0">
                <a:latin typeface="Century Gothic" panose="020B0502020202020204" pitchFamily="34" charset="0"/>
              </a:rPr>
              <a:t>setembro: Equinócio de Primavera – início da Primavera HS</a:t>
            </a:r>
            <a:endParaRPr lang="pt-BR" sz="3200" dirty="0">
              <a:latin typeface="Century Gothic" panose="020B0502020202020204" pitchFamily="34" charset="0"/>
            </a:endParaRPr>
          </a:p>
        </p:txBody>
      </p:sp>
      <p:sp>
        <p:nvSpPr>
          <p:cNvPr id="5" name="Text Box 87"/>
          <p:cNvSpPr txBox="1">
            <a:spLocks noChangeArrowheads="1"/>
          </p:cNvSpPr>
          <p:nvPr/>
        </p:nvSpPr>
        <p:spPr bwMode="auto">
          <a:xfrm>
            <a:off x="323528" y="2084655"/>
            <a:ext cx="8143875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>
              <a:buFont typeface="Wingdings" panose="05000000000000000000" pitchFamily="2" charset="2"/>
              <a:buChar char="v"/>
            </a:pPr>
            <a:r>
              <a:rPr lang="pt-BR" sz="32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 21 </a:t>
            </a:r>
            <a:r>
              <a:rPr lang="pt-BR" sz="3200" dirty="0">
                <a:solidFill>
                  <a:srgbClr val="99CCFF"/>
                </a:solidFill>
                <a:latin typeface="Century Gothic" panose="020B0502020202020204" pitchFamily="34" charset="0"/>
              </a:rPr>
              <a:t>de </a:t>
            </a:r>
            <a:r>
              <a:rPr lang="pt-BR" sz="3200" dirty="0" smtClean="0">
                <a:solidFill>
                  <a:srgbClr val="99CCFF"/>
                </a:solidFill>
                <a:latin typeface="Century Gothic" panose="020B0502020202020204" pitchFamily="34" charset="0"/>
              </a:rPr>
              <a:t>junho: Solstício de Inverno – início do Inverno HS</a:t>
            </a:r>
            <a:endParaRPr lang="pt-BR" sz="3200" dirty="0">
              <a:solidFill>
                <a:srgbClr val="99CC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323528" y="5157192"/>
            <a:ext cx="8568952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l">
              <a:buFont typeface="Wingdings" panose="05000000000000000000" pitchFamily="2" charset="2"/>
              <a:buChar char="v"/>
            </a:pPr>
            <a:r>
              <a:rPr lang="pt-BR" sz="3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21 </a:t>
            </a:r>
            <a:r>
              <a:rPr lang="pt-BR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de </a:t>
            </a:r>
            <a:r>
              <a:rPr lang="pt-BR" sz="3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dezembro: Solstício de Verão – início do Verão do HS</a:t>
            </a:r>
            <a:endParaRPr lang="pt-BR" sz="3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6300396" y="6269250"/>
            <a:ext cx="2736304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Para o ano de 2018</a:t>
            </a:r>
            <a:endParaRPr lang="pt-BR" sz="200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31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>
            <a:spLocks noChangeAspect="1"/>
          </p:cNvSpPr>
          <p:nvPr/>
        </p:nvSpPr>
        <p:spPr bwMode="auto">
          <a:xfrm>
            <a:off x="1018460" y="92536"/>
            <a:ext cx="6861437" cy="6760583"/>
          </a:xfrm>
          <a:prstGeom prst="ellipse">
            <a:avLst/>
          </a:prstGeom>
          <a:gradFill flip="none" rotWithShape="1">
            <a:gsLst>
              <a:gs pos="0">
                <a:srgbClr val="0066FF"/>
              </a:gs>
              <a:gs pos="50000">
                <a:srgbClr val="0000FF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 rot="2861338">
            <a:off x="2298313" y="1666263"/>
            <a:ext cx="4207068" cy="4207068"/>
          </a:xfrm>
          <a:prstGeom prst="ellipse">
            <a:avLst/>
          </a:prstGeom>
          <a:solidFill>
            <a:srgbClr val="00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 bwMode="auto">
          <a:xfrm>
            <a:off x="2295260" y="3778591"/>
            <a:ext cx="4235321" cy="2993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Conector reto 25"/>
          <p:cNvCxnSpPr/>
          <p:nvPr/>
        </p:nvCxnSpPr>
        <p:spPr bwMode="auto">
          <a:xfrm>
            <a:off x="2466746" y="2949599"/>
            <a:ext cx="3888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Conector reto 26"/>
          <p:cNvCxnSpPr/>
          <p:nvPr/>
        </p:nvCxnSpPr>
        <p:spPr bwMode="auto">
          <a:xfrm>
            <a:off x="2488911" y="4621941"/>
            <a:ext cx="3852000" cy="227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4" name="Conector reto 43"/>
          <p:cNvCxnSpPr/>
          <p:nvPr/>
        </p:nvCxnSpPr>
        <p:spPr bwMode="auto">
          <a:xfrm>
            <a:off x="3577980" y="1836223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5" name="Conector reto 54"/>
          <p:cNvCxnSpPr/>
          <p:nvPr/>
        </p:nvCxnSpPr>
        <p:spPr bwMode="auto">
          <a:xfrm>
            <a:off x="3563888" y="5698922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2" name="Corda 11"/>
          <p:cNvSpPr/>
          <p:nvPr/>
        </p:nvSpPr>
        <p:spPr bwMode="auto">
          <a:xfrm rot="10800000" flipH="1">
            <a:off x="2288251" y="1657121"/>
            <a:ext cx="4206601" cy="4227632"/>
          </a:xfrm>
          <a:prstGeom prst="chord">
            <a:avLst>
              <a:gd name="adj1" fmla="val 5409229"/>
              <a:gd name="adj2" fmla="val 16201961"/>
            </a:avLst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6000" b="0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Helvetica 55 Roman" panose="000B0500000000000000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2411760" y="255445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Câncer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2339752" y="424257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Capricórnio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2411760" y="337848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Equador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4427984" y="161835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4644008" y="5506783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Antártico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have direita 16"/>
          <p:cNvSpPr/>
          <p:nvPr/>
        </p:nvSpPr>
        <p:spPr bwMode="auto">
          <a:xfrm>
            <a:off x="7020272" y="2950404"/>
            <a:ext cx="504056" cy="1692000"/>
          </a:xfrm>
          <a:prstGeom prst="rightBrace">
            <a:avLst>
              <a:gd name="adj1" fmla="val 43826"/>
              <a:gd name="adj2" fmla="val 48800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Chave direita 17"/>
          <p:cNvSpPr/>
          <p:nvPr/>
        </p:nvSpPr>
        <p:spPr bwMode="auto">
          <a:xfrm rot="10800000">
            <a:off x="1881480" y="1827767"/>
            <a:ext cx="360000" cy="1116000"/>
          </a:xfrm>
          <a:prstGeom prst="rightBrace">
            <a:avLst>
              <a:gd name="adj1" fmla="val 43826"/>
              <a:gd name="adj2" fmla="val 48800"/>
            </a:avLst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9" name="Conector reto 18"/>
          <p:cNvCxnSpPr/>
          <p:nvPr/>
        </p:nvCxnSpPr>
        <p:spPr bwMode="auto">
          <a:xfrm>
            <a:off x="2320058" y="1834375"/>
            <a:ext cx="1188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Conector reto 19"/>
          <p:cNvCxnSpPr/>
          <p:nvPr/>
        </p:nvCxnSpPr>
        <p:spPr bwMode="auto">
          <a:xfrm>
            <a:off x="2260240" y="5692990"/>
            <a:ext cx="122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21" name="Chave direita 20"/>
          <p:cNvSpPr/>
          <p:nvPr/>
        </p:nvSpPr>
        <p:spPr bwMode="auto">
          <a:xfrm rot="10800000">
            <a:off x="1845675" y="4612990"/>
            <a:ext cx="360000" cy="1080000"/>
          </a:xfrm>
          <a:prstGeom prst="rightBrace">
            <a:avLst>
              <a:gd name="adj1" fmla="val 43826"/>
              <a:gd name="adj2" fmla="val 48800"/>
            </a:avLst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Conector reto 21"/>
          <p:cNvCxnSpPr/>
          <p:nvPr/>
        </p:nvCxnSpPr>
        <p:spPr bwMode="auto">
          <a:xfrm>
            <a:off x="2309935" y="2950962"/>
            <a:ext cx="1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Conector reto 22"/>
          <p:cNvCxnSpPr/>
          <p:nvPr/>
        </p:nvCxnSpPr>
        <p:spPr bwMode="auto">
          <a:xfrm>
            <a:off x="2267744" y="4620374"/>
            <a:ext cx="180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24" name="CaixaDeTexto 23"/>
          <p:cNvSpPr txBox="1"/>
          <p:nvPr/>
        </p:nvSpPr>
        <p:spPr>
          <a:xfrm>
            <a:off x="7236296" y="3490559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Zona Tropical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79512" y="2077781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Zona Temperada</a:t>
            </a:r>
            <a:endParaRPr lang="pt-BR" sz="20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79512" y="4786703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Zona Temperada</a:t>
            </a:r>
            <a:endParaRPr lang="pt-BR" sz="20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orda 35"/>
          <p:cNvSpPr/>
          <p:nvPr/>
        </p:nvSpPr>
        <p:spPr bwMode="auto">
          <a:xfrm>
            <a:off x="2278433" y="1667123"/>
            <a:ext cx="4208400" cy="4208400"/>
          </a:xfrm>
          <a:prstGeom prst="chord">
            <a:avLst>
              <a:gd name="adj1" fmla="val 4023330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Corda 36"/>
          <p:cNvSpPr/>
          <p:nvPr/>
        </p:nvSpPr>
        <p:spPr bwMode="auto">
          <a:xfrm rot="10800000">
            <a:off x="2273426" y="1664376"/>
            <a:ext cx="4208400" cy="4208400"/>
          </a:xfrm>
          <a:prstGeom prst="chord">
            <a:avLst>
              <a:gd name="adj1" fmla="val 4045704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9" name="Conector reto 38"/>
          <p:cNvCxnSpPr/>
          <p:nvPr/>
        </p:nvCxnSpPr>
        <p:spPr bwMode="auto">
          <a:xfrm>
            <a:off x="6388281" y="4643205"/>
            <a:ext cx="57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cxnSp>
        <p:nvCxnSpPr>
          <p:cNvPr id="40" name="Conector reto 39"/>
          <p:cNvCxnSpPr/>
          <p:nvPr/>
        </p:nvCxnSpPr>
        <p:spPr bwMode="auto">
          <a:xfrm>
            <a:off x="6396076" y="2946632"/>
            <a:ext cx="57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ash"/>
            <a:round/>
            <a:headEnd type="none" w="sm" len="sm"/>
            <a:tailEnd type="none" w="sm" len="sm"/>
          </a:ln>
          <a:effectLst/>
        </p:spPr>
      </p:cxnSp>
      <p:sp>
        <p:nvSpPr>
          <p:cNvPr id="41" name="CaixaDeTexto 40"/>
          <p:cNvSpPr txBox="1"/>
          <p:nvPr/>
        </p:nvSpPr>
        <p:spPr>
          <a:xfrm>
            <a:off x="2834283" y="593883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Antártica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771800" y="114623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Crédito: André Luiz da Silva/CDA/CDCC/USP 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ítulo 3"/>
          <p:cNvSpPr>
            <a:spLocks noGrp="1"/>
          </p:cNvSpPr>
          <p:nvPr>
            <p:ph type="title"/>
          </p:nvPr>
        </p:nvSpPr>
        <p:spPr>
          <a:xfrm>
            <a:off x="395536" y="44624"/>
            <a:ext cx="8352928" cy="1004689"/>
          </a:xfrm>
        </p:spPr>
        <p:txBody>
          <a:bodyPr/>
          <a:lstStyle/>
          <a:p>
            <a:pPr>
              <a:defRPr/>
            </a:pPr>
            <a: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Zonas climáticas da Terra</a:t>
            </a:r>
            <a:endParaRPr lang="pt-BR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15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17" grpId="0" animBg="1"/>
      <p:bldP spid="18" grpId="0" animBg="1"/>
      <p:bldP spid="21" grpId="0" animBg="1"/>
      <p:bldP spid="24" grpId="0"/>
      <p:bldP spid="25" grpId="0"/>
      <p:bldP spid="28" grpId="0"/>
      <p:bldP spid="36" grpId="0" animBg="1"/>
      <p:bldP spid="37" grpId="0" animBg="1"/>
      <p:bldP spid="41" grpId="0"/>
      <p:bldP spid="42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>
            <a:spLocks noChangeAspect="1"/>
          </p:cNvSpPr>
          <p:nvPr/>
        </p:nvSpPr>
        <p:spPr bwMode="auto">
          <a:xfrm>
            <a:off x="1018460" y="196809"/>
            <a:ext cx="6861437" cy="6760583"/>
          </a:xfrm>
          <a:prstGeom prst="ellipse">
            <a:avLst/>
          </a:prstGeom>
          <a:gradFill flip="none" rotWithShape="1">
            <a:gsLst>
              <a:gs pos="0">
                <a:srgbClr val="0066FF"/>
              </a:gs>
              <a:gs pos="50000">
                <a:srgbClr val="0000FF"/>
              </a:gs>
              <a:gs pos="100000">
                <a:schemeClr val="tx1">
                  <a:alpha val="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 rot="2861338">
            <a:off x="2298313" y="1666263"/>
            <a:ext cx="4207068" cy="4207068"/>
          </a:xfrm>
          <a:prstGeom prst="ellipse">
            <a:avLst/>
          </a:prstGeom>
          <a:solidFill>
            <a:srgbClr val="00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 bwMode="auto">
          <a:xfrm>
            <a:off x="2295260" y="3778591"/>
            <a:ext cx="4235321" cy="2993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Conector reto 25"/>
          <p:cNvCxnSpPr/>
          <p:nvPr/>
        </p:nvCxnSpPr>
        <p:spPr bwMode="auto">
          <a:xfrm>
            <a:off x="2466746" y="2949599"/>
            <a:ext cx="3870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Conector reto 26"/>
          <p:cNvCxnSpPr/>
          <p:nvPr/>
        </p:nvCxnSpPr>
        <p:spPr bwMode="auto">
          <a:xfrm>
            <a:off x="2488911" y="4621941"/>
            <a:ext cx="3816000" cy="227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4" name="Conector reto 43"/>
          <p:cNvCxnSpPr/>
          <p:nvPr/>
        </p:nvCxnSpPr>
        <p:spPr bwMode="auto">
          <a:xfrm>
            <a:off x="3577980" y="1836223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5" name="Conector reto 54"/>
          <p:cNvCxnSpPr/>
          <p:nvPr/>
        </p:nvCxnSpPr>
        <p:spPr bwMode="auto">
          <a:xfrm>
            <a:off x="3563888" y="5698922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1" name="CaixaDeTexto 60"/>
          <p:cNvSpPr txBox="1"/>
          <p:nvPr/>
        </p:nvSpPr>
        <p:spPr>
          <a:xfrm>
            <a:off x="107504" y="158820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-78376" y="547663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Antártico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orda 35"/>
          <p:cNvSpPr/>
          <p:nvPr/>
        </p:nvSpPr>
        <p:spPr bwMode="auto">
          <a:xfrm>
            <a:off x="2278433" y="1667123"/>
            <a:ext cx="4208400" cy="4208400"/>
          </a:xfrm>
          <a:prstGeom prst="chord">
            <a:avLst>
              <a:gd name="adj1" fmla="val 4023330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Corda 36"/>
          <p:cNvSpPr/>
          <p:nvPr/>
        </p:nvSpPr>
        <p:spPr bwMode="auto">
          <a:xfrm rot="10800000">
            <a:off x="2273426" y="1664376"/>
            <a:ext cx="4208400" cy="4208400"/>
          </a:xfrm>
          <a:prstGeom prst="chord">
            <a:avLst>
              <a:gd name="adj1" fmla="val 4045704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834283" y="593883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Antártica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771800" y="114623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2" name="Conector de seta reta 31"/>
          <p:cNvCxnSpPr/>
          <p:nvPr/>
        </p:nvCxnSpPr>
        <p:spPr bwMode="auto">
          <a:xfrm flipH="1">
            <a:off x="6552352" y="3797661"/>
            <a:ext cx="1188000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4" name="Grupo 44"/>
          <p:cNvGrpSpPr>
            <a:grpSpLocks noChangeAspect="1"/>
          </p:cNvGrpSpPr>
          <p:nvPr/>
        </p:nvGrpSpPr>
        <p:grpSpPr>
          <a:xfrm>
            <a:off x="7530824" y="3130519"/>
            <a:ext cx="1257280" cy="1309461"/>
            <a:chOff x="7618448" y="2832375"/>
            <a:chExt cx="864096" cy="899960"/>
          </a:xfrm>
        </p:grpSpPr>
        <p:grpSp>
          <p:nvGrpSpPr>
            <p:cNvPr id="6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48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0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1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2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3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54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47" name="Elipse 46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0" name="Corda 69"/>
          <p:cNvSpPr/>
          <p:nvPr/>
        </p:nvSpPr>
        <p:spPr bwMode="auto">
          <a:xfrm rot="10800000" flipH="1">
            <a:off x="2288251" y="1657121"/>
            <a:ext cx="4206601" cy="4227632"/>
          </a:xfrm>
          <a:prstGeom prst="chord">
            <a:avLst>
              <a:gd name="adj1" fmla="val 5409229"/>
              <a:gd name="adj2" fmla="val 16201961"/>
            </a:avLst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6000" b="0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Helvetica 55 Roman" panose="000B0500000000000000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2411760" y="255445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Câncer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2339752" y="424257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Capricórnio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2411760" y="337848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Equador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ítulo 3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Visão geocêntrica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6259989" y="6345239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CaixaDeTexto 76"/>
          <p:cNvSpPr txBox="1"/>
          <p:nvPr/>
        </p:nvSpPr>
        <p:spPr>
          <a:xfrm>
            <a:off x="6911752" y="2996952"/>
            <a:ext cx="226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equinócio de março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0" y="6593754"/>
            <a:ext cx="55167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Crédito: André Luiz da Silva/CDA/CDCC/USP 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319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>
            <a:spLocks noChangeAspect="1"/>
          </p:cNvSpPr>
          <p:nvPr/>
        </p:nvSpPr>
        <p:spPr bwMode="auto">
          <a:xfrm>
            <a:off x="1018460" y="196809"/>
            <a:ext cx="6861437" cy="6760583"/>
          </a:xfrm>
          <a:prstGeom prst="ellipse">
            <a:avLst/>
          </a:prstGeom>
          <a:gradFill flip="none" rotWithShape="1">
            <a:gsLst>
              <a:gs pos="0">
                <a:srgbClr val="0066FF"/>
              </a:gs>
              <a:gs pos="50000">
                <a:srgbClr val="0000FF"/>
              </a:gs>
              <a:gs pos="100000">
                <a:schemeClr val="tx1">
                  <a:alpha val="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 rot="2861338">
            <a:off x="2298313" y="1666263"/>
            <a:ext cx="4207068" cy="4207068"/>
          </a:xfrm>
          <a:prstGeom prst="ellipse">
            <a:avLst/>
          </a:prstGeom>
          <a:solidFill>
            <a:srgbClr val="00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 bwMode="auto">
          <a:xfrm>
            <a:off x="2295260" y="3778591"/>
            <a:ext cx="4235321" cy="2993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Conector reto 25"/>
          <p:cNvCxnSpPr/>
          <p:nvPr/>
        </p:nvCxnSpPr>
        <p:spPr bwMode="auto">
          <a:xfrm>
            <a:off x="2466746" y="2949599"/>
            <a:ext cx="3870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Conector reto 26"/>
          <p:cNvCxnSpPr/>
          <p:nvPr/>
        </p:nvCxnSpPr>
        <p:spPr bwMode="auto">
          <a:xfrm>
            <a:off x="2488911" y="4621941"/>
            <a:ext cx="3816000" cy="227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4" name="Conector reto 43"/>
          <p:cNvCxnSpPr/>
          <p:nvPr/>
        </p:nvCxnSpPr>
        <p:spPr bwMode="auto">
          <a:xfrm>
            <a:off x="3577980" y="1836223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5" name="Conector reto 54"/>
          <p:cNvCxnSpPr/>
          <p:nvPr/>
        </p:nvCxnSpPr>
        <p:spPr bwMode="auto">
          <a:xfrm>
            <a:off x="3563888" y="5698922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1" name="CaixaDeTexto 60"/>
          <p:cNvSpPr txBox="1"/>
          <p:nvPr/>
        </p:nvSpPr>
        <p:spPr>
          <a:xfrm>
            <a:off x="107504" y="158820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-78376" y="547663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Antártico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orda 35"/>
          <p:cNvSpPr/>
          <p:nvPr/>
        </p:nvSpPr>
        <p:spPr bwMode="auto">
          <a:xfrm>
            <a:off x="2278433" y="1667123"/>
            <a:ext cx="4208400" cy="4208400"/>
          </a:xfrm>
          <a:prstGeom prst="chord">
            <a:avLst>
              <a:gd name="adj1" fmla="val 4023330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Corda 36"/>
          <p:cNvSpPr/>
          <p:nvPr/>
        </p:nvSpPr>
        <p:spPr bwMode="auto">
          <a:xfrm rot="10800000">
            <a:off x="2273426" y="1664376"/>
            <a:ext cx="4208400" cy="4208400"/>
          </a:xfrm>
          <a:prstGeom prst="chord">
            <a:avLst>
              <a:gd name="adj1" fmla="val 4045704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834283" y="593883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Antártica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771800" y="114623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Conector de seta reta 23"/>
          <p:cNvCxnSpPr/>
          <p:nvPr/>
        </p:nvCxnSpPr>
        <p:spPr bwMode="auto">
          <a:xfrm rot="-1380000" flipH="1">
            <a:off x="6333308" y="2699478"/>
            <a:ext cx="1188000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2" name="Grupo 27"/>
          <p:cNvGrpSpPr>
            <a:grpSpLocks noChangeAspect="1"/>
          </p:cNvGrpSpPr>
          <p:nvPr/>
        </p:nvGrpSpPr>
        <p:grpSpPr>
          <a:xfrm>
            <a:off x="7231468" y="1651753"/>
            <a:ext cx="1257280" cy="1309461"/>
            <a:chOff x="7618448" y="2832375"/>
            <a:chExt cx="864096" cy="899960"/>
          </a:xfrm>
        </p:grpSpPr>
        <p:grpSp>
          <p:nvGrpSpPr>
            <p:cNvPr id="3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34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35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38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39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40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43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30" name="Elipse 29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1" name="Corda 70"/>
          <p:cNvSpPr/>
          <p:nvPr/>
        </p:nvSpPr>
        <p:spPr bwMode="auto">
          <a:xfrm rot="9420000" flipH="1">
            <a:off x="2296367" y="1678898"/>
            <a:ext cx="4206601" cy="4227632"/>
          </a:xfrm>
          <a:prstGeom prst="chord">
            <a:avLst>
              <a:gd name="adj1" fmla="val 5409229"/>
              <a:gd name="adj2" fmla="val 16201961"/>
            </a:avLst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6000" b="0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Helvetica 55 Roman" panose="000B0500000000000000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2411760" y="255445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Câncer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2339752" y="424257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Capricórnio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2411760" y="337848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Equador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ítulo 3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Visão geocêntrica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6259989" y="6345239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6588224" y="158873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solstício de junho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0" y="6593754"/>
            <a:ext cx="55167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Crédito: André Luiz da Silva/CDA/CDCC/USP 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15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>
            <a:spLocks noChangeAspect="1"/>
          </p:cNvSpPr>
          <p:nvPr/>
        </p:nvSpPr>
        <p:spPr bwMode="auto">
          <a:xfrm>
            <a:off x="1018460" y="196809"/>
            <a:ext cx="6861437" cy="6760583"/>
          </a:xfrm>
          <a:prstGeom prst="ellipse">
            <a:avLst/>
          </a:prstGeom>
          <a:gradFill flip="none" rotWithShape="1">
            <a:gsLst>
              <a:gs pos="0">
                <a:srgbClr val="0066FF"/>
              </a:gs>
              <a:gs pos="50000">
                <a:srgbClr val="0000FF"/>
              </a:gs>
              <a:gs pos="100000">
                <a:schemeClr val="tx1">
                  <a:alpha val="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 rot="2861338">
            <a:off x="2298313" y="1666263"/>
            <a:ext cx="4207068" cy="4207068"/>
          </a:xfrm>
          <a:prstGeom prst="ellipse">
            <a:avLst/>
          </a:prstGeom>
          <a:solidFill>
            <a:srgbClr val="00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 bwMode="auto">
          <a:xfrm>
            <a:off x="2295260" y="3778591"/>
            <a:ext cx="4235321" cy="2993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Conector reto 25"/>
          <p:cNvCxnSpPr/>
          <p:nvPr/>
        </p:nvCxnSpPr>
        <p:spPr bwMode="auto">
          <a:xfrm>
            <a:off x="2466746" y="2949599"/>
            <a:ext cx="3870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Conector reto 26"/>
          <p:cNvCxnSpPr/>
          <p:nvPr/>
        </p:nvCxnSpPr>
        <p:spPr bwMode="auto">
          <a:xfrm>
            <a:off x="2488911" y="4621941"/>
            <a:ext cx="3816000" cy="227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4" name="Conector reto 43"/>
          <p:cNvCxnSpPr/>
          <p:nvPr/>
        </p:nvCxnSpPr>
        <p:spPr bwMode="auto">
          <a:xfrm>
            <a:off x="3577980" y="1836223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5" name="Conector reto 54"/>
          <p:cNvCxnSpPr/>
          <p:nvPr/>
        </p:nvCxnSpPr>
        <p:spPr bwMode="auto">
          <a:xfrm>
            <a:off x="3563888" y="5698922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1" name="CaixaDeTexto 60"/>
          <p:cNvSpPr txBox="1"/>
          <p:nvPr/>
        </p:nvSpPr>
        <p:spPr>
          <a:xfrm>
            <a:off x="107504" y="158820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-78376" y="547663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Antártico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orda 35"/>
          <p:cNvSpPr/>
          <p:nvPr/>
        </p:nvSpPr>
        <p:spPr bwMode="auto">
          <a:xfrm>
            <a:off x="2278433" y="1667123"/>
            <a:ext cx="4208400" cy="4208400"/>
          </a:xfrm>
          <a:prstGeom prst="chord">
            <a:avLst>
              <a:gd name="adj1" fmla="val 4023330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Corda 36"/>
          <p:cNvSpPr/>
          <p:nvPr/>
        </p:nvSpPr>
        <p:spPr bwMode="auto">
          <a:xfrm rot="10800000">
            <a:off x="2273426" y="1664376"/>
            <a:ext cx="4208400" cy="4208400"/>
          </a:xfrm>
          <a:prstGeom prst="chord">
            <a:avLst>
              <a:gd name="adj1" fmla="val 4045704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834283" y="593883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Antártica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771800" y="114623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2" name="Conector de seta reta 31"/>
          <p:cNvCxnSpPr/>
          <p:nvPr/>
        </p:nvCxnSpPr>
        <p:spPr bwMode="auto">
          <a:xfrm flipH="1">
            <a:off x="6552352" y="3797661"/>
            <a:ext cx="1188000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4" name="Grupo 44"/>
          <p:cNvGrpSpPr>
            <a:grpSpLocks noChangeAspect="1"/>
          </p:cNvGrpSpPr>
          <p:nvPr/>
        </p:nvGrpSpPr>
        <p:grpSpPr>
          <a:xfrm>
            <a:off x="7530824" y="3130519"/>
            <a:ext cx="1257280" cy="1309461"/>
            <a:chOff x="7618448" y="2832375"/>
            <a:chExt cx="864096" cy="899960"/>
          </a:xfrm>
        </p:grpSpPr>
        <p:grpSp>
          <p:nvGrpSpPr>
            <p:cNvPr id="6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48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0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1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2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3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54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47" name="Elipse 46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0" name="Corda 69"/>
          <p:cNvSpPr/>
          <p:nvPr/>
        </p:nvSpPr>
        <p:spPr bwMode="auto">
          <a:xfrm rot="10800000" flipH="1">
            <a:off x="2288251" y="1657121"/>
            <a:ext cx="4206601" cy="4227632"/>
          </a:xfrm>
          <a:prstGeom prst="chord">
            <a:avLst>
              <a:gd name="adj1" fmla="val 5409229"/>
              <a:gd name="adj2" fmla="val 16201961"/>
            </a:avLst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6000" b="0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Helvetica 55 Roman" panose="000B0500000000000000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2411760" y="255445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Câncer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2339752" y="424257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Capricórnio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2411760" y="337848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Equador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ítulo 3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Visão geocêntrica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6259989" y="6345239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6651848" y="4170566"/>
            <a:ext cx="2528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equinócio de setembro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0" y="6593754"/>
            <a:ext cx="55167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Crédito: André Luiz da Silva/CDA/CDCC/USP 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24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gabarito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84784"/>
            <a:ext cx="4893439" cy="374156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43310"/>
            <a:ext cx="2340518" cy="1883035"/>
          </a:xfrm>
          <a:prstGeom prst="rect">
            <a:avLst/>
          </a:prstGeom>
        </p:spPr>
      </p:pic>
      <p:sp>
        <p:nvSpPr>
          <p:cNvPr id="15" name="CaixaDeTexto 34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611560" y="5426060"/>
            <a:ext cx="482453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pt-BR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Link para gabarito em </a:t>
            </a:r>
            <a:r>
              <a:rPr lang="pt-BR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pdf</a:t>
            </a:r>
            <a:endParaRPr lang="pt-BR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>
            <a:spLocks noChangeAspect="1"/>
          </p:cNvSpPr>
          <p:nvPr/>
        </p:nvSpPr>
        <p:spPr bwMode="auto">
          <a:xfrm>
            <a:off x="1018460" y="196809"/>
            <a:ext cx="6861437" cy="6760583"/>
          </a:xfrm>
          <a:prstGeom prst="ellipse">
            <a:avLst/>
          </a:prstGeom>
          <a:gradFill flip="none" rotWithShape="1">
            <a:gsLst>
              <a:gs pos="0">
                <a:srgbClr val="0066FF"/>
              </a:gs>
              <a:gs pos="50000">
                <a:srgbClr val="0000FF"/>
              </a:gs>
              <a:gs pos="100000">
                <a:schemeClr val="tx1">
                  <a:alpha val="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Elipse 6"/>
          <p:cNvSpPr/>
          <p:nvPr/>
        </p:nvSpPr>
        <p:spPr bwMode="auto">
          <a:xfrm rot="2861338">
            <a:off x="2298313" y="1666263"/>
            <a:ext cx="4207068" cy="4207068"/>
          </a:xfrm>
          <a:prstGeom prst="ellipse">
            <a:avLst/>
          </a:prstGeom>
          <a:solidFill>
            <a:srgbClr val="00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 bwMode="auto">
          <a:xfrm>
            <a:off x="2295260" y="3778591"/>
            <a:ext cx="4235321" cy="2993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Conector reto 25"/>
          <p:cNvCxnSpPr/>
          <p:nvPr/>
        </p:nvCxnSpPr>
        <p:spPr bwMode="auto">
          <a:xfrm>
            <a:off x="2466746" y="2949599"/>
            <a:ext cx="3870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Conector reto 26"/>
          <p:cNvCxnSpPr/>
          <p:nvPr/>
        </p:nvCxnSpPr>
        <p:spPr bwMode="auto">
          <a:xfrm>
            <a:off x="2488911" y="4621941"/>
            <a:ext cx="3816000" cy="227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4" name="Conector reto 43"/>
          <p:cNvCxnSpPr/>
          <p:nvPr/>
        </p:nvCxnSpPr>
        <p:spPr bwMode="auto">
          <a:xfrm>
            <a:off x="3577980" y="1836223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5" name="Conector reto 54"/>
          <p:cNvCxnSpPr/>
          <p:nvPr/>
        </p:nvCxnSpPr>
        <p:spPr bwMode="auto">
          <a:xfrm>
            <a:off x="3563888" y="5698922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1" name="CaixaDeTexto 60"/>
          <p:cNvSpPr txBox="1"/>
          <p:nvPr/>
        </p:nvSpPr>
        <p:spPr>
          <a:xfrm>
            <a:off x="107504" y="158820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-78376" y="547663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Antártico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orda 35"/>
          <p:cNvSpPr/>
          <p:nvPr/>
        </p:nvSpPr>
        <p:spPr bwMode="auto">
          <a:xfrm>
            <a:off x="2278433" y="1667123"/>
            <a:ext cx="4208400" cy="4208400"/>
          </a:xfrm>
          <a:prstGeom prst="chord">
            <a:avLst>
              <a:gd name="adj1" fmla="val 4023330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Corda 36"/>
          <p:cNvSpPr/>
          <p:nvPr/>
        </p:nvSpPr>
        <p:spPr bwMode="auto">
          <a:xfrm rot="10800000">
            <a:off x="2273426" y="1664376"/>
            <a:ext cx="4208400" cy="4208400"/>
          </a:xfrm>
          <a:prstGeom prst="chord">
            <a:avLst>
              <a:gd name="adj1" fmla="val 4045704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834283" y="593883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Antártica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771800" y="114623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5" name="Conector de seta reta 24"/>
          <p:cNvCxnSpPr/>
          <p:nvPr/>
        </p:nvCxnSpPr>
        <p:spPr bwMode="auto">
          <a:xfrm rot="1380000" flipH="1">
            <a:off x="6304512" y="4875108"/>
            <a:ext cx="1188000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FFFF00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8" name="Grupo 55"/>
          <p:cNvGrpSpPr>
            <a:grpSpLocks noChangeAspect="1"/>
          </p:cNvGrpSpPr>
          <p:nvPr/>
        </p:nvGrpSpPr>
        <p:grpSpPr>
          <a:xfrm>
            <a:off x="7199828" y="4611546"/>
            <a:ext cx="1257280" cy="1309461"/>
            <a:chOff x="7618448" y="2832375"/>
            <a:chExt cx="864096" cy="899960"/>
          </a:xfrm>
        </p:grpSpPr>
        <p:grpSp>
          <p:nvGrpSpPr>
            <p:cNvPr id="9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64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65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66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67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68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69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63" name="Elipse 62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2" name="Corda 71"/>
          <p:cNvSpPr/>
          <p:nvPr/>
        </p:nvSpPr>
        <p:spPr bwMode="auto">
          <a:xfrm rot="12180000" flipH="1">
            <a:off x="2289911" y="1636940"/>
            <a:ext cx="4206601" cy="4227632"/>
          </a:xfrm>
          <a:prstGeom prst="chord">
            <a:avLst>
              <a:gd name="adj1" fmla="val 5367338"/>
              <a:gd name="adj2" fmla="val 16201961"/>
            </a:avLst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6000" b="0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Helvetica 55 Roman" panose="000B0500000000000000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2411760" y="255445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Câncer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2339752" y="424257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Capricórnio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2411760" y="337848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Equador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ítulo 3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Visão geocêntrica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6259989" y="6345239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CaixaDeTexto 75"/>
          <p:cNvSpPr txBox="1"/>
          <p:nvPr/>
        </p:nvSpPr>
        <p:spPr>
          <a:xfrm>
            <a:off x="6660232" y="569318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solstício de dezembro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0" y="6593754"/>
            <a:ext cx="55167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Crédito: André Luiz da Silva/CDA/CDCC/USP 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99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 bwMode="auto">
          <a:xfrm rot="2861338">
            <a:off x="2298313" y="1666263"/>
            <a:ext cx="4207068" cy="4207068"/>
          </a:xfrm>
          <a:prstGeom prst="ellipse">
            <a:avLst/>
          </a:prstGeom>
          <a:solidFill>
            <a:srgbClr val="00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4" name="Conector reto 43"/>
          <p:cNvCxnSpPr/>
          <p:nvPr/>
        </p:nvCxnSpPr>
        <p:spPr bwMode="auto">
          <a:xfrm>
            <a:off x="3577980" y="1836223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5" name="Conector reto 54"/>
          <p:cNvCxnSpPr/>
          <p:nvPr/>
        </p:nvCxnSpPr>
        <p:spPr bwMode="auto">
          <a:xfrm>
            <a:off x="3563888" y="5698922"/>
            <a:ext cx="165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6" name="Corda 35"/>
          <p:cNvSpPr/>
          <p:nvPr/>
        </p:nvSpPr>
        <p:spPr bwMode="auto">
          <a:xfrm>
            <a:off x="2278433" y="1667123"/>
            <a:ext cx="4208400" cy="4208400"/>
          </a:xfrm>
          <a:prstGeom prst="chord">
            <a:avLst>
              <a:gd name="adj1" fmla="val 4023330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Corda 36"/>
          <p:cNvSpPr/>
          <p:nvPr/>
        </p:nvSpPr>
        <p:spPr bwMode="auto">
          <a:xfrm rot="10800000">
            <a:off x="2273426" y="1664376"/>
            <a:ext cx="4208400" cy="4208400"/>
          </a:xfrm>
          <a:prstGeom prst="chord">
            <a:avLst>
              <a:gd name="adj1" fmla="val 4045704"/>
              <a:gd name="adj2" fmla="val 6777930"/>
            </a:avLst>
          </a:prstGeom>
          <a:solidFill>
            <a:schemeClr val="bg1">
              <a:alpha val="53000"/>
            </a:schemeClr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6259989" y="6345239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377319" y="-2822587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 bwMode="auto">
          <a:xfrm>
            <a:off x="2285532" y="3762262"/>
            <a:ext cx="4235321" cy="2993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Conector reto 26"/>
          <p:cNvCxnSpPr/>
          <p:nvPr/>
        </p:nvCxnSpPr>
        <p:spPr bwMode="auto">
          <a:xfrm>
            <a:off x="2488911" y="4621941"/>
            <a:ext cx="3816000" cy="2276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Conector reto 25"/>
          <p:cNvCxnSpPr/>
          <p:nvPr/>
        </p:nvCxnSpPr>
        <p:spPr bwMode="auto">
          <a:xfrm>
            <a:off x="2466746" y="2949599"/>
            <a:ext cx="3870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Retângulo 5"/>
          <p:cNvSpPr>
            <a:spLocks noChangeAspect="1"/>
          </p:cNvSpPr>
          <p:nvPr/>
        </p:nvSpPr>
        <p:spPr bwMode="auto">
          <a:xfrm rot="-1380000">
            <a:off x="396070" y="-284694"/>
            <a:ext cx="8100000" cy="8100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49000">
                <a:schemeClr val="tx1">
                  <a:alpha val="7500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Crédito: André Luiz da Silva/CDA/CDCC/USP 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953475" y="614518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Calota Polar Antártica</a:t>
            </a:r>
            <a:endParaRPr lang="pt-BR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2411760" y="249289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Câncer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2339752" y="4217863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Trópico de Capricórnio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2411760" y="337848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Equador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ítulo 3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Movimento pendular</a:t>
            </a:r>
          </a:p>
        </p:txBody>
      </p:sp>
      <p:grpSp>
        <p:nvGrpSpPr>
          <p:cNvPr id="2" name="Grupo 44"/>
          <p:cNvGrpSpPr>
            <a:grpSpLocks noChangeAspect="1"/>
          </p:cNvGrpSpPr>
          <p:nvPr/>
        </p:nvGrpSpPr>
        <p:grpSpPr>
          <a:xfrm>
            <a:off x="7092280" y="1700808"/>
            <a:ext cx="1257280" cy="1309461"/>
            <a:chOff x="7618448" y="2832375"/>
            <a:chExt cx="864096" cy="899960"/>
          </a:xfrm>
        </p:grpSpPr>
        <p:grpSp>
          <p:nvGrpSpPr>
            <p:cNvPr id="3" name="Group 2"/>
            <p:cNvGrpSpPr/>
            <p:nvPr/>
          </p:nvGrpSpPr>
          <p:grpSpPr bwMode="auto">
            <a:xfrm>
              <a:off x="7781428" y="3005336"/>
              <a:ext cx="534988" cy="546100"/>
              <a:chOff x="5090" y="4425"/>
              <a:chExt cx="843" cy="860"/>
            </a:xfrm>
          </p:grpSpPr>
          <p:sp>
            <p:nvSpPr>
              <p:cNvPr id="48" name="AutoShape 3"/>
              <p:cNvSpPr>
                <a:spLocks noChangeArrowheads="1"/>
              </p:cNvSpPr>
              <p:nvPr/>
            </p:nvSpPr>
            <p:spPr bwMode="auto">
              <a:xfrm>
                <a:off x="5090" y="4425"/>
                <a:ext cx="843" cy="860"/>
              </a:xfrm>
              <a:prstGeom prst="star16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0" name="Oval 4"/>
              <p:cNvSpPr>
                <a:spLocks noChangeArrowheads="1"/>
              </p:cNvSpPr>
              <p:nvPr/>
            </p:nvSpPr>
            <p:spPr bwMode="auto">
              <a:xfrm>
                <a:off x="5265" y="4612"/>
                <a:ext cx="495" cy="48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1" name="Arc 5"/>
              <p:cNvSpPr/>
              <p:nvPr/>
            </p:nvSpPr>
            <p:spPr bwMode="auto">
              <a:xfrm rot="245137" flipV="1">
                <a:off x="5411" y="4855"/>
                <a:ext cx="200" cy="1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5760"/>
                  <a:gd name="T1" fmla="*/ 0 h 21600"/>
                  <a:gd name="T2" fmla="*/ 15760 w 15760"/>
                  <a:gd name="T3" fmla="*/ 6829 h 21600"/>
                  <a:gd name="T4" fmla="*/ 0 w 157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760" h="21600" fill="none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</a:path>
                  <a:path w="15760" h="21600" stroke="0" extrusionOk="0">
                    <a:moveTo>
                      <a:pt x="-1" y="0"/>
                    </a:moveTo>
                    <a:cubicBezTo>
                      <a:pt x="5971" y="0"/>
                      <a:pt x="11676" y="2472"/>
                      <a:pt x="15759" y="682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2" name="Oval 6"/>
              <p:cNvSpPr>
                <a:spLocks noChangeArrowheads="1"/>
              </p:cNvSpPr>
              <p:nvPr/>
            </p:nvSpPr>
            <p:spPr bwMode="auto">
              <a:xfrm>
                <a:off x="530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sp>
            <p:nvSpPr>
              <p:cNvPr id="53" name="Oval 7"/>
              <p:cNvSpPr>
                <a:spLocks noChangeArrowheads="1"/>
              </p:cNvSpPr>
              <p:nvPr/>
            </p:nvSpPr>
            <p:spPr bwMode="auto">
              <a:xfrm>
                <a:off x="5536" y="4797"/>
                <a:ext cx="184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pt-BR"/>
              </a:p>
            </p:txBody>
          </p:sp>
          <p:cxnSp>
            <p:nvCxnSpPr>
              <p:cNvPr id="54" name="AutoShape 8"/>
              <p:cNvCxnSpPr>
                <a:cxnSpLocks noChangeShapeType="1"/>
              </p:cNvCxnSpPr>
              <p:nvPr/>
            </p:nvCxnSpPr>
            <p:spPr bwMode="auto">
              <a:xfrm>
                <a:off x="5265" y="4812"/>
                <a:ext cx="49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</p:cxnSp>
        </p:grpSp>
        <p:sp>
          <p:nvSpPr>
            <p:cNvPr id="47" name="Elipse 46"/>
            <p:cNvSpPr/>
            <p:nvPr/>
          </p:nvSpPr>
          <p:spPr bwMode="auto">
            <a:xfrm>
              <a:off x="7618448" y="2832375"/>
              <a:ext cx="864096" cy="899960"/>
            </a:xfrm>
            <a:prstGeom prst="ellipse">
              <a:avLst/>
            </a:prstGeom>
            <a:gradFill>
              <a:gsLst>
                <a:gs pos="7000">
                  <a:schemeClr val="bg1">
                    <a:alpha val="0"/>
                  </a:schemeClr>
                </a:gs>
                <a:gs pos="42000">
                  <a:srgbClr val="FFFF00"/>
                </a:gs>
                <a:gs pos="100000">
                  <a:srgbClr val="FF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2" name="Elipse 31"/>
          <p:cNvSpPr>
            <a:spLocks/>
          </p:cNvSpPr>
          <p:nvPr/>
        </p:nvSpPr>
        <p:spPr bwMode="auto">
          <a:xfrm>
            <a:off x="995660" y="351755"/>
            <a:ext cx="6804000" cy="6804000"/>
          </a:xfrm>
          <a:prstGeom prst="ellipse">
            <a:avLst/>
          </a:prstGeom>
          <a:gradFill flip="none" rotWithShape="1">
            <a:gsLst>
              <a:gs pos="61000">
                <a:srgbClr val="003179">
                  <a:alpha val="0"/>
                </a:srgbClr>
              </a:gs>
              <a:gs pos="62000">
                <a:srgbClr val="0000FF">
                  <a:alpha val="59000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107504" y="1588207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-78376" y="547663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Círculo Polar Antártico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69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1146 0.07176 C 0.01597 0.09121 0.01875 0.1169 0.02014 0.14121 C 0.02205 0.16598 0.02274 0.19422 0.0217 0.22038 C 0.02101 0.247 0.01632 0.28241 0.01441 0.29838 C 0.01163 0.32061 0.00712 0.33496 0.0033 0.35093 L -0.00851 0.39491 L -0.02083 0.43172 " pathEditMode="relative" rAng="205560" ptsTypes="FfafaFAF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21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820000">
                                      <p:cBhvr>
                                        <p:cTn id="1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3752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Visão heliocêntrica</a:t>
            </a:r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2065591" y="1993549"/>
            <a:ext cx="4861182" cy="3518900"/>
          </a:xfrm>
          <a:prstGeom prst="ellipse">
            <a:avLst/>
          </a:prstGeom>
          <a:noFill/>
          <a:ln w="60325">
            <a:solidFill>
              <a:srgbClr val="99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97" tIns="182898" rIns="365797" bIns="182898" rtlCol="0" anchor="ctr"/>
          <a:lstStyle/>
          <a:p>
            <a:pPr algn="ctr"/>
            <a:endParaRPr lang="pt-BR" sz="6000" b="0">
              <a:latin typeface="Helvetica 55 Roman" panose="000B0500000000000000" pitchFamily="34" charset="0"/>
            </a:endParaRPr>
          </a:p>
        </p:txBody>
      </p:sp>
      <p:grpSp>
        <p:nvGrpSpPr>
          <p:cNvPr id="3" name="Grupo 45"/>
          <p:cNvGrpSpPr/>
          <p:nvPr/>
        </p:nvGrpSpPr>
        <p:grpSpPr>
          <a:xfrm>
            <a:off x="4097460" y="1412776"/>
            <a:ext cx="706171" cy="1075696"/>
            <a:chOff x="4169468" y="1412776"/>
            <a:chExt cx="706171" cy="1075696"/>
          </a:xfrm>
        </p:grpSpPr>
        <p:cxnSp>
          <p:nvCxnSpPr>
            <p:cNvPr id="6" name="Conector reto 5"/>
            <p:cNvCxnSpPr/>
            <p:nvPr/>
          </p:nvCxnSpPr>
          <p:spPr bwMode="auto">
            <a:xfrm flipV="1">
              <a:off x="4269069" y="1412776"/>
              <a:ext cx="537847" cy="1075696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5" name="Grupo 53"/>
            <p:cNvGrpSpPr>
              <a:grpSpLocks noChangeAspect="1"/>
            </p:cNvGrpSpPr>
            <p:nvPr/>
          </p:nvGrpSpPr>
          <p:grpSpPr>
            <a:xfrm rot="10800000">
              <a:off x="4169468" y="1591757"/>
              <a:ext cx="706171" cy="691380"/>
              <a:chOff x="2799991" y="1617840"/>
              <a:chExt cx="1072052" cy="1049611"/>
            </a:xfrm>
          </p:grpSpPr>
          <p:grpSp>
            <p:nvGrpSpPr>
              <p:cNvPr id="9" name="Grupo 76"/>
              <p:cNvGrpSpPr/>
              <p:nvPr/>
            </p:nvGrpSpPr>
            <p:grpSpPr>
              <a:xfrm>
                <a:off x="2799991" y="1617840"/>
                <a:ext cx="1072052" cy="1049611"/>
                <a:chOff x="3967884" y="2559293"/>
                <a:chExt cx="1072052" cy="1049611"/>
              </a:xfrm>
            </p:grpSpPr>
            <p:pic>
              <p:nvPicPr>
                <p:cNvPr id="42" name="Picture 12" descr="Earth_rotate_200_x_200_72dpi"/>
                <p:cNvPicPr>
                  <a:picLocks noChangeAspect="1" noChangeArrowheads="1" noCrop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2180000">
                  <a:off x="3995936" y="2564904"/>
                  <a:ext cx="1044000" cy="1044000"/>
                </a:xfrm>
                <a:prstGeom prst="rect">
                  <a:avLst/>
                </a:prstGeom>
                <a:noFill/>
                <a:ln w="22225">
                  <a:noFill/>
                </a:ln>
              </p:spPr>
            </p:pic>
            <p:sp>
              <p:nvSpPr>
                <p:cNvPr id="43" name="Lua 30"/>
                <p:cNvSpPr/>
                <p:nvPr/>
              </p:nvSpPr>
              <p:spPr bwMode="auto">
                <a:xfrm>
                  <a:off x="3967884" y="2559293"/>
                  <a:ext cx="504000" cy="1044000"/>
                </a:xfrm>
                <a:prstGeom prst="moon">
                  <a:avLst>
                    <a:gd name="adj" fmla="val 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defTabSz="3657600"/>
                  <a:endParaRPr kumimoji="0" lang="pt-BR" sz="6000" b="0" i="0" u="none" strike="noStrike" cap="none" normalizeH="0" baseline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Helvetica 55 Roman" panose="000B0500000000000000" pitchFamily="34" charset="0"/>
                  </a:endParaRPr>
                </a:p>
              </p:txBody>
            </p:sp>
          </p:grpSp>
          <p:sp>
            <p:nvSpPr>
              <p:cNvPr id="41" name="Elipse 28"/>
              <p:cNvSpPr/>
              <p:nvPr/>
            </p:nvSpPr>
            <p:spPr>
              <a:xfrm rot="10800000">
                <a:off x="2810203" y="1620962"/>
                <a:ext cx="1059538" cy="104504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6000" b="0">
                  <a:latin typeface="Helvetica 55 Roman" panose="000B0500000000000000" pitchFamily="34" charset="0"/>
                </a:endParaRPr>
              </a:p>
            </p:txBody>
          </p:sp>
        </p:grpSp>
      </p:grpSp>
      <p:sp>
        <p:nvSpPr>
          <p:cNvPr id="10" name="Corda 9"/>
          <p:cNvSpPr/>
          <p:nvPr/>
        </p:nvSpPr>
        <p:spPr>
          <a:xfrm rot="13620000">
            <a:off x="6627379" y="3222554"/>
            <a:ext cx="677293" cy="677303"/>
          </a:xfrm>
          <a:prstGeom prst="chord">
            <a:avLst>
              <a:gd name="adj1" fmla="val 2398126"/>
              <a:gd name="adj2" fmla="val 13696459"/>
            </a:avLst>
          </a:prstGeom>
          <a:solidFill>
            <a:schemeClr val="tx2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97" tIns="182898" rIns="365797" bIns="182898" rtlCol="0" anchor="ctr"/>
          <a:lstStyle/>
          <a:p>
            <a:pPr algn="ctr"/>
            <a:endParaRPr lang="pt-BR" sz="6000" b="0">
              <a:latin typeface="Helvetica 55 Roman" panose="000B0500000000000000" pitchFamily="34" charset="0"/>
            </a:endParaRPr>
          </a:p>
        </p:txBody>
      </p:sp>
      <p:grpSp>
        <p:nvGrpSpPr>
          <p:cNvPr id="13" name="Grupo 43"/>
          <p:cNvGrpSpPr/>
          <p:nvPr/>
        </p:nvGrpSpPr>
        <p:grpSpPr>
          <a:xfrm>
            <a:off x="3722545" y="4318611"/>
            <a:ext cx="1659547" cy="2330674"/>
            <a:chOff x="3794553" y="4318611"/>
            <a:chExt cx="1659547" cy="2330674"/>
          </a:xfrm>
        </p:grpSpPr>
        <p:cxnSp>
          <p:nvCxnSpPr>
            <p:cNvPr id="4" name="Conector reto 3"/>
            <p:cNvCxnSpPr/>
            <p:nvPr/>
          </p:nvCxnSpPr>
          <p:spPr bwMode="auto">
            <a:xfrm flipV="1">
              <a:off x="4057109" y="4318611"/>
              <a:ext cx="1115536" cy="233067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15" name="Grupo 61"/>
            <p:cNvGrpSpPr>
              <a:grpSpLocks noChangeAspect="1"/>
            </p:cNvGrpSpPr>
            <p:nvPr/>
          </p:nvGrpSpPr>
          <p:grpSpPr>
            <a:xfrm>
              <a:off x="3794553" y="4674451"/>
              <a:ext cx="1659547" cy="1628279"/>
              <a:chOff x="25851516" y="17833454"/>
              <a:chExt cx="2653328" cy="2603337"/>
            </a:xfrm>
          </p:grpSpPr>
          <p:grpSp>
            <p:nvGrpSpPr>
              <p:cNvPr id="18" name="Grupo 53"/>
              <p:cNvGrpSpPr>
                <a:grpSpLocks noChangeAspect="1"/>
              </p:cNvGrpSpPr>
              <p:nvPr/>
            </p:nvGrpSpPr>
            <p:grpSpPr>
              <a:xfrm rot="10800000">
                <a:off x="25851516" y="17833454"/>
                <a:ext cx="2653328" cy="2603337"/>
                <a:chOff x="2799991" y="1617840"/>
                <a:chExt cx="1069750" cy="1049611"/>
              </a:xfrm>
            </p:grpSpPr>
            <p:grpSp>
              <p:nvGrpSpPr>
                <p:cNvPr id="20" name="Grupo 76"/>
                <p:cNvGrpSpPr/>
                <p:nvPr/>
              </p:nvGrpSpPr>
              <p:grpSpPr>
                <a:xfrm>
                  <a:off x="2799991" y="1617840"/>
                  <a:ext cx="1065201" cy="1049611"/>
                  <a:chOff x="3967884" y="2559293"/>
                  <a:chExt cx="1065201" cy="1049611"/>
                </a:xfrm>
              </p:grpSpPr>
              <p:pic>
                <p:nvPicPr>
                  <p:cNvPr id="34" name="Picture 12" descr="Earth_rotate_200_x_200_72dpi"/>
                  <p:cNvPicPr>
                    <a:picLocks noChangeAspect="1" noChangeArrowheads="1" noCrop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2180000">
                    <a:off x="3989085" y="2564904"/>
                    <a:ext cx="1044000" cy="10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5" name="Lua 34"/>
                  <p:cNvSpPr/>
                  <p:nvPr/>
                </p:nvSpPr>
                <p:spPr bwMode="auto">
                  <a:xfrm>
                    <a:off x="3967884" y="2559293"/>
                    <a:ext cx="504000" cy="1044000"/>
                  </a:xfrm>
                  <a:prstGeom prst="moon">
                    <a:avLst>
                      <a:gd name="adj" fmla="val 0"/>
                    </a:avLst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defTabSz="3657600"/>
                    <a:endParaRPr kumimoji="0" lang="pt-BR" sz="6000" b="0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Helvetica 55 Roman" panose="000B0500000000000000" pitchFamily="34" charset="0"/>
                    </a:endParaRPr>
                  </a:p>
                </p:txBody>
              </p:sp>
            </p:grpSp>
            <p:sp>
              <p:nvSpPr>
                <p:cNvPr id="33" name="Elipse 32"/>
                <p:cNvSpPr/>
                <p:nvPr/>
              </p:nvSpPr>
              <p:spPr>
                <a:xfrm rot="10800000">
                  <a:off x="2810203" y="1620962"/>
                  <a:ext cx="1059538" cy="1045040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0" b="0">
                    <a:latin typeface="Helvetica 55 Roman" panose="000B0500000000000000" pitchFamily="34" charset="0"/>
                  </a:endParaRPr>
                </a:p>
              </p:txBody>
            </p:sp>
          </p:grpSp>
          <p:sp>
            <p:nvSpPr>
              <p:cNvPr id="31" name="Corda 30"/>
              <p:cNvSpPr>
                <a:spLocks noChangeAspect="1"/>
              </p:cNvSpPr>
              <p:nvPr/>
            </p:nvSpPr>
            <p:spPr bwMode="auto">
              <a:xfrm flipH="1">
                <a:off x="25869050" y="17889296"/>
                <a:ext cx="2591999" cy="2520000"/>
              </a:xfrm>
              <a:prstGeom prst="chord">
                <a:avLst>
                  <a:gd name="adj1" fmla="val 5336299"/>
                  <a:gd name="adj2" fmla="val 5243506"/>
                </a:avLst>
              </a:prstGeom>
              <a:solidFill>
                <a:schemeClr val="tx1">
                  <a:alpha val="6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pt-BR" sz="6000" b="0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Helvetica 55 Roman" panose="000B0500000000000000" pitchFamily="34" charset="0"/>
                </a:endParaRPr>
              </a:p>
            </p:txBody>
          </p:sp>
        </p:grpSp>
      </p:grpSp>
      <p:grpSp>
        <p:nvGrpSpPr>
          <p:cNvPr id="24" name="Grupo 44"/>
          <p:cNvGrpSpPr/>
          <p:nvPr/>
        </p:nvGrpSpPr>
        <p:grpSpPr>
          <a:xfrm>
            <a:off x="6429588" y="2627914"/>
            <a:ext cx="1095816" cy="1733066"/>
            <a:chOff x="6501596" y="2627914"/>
            <a:chExt cx="1095816" cy="1733066"/>
          </a:xfrm>
        </p:grpSpPr>
        <p:cxnSp>
          <p:nvCxnSpPr>
            <p:cNvPr id="7" name="Conector reto 6"/>
            <p:cNvCxnSpPr/>
            <p:nvPr/>
          </p:nvCxnSpPr>
          <p:spPr bwMode="auto">
            <a:xfrm flipV="1">
              <a:off x="6659504" y="2627914"/>
              <a:ext cx="816732" cy="1733066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26" name="Grupo 44"/>
            <p:cNvGrpSpPr>
              <a:grpSpLocks noChangeAspect="1"/>
            </p:cNvGrpSpPr>
            <p:nvPr/>
          </p:nvGrpSpPr>
          <p:grpSpPr>
            <a:xfrm>
              <a:off x="6501596" y="2926717"/>
              <a:ext cx="1095816" cy="1072861"/>
              <a:chOff x="25424435" y="11150578"/>
              <a:chExt cx="2659038" cy="2603337"/>
            </a:xfrm>
          </p:grpSpPr>
          <p:grpSp>
            <p:nvGrpSpPr>
              <p:cNvPr id="30" name="Grupo 53"/>
              <p:cNvGrpSpPr>
                <a:grpSpLocks noChangeAspect="1"/>
              </p:cNvGrpSpPr>
              <p:nvPr/>
            </p:nvGrpSpPr>
            <p:grpSpPr>
              <a:xfrm rot="10800000">
                <a:off x="25424435" y="11150578"/>
                <a:ext cx="2659038" cy="2603337"/>
                <a:chOff x="2799991" y="1617840"/>
                <a:chExt cx="1072052" cy="1049611"/>
              </a:xfrm>
            </p:grpSpPr>
            <p:grpSp>
              <p:nvGrpSpPr>
                <p:cNvPr id="32" name="Grupo 76"/>
                <p:cNvGrpSpPr/>
                <p:nvPr/>
              </p:nvGrpSpPr>
              <p:grpSpPr>
                <a:xfrm>
                  <a:off x="2799991" y="1617840"/>
                  <a:ext cx="1072052" cy="1049611"/>
                  <a:chOff x="3967884" y="2559293"/>
                  <a:chExt cx="1072052" cy="1049611"/>
                </a:xfrm>
              </p:grpSpPr>
              <p:pic>
                <p:nvPicPr>
                  <p:cNvPr id="28" name="Picture 12" descr="Earth_rotate_200_x_200_72dpi"/>
                  <p:cNvPicPr>
                    <a:picLocks noChangeAspect="1" noChangeArrowheads="1" noCrop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2180000">
                    <a:off x="3995936" y="2564904"/>
                    <a:ext cx="1044000" cy="10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9" name="Lua 28"/>
                  <p:cNvSpPr/>
                  <p:nvPr/>
                </p:nvSpPr>
                <p:spPr bwMode="auto">
                  <a:xfrm>
                    <a:off x="3967884" y="2559293"/>
                    <a:ext cx="504000" cy="1044000"/>
                  </a:xfrm>
                  <a:prstGeom prst="moon">
                    <a:avLst>
                      <a:gd name="adj" fmla="val 0"/>
                    </a:avLst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defTabSz="3657600"/>
                    <a:endParaRPr kumimoji="0" lang="pt-BR" sz="6000" b="0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Helvetica 55 Roman" panose="000B0500000000000000" pitchFamily="34" charset="0"/>
                    </a:endParaRPr>
                  </a:p>
                </p:txBody>
              </p:sp>
            </p:grpSp>
            <p:sp>
              <p:nvSpPr>
                <p:cNvPr id="27" name="Elipse 26"/>
                <p:cNvSpPr/>
                <p:nvPr/>
              </p:nvSpPr>
              <p:spPr>
                <a:xfrm rot="10800000">
                  <a:off x="2810203" y="1620962"/>
                  <a:ext cx="1059538" cy="1045040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0" b="0">
                    <a:latin typeface="Helvetica 55 Roman" panose="000B0500000000000000" pitchFamily="34" charset="0"/>
                  </a:endParaRPr>
                </a:p>
              </p:txBody>
            </p:sp>
          </p:grpSp>
          <p:sp>
            <p:nvSpPr>
              <p:cNvPr id="25" name="Lua 24"/>
              <p:cNvSpPr/>
              <p:nvPr/>
            </p:nvSpPr>
            <p:spPr bwMode="auto">
              <a:xfrm rot="10800000">
                <a:off x="26745068" y="11191424"/>
                <a:ext cx="1284638" cy="2541861"/>
              </a:xfrm>
              <a:prstGeom prst="moon">
                <a:avLst>
                  <a:gd name="adj" fmla="val 83177"/>
                </a:avLst>
              </a:prstGeom>
              <a:solidFill>
                <a:schemeClr val="tx1">
                  <a:alpha val="6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upo 46"/>
          <p:cNvGrpSpPr/>
          <p:nvPr/>
        </p:nvGrpSpPr>
        <p:grpSpPr>
          <a:xfrm>
            <a:off x="1547664" y="2548233"/>
            <a:ext cx="1095816" cy="1733066"/>
            <a:chOff x="1619672" y="2548233"/>
            <a:chExt cx="1095816" cy="1733066"/>
          </a:xfrm>
        </p:grpSpPr>
        <p:cxnSp>
          <p:nvCxnSpPr>
            <p:cNvPr id="14" name="Conector reto 13"/>
            <p:cNvCxnSpPr/>
            <p:nvPr/>
          </p:nvCxnSpPr>
          <p:spPr bwMode="auto">
            <a:xfrm flipV="1">
              <a:off x="1719273" y="2548233"/>
              <a:ext cx="836652" cy="1733066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40" name="Grupo 52"/>
            <p:cNvGrpSpPr>
              <a:grpSpLocks noChangeAspect="1"/>
            </p:cNvGrpSpPr>
            <p:nvPr/>
          </p:nvGrpSpPr>
          <p:grpSpPr>
            <a:xfrm>
              <a:off x="1619672" y="2886878"/>
              <a:ext cx="1095816" cy="1072861"/>
              <a:chOff x="7777217" y="11006562"/>
              <a:chExt cx="2659038" cy="2603337"/>
            </a:xfrm>
          </p:grpSpPr>
          <p:grpSp>
            <p:nvGrpSpPr>
              <p:cNvPr id="44" name="Grupo 53"/>
              <p:cNvGrpSpPr>
                <a:grpSpLocks noChangeAspect="1"/>
              </p:cNvGrpSpPr>
              <p:nvPr/>
            </p:nvGrpSpPr>
            <p:grpSpPr>
              <a:xfrm rot="10800000">
                <a:off x="7777217" y="11006562"/>
                <a:ext cx="2659038" cy="2603337"/>
                <a:chOff x="2799991" y="1617840"/>
                <a:chExt cx="1072052" cy="1049611"/>
              </a:xfrm>
            </p:grpSpPr>
            <p:grpSp>
              <p:nvGrpSpPr>
                <p:cNvPr id="45" name="Grupo 76"/>
                <p:cNvGrpSpPr/>
                <p:nvPr/>
              </p:nvGrpSpPr>
              <p:grpSpPr>
                <a:xfrm>
                  <a:off x="2799991" y="1617840"/>
                  <a:ext cx="1072052" cy="1049611"/>
                  <a:chOff x="3967884" y="2559293"/>
                  <a:chExt cx="1072052" cy="1049611"/>
                </a:xfrm>
              </p:grpSpPr>
              <p:pic>
                <p:nvPicPr>
                  <p:cNvPr id="22" name="Picture 12" descr="Earth_rotate_200_x_200_72dpi"/>
                  <p:cNvPicPr>
                    <a:picLocks noChangeAspect="1" noChangeArrowheads="1" noCrop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2180000">
                    <a:off x="3995936" y="2564904"/>
                    <a:ext cx="1044000" cy="10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3" name="Lua 22"/>
                  <p:cNvSpPr/>
                  <p:nvPr/>
                </p:nvSpPr>
                <p:spPr bwMode="auto">
                  <a:xfrm>
                    <a:off x="3967884" y="2559293"/>
                    <a:ext cx="504000" cy="1044000"/>
                  </a:xfrm>
                  <a:prstGeom prst="moon">
                    <a:avLst>
                      <a:gd name="adj" fmla="val 0"/>
                    </a:avLst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defTabSz="3657600"/>
                    <a:endParaRPr kumimoji="0" lang="pt-BR" sz="6000" b="0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Helvetica 55 Roman" panose="000B0500000000000000" pitchFamily="34" charset="0"/>
                    </a:endParaRPr>
                  </a:p>
                </p:txBody>
              </p:sp>
            </p:grpSp>
            <p:sp>
              <p:nvSpPr>
                <p:cNvPr id="21" name="Elipse 20"/>
                <p:cNvSpPr/>
                <p:nvPr/>
              </p:nvSpPr>
              <p:spPr>
                <a:xfrm rot="10800000">
                  <a:off x="2810203" y="1620962"/>
                  <a:ext cx="1059538" cy="1045040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0" b="0">
                    <a:latin typeface="Helvetica 55 Roman" panose="000B0500000000000000" pitchFamily="34" charset="0"/>
                  </a:endParaRPr>
                </a:p>
              </p:txBody>
            </p:sp>
          </p:grpSp>
          <p:sp>
            <p:nvSpPr>
              <p:cNvPr id="19" name="Lua 18"/>
              <p:cNvSpPr/>
              <p:nvPr/>
            </p:nvSpPr>
            <p:spPr bwMode="auto">
              <a:xfrm>
                <a:off x="7787309" y="11043217"/>
                <a:ext cx="1188000" cy="2520000"/>
              </a:xfrm>
              <a:prstGeom prst="moon">
                <a:avLst>
                  <a:gd name="adj" fmla="val 87500"/>
                </a:avLst>
              </a:prstGeom>
              <a:solidFill>
                <a:schemeClr val="tx1">
                  <a:alpha val="6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6" name="Triângulo isósceles 15"/>
          <p:cNvSpPr/>
          <p:nvPr/>
        </p:nvSpPr>
        <p:spPr bwMode="auto">
          <a:xfrm rot="14743544">
            <a:off x="2977974" y="2108565"/>
            <a:ext cx="298804" cy="378486"/>
          </a:xfrm>
          <a:prstGeom prst="triangle">
            <a:avLst/>
          </a:prstGeom>
          <a:solidFill>
            <a:srgbClr val="99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riângulo isósceles 16"/>
          <p:cNvSpPr/>
          <p:nvPr/>
        </p:nvSpPr>
        <p:spPr bwMode="auto">
          <a:xfrm rot="3335769">
            <a:off x="6065332" y="4800656"/>
            <a:ext cx="298804" cy="378486"/>
          </a:xfrm>
          <a:prstGeom prst="triangle">
            <a:avLst/>
          </a:prstGeom>
          <a:solidFill>
            <a:srgbClr val="99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247873" y="120802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0" y="3081154"/>
            <a:ext cx="161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Solstício </a:t>
            </a:r>
          </a:p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 junho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7236296" y="3657218"/>
            <a:ext cx="190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Solstício </a:t>
            </a:r>
          </a:p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 dezembro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4860032" y="1136938"/>
            <a:ext cx="161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Equinócio de março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1691680" y="5445224"/>
            <a:ext cx="190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Equinócio de setembro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Arco 45"/>
          <p:cNvSpPr/>
          <p:nvPr/>
        </p:nvSpPr>
        <p:spPr bwMode="auto">
          <a:xfrm rot="12511595">
            <a:off x="1614298" y="3180140"/>
            <a:ext cx="1046675" cy="282543"/>
          </a:xfrm>
          <a:prstGeom prst="arc">
            <a:avLst>
              <a:gd name="adj1" fmla="val 11006249"/>
              <a:gd name="adj2" fmla="val 21281418"/>
            </a:avLst>
          </a:prstGeom>
          <a:noFill/>
          <a:ln w="349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Arco 54"/>
          <p:cNvSpPr/>
          <p:nvPr/>
        </p:nvSpPr>
        <p:spPr bwMode="auto">
          <a:xfrm rot="12511595">
            <a:off x="3740326" y="5249634"/>
            <a:ext cx="1740094" cy="326551"/>
          </a:xfrm>
          <a:prstGeom prst="arc">
            <a:avLst>
              <a:gd name="adj1" fmla="val 11128213"/>
              <a:gd name="adj2" fmla="val 21361646"/>
            </a:avLst>
          </a:prstGeom>
          <a:noFill/>
          <a:ln w="57150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Arco 55"/>
          <p:cNvSpPr/>
          <p:nvPr/>
        </p:nvSpPr>
        <p:spPr bwMode="auto">
          <a:xfrm rot="12511595">
            <a:off x="4129911" y="1832592"/>
            <a:ext cx="666161" cy="114042"/>
          </a:xfrm>
          <a:prstGeom prst="arc">
            <a:avLst>
              <a:gd name="adj1" fmla="val 10843277"/>
              <a:gd name="adj2" fmla="val 21452755"/>
            </a:avLst>
          </a:prstGeom>
          <a:noFill/>
          <a:ln w="222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7" name="Grupo 28"/>
          <p:cNvGrpSpPr>
            <a:grpSpLocks noChangeAspect="1"/>
          </p:cNvGrpSpPr>
          <p:nvPr/>
        </p:nvGrpSpPr>
        <p:grpSpPr>
          <a:xfrm>
            <a:off x="3085052" y="2053973"/>
            <a:ext cx="2712507" cy="2721901"/>
            <a:chOff x="4142654" y="2100794"/>
            <a:chExt cx="4721895" cy="4674769"/>
          </a:xfrm>
        </p:grpSpPr>
        <p:sp>
          <p:nvSpPr>
            <p:cNvPr id="58" name="Elipse 57"/>
            <p:cNvSpPr/>
            <p:nvPr/>
          </p:nvSpPr>
          <p:spPr bwMode="auto">
            <a:xfrm>
              <a:off x="4142654" y="2100794"/>
              <a:ext cx="4721895" cy="4674769"/>
            </a:xfrm>
            <a:prstGeom prst="ellipse">
              <a:avLst/>
            </a:prstGeom>
            <a:gradFill>
              <a:gsLst>
                <a:gs pos="7000">
                  <a:schemeClr val="bg1"/>
                </a:gs>
                <a:gs pos="45000">
                  <a:srgbClr val="FFC0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3"/>
            <p:cNvSpPr>
              <a:spLocks noChangeAspect="1" noChangeArrowheads="1"/>
            </p:cNvSpPr>
            <p:nvPr/>
          </p:nvSpPr>
          <p:spPr bwMode="auto">
            <a:xfrm>
              <a:off x="5151577" y="3196040"/>
              <a:ext cx="2696216" cy="2660095"/>
            </a:xfrm>
            <a:prstGeom prst="ellipse">
              <a:avLst/>
            </a:prstGeom>
            <a:gradFill flip="none" rotWithShape="1">
              <a:gsLst>
                <a:gs pos="90000">
                  <a:srgbClr val="FFC000"/>
                </a:gs>
                <a:gs pos="12000">
                  <a:schemeClr val="bg1"/>
                </a:gs>
                <a:gs pos="100000">
                  <a:srgbClr val="EE88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60" name="Arco 59"/>
          <p:cNvSpPr/>
          <p:nvPr/>
        </p:nvSpPr>
        <p:spPr bwMode="auto">
          <a:xfrm rot="12511595">
            <a:off x="6493110" y="3229730"/>
            <a:ext cx="1046675" cy="282543"/>
          </a:xfrm>
          <a:prstGeom prst="arc">
            <a:avLst>
              <a:gd name="adj1" fmla="val 11010758"/>
              <a:gd name="adj2" fmla="val 21390408"/>
            </a:avLst>
          </a:prstGeom>
          <a:noFill/>
          <a:ln w="349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Text Box 141"/>
          <p:cNvSpPr txBox="1">
            <a:spLocks noChangeArrowheads="1"/>
          </p:cNvSpPr>
          <p:nvPr/>
        </p:nvSpPr>
        <p:spPr bwMode="auto">
          <a:xfrm>
            <a:off x="0" y="6567155"/>
            <a:ext cx="9144000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FFFFCC"/>
                </a:solidFill>
                <a:latin typeface="Century Gothic" panose="020B0502020202020204" pitchFamily="34" charset="0"/>
              </a:rPr>
              <a:t>Crédito da imagem</a:t>
            </a:r>
            <a:r>
              <a:rPr lang="pt-BR" sz="10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: André Luiz da Silva/CDA/CDCC/USP; fonte da animação da Terra girando: http://www.perceptions.couk.com/coriolis.html</a:t>
            </a:r>
            <a:endParaRPr lang="pt-BR" sz="10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Arco 60"/>
          <p:cNvSpPr>
            <a:spLocks noChangeAspect="1"/>
          </p:cNvSpPr>
          <p:nvPr/>
        </p:nvSpPr>
        <p:spPr bwMode="auto">
          <a:xfrm rot="12311640">
            <a:off x="2026770" y="2920225"/>
            <a:ext cx="513420" cy="153453"/>
          </a:xfrm>
          <a:prstGeom prst="arc">
            <a:avLst>
              <a:gd name="adj1" fmla="val 10914673"/>
              <a:gd name="adj2" fmla="val 21346618"/>
            </a:avLst>
          </a:prstGeom>
          <a:noFill/>
          <a:ln w="349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Arco 61"/>
          <p:cNvSpPr/>
          <p:nvPr/>
        </p:nvSpPr>
        <p:spPr bwMode="auto">
          <a:xfrm rot="12311640">
            <a:off x="6932410" y="2972355"/>
            <a:ext cx="513420" cy="153453"/>
          </a:xfrm>
          <a:prstGeom prst="arc">
            <a:avLst>
              <a:gd name="adj1" fmla="val 11077722"/>
              <a:gd name="adj2" fmla="val 21526639"/>
            </a:avLst>
          </a:prstGeom>
          <a:noFill/>
          <a:ln w="349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Arco 63"/>
          <p:cNvSpPr>
            <a:spLocks noChangeAspect="1"/>
          </p:cNvSpPr>
          <p:nvPr/>
        </p:nvSpPr>
        <p:spPr bwMode="auto">
          <a:xfrm rot="12311640">
            <a:off x="4455756" y="4725824"/>
            <a:ext cx="759860" cy="227110"/>
          </a:xfrm>
          <a:prstGeom prst="arc">
            <a:avLst>
              <a:gd name="adj1" fmla="val 10936656"/>
              <a:gd name="adj2" fmla="val 21414676"/>
            </a:avLst>
          </a:prstGeom>
          <a:noFill/>
          <a:ln w="57150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Arco 64"/>
          <p:cNvSpPr>
            <a:spLocks noChangeAspect="1"/>
          </p:cNvSpPr>
          <p:nvPr/>
        </p:nvSpPr>
        <p:spPr bwMode="auto">
          <a:xfrm rot="12311640">
            <a:off x="4416837" y="1622059"/>
            <a:ext cx="328588" cy="98210"/>
          </a:xfrm>
          <a:prstGeom prst="arc">
            <a:avLst>
              <a:gd name="adj1" fmla="val 11051214"/>
              <a:gd name="adj2" fmla="val 21468020"/>
            </a:avLst>
          </a:prstGeom>
          <a:noFill/>
          <a:ln w="19050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75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46" grpId="0" animBg="1"/>
      <p:bldP spid="46" grpId="1" animBg="1"/>
      <p:bldP spid="55" grpId="0" animBg="1"/>
      <p:bldP spid="55" grpId="1" animBg="1"/>
      <p:bldP spid="56" grpId="0" animBg="1"/>
      <p:bldP spid="56" grpId="1" animBg="1"/>
      <p:bldP spid="60" grpId="0" animBg="1"/>
      <p:bldP spid="60" grpId="1" animBg="1"/>
      <p:bldP spid="54" grpId="0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3752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Visão heliocêntrica</a:t>
            </a:r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2065591" y="1993549"/>
            <a:ext cx="4861182" cy="3518900"/>
          </a:xfrm>
          <a:prstGeom prst="ellipse">
            <a:avLst/>
          </a:prstGeom>
          <a:noFill/>
          <a:ln w="60325">
            <a:solidFill>
              <a:srgbClr val="99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97" tIns="182898" rIns="365797" bIns="182898" rtlCol="0" anchor="ctr"/>
          <a:lstStyle/>
          <a:p>
            <a:pPr algn="ctr"/>
            <a:endParaRPr lang="pt-BR" sz="6000" b="0">
              <a:latin typeface="Helvetica 55 Roman" panose="000B0500000000000000" pitchFamily="34" charset="0"/>
            </a:endParaRPr>
          </a:p>
        </p:txBody>
      </p:sp>
      <p:grpSp>
        <p:nvGrpSpPr>
          <p:cNvPr id="3" name="Grupo 45"/>
          <p:cNvGrpSpPr/>
          <p:nvPr/>
        </p:nvGrpSpPr>
        <p:grpSpPr>
          <a:xfrm>
            <a:off x="4097460" y="1412776"/>
            <a:ext cx="706171" cy="1075696"/>
            <a:chOff x="4169468" y="1412776"/>
            <a:chExt cx="706171" cy="1075696"/>
          </a:xfrm>
        </p:grpSpPr>
        <p:cxnSp>
          <p:nvCxnSpPr>
            <p:cNvPr id="6" name="Conector reto 5"/>
            <p:cNvCxnSpPr/>
            <p:nvPr/>
          </p:nvCxnSpPr>
          <p:spPr bwMode="auto">
            <a:xfrm flipV="1">
              <a:off x="4269069" y="1412776"/>
              <a:ext cx="537847" cy="1075696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5" name="Grupo 53"/>
            <p:cNvGrpSpPr>
              <a:grpSpLocks noChangeAspect="1"/>
            </p:cNvGrpSpPr>
            <p:nvPr/>
          </p:nvGrpSpPr>
          <p:grpSpPr>
            <a:xfrm rot="10800000">
              <a:off x="4169468" y="1591757"/>
              <a:ext cx="706171" cy="691380"/>
              <a:chOff x="2799991" y="1617840"/>
              <a:chExt cx="1072052" cy="1049611"/>
            </a:xfrm>
          </p:grpSpPr>
          <p:grpSp>
            <p:nvGrpSpPr>
              <p:cNvPr id="9" name="Grupo 76"/>
              <p:cNvGrpSpPr/>
              <p:nvPr/>
            </p:nvGrpSpPr>
            <p:grpSpPr>
              <a:xfrm>
                <a:off x="2799991" y="1617840"/>
                <a:ext cx="1072052" cy="1049611"/>
                <a:chOff x="3967884" y="2559293"/>
                <a:chExt cx="1072052" cy="1049611"/>
              </a:xfrm>
            </p:grpSpPr>
            <p:pic>
              <p:nvPicPr>
                <p:cNvPr id="42" name="Picture 12" descr="Earth_rotate_200_x_200_72dpi"/>
                <p:cNvPicPr>
                  <a:picLocks noChangeAspect="1" noChangeArrowheads="1" noCrop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 rot="12180000">
                  <a:off x="3995936" y="2564904"/>
                  <a:ext cx="1044000" cy="1044000"/>
                </a:xfrm>
                <a:prstGeom prst="rect">
                  <a:avLst/>
                </a:prstGeom>
                <a:noFill/>
                <a:ln w="22225">
                  <a:noFill/>
                </a:ln>
              </p:spPr>
            </p:pic>
            <p:sp>
              <p:nvSpPr>
                <p:cNvPr id="43" name="Lua 30"/>
                <p:cNvSpPr/>
                <p:nvPr/>
              </p:nvSpPr>
              <p:spPr bwMode="auto">
                <a:xfrm>
                  <a:off x="3967884" y="2559293"/>
                  <a:ext cx="504000" cy="1044000"/>
                </a:xfrm>
                <a:prstGeom prst="moon">
                  <a:avLst>
                    <a:gd name="adj" fmla="val 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defTabSz="3657600"/>
                  <a:endParaRPr kumimoji="0" lang="pt-BR" sz="6000" b="0" i="0" u="none" strike="noStrike" cap="none" normalizeH="0" baseline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Helvetica 55 Roman" panose="000B0500000000000000" pitchFamily="34" charset="0"/>
                  </a:endParaRPr>
                </a:p>
              </p:txBody>
            </p:sp>
          </p:grpSp>
          <p:sp>
            <p:nvSpPr>
              <p:cNvPr id="41" name="Elipse 28"/>
              <p:cNvSpPr/>
              <p:nvPr/>
            </p:nvSpPr>
            <p:spPr>
              <a:xfrm rot="10800000">
                <a:off x="2810203" y="1620962"/>
                <a:ext cx="1059538" cy="104504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6000" b="0">
                  <a:latin typeface="Helvetica 55 Roman" panose="000B0500000000000000" pitchFamily="34" charset="0"/>
                </a:endParaRPr>
              </a:p>
            </p:txBody>
          </p:sp>
        </p:grpSp>
      </p:grpSp>
      <p:sp>
        <p:nvSpPr>
          <p:cNvPr id="10" name="Corda 9"/>
          <p:cNvSpPr/>
          <p:nvPr/>
        </p:nvSpPr>
        <p:spPr>
          <a:xfrm rot="13620000">
            <a:off x="6627379" y="3222554"/>
            <a:ext cx="677293" cy="677303"/>
          </a:xfrm>
          <a:prstGeom prst="chord">
            <a:avLst>
              <a:gd name="adj1" fmla="val 2398126"/>
              <a:gd name="adj2" fmla="val 13696459"/>
            </a:avLst>
          </a:prstGeom>
          <a:solidFill>
            <a:schemeClr val="tx2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97" tIns="182898" rIns="365797" bIns="182898" rtlCol="0" anchor="ctr"/>
          <a:lstStyle/>
          <a:p>
            <a:pPr algn="ctr"/>
            <a:endParaRPr lang="pt-BR" sz="6000" b="0">
              <a:latin typeface="Helvetica 55 Roman" panose="000B0500000000000000" pitchFamily="34" charset="0"/>
            </a:endParaRPr>
          </a:p>
        </p:txBody>
      </p:sp>
      <p:grpSp>
        <p:nvGrpSpPr>
          <p:cNvPr id="13" name="Grupo 43"/>
          <p:cNvGrpSpPr/>
          <p:nvPr/>
        </p:nvGrpSpPr>
        <p:grpSpPr>
          <a:xfrm>
            <a:off x="3722545" y="4318611"/>
            <a:ext cx="1659547" cy="2330674"/>
            <a:chOff x="3794553" y="4318611"/>
            <a:chExt cx="1659547" cy="2330674"/>
          </a:xfrm>
        </p:grpSpPr>
        <p:cxnSp>
          <p:nvCxnSpPr>
            <p:cNvPr id="4" name="Conector reto 3"/>
            <p:cNvCxnSpPr/>
            <p:nvPr/>
          </p:nvCxnSpPr>
          <p:spPr bwMode="auto">
            <a:xfrm flipV="1">
              <a:off x="4057109" y="4318611"/>
              <a:ext cx="1115536" cy="233067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15" name="Grupo 61"/>
            <p:cNvGrpSpPr>
              <a:grpSpLocks noChangeAspect="1"/>
            </p:cNvGrpSpPr>
            <p:nvPr/>
          </p:nvGrpSpPr>
          <p:grpSpPr>
            <a:xfrm>
              <a:off x="3794553" y="4674451"/>
              <a:ext cx="1659547" cy="1628279"/>
              <a:chOff x="25851516" y="17833454"/>
              <a:chExt cx="2653328" cy="2603337"/>
            </a:xfrm>
          </p:grpSpPr>
          <p:grpSp>
            <p:nvGrpSpPr>
              <p:cNvPr id="18" name="Grupo 53"/>
              <p:cNvGrpSpPr>
                <a:grpSpLocks noChangeAspect="1"/>
              </p:cNvGrpSpPr>
              <p:nvPr/>
            </p:nvGrpSpPr>
            <p:grpSpPr>
              <a:xfrm rot="10800000">
                <a:off x="25851516" y="17833454"/>
                <a:ext cx="2653328" cy="2603337"/>
                <a:chOff x="2799991" y="1617840"/>
                <a:chExt cx="1069750" cy="1049611"/>
              </a:xfrm>
            </p:grpSpPr>
            <p:grpSp>
              <p:nvGrpSpPr>
                <p:cNvPr id="20" name="Grupo 76"/>
                <p:cNvGrpSpPr/>
                <p:nvPr/>
              </p:nvGrpSpPr>
              <p:grpSpPr>
                <a:xfrm>
                  <a:off x="2799991" y="1617840"/>
                  <a:ext cx="1065201" cy="1049611"/>
                  <a:chOff x="3967884" y="2559293"/>
                  <a:chExt cx="1065201" cy="1049611"/>
                </a:xfrm>
              </p:grpSpPr>
              <p:pic>
                <p:nvPicPr>
                  <p:cNvPr id="34" name="Picture 12" descr="Earth_rotate_200_x_200_72dpi"/>
                  <p:cNvPicPr>
                    <a:picLocks noChangeAspect="1" noChangeArrowheads="1" noCrop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2180000">
                    <a:off x="3989085" y="2564904"/>
                    <a:ext cx="1044000" cy="10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5" name="Lua 34"/>
                  <p:cNvSpPr/>
                  <p:nvPr/>
                </p:nvSpPr>
                <p:spPr bwMode="auto">
                  <a:xfrm>
                    <a:off x="3967884" y="2559293"/>
                    <a:ext cx="504000" cy="1044000"/>
                  </a:xfrm>
                  <a:prstGeom prst="moon">
                    <a:avLst>
                      <a:gd name="adj" fmla="val 0"/>
                    </a:avLst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defTabSz="3657600"/>
                    <a:endParaRPr kumimoji="0" lang="pt-BR" sz="6000" b="0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Helvetica 55 Roman" panose="000B0500000000000000" pitchFamily="34" charset="0"/>
                    </a:endParaRPr>
                  </a:p>
                </p:txBody>
              </p:sp>
            </p:grpSp>
            <p:sp>
              <p:nvSpPr>
                <p:cNvPr id="33" name="Elipse 32"/>
                <p:cNvSpPr/>
                <p:nvPr/>
              </p:nvSpPr>
              <p:spPr>
                <a:xfrm rot="10800000">
                  <a:off x="2810203" y="1620962"/>
                  <a:ext cx="1059538" cy="1045040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0" b="0">
                    <a:latin typeface="Helvetica 55 Roman" panose="000B0500000000000000" pitchFamily="34" charset="0"/>
                  </a:endParaRPr>
                </a:p>
              </p:txBody>
            </p:sp>
          </p:grpSp>
          <p:sp>
            <p:nvSpPr>
              <p:cNvPr id="31" name="Corda 30"/>
              <p:cNvSpPr>
                <a:spLocks noChangeAspect="1"/>
              </p:cNvSpPr>
              <p:nvPr/>
            </p:nvSpPr>
            <p:spPr bwMode="auto">
              <a:xfrm flipH="1">
                <a:off x="25869050" y="17889296"/>
                <a:ext cx="2591999" cy="2520000"/>
              </a:xfrm>
              <a:prstGeom prst="chord">
                <a:avLst>
                  <a:gd name="adj1" fmla="val 5336299"/>
                  <a:gd name="adj2" fmla="val 5243506"/>
                </a:avLst>
              </a:prstGeom>
              <a:solidFill>
                <a:schemeClr val="tx1">
                  <a:alpha val="6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pt-BR" sz="6000" b="0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Helvetica 55 Roman" panose="000B0500000000000000" pitchFamily="34" charset="0"/>
                </a:endParaRPr>
              </a:p>
            </p:txBody>
          </p:sp>
        </p:grpSp>
      </p:grpSp>
      <p:grpSp>
        <p:nvGrpSpPr>
          <p:cNvPr id="24" name="Grupo 44"/>
          <p:cNvGrpSpPr/>
          <p:nvPr/>
        </p:nvGrpSpPr>
        <p:grpSpPr>
          <a:xfrm>
            <a:off x="6429588" y="2627914"/>
            <a:ext cx="1095816" cy="1733066"/>
            <a:chOff x="6501596" y="2627914"/>
            <a:chExt cx="1095816" cy="1733066"/>
          </a:xfrm>
        </p:grpSpPr>
        <p:cxnSp>
          <p:nvCxnSpPr>
            <p:cNvPr id="7" name="Conector reto 6"/>
            <p:cNvCxnSpPr/>
            <p:nvPr/>
          </p:nvCxnSpPr>
          <p:spPr bwMode="auto">
            <a:xfrm flipV="1">
              <a:off x="6659504" y="2627914"/>
              <a:ext cx="816732" cy="1733066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26" name="Grupo 44"/>
            <p:cNvGrpSpPr>
              <a:grpSpLocks noChangeAspect="1"/>
            </p:cNvGrpSpPr>
            <p:nvPr/>
          </p:nvGrpSpPr>
          <p:grpSpPr>
            <a:xfrm>
              <a:off x="6501596" y="2926717"/>
              <a:ext cx="1095816" cy="1072861"/>
              <a:chOff x="25424435" y="11150578"/>
              <a:chExt cx="2659038" cy="2603337"/>
            </a:xfrm>
          </p:grpSpPr>
          <p:grpSp>
            <p:nvGrpSpPr>
              <p:cNvPr id="30" name="Grupo 53"/>
              <p:cNvGrpSpPr>
                <a:grpSpLocks noChangeAspect="1"/>
              </p:cNvGrpSpPr>
              <p:nvPr/>
            </p:nvGrpSpPr>
            <p:grpSpPr>
              <a:xfrm rot="10800000">
                <a:off x="25424435" y="11150578"/>
                <a:ext cx="2659038" cy="2603337"/>
                <a:chOff x="2799991" y="1617840"/>
                <a:chExt cx="1072052" cy="1049611"/>
              </a:xfrm>
            </p:grpSpPr>
            <p:grpSp>
              <p:nvGrpSpPr>
                <p:cNvPr id="32" name="Grupo 76"/>
                <p:cNvGrpSpPr/>
                <p:nvPr/>
              </p:nvGrpSpPr>
              <p:grpSpPr>
                <a:xfrm>
                  <a:off x="2799991" y="1617840"/>
                  <a:ext cx="1072052" cy="1049611"/>
                  <a:chOff x="3967884" y="2559293"/>
                  <a:chExt cx="1072052" cy="1049611"/>
                </a:xfrm>
              </p:grpSpPr>
              <p:pic>
                <p:nvPicPr>
                  <p:cNvPr id="28" name="Picture 12" descr="Earth_rotate_200_x_200_72dpi"/>
                  <p:cNvPicPr>
                    <a:picLocks noChangeAspect="1" noChangeArrowheads="1" noCrop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2180000">
                    <a:off x="3995936" y="2564904"/>
                    <a:ext cx="1044000" cy="10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9" name="Lua 28"/>
                  <p:cNvSpPr/>
                  <p:nvPr/>
                </p:nvSpPr>
                <p:spPr bwMode="auto">
                  <a:xfrm>
                    <a:off x="3967884" y="2559293"/>
                    <a:ext cx="504000" cy="1044000"/>
                  </a:xfrm>
                  <a:prstGeom prst="moon">
                    <a:avLst>
                      <a:gd name="adj" fmla="val 0"/>
                    </a:avLst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defTabSz="3657600"/>
                    <a:endParaRPr kumimoji="0" lang="pt-BR" sz="6000" b="0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Helvetica 55 Roman" panose="000B0500000000000000" pitchFamily="34" charset="0"/>
                    </a:endParaRPr>
                  </a:p>
                </p:txBody>
              </p:sp>
            </p:grpSp>
            <p:sp>
              <p:nvSpPr>
                <p:cNvPr id="27" name="Elipse 26"/>
                <p:cNvSpPr/>
                <p:nvPr/>
              </p:nvSpPr>
              <p:spPr>
                <a:xfrm rot="10800000">
                  <a:off x="2810203" y="1620962"/>
                  <a:ext cx="1059538" cy="1045040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0" b="0">
                    <a:latin typeface="Helvetica 55 Roman" panose="000B0500000000000000" pitchFamily="34" charset="0"/>
                  </a:endParaRPr>
                </a:p>
              </p:txBody>
            </p:sp>
          </p:grpSp>
          <p:sp>
            <p:nvSpPr>
              <p:cNvPr id="25" name="Lua 24"/>
              <p:cNvSpPr/>
              <p:nvPr/>
            </p:nvSpPr>
            <p:spPr bwMode="auto">
              <a:xfrm rot="10800000">
                <a:off x="26745068" y="11191424"/>
                <a:ext cx="1284638" cy="2541861"/>
              </a:xfrm>
              <a:prstGeom prst="moon">
                <a:avLst>
                  <a:gd name="adj" fmla="val 83177"/>
                </a:avLst>
              </a:prstGeom>
              <a:solidFill>
                <a:schemeClr val="tx1">
                  <a:alpha val="6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upo 46"/>
          <p:cNvGrpSpPr/>
          <p:nvPr/>
        </p:nvGrpSpPr>
        <p:grpSpPr>
          <a:xfrm>
            <a:off x="1547664" y="2548233"/>
            <a:ext cx="1095816" cy="1733066"/>
            <a:chOff x="1619672" y="2548233"/>
            <a:chExt cx="1095816" cy="1733066"/>
          </a:xfrm>
        </p:grpSpPr>
        <p:cxnSp>
          <p:nvCxnSpPr>
            <p:cNvPr id="14" name="Conector reto 13"/>
            <p:cNvCxnSpPr/>
            <p:nvPr/>
          </p:nvCxnSpPr>
          <p:spPr bwMode="auto">
            <a:xfrm flipV="1">
              <a:off x="1719273" y="2548233"/>
              <a:ext cx="836652" cy="1733066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40" name="Grupo 52"/>
            <p:cNvGrpSpPr>
              <a:grpSpLocks noChangeAspect="1"/>
            </p:cNvGrpSpPr>
            <p:nvPr/>
          </p:nvGrpSpPr>
          <p:grpSpPr>
            <a:xfrm>
              <a:off x="1619672" y="2886878"/>
              <a:ext cx="1095816" cy="1072861"/>
              <a:chOff x="7777217" y="11006562"/>
              <a:chExt cx="2659038" cy="2603337"/>
            </a:xfrm>
          </p:grpSpPr>
          <p:grpSp>
            <p:nvGrpSpPr>
              <p:cNvPr id="44" name="Grupo 53"/>
              <p:cNvGrpSpPr>
                <a:grpSpLocks noChangeAspect="1"/>
              </p:cNvGrpSpPr>
              <p:nvPr/>
            </p:nvGrpSpPr>
            <p:grpSpPr>
              <a:xfrm rot="10800000">
                <a:off x="7777217" y="11006562"/>
                <a:ext cx="2659038" cy="2603337"/>
                <a:chOff x="2799991" y="1617840"/>
                <a:chExt cx="1072052" cy="1049611"/>
              </a:xfrm>
            </p:grpSpPr>
            <p:grpSp>
              <p:nvGrpSpPr>
                <p:cNvPr id="45" name="Grupo 76"/>
                <p:cNvGrpSpPr/>
                <p:nvPr/>
              </p:nvGrpSpPr>
              <p:grpSpPr>
                <a:xfrm>
                  <a:off x="2799991" y="1617840"/>
                  <a:ext cx="1072052" cy="1049611"/>
                  <a:chOff x="3967884" y="2559293"/>
                  <a:chExt cx="1072052" cy="1049611"/>
                </a:xfrm>
              </p:grpSpPr>
              <p:pic>
                <p:nvPicPr>
                  <p:cNvPr id="22" name="Picture 12" descr="Earth_rotate_200_x_200_72dpi"/>
                  <p:cNvPicPr>
                    <a:picLocks noChangeAspect="1" noChangeArrowheads="1" noCrop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 rot="12180000">
                    <a:off x="3995936" y="2564904"/>
                    <a:ext cx="1044000" cy="1044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3" name="Lua 22"/>
                  <p:cNvSpPr/>
                  <p:nvPr/>
                </p:nvSpPr>
                <p:spPr bwMode="auto">
                  <a:xfrm>
                    <a:off x="3967884" y="2559293"/>
                    <a:ext cx="504000" cy="1044000"/>
                  </a:xfrm>
                  <a:prstGeom prst="moon">
                    <a:avLst>
                      <a:gd name="adj" fmla="val 0"/>
                    </a:avLst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/>
                  <a:lstStyle/>
                  <a:p>
                    <a:pPr defTabSz="3657600"/>
                    <a:endParaRPr kumimoji="0" lang="pt-BR" sz="6000" b="0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Helvetica 55 Roman" panose="000B0500000000000000" pitchFamily="34" charset="0"/>
                    </a:endParaRPr>
                  </a:p>
                </p:txBody>
              </p:sp>
            </p:grpSp>
            <p:sp>
              <p:nvSpPr>
                <p:cNvPr id="21" name="Elipse 20"/>
                <p:cNvSpPr/>
                <p:nvPr/>
              </p:nvSpPr>
              <p:spPr>
                <a:xfrm rot="10800000">
                  <a:off x="2810203" y="1620962"/>
                  <a:ext cx="1059538" cy="1045040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0" b="0">
                    <a:latin typeface="Helvetica 55 Roman" panose="000B0500000000000000" pitchFamily="34" charset="0"/>
                  </a:endParaRPr>
                </a:p>
              </p:txBody>
            </p:sp>
          </p:grpSp>
          <p:sp>
            <p:nvSpPr>
              <p:cNvPr id="19" name="Lua 18"/>
              <p:cNvSpPr/>
              <p:nvPr/>
            </p:nvSpPr>
            <p:spPr bwMode="auto">
              <a:xfrm>
                <a:off x="7787309" y="11043217"/>
                <a:ext cx="1188000" cy="2520000"/>
              </a:xfrm>
              <a:prstGeom prst="moon">
                <a:avLst>
                  <a:gd name="adj" fmla="val 87500"/>
                </a:avLst>
              </a:prstGeom>
              <a:solidFill>
                <a:schemeClr val="tx1">
                  <a:alpha val="6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6" name="Triângulo isósceles 15"/>
          <p:cNvSpPr/>
          <p:nvPr/>
        </p:nvSpPr>
        <p:spPr bwMode="auto">
          <a:xfrm rot="14743544">
            <a:off x="2977974" y="2108565"/>
            <a:ext cx="298804" cy="378486"/>
          </a:xfrm>
          <a:prstGeom prst="triangle">
            <a:avLst/>
          </a:prstGeom>
          <a:solidFill>
            <a:srgbClr val="99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riângulo isósceles 16"/>
          <p:cNvSpPr/>
          <p:nvPr/>
        </p:nvSpPr>
        <p:spPr bwMode="auto">
          <a:xfrm rot="3335769">
            <a:off x="6065332" y="4800656"/>
            <a:ext cx="298804" cy="378486"/>
          </a:xfrm>
          <a:prstGeom prst="triangle">
            <a:avLst/>
          </a:prstGeom>
          <a:solidFill>
            <a:srgbClr val="9966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247873" y="120802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0" y="3081154"/>
            <a:ext cx="161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Solstício </a:t>
            </a:r>
          </a:p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 junho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7236296" y="3657218"/>
            <a:ext cx="190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Solstício </a:t>
            </a:r>
          </a:p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 dezembro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4860032" y="1136938"/>
            <a:ext cx="161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Equinócio de março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1691680" y="5445224"/>
            <a:ext cx="190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Equinócio de setembro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Arco 45"/>
          <p:cNvSpPr/>
          <p:nvPr/>
        </p:nvSpPr>
        <p:spPr bwMode="auto">
          <a:xfrm rot="12511595">
            <a:off x="1614298" y="3180140"/>
            <a:ext cx="1046675" cy="282543"/>
          </a:xfrm>
          <a:prstGeom prst="arc">
            <a:avLst>
              <a:gd name="adj1" fmla="val 11006249"/>
              <a:gd name="adj2" fmla="val 21281418"/>
            </a:avLst>
          </a:prstGeom>
          <a:noFill/>
          <a:ln w="349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Arco 54"/>
          <p:cNvSpPr/>
          <p:nvPr/>
        </p:nvSpPr>
        <p:spPr bwMode="auto">
          <a:xfrm rot="12511595">
            <a:off x="3740326" y="5249634"/>
            <a:ext cx="1740094" cy="326551"/>
          </a:xfrm>
          <a:prstGeom prst="arc">
            <a:avLst>
              <a:gd name="adj1" fmla="val 11128213"/>
              <a:gd name="adj2" fmla="val 21361646"/>
            </a:avLst>
          </a:prstGeom>
          <a:noFill/>
          <a:ln w="57150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Arco 55"/>
          <p:cNvSpPr/>
          <p:nvPr/>
        </p:nvSpPr>
        <p:spPr bwMode="auto">
          <a:xfrm rot="12511595">
            <a:off x="4129911" y="1832592"/>
            <a:ext cx="666161" cy="114042"/>
          </a:xfrm>
          <a:prstGeom prst="arc">
            <a:avLst>
              <a:gd name="adj1" fmla="val 10843277"/>
              <a:gd name="adj2" fmla="val 21452755"/>
            </a:avLst>
          </a:prstGeom>
          <a:noFill/>
          <a:ln w="222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7" name="Grupo 28"/>
          <p:cNvGrpSpPr>
            <a:grpSpLocks noChangeAspect="1"/>
          </p:cNvGrpSpPr>
          <p:nvPr/>
        </p:nvGrpSpPr>
        <p:grpSpPr>
          <a:xfrm>
            <a:off x="3085052" y="2053973"/>
            <a:ext cx="2712507" cy="2721901"/>
            <a:chOff x="4142654" y="2100794"/>
            <a:chExt cx="4721895" cy="4674769"/>
          </a:xfrm>
        </p:grpSpPr>
        <p:sp>
          <p:nvSpPr>
            <p:cNvPr id="58" name="Elipse 57"/>
            <p:cNvSpPr/>
            <p:nvPr/>
          </p:nvSpPr>
          <p:spPr bwMode="auto">
            <a:xfrm>
              <a:off x="4142654" y="2100794"/>
              <a:ext cx="4721895" cy="4674769"/>
            </a:xfrm>
            <a:prstGeom prst="ellipse">
              <a:avLst/>
            </a:prstGeom>
            <a:gradFill>
              <a:gsLst>
                <a:gs pos="7000">
                  <a:schemeClr val="bg1"/>
                </a:gs>
                <a:gs pos="45000">
                  <a:srgbClr val="FFC0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3"/>
            <p:cNvSpPr>
              <a:spLocks noChangeAspect="1" noChangeArrowheads="1"/>
            </p:cNvSpPr>
            <p:nvPr/>
          </p:nvSpPr>
          <p:spPr bwMode="auto">
            <a:xfrm>
              <a:off x="5151577" y="3196040"/>
              <a:ext cx="2696216" cy="2660095"/>
            </a:xfrm>
            <a:prstGeom prst="ellipse">
              <a:avLst/>
            </a:prstGeom>
            <a:gradFill flip="none" rotWithShape="1">
              <a:gsLst>
                <a:gs pos="90000">
                  <a:srgbClr val="FFC000"/>
                </a:gs>
                <a:gs pos="12000">
                  <a:schemeClr val="bg1"/>
                </a:gs>
                <a:gs pos="100000">
                  <a:srgbClr val="EE88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60" name="Arco 59"/>
          <p:cNvSpPr/>
          <p:nvPr/>
        </p:nvSpPr>
        <p:spPr bwMode="auto">
          <a:xfrm rot="12511595">
            <a:off x="6493110" y="3229730"/>
            <a:ext cx="1046675" cy="282543"/>
          </a:xfrm>
          <a:prstGeom prst="arc">
            <a:avLst>
              <a:gd name="adj1" fmla="val 11010758"/>
              <a:gd name="adj2" fmla="val 21390408"/>
            </a:avLst>
          </a:prstGeom>
          <a:noFill/>
          <a:ln w="349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Text Box 141"/>
          <p:cNvSpPr txBox="1">
            <a:spLocks noChangeArrowheads="1"/>
          </p:cNvSpPr>
          <p:nvPr/>
        </p:nvSpPr>
        <p:spPr bwMode="auto">
          <a:xfrm>
            <a:off x="0" y="6567155"/>
            <a:ext cx="9144000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FFFFCC"/>
                </a:solidFill>
                <a:latin typeface="Century Gothic" panose="020B0502020202020204" pitchFamily="34" charset="0"/>
              </a:rPr>
              <a:t>Crédito da imagem</a:t>
            </a:r>
            <a:r>
              <a:rPr lang="pt-BR" sz="10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: André Luiz da Silva/CDA/CDCC/USP; fonte da animação da Terra girando: http://www.perceptions.couk.com/coriolis.html</a:t>
            </a:r>
            <a:endParaRPr lang="pt-BR" sz="10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Arco 60"/>
          <p:cNvSpPr>
            <a:spLocks noChangeAspect="1"/>
          </p:cNvSpPr>
          <p:nvPr/>
        </p:nvSpPr>
        <p:spPr bwMode="auto">
          <a:xfrm rot="12311640">
            <a:off x="2026770" y="2920225"/>
            <a:ext cx="513420" cy="153453"/>
          </a:xfrm>
          <a:prstGeom prst="arc">
            <a:avLst>
              <a:gd name="adj1" fmla="val 10914673"/>
              <a:gd name="adj2" fmla="val 21346618"/>
            </a:avLst>
          </a:prstGeom>
          <a:noFill/>
          <a:ln w="349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Arco 61"/>
          <p:cNvSpPr/>
          <p:nvPr/>
        </p:nvSpPr>
        <p:spPr bwMode="auto">
          <a:xfrm rot="12311640">
            <a:off x="6932410" y="2972355"/>
            <a:ext cx="513420" cy="153453"/>
          </a:xfrm>
          <a:prstGeom prst="arc">
            <a:avLst>
              <a:gd name="adj1" fmla="val 11077722"/>
              <a:gd name="adj2" fmla="val 21526639"/>
            </a:avLst>
          </a:prstGeom>
          <a:noFill/>
          <a:ln w="34925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Arco 63"/>
          <p:cNvSpPr>
            <a:spLocks noChangeAspect="1"/>
          </p:cNvSpPr>
          <p:nvPr/>
        </p:nvSpPr>
        <p:spPr bwMode="auto">
          <a:xfrm rot="12311640">
            <a:off x="4455756" y="4725824"/>
            <a:ext cx="759860" cy="227110"/>
          </a:xfrm>
          <a:prstGeom prst="arc">
            <a:avLst>
              <a:gd name="adj1" fmla="val 10936656"/>
              <a:gd name="adj2" fmla="val 21414676"/>
            </a:avLst>
          </a:prstGeom>
          <a:noFill/>
          <a:ln w="57150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Arco 64"/>
          <p:cNvSpPr>
            <a:spLocks noChangeAspect="1"/>
          </p:cNvSpPr>
          <p:nvPr/>
        </p:nvSpPr>
        <p:spPr bwMode="auto">
          <a:xfrm rot="12311640">
            <a:off x="4416837" y="1622059"/>
            <a:ext cx="328588" cy="98210"/>
          </a:xfrm>
          <a:prstGeom prst="arc">
            <a:avLst>
              <a:gd name="adj1" fmla="val 11051214"/>
              <a:gd name="adj2" fmla="val 21468020"/>
            </a:avLst>
          </a:prstGeom>
          <a:noFill/>
          <a:ln w="19050" cap="flat" cmpd="sng" algn="ctr">
            <a:solidFill>
              <a:srgbClr val="66FFFF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3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.-Pictorial-view-of-globe-XX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1" b="1239"/>
          <a:stretch/>
        </p:blipFill>
        <p:spPr bwMode="auto">
          <a:xfrm>
            <a:off x="1974118" y="1048172"/>
            <a:ext cx="544830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Como funcionam: no polo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Crédito: Tony 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Moss/ The British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Sundial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Society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259989" y="6345239"/>
            <a:ext cx="288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87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No polo: 12h em Greenwich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Crédito: Tony 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Moss/ The British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Sundial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Society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2.-Page-2.-Polar-View-XXX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-9" r="50340" b="50177"/>
          <a:stretch/>
        </p:blipFill>
        <p:spPr bwMode="auto">
          <a:xfrm>
            <a:off x="2339724" y="1052718"/>
            <a:ext cx="417600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259989" y="6345239"/>
            <a:ext cx="288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550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15°: em Greenwich 13h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Crédito: Tony 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Moss/ The British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Sundial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Society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2.-Page-2.-Polar-View-XXX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9" r="334" b="50177"/>
          <a:stretch/>
        </p:blipFill>
        <p:spPr bwMode="auto">
          <a:xfrm>
            <a:off x="2372775" y="1052718"/>
            <a:ext cx="417600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259989" y="6345239"/>
            <a:ext cx="288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48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30°: </a:t>
            </a:r>
            <a:r>
              <a:rPr lang="pt-BR" dirty="0">
                <a:solidFill>
                  <a:schemeClr val="tx1"/>
                </a:solidFill>
                <a:latin typeface="Century Gothic" panose="020B0502020202020204" pitchFamily="34" charset="0"/>
              </a:rPr>
              <a:t>em Greenwich </a:t>
            </a:r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14h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Crédito: Tony 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Moss/ The British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Sundial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Society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2.-Page-2.-Polar-View-XXX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50000" r="50340" b="160"/>
          <a:stretch/>
        </p:blipFill>
        <p:spPr bwMode="auto">
          <a:xfrm>
            <a:off x="2339724" y="1052718"/>
            <a:ext cx="4176000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259989" y="6345239"/>
            <a:ext cx="288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04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360°: </a:t>
            </a:r>
            <a:r>
              <a:rPr lang="pt-BR" dirty="0">
                <a:solidFill>
                  <a:schemeClr val="tx1"/>
                </a:solidFill>
                <a:latin typeface="Century Gothic" panose="020B0502020202020204" pitchFamily="34" charset="0"/>
              </a:rPr>
              <a:t>em Greenwich </a:t>
            </a:r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12h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Crédito: Tony 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Moss/ The British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Sundial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Society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2.-Page-2.-Polar-View-XXX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2" t="49481" r="762" b="-359"/>
          <a:stretch/>
        </p:blipFill>
        <p:spPr bwMode="auto">
          <a:xfrm>
            <a:off x="2339724" y="997633"/>
            <a:ext cx="4176000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259989" y="6345239"/>
            <a:ext cx="288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46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1817480" y="752768"/>
            <a:ext cx="5634840" cy="5760000"/>
            <a:chOff x="1817480" y="752768"/>
            <a:chExt cx="5634840" cy="5760000"/>
          </a:xfrm>
        </p:grpSpPr>
        <p:grpSp>
          <p:nvGrpSpPr>
            <p:cNvPr id="4" name="Agrupar 3"/>
            <p:cNvGrpSpPr/>
            <p:nvPr/>
          </p:nvGrpSpPr>
          <p:grpSpPr>
            <a:xfrm>
              <a:off x="1817480" y="752768"/>
              <a:ext cx="5634840" cy="5760000"/>
              <a:chOff x="1817480" y="752768"/>
              <a:chExt cx="5634840" cy="5760000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 rotWithShape="1">
              <a:blip r:embed="rId3"/>
              <a:srcRect l="-3" t="17541" r="38946" b="1312"/>
              <a:stretch/>
            </p:blipFill>
            <p:spPr>
              <a:xfrm>
                <a:off x="1817480" y="752768"/>
                <a:ext cx="5292000" cy="5760000"/>
              </a:xfrm>
              <a:prstGeom prst="rect">
                <a:avLst/>
              </a:prstGeom>
            </p:spPr>
          </p:pic>
          <p:sp>
            <p:nvSpPr>
              <p:cNvPr id="3" name="Retângulo 2"/>
              <p:cNvSpPr/>
              <p:nvPr/>
            </p:nvSpPr>
            <p:spPr bwMode="auto">
              <a:xfrm>
                <a:off x="6876256" y="1124744"/>
                <a:ext cx="576064" cy="100811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" name="Retângulo 7"/>
            <p:cNvSpPr/>
            <p:nvPr/>
          </p:nvSpPr>
          <p:spPr bwMode="auto">
            <a:xfrm>
              <a:off x="6648226" y="2885624"/>
              <a:ext cx="576064" cy="37197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tângulo 8"/>
            <p:cNvSpPr/>
            <p:nvPr/>
          </p:nvSpPr>
          <p:spPr bwMode="auto">
            <a:xfrm>
              <a:off x="6800626" y="4353168"/>
              <a:ext cx="576064" cy="37197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Diferentes latitudes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Crédito: Tony 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Moss/ The British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Sundial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Society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259989" y="6345239"/>
            <a:ext cx="288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95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51" b="8358"/>
          <a:stretch/>
        </p:blipFill>
        <p:spPr>
          <a:xfrm>
            <a:off x="-20746" y="1125184"/>
            <a:ext cx="9144000" cy="3960000"/>
          </a:xfrm>
          <a:prstGeom prst="rect">
            <a:avLst/>
          </a:prstGeom>
        </p:spPr>
      </p:pic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Antes de recortar!</a:t>
            </a:r>
          </a:p>
        </p:txBody>
      </p:sp>
      <p:sp>
        <p:nvSpPr>
          <p:cNvPr id="6" name="CaixaDeTexto 34"/>
          <p:cNvSpPr txBox="1">
            <a:spLocks noChangeArrowheads="1"/>
          </p:cNvSpPr>
          <p:nvPr/>
        </p:nvSpPr>
        <p:spPr bwMode="auto">
          <a:xfrm>
            <a:off x="475928" y="5866623"/>
            <a:ext cx="187220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pt-BR" sz="28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Dobrar:</a:t>
            </a:r>
            <a:endParaRPr lang="pt-BR" sz="2800" b="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Conector reto 9"/>
          <p:cNvCxnSpPr/>
          <p:nvPr/>
        </p:nvCxnSpPr>
        <p:spPr bwMode="auto">
          <a:xfrm>
            <a:off x="2466020" y="6165304"/>
            <a:ext cx="223224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Conector reto 10"/>
          <p:cNvCxnSpPr/>
          <p:nvPr/>
        </p:nvCxnSpPr>
        <p:spPr bwMode="auto">
          <a:xfrm>
            <a:off x="2466020" y="5661248"/>
            <a:ext cx="223224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</p:cxnSp>
      <p:sp>
        <p:nvSpPr>
          <p:cNvPr id="12" name="CaixaDeTexto 11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aixaDeTexto 34"/>
          <p:cNvSpPr txBox="1">
            <a:spLocks noChangeArrowheads="1"/>
          </p:cNvSpPr>
          <p:nvPr/>
        </p:nvSpPr>
        <p:spPr bwMode="auto">
          <a:xfrm>
            <a:off x="475928" y="5373216"/>
            <a:ext cx="187220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pt-BR" sz="28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Recortar:</a:t>
            </a:r>
          </a:p>
        </p:txBody>
      </p:sp>
    </p:spTree>
    <p:extLst>
      <p:ext uri="{BB962C8B-B14F-4D97-AF65-F5344CB8AC3E}">
        <p14:creationId xmlns:p14="http://schemas.microsoft.com/office/powerpoint/2010/main" val="1116974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2343953" y="1124744"/>
            <a:ext cx="5756439" cy="4079750"/>
            <a:chOff x="1695881" y="1124744"/>
            <a:chExt cx="5756439" cy="407975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/>
            <a:srcRect l="56855" t="-716" r="2440" b="70288"/>
            <a:stretch/>
          </p:blipFill>
          <p:spPr>
            <a:xfrm>
              <a:off x="1695881" y="1844824"/>
              <a:ext cx="5487720" cy="3359670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 bwMode="auto">
            <a:xfrm>
              <a:off x="6876256" y="1124744"/>
              <a:ext cx="576064" cy="100811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Inclinação com a latitude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Crédito: Tony 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Moss/ The British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Sundial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Society</a:t>
            </a: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913239" y="2463850"/>
            <a:ext cx="936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400" i="1" dirty="0" smtClean="0">
                <a:solidFill>
                  <a:schemeClr val="tx1"/>
                </a:solidFill>
                <a:latin typeface="+mj-lt"/>
                <a:cs typeface="+mj-lt"/>
              </a:rPr>
              <a:t>φ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12041086">
            <a:off x="3677368" y="2207939"/>
            <a:ext cx="2794507" cy="278627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8255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Conector reto 9"/>
          <p:cNvCxnSpPr/>
          <p:nvPr/>
        </p:nvCxnSpPr>
        <p:spPr bwMode="auto">
          <a:xfrm>
            <a:off x="3537728" y="1262526"/>
            <a:ext cx="2027118" cy="2664897"/>
          </a:xfrm>
          <a:prstGeom prst="line">
            <a:avLst/>
          </a:prstGeom>
          <a:ln w="82550" cap="flat" cmpd="sng" algn="ctr">
            <a:solidFill>
              <a:srgbClr val="0066FF"/>
            </a:solidFill>
            <a:prstDash val="sysDash"/>
            <a:round/>
            <a:headEnd type="triangle" w="lg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 bwMode="auto">
          <a:xfrm flipV="1">
            <a:off x="2343953" y="3957403"/>
            <a:ext cx="3205903" cy="47661"/>
          </a:xfrm>
          <a:prstGeom prst="line">
            <a:avLst/>
          </a:prstGeom>
          <a:ln w="82550" cap="flat" cmpd="sng" algn="ctr">
            <a:solidFill>
              <a:srgbClr val="FF0000"/>
            </a:solidFill>
            <a:prstDash val="sysDash"/>
            <a:round/>
            <a:headEnd type="triangle" w="lg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3881842" y="1143307"/>
            <a:ext cx="3737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800" dirty="0" smtClean="0">
                <a:solidFill>
                  <a:srgbClr val="0066FF"/>
                </a:solidFill>
                <a:latin typeface="Century Gothic" panose="020B0502020202020204" pitchFamily="34" charset="0"/>
                <a:cs typeface="+mj-lt"/>
              </a:rPr>
              <a:t>Direção do </a:t>
            </a:r>
            <a:r>
              <a:rPr lang="pt-BR" sz="2800" dirty="0" err="1" smtClean="0">
                <a:solidFill>
                  <a:srgbClr val="0066FF"/>
                </a:solidFill>
                <a:latin typeface="Century Gothic" panose="020B0502020202020204" pitchFamily="34" charset="0"/>
                <a:cs typeface="+mj-lt"/>
              </a:rPr>
              <a:t>gnômon</a:t>
            </a:r>
            <a:endParaRPr lang="el-GR" sz="2800" dirty="0" smtClean="0">
              <a:solidFill>
                <a:srgbClr val="0066FF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384471" y="3299498"/>
            <a:ext cx="37374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800" dirty="0" smtClean="0">
                <a:solidFill>
                  <a:srgbClr val="FF0000"/>
                </a:solidFill>
                <a:latin typeface="Century Gothic" panose="020B0502020202020204" pitchFamily="34" charset="0"/>
                <a:cs typeface="+mj-lt"/>
              </a:rPr>
              <a:t>Direção</a:t>
            </a:r>
          </a:p>
          <a:p>
            <a:pPr algn="l"/>
            <a:r>
              <a:rPr lang="pt-BR" sz="2800" dirty="0" smtClean="0">
                <a:solidFill>
                  <a:srgbClr val="FF0000"/>
                </a:solidFill>
                <a:latin typeface="Century Gothic" panose="020B0502020202020204" pitchFamily="34" charset="0"/>
                <a:cs typeface="+mj-lt"/>
              </a:rPr>
              <a:t>horizontal </a:t>
            </a:r>
          </a:p>
          <a:p>
            <a:pPr algn="l"/>
            <a:r>
              <a:rPr lang="pt-BR" sz="2800" dirty="0" smtClean="0">
                <a:solidFill>
                  <a:srgbClr val="FF0000"/>
                </a:solidFill>
                <a:latin typeface="Century Gothic" panose="020B0502020202020204" pitchFamily="34" charset="0"/>
                <a:cs typeface="+mj-lt"/>
              </a:rPr>
              <a:t>do lugar</a:t>
            </a:r>
            <a:endParaRPr lang="el-GR" sz="2800" dirty="0" smtClean="0">
              <a:solidFill>
                <a:srgbClr val="FF0000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750543" y="5093497"/>
            <a:ext cx="27171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l-GR" sz="4400" i="1" dirty="0" smtClean="0">
                <a:solidFill>
                  <a:schemeClr val="tx1"/>
                </a:solidFill>
                <a:latin typeface="+mj-lt"/>
                <a:cs typeface="+mj-lt"/>
              </a:rPr>
              <a:t>φ</a:t>
            </a:r>
            <a:r>
              <a:rPr lang="pt-BR" sz="3200" i="1" dirty="0" smtClean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pt-BR" sz="2800" i="1" dirty="0" smtClean="0">
                <a:solidFill>
                  <a:schemeClr val="tx1"/>
                </a:solidFill>
                <a:latin typeface="+mj-lt"/>
                <a:cs typeface="+mj-lt"/>
              </a:rPr>
              <a:t>= </a:t>
            </a:r>
            <a:r>
              <a:rPr lang="pt-BR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latitude</a:t>
            </a:r>
            <a:endParaRPr lang="el-GR" sz="280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259989" y="6345239"/>
            <a:ext cx="288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Figura fora de escala</a:t>
            </a:r>
            <a:endParaRPr lang="pt-BR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02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9" grpId="0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 bwMode="auto">
          <a:xfrm>
            <a:off x="2770549" y="2132856"/>
            <a:ext cx="3312000" cy="3312368"/>
          </a:xfrm>
          <a:prstGeom prst="ellipse">
            <a:avLst/>
          </a:prstGeom>
          <a:solidFill>
            <a:srgbClr val="37CBFF"/>
          </a:solidFill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338" name="Título 3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114300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Inclinação com a latitude</a:t>
            </a: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525344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83568" y="5296715"/>
            <a:ext cx="2717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l-GR" sz="3200" i="1" dirty="0" smtClean="0">
                <a:solidFill>
                  <a:schemeClr val="bg1"/>
                </a:solidFill>
                <a:latin typeface="+mj-lt"/>
                <a:cs typeface="+mj-lt"/>
              </a:rPr>
              <a:t>φ</a:t>
            </a:r>
            <a:r>
              <a:rPr lang="pt-BR" sz="3200" i="1" dirty="0" smtClean="0">
                <a:solidFill>
                  <a:schemeClr val="bg1"/>
                </a:solidFill>
                <a:latin typeface="+mj-lt"/>
                <a:cs typeface="+mj-lt"/>
              </a:rPr>
              <a:t> = 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latitude</a:t>
            </a:r>
            <a:endParaRPr lang="el-GR" sz="3200" dirty="0" smtClean="0">
              <a:solidFill>
                <a:schemeClr val="bg1"/>
              </a:solidFill>
              <a:latin typeface="Century Gothic" panose="020B0502020202020204" pitchFamily="34" charset="0"/>
              <a:cs typeface="+mj-lt"/>
            </a:endParaRPr>
          </a:p>
        </p:txBody>
      </p:sp>
      <p:cxnSp>
        <p:nvCxnSpPr>
          <p:cNvPr id="11" name="Conector reto 10"/>
          <p:cNvCxnSpPr>
            <a:stCxn id="5" idx="2"/>
            <a:endCxn id="5" idx="6"/>
          </p:cNvCxnSpPr>
          <p:nvPr/>
        </p:nvCxnSpPr>
        <p:spPr bwMode="auto">
          <a:xfrm>
            <a:off x="2770549" y="3789040"/>
            <a:ext cx="4536000" cy="0"/>
          </a:xfrm>
          <a:prstGeom prst="line">
            <a:avLst/>
          </a:prstGeom>
          <a:ln w="57150" cap="flat" cmpd="sng" algn="ctr">
            <a:solidFill>
              <a:srgbClr val="0066FF"/>
            </a:solidFill>
            <a:prstDash val="sysDash"/>
            <a:round/>
            <a:headEnd type="none" w="lg" len="lg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ector reto 16"/>
          <p:cNvCxnSpPr>
            <a:cxnSpLocks noChangeAspect="1"/>
          </p:cNvCxnSpPr>
          <p:nvPr/>
        </p:nvCxnSpPr>
        <p:spPr bwMode="auto">
          <a:xfrm flipH="1">
            <a:off x="4426545" y="2285547"/>
            <a:ext cx="2593658" cy="1500443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ysDash"/>
            <a:round/>
            <a:headEnd type="triangle" w="lg" len="lg"/>
            <a:tailEnd type="non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ector reto 21"/>
          <p:cNvCxnSpPr>
            <a:cxnSpLocks noChangeAspect="1"/>
          </p:cNvCxnSpPr>
          <p:nvPr/>
        </p:nvCxnSpPr>
        <p:spPr bwMode="auto">
          <a:xfrm rot="16200000" flipH="1">
            <a:off x="4697581" y="1798069"/>
            <a:ext cx="1469734" cy="856800"/>
          </a:xfrm>
          <a:prstGeom prst="line">
            <a:avLst/>
          </a:prstGeom>
          <a:ln w="57150" cap="flat" cmpd="sng" algn="ctr">
            <a:solidFill>
              <a:srgbClr val="FF0000"/>
            </a:solidFill>
            <a:prstDash val="sysDash"/>
            <a:round/>
            <a:headEnd type="triangle" w="lg" len="lg"/>
            <a:tailEnd type="non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 bwMode="auto">
          <a:xfrm>
            <a:off x="5860848" y="1330908"/>
            <a:ext cx="0" cy="2484000"/>
          </a:xfrm>
          <a:prstGeom prst="line">
            <a:avLst/>
          </a:prstGeom>
          <a:ln w="57150" cap="flat" cmpd="sng" algn="ctr">
            <a:solidFill>
              <a:srgbClr val="0066FF"/>
            </a:solidFill>
            <a:prstDash val="sysDash"/>
            <a:round/>
            <a:headEnd type="triangle" w="lg" len="lg"/>
            <a:tailEnd type="non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Arco 26"/>
          <p:cNvSpPr>
            <a:spLocks noChangeAspect="1"/>
          </p:cNvSpPr>
          <p:nvPr/>
        </p:nvSpPr>
        <p:spPr bwMode="auto">
          <a:xfrm rot="5160000">
            <a:off x="3299468" y="2673301"/>
            <a:ext cx="2301559" cy="2235660"/>
          </a:xfrm>
          <a:prstGeom prst="arc">
            <a:avLst>
              <a:gd name="adj1" fmla="val 14707672"/>
              <a:gd name="adj2" fmla="val 16350408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8" name="Conector reto 27"/>
          <p:cNvCxnSpPr/>
          <p:nvPr/>
        </p:nvCxnSpPr>
        <p:spPr bwMode="auto">
          <a:xfrm>
            <a:off x="4454878" y="1295654"/>
            <a:ext cx="0" cy="2484000"/>
          </a:xfrm>
          <a:prstGeom prst="line">
            <a:avLst/>
          </a:prstGeom>
          <a:ln w="57150" cap="flat" cmpd="sng" algn="ctr">
            <a:solidFill>
              <a:srgbClr val="0066FF"/>
            </a:solidFill>
            <a:prstDash val="sysDash"/>
            <a:round/>
            <a:headEnd type="triangle" w="lg" len="lg"/>
            <a:tailEnd type="non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Arco 31"/>
          <p:cNvSpPr>
            <a:spLocks noChangeAspect="1"/>
          </p:cNvSpPr>
          <p:nvPr/>
        </p:nvSpPr>
        <p:spPr bwMode="auto">
          <a:xfrm rot="5160000">
            <a:off x="4685995" y="1843505"/>
            <a:ext cx="2301559" cy="2235660"/>
          </a:xfrm>
          <a:prstGeom prst="arc">
            <a:avLst>
              <a:gd name="adj1" fmla="val 9432952"/>
              <a:gd name="adj2" fmla="val 11021504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5258190" y="1694217"/>
            <a:ext cx="719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i="1" dirty="0" smtClean="0">
                <a:solidFill>
                  <a:schemeClr val="bg1"/>
                </a:solidFill>
                <a:latin typeface="+mj-lt"/>
                <a:cs typeface="+mj-lt"/>
              </a:rPr>
              <a:t>φ</a:t>
            </a:r>
          </a:p>
        </p:txBody>
      </p:sp>
      <p:grpSp>
        <p:nvGrpSpPr>
          <p:cNvPr id="14337" name="Agrupar 14336"/>
          <p:cNvGrpSpPr/>
          <p:nvPr/>
        </p:nvGrpSpPr>
        <p:grpSpPr>
          <a:xfrm>
            <a:off x="5864420" y="3416626"/>
            <a:ext cx="360000" cy="360000"/>
            <a:chOff x="5864420" y="3416626"/>
            <a:chExt cx="360000" cy="360000"/>
          </a:xfrm>
        </p:grpSpPr>
        <p:sp>
          <p:nvSpPr>
            <p:cNvPr id="30" name="Retângulo 29"/>
            <p:cNvSpPr/>
            <p:nvPr/>
          </p:nvSpPr>
          <p:spPr bwMode="auto">
            <a:xfrm>
              <a:off x="5864420" y="3416626"/>
              <a:ext cx="360000" cy="360000"/>
            </a:xfrm>
            <a:prstGeom prst="rect">
              <a:avLst/>
            </a:prstGeom>
            <a:noFill/>
            <a:ln w="57150" cap="flat" cmpd="sng" algn="ctr">
              <a:solidFill>
                <a:srgbClr val="0066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36" name="Elipse 14335"/>
            <p:cNvSpPr/>
            <p:nvPr/>
          </p:nvSpPr>
          <p:spPr bwMode="auto">
            <a:xfrm>
              <a:off x="5972404" y="3520902"/>
              <a:ext cx="144000" cy="144000"/>
            </a:xfrm>
            <a:prstGeom prst="ellipse">
              <a:avLst/>
            </a:prstGeom>
            <a:solidFill>
              <a:srgbClr val="0066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7" name="Agrupar 36"/>
          <p:cNvGrpSpPr/>
          <p:nvPr/>
        </p:nvGrpSpPr>
        <p:grpSpPr>
          <a:xfrm rot="-1800000">
            <a:off x="5742996" y="2528950"/>
            <a:ext cx="360000" cy="360000"/>
            <a:chOff x="5864421" y="3416626"/>
            <a:chExt cx="360000" cy="360000"/>
          </a:xfrm>
        </p:grpSpPr>
        <p:sp>
          <p:nvSpPr>
            <p:cNvPr id="38" name="Retângulo 37"/>
            <p:cNvSpPr/>
            <p:nvPr/>
          </p:nvSpPr>
          <p:spPr bwMode="auto">
            <a:xfrm>
              <a:off x="5864421" y="3416626"/>
              <a:ext cx="360000" cy="3600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Elipse 38"/>
            <p:cNvSpPr/>
            <p:nvPr/>
          </p:nvSpPr>
          <p:spPr bwMode="auto">
            <a:xfrm>
              <a:off x="5972404" y="35209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0" name="Retângulo 39"/>
          <p:cNvSpPr/>
          <p:nvPr/>
        </p:nvSpPr>
        <p:spPr>
          <a:xfrm>
            <a:off x="4932040" y="3175237"/>
            <a:ext cx="719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i="1" dirty="0" smtClean="0">
                <a:solidFill>
                  <a:schemeClr val="bg1"/>
                </a:solidFill>
                <a:latin typeface="+mj-lt"/>
                <a:cs typeface="+mj-lt"/>
              </a:rPr>
              <a:t>φ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2918599" y="3797236"/>
            <a:ext cx="2717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400" dirty="0" smtClean="0">
                <a:solidFill>
                  <a:srgbClr val="0066FF"/>
                </a:solidFill>
                <a:latin typeface="Century Gothic" panose="020B0502020202020204" pitchFamily="34" charset="0"/>
                <a:cs typeface="+mj-lt"/>
              </a:rPr>
              <a:t>Equador</a:t>
            </a:r>
            <a:endParaRPr lang="el-GR" sz="2400" dirty="0" smtClean="0">
              <a:solidFill>
                <a:srgbClr val="0066FF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5934305" y="4745022"/>
            <a:ext cx="1097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400" dirty="0" smtClean="0">
                <a:solidFill>
                  <a:srgbClr val="37CBFF"/>
                </a:solidFill>
                <a:latin typeface="Century Gothic" panose="020B0502020202020204" pitchFamily="34" charset="0"/>
                <a:cs typeface="+mj-lt"/>
              </a:rPr>
              <a:t>Terra</a:t>
            </a:r>
            <a:endParaRPr lang="el-GR" sz="2400" dirty="0" smtClean="0">
              <a:solidFill>
                <a:srgbClr val="37CBFF"/>
              </a:solidFill>
              <a:latin typeface="Century Gothic" panose="020B0502020202020204" pitchFamily="34" charset="0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947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27" grpId="0" animBg="1"/>
      <p:bldP spid="32" grpId="0" animBg="1"/>
      <p:bldP spid="33" grpId="0"/>
      <p:bldP spid="40" grpId="0"/>
      <p:bldP spid="23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>
                <a:solidFill>
                  <a:srgbClr val="FFFFCC"/>
                </a:solidFill>
                <a:latin typeface="Century Gothic" panose="020B0502020202020204" pitchFamily="34" charset="0"/>
              </a:rPr>
              <a:t>4</a:t>
            </a:r>
            <a:r>
              <a:rPr lang="pt-BR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. Fazendo correções</a:t>
            </a:r>
            <a:endParaRPr lang="pt-BR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78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44548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Correções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34"/>
          <p:cNvSpPr txBox="1">
            <a:spLocks noChangeArrowheads="1"/>
          </p:cNvSpPr>
          <p:nvPr/>
        </p:nvSpPr>
        <p:spPr bwMode="auto">
          <a:xfrm>
            <a:off x="827584" y="2322067"/>
            <a:ext cx="7630616" cy="2862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1. Longitude</a:t>
            </a:r>
          </a:p>
          <a:p>
            <a:pPr algn="l"/>
            <a:endParaRPr lang="pt-BR" sz="3600" b="0" dirty="0" smtClean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algn="l"/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2. Equação do tempo</a:t>
            </a:r>
          </a:p>
          <a:p>
            <a:pPr algn="l"/>
            <a:endParaRPr lang="pt-BR" sz="3600" b="0" dirty="0" smtClean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algn="l"/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3. Horário de verão</a:t>
            </a:r>
            <a:endParaRPr lang="pt-BR" sz="3600" b="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011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1.Longitude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34"/>
          <p:cNvSpPr txBox="1">
            <a:spLocks noChangeArrowheads="1"/>
          </p:cNvSpPr>
          <p:nvPr/>
        </p:nvSpPr>
        <p:spPr bwMode="auto">
          <a:xfrm>
            <a:off x="323528" y="1196752"/>
            <a:ext cx="8712968" cy="47397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-571500" algn="just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15° </a:t>
            </a:r>
            <a:r>
              <a:rPr lang="pt-BR" sz="3600" b="0" dirty="0">
                <a:solidFill>
                  <a:srgbClr val="FFFFCC"/>
                </a:solidFill>
                <a:latin typeface="Century Gothic" panose="020B0502020202020204" pitchFamily="34" charset="0"/>
              </a:rPr>
              <a:t>→1h 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, então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pt-B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° →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 min</a:t>
            </a:r>
          </a:p>
          <a:p>
            <a:pPr indent="-571500" algn="just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Achar a diferença de longitude do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meridiano do fuso horário 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(em graus) e multiplicar por 4 min</a:t>
            </a:r>
          </a:p>
          <a:p>
            <a:pPr indent="-5715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Se estiver a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Leste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do meridiano: </a:t>
            </a:r>
            <a:r>
              <a:rPr lang="pt-BR" sz="3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-</a:t>
            </a:r>
          </a:p>
          <a:p>
            <a:pPr indent="-5715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Se estiver a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Oeste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do meridiano: </a:t>
            </a:r>
            <a:r>
              <a:rPr lang="pt-BR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+</a:t>
            </a:r>
          </a:p>
          <a:p>
            <a:pPr marL="342900" lvl="2" algn="just">
              <a:spcAft>
                <a:spcPts val="1200"/>
              </a:spcAft>
            </a:pPr>
            <a:endParaRPr lang="pt-BR" sz="3600" b="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00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orda 102"/>
          <p:cNvSpPr>
            <a:spLocks noChangeAspect="1"/>
          </p:cNvSpPr>
          <p:nvPr/>
        </p:nvSpPr>
        <p:spPr bwMode="auto">
          <a:xfrm rot="5400000">
            <a:off x="-2311032" y="5248250"/>
            <a:ext cx="13752000" cy="13752000"/>
          </a:xfrm>
          <a:prstGeom prst="chord">
            <a:avLst>
              <a:gd name="adj1" fmla="val 8399435"/>
              <a:gd name="adj2" fmla="val 13198901"/>
            </a:avLst>
          </a:prstGeom>
          <a:gradFill flip="none" rotWithShape="1">
            <a:gsLst>
              <a:gs pos="65000">
                <a:srgbClr val="1B63FF"/>
              </a:gs>
              <a:gs pos="100000">
                <a:schemeClr val="tx1"/>
              </a:gs>
              <a:gs pos="0">
                <a:srgbClr val="0000FF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rda 8"/>
          <p:cNvSpPr>
            <a:spLocks noChangeAspect="1"/>
          </p:cNvSpPr>
          <p:nvPr/>
        </p:nvSpPr>
        <p:spPr bwMode="auto">
          <a:xfrm rot="5400000">
            <a:off x="-1295352" y="5490148"/>
            <a:ext cx="11700000" cy="11700000"/>
          </a:xfrm>
          <a:prstGeom prst="chord">
            <a:avLst>
              <a:gd name="adj1" fmla="val 8399435"/>
              <a:gd name="adj2" fmla="val 13198901"/>
            </a:avLst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552143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Crédito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132333" y="3236357"/>
            <a:ext cx="3061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FF00"/>
                </a:solidFill>
                <a:latin typeface="Century Gothic" panose="020B0502020202020204" pitchFamily="34" charset="0"/>
                <a:cs typeface="+mj-lt"/>
              </a:rPr>
              <a:t>deslocamento aparente do </a:t>
            </a:r>
            <a:r>
              <a:rPr lang="pt-BR" sz="2000" dirty="0" smtClean="0">
                <a:solidFill>
                  <a:srgbClr val="FFFF00"/>
                </a:solidFill>
                <a:latin typeface="Century Gothic" panose="020B0502020202020204" pitchFamily="34" charset="0"/>
                <a:cs typeface="+mj-lt"/>
              </a:rPr>
              <a:t>Sol</a:t>
            </a:r>
            <a:endParaRPr lang="el-GR" sz="2000" dirty="0" smtClean="0">
              <a:solidFill>
                <a:schemeClr val="bg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32" name="Arco 31"/>
          <p:cNvSpPr>
            <a:spLocks noChangeAspect="1"/>
          </p:cNvSpPr>
          <p:nvPr/>
        </p:nvSpPr>
        <p:spPr bwMode="auto">
          <a:xfrm rot="5160000">
            <a:off x="4541979" y="1456571"/>
            <a:ext cx="2301559" cy="2235660"/>
          </a:xfrm>
          <a:prstGeom prst="arc">
            <a:avLst>
              <a:gd name="adj1" fmla="val 9432952"/>
              <a:gd name="adj2" fmla="val 11021504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567239" y="6304216"/>
            <a:ext cx="2914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Figura fora de escala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Conector reto 35"/>
          <p:cNvCxnSpPr/>
          <p:nvPr/>
        </p:nvCxnSpPr>
        <p:spPr bwMode="auto">
          <a:xfrm>
            <a:off x="4499992" y="3285304"/>
            <a:ext cx="0" cy="1548000"/>
          </a:xfrm>
          <a:prstGeom prst="line">
            <a:avLst/>
          </a:prstGeom>
          <a:ln w="76200" cap="flat" cmpd="sng" algn="ctr">
            <a:solidFill>
              <a:srgbClr val="37CBFF"/>
            </a:solidFill>
            <a:prstDash val="sysDash"/>
            <a:round/>
            <a:headEnd type="triangle" w="lg" len="lg"/>
            <a:tailEnd type="non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4470058" y="4335487"/>
            <a:ext cx="896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5°</a:t>
            </a:r>
            <a:endParaRPr lang="el-GR" sz="2400" dirty="0" smtClean="0">
              <a:solidFill>
                <a:schemeClr val="bg1"/>
              </a:solidFill>
              <a:latin typeface="Century Gothic" panose="020B0502020202020204" pitchFamily="34" charset="0"/>
              <a:cs typeface="+mj-lt"/>
            </a:endParaRPr>
          </a:p>
        </p:txBody>
      </p:sp>
      <p:cxnSp>
        <p:nvCxnSpPr>
          <p:cNvPr id="41" name="Conector reto 40"/>
          <p:cNvCxnSpPr/>
          <p:nvPr/>
        </p:nvCxnSpPr>
        <p:spPr bwMode="auto">
          <a:xfrm rot="21240000">
            <a:off x="3754804" y="3351059"/>
            <a:ext cx="0" cy="1512000"/>
          </a:xfrm>
          <a:prstGeom prst="line">
            <a:avLst/>
          </a:prstGeom>
          <a:ln w="76200" cap="flat" cmpd="sng" algn="ctr">
            <a:solidFill>
              <a:srgbClr val="00FF00"/>
            </a:solidFill>
            <a:prstDash val="sysDash"/>
            <a:round/>
            <a:headEnd type="triangle" w="lg" len="lg"/>
            <a:tailEnd type="non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Arco 42"/>
          <p:cNvSpPr>
            <a:spLocks noChangeAspect="1"/>
          </p:cNvSpPr>
          <p:nvPr/>
        </p:nvSpPr>
        <p:spPr bwMode="auto">
          <a:xfrm rot="18765730">
            <a:off x="3635532" y="4073305"/>
            <a:ext cx="958913" cy="931461"/>
          </a:xfrm>
          <a:prstGeom prst="arc">
            <a:avLst>
              <a:gd name="adj1" fmla="val 16308028"/>
              <a:gd name="adj2" fmla="val 21592815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3663788" y="4335487"/>
            <a:ext cx="942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5°</a:t>
            </a:r>
            <a:endParaRPr lang="el-GR" sz="2400" dirty="0" smtClean="0">
              <a:solidFill>
                <a:schemeClr val="bg1"/>
              </a:solidFill>
              <a:latin typeface="Century Gothic" panose="020B0502020202020204" pitchFamily="34" charset="0"/>
              <a:cs typeface="+mj-lt"/>
            </a:endParaRPr>
          </a:p>
        </p:txBody>
      </p:sp>
      <p:grpSp>
        <p:nvGrpSpPr>
          <p:cNvPr id="21" name="Grupo 28"/>
          <p:cNvGrpSpPr>
            <a:grpSpLocks noChangeAspect="1"/>
          </p:cNvGrpSpPr>
          <p:nvPr/>
        </p:nvGrpSpPr>
        <p:grpSpPr>
          <a:xfrm>
            <a:off x="3801121" y="1973342"/>
            <a:ext cx="1420503" cy="1425421"/>
            <a:chOff x="4142654" y="2100794"/>
            <a:chExt cx="4721895" cy="4674769"/>
          </a:xfrm>
        </p:grpSpPr>
        <p:sp>
          <p:nvSpPr>
            <p:cNvPr id="23" name="Elipse 22"/>
            <p:cNvSpPr/>
            <p:nvPr/>
          </p:nvSpPr>
          <p:spPr bwMode="auto">
            <a:xfrm>
              <a:off x="4142654" y="2100794"/>
              <a:ext cx="4721895" cy="4674769"/>
            </a:xfrm>
            <a:prstGeom prst="ellipse">
              <a:avLst/>
            </a:prstGeom>
            <a:gradFill>
              <a:gsLst>
                <a:gs pos="7000">
                  <a:schemeClr val="bg1"/>
                </a:gs>
                <a:gs pos="45000">
                  <a:srgbClr val="FFC0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25" name="Oval 3"/>
            <p:cNvSpPr>
              <a:spLocks noChangeAspect="1" noChangeArrowheads="1"/>
            </p:cNvSpPr>
            <p:nvPr/>
          </p:nvSpPr>
          <p:spPr bwMode="auto">
            <a:xfrm>
              <a:off x="5151577" y="3196040"/>
              <a:ext cx="2696216" cy="2660095"/>
            </a:xfrm>
            <a:prstGeom prst="ellipse">
              <a:avLst/>
            </a:prstGeom>
            <a:gradFill flip="none" rotWithShape="1">
              <a:gsLst>
                <a:gs pos="90000">
                  <a:srgbClr val="FFC000"/>
                </a:gs>
                <a:gs pos="12000">
                  <a:schemeClr val="bg1"/>
                </a:gs>
                <a:gs pos="100000">
                  <a:srgbClr val="EE88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50" name="Seta Circular 49"/>
          <p:cNvSpPr>
            <a:spLocks noChangeAspect="1"/>
          </p:cNvSpPr>
          <p:nvPr/>
        </p:nvSpPr>
        <p:spPr bwMode="auto">
          <a:xfrm rot="2640000" flipH="1">
            <a:off x="-3874240" y="2344649"/>
            <a:ext cx="17025006" cy="17025006"/>
          </a:xfrm>
          <a:prstGeom prst="circularArrow">
            <a:avLst>
              <a:gd name="adj1" fmla="val 723"/>
              <a:gd name="adj2" fmla="val 180523"/>
              <a:gd name="adj3" fmla="val 19845184"/>
              <a:gd name="adj4" fmla="val 19158860"/>
              <a:gd name="adj5" fmla="val 1865"/>
            </a:avLst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1211140" y="5083013"/>
            <a:ext cx="1507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rgbClr val="37CBFF"/>
                </a:solidFill>
                <a:latin typeface="Century Gothic" panose="020B0502020202020204" pitchFamily="34" charset="0"/>
                <a:cs typeface="+mj-lt"/>
              </a:rPr>
              <a:t>Terra</a:t>
            </a:r>
            <a:endParaRPr lang="el-GR" sz="2800" dirty="0" smtClean="0">
              <a:solidFill>
                <a:srgbClr val="37CBFF"/>
              </a:solidFill>
              <a:latin typeface="Century Gothic" panose="020B0502020202020204" pitchFamily="34" charset="0"/>
              <a:cs typeface="+mj-lt"/>
            </a:endParaRPr>
          </a:p>
        </p:txBody>
      </p:sp>
      <p:cxnSp>
        <p:nvCxnSpPr>
          <p:cNvPr id="33" name="Conector reto 32"/>
          <p:cNvCxnSpPr/>
          <p:nvPr/>
        </p:nvCxnSpPr>
        <p:spPr bwMode="auto">
          <a:xfrm rot="360000">
            <a:off x="5231727" y="3368361"/>
            <a:ext cx="0" cy="158400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ysDash"/>
            <a:round/>
            <a:headEnd type="triangle" w="lg" len="lg"/>
            <a:tailEnd type="non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Arco 37"/>
          <p:cNvSpPr>
            <a:spLocks noChangeAspect="1"/>
          </p:cNvSpPr>
          <p:nvPr/>
        </p:nvSpPr>
        <p:spPr bwMode="auto">
          <a:xfrm rot="19112414">
            <a:off x="4361188" y="4082829"/>
            <a:ext cx="958913" cy="931461"/>
          </a:xfrm>
          <a:prstGeom prst="arc">
            <a:avLst>
              <a:gd name="adj1" fmla="val 16308028"/>
              <a:gd name="adj2" fmla="val 21592815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827584" y="1280954"/>
            <a:ext cx="204988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pt-BR" sz="2000" dirty="0" smtClean="0">
                <a:solidFill>
                  <a:srgbClr val="00FF00"/>
                </a:solidFill>
                <a:latin typeface="Century Gothic" panose="020B0502020202020204" pitchFamily="34" charset="0"/>
                <a:cs typeface="+mj-lt"/>
              </a:rPr>
              <a:t>+20 min</a:t>
            </a:r>
            <a:r>
              <a:rPr lang="pt-BR" sz="2000" dirty="0">
                <a:solidFill>
                  <a:srgbClr val="00FF00"/>
                </a:solidFill>
                <a:latin typeface="Century Gothic" panose="020B0502020202020204" pitchFamily="34" charset="0"/>
                <a:cs typeface="+mj-lt"/>
              </a:rPr>
              <a:t> </a:t>
            </a:r>
            <a:r>
              <a:rPr lang="pt-BR" sz="2000" dirty="0" smtClean="0">
                <a:solidFill>
                  <a:srgbClr val="00FF00"/>
                </a:solidFill>
                <a:latin typeface="Century Gothic" panose="020B0502020202020204" pitchFamily="34" charset="0"/>
                <a:cs typeface="+mj-lt"/>
              </a:rPr>
              <a:t>para o tempo do fuso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6155316" y="1280954"/>
            <a:ext cx="21611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pt-BR" sz="2000" dirty="0">
                <a:solidFill>
                  <a:srgbClr val="FF0000"/>
                </a:solidFill>
                <a:latin typeface="Century Gothic" panose="020B0502020202020204" pitchFamily="34" charset="0"/>
                <a:cs typeface="+mj-lt"/>
              </a:rPr>
              <a:t>-</a:t>
            </a:r>
            <a:r>
              <a:rPr lang="pt-BR" sz="2000" dirty="0" smtClean="0">
                <a:solidFill>
                  <a:srgbClr val="FF0000"/>
                </a:solidFill>
                <a:latin typeface="Century Gothic" panose="020B0502020202020204" pitchFamily="34" charset="0"/>
                <a:cs typeface="+mj-lt"/>
              </a:rPr>
              <a:t>20 min para o tempo do fuso</a:t>
            </a:r>
            <a:endParaRPr lang="el-GR" sz="2000" dirty="0" smtClean="0">
              <a:solidFill>
                <a:srgbClr val="FF0000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49" name="Retângulo 48"/>
          <p:cNvSpPr/>
          <p:nvPr/>
        </p:nvSpPr>
        <p:spPr>
          <a:xfrm>
            <a:off x="4670783" y="5934884"/>
            <a:ext cx="1917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000" dirty="0" smtClean="0">
                <a:solidFill>
                  <a:srgbClr val="0000FF"/>
                </a:solidFill>
                <a:latin typeface="Century Gothic" panose="020B0502020202020204" pitchFamily="34" charset="0"/>
                <a:cs typeface="+mj-lt"/>
              </a:rPr>
              <a:t>Meridiano do </a:t>
            </a:r>
          </a:p>
          <a:p>
            <a:pPr algn="l"/>
            <a:r>
              <a:rPr lang="pt-BR" sz="2000" dirty="0" smtClean="0">
                <a:solidFill>
                  <a:srgbClr val="0000FF"/>
                </a:solidFill>
                <a:latin typeface="Century Gothic" panose="020B0502020202020204" pitchFamily="34" charset="0"/>
                <a:cs typeface="+mj-lt"/>
              </a:rPr>
              <a:t>Fuso horário</a:t>
            </a:r>
            <a:endParaRPr lang="el-GR" sz="2000" dirty="0" smtClean="0">
              <a:solidFill>
                <a:srgbClr val="0000FF"/>
              </a:solidFill>
              <a:latin typeface="Century Gothic" panose="020B0502020202020204" pitchFamily="34" charset="0"/>
              <a:cs typeface="+mj-lt"/>
            </a:endParaRPr>
          </a:p>
        </p:txBody>
      </p:sp>
      <p:grpSp>
        <p:nvGrpSpPr>
          <p:cNvPr id="52" name="Grupo 42"/>
          <p:cNvGrpSpPr>
            <a:grpSpLocks noChangeAspect="1"/>
          </p:cNvGrpSpPr>
          <p:nvPr/>
        </p:nvGrpSpPr>
        <p:grpSpPr>
          <a:xfrm>
            <a:off x="4333561" y="4923519"/>
            <a:ext cx="256719" cy="577588"/>
            <a:chOff x="4499992" y="3313216"/>
            <a:chExt cx="288032" cy="648072"/>
          </a:xfrm>
        </p:grpSpPr>
        <p:sp>
          <p:nvSpPr>
            <p:cNvPr id="53" name="Elipse 52"/>
            <p:cNvSpPr/>
            <p:nvPr/>
          </p:nvSpPr>
          <p:spPr bwMode="auto">
            <a:xfrm>
              <a:off x="4572000" y="3313216"/>
              <a:ext cx="216024" cy="216024"/>
            </a:xfrm>
            <a:prstGeom prst="ellipse">
              <a:avLst/>
            </a:prstGeom>
            <a:noFill/>
            <a:ln w="76200" cap="flat" cmpd="sng" algn="ctr">
              <a:solidFill>
                <a:srgbClr val="37CB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54" name="Conector reto 53"/>
            <p:cNvCxnSpPr>
              <a:stCxn id="53" idx="4"/>
            </p:cNvCxnSpPr>
            <p:nvPr/>
          </p:nvCxnSpPr>
          <p:spPr bwMode="auto">
            <a:xfrm flipH="1">
              <a:off x="4644008" y="3529240"/>
              <a:ext cx="36004" cy="21602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37CB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5" name="Conector reto 54"/>
            <p:cNvCxnSpPr/>
            <p:nvPr/>
          </p:nvCxnSpPr>
          <p:spPr bwMode="auto">
            <a:xfrm>
              <a:off x="4644008" y="3745264"/>
              <a:ext cx="144016" cy="21602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37CB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6" name="Conector reto 55"/>
            <p:cNvCxnSpPr/>
            <p:nvPr/>
          </p:nvCxnSpPr>
          <p:spPr bwMode="auto">
            <a:xfrm flipH="1">
              <a:off x="4572000" y="3745264"/>
              <a:ext cx="72008" cy="21602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37CB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7" name="Conector reto 56"/>
            <p:cNvCxnSpPr/>
            <p:nvPr/>
          </p:nvCxnSpPr>
          <p:spPr bwMode="auto">
            <a:xfrm>
              <a:off x="4644008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37CB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8" name="Conector reto 57"/>
            <p:cNvCxnSpPr/>
            <p:nvPr/>
          </p:nvCxnSpPr>
          <p:spPr bwMode="auto">
            <a:xfrm flipV="1">
              <a:off x="4499992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37CB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59" name="Grupo 42"/>
          <p:cNvGrpSpPr>
            <a:grpSpLocks noChangeAspect="1"/>
          </p:cNvGrpSpPr>
          <p:nvPr/>
        </p:nvGrpSpPr>
        <p:grpSpPr>
          <a:xfrm rot="300000">
            <a:off x="4947587" y="4952424"/>
            <a:ext cx="256719" cy="577588"/>
            <a:chOff x="4499992" y="3313216"/>
            <a:chExt cx="288032" cy="648072"/>
          </a:xfrm>
        </p:grpSpPr>
        <p:sp>
          <p:nvSpPr>
            <p:cNvPr id="60" name="Elipse 59"/>
            <p:cNvSpPr/>
            <p:nvPr/>
          </p:nvSpPr>
          <p:spPr bwMode="auto">
            <a:xfrm>
              <a:off x="4572000" y="3313216"/>
              <a:ext cx="216024" cy="216024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61" name="Conector reto 60"/>
            <p:cNvCxnSpPr>
              <a:stCxn id="60" idx="4"/>
            </p:cNvCxnSpPr>
            <p:nvPr/>
          </p:nvCxnSpPr>
          <p:spPr bwMode="auto">
            <a:xfrm flipH="1">
              <a:off x="4644008" y="3529240"/>
              <a:ext cx="36004" cy="21602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2" name="Conector reto 61"/>
            <p:cNvCxnSpPr/>
            <p:nvPr/>
          </p:nvCxnSpPr>
          <p:spPr bwMode="auto">
            <a:xfrm>
              <a:off x="4644008" y="3745264"/>
              <a:ext cx="144016" cy="21602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3" name="Conector reto 62"/>
            <p:cNvCxnSpPr/>
            <p:nvPr/>
          </p:nvCxnSpPr>
          <p:spPr bwMode="auto">
            <a:xfrm flipH="1">
              <a:off x="4572000" y="3745264"/>
              <a:ext cx="72008" cy="21602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4" name="Conector reto 63"/>
            <p:cNvCxnSpPr/>
            <p:nvPr/>
          </p:nvCxnSpPr>
          <p:spPr bwMode="auto">
            <a:xfrm>
              <a:off x="4644008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5" name="Conector reto 64"/>
            <p:cNvCxnSpPr/>
            <p:nvPr/>
          </p:nvCxnSpPr>
          <p:spPr bwMode="auto">
            <a:xfrm flipV="1">
              <a:off x="4499992" y="3601248"/>
              <a:ext cx="144016" cy="7200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66" name="Grupo 42"/>
          <p:cNvGrpSpPr>
            <a:grpSpLocks noChangeAspect="1"/>
          </p:cNvGrpSpPr>
          <p:nvPr/>
        </p:nvGrpSpPr>
        <p:grpSpPr>
          <a:xfrm rot="-360000">
            <a:off x="3723670" y="4957744"/>
            <a:ext cx="256719" cy="577588"/>
            <a:chOff x="4499992" y="3313216"/>
            <a:chExt cx="288032" cy="648072"/>
          </a:xfrm>
          <a:noFill/>
        </p:grpSpPr>
        <p:sp>
          <p:nvSpPr>
            <p:cNvPr id="67" name="Elipse 66"/>
            <p:cNvSpPr/>
            <p:nvPr/>
          </p:nvSpPr>
          <p:spPr bwMode="auto">
            <a:xfrm>
              <a:off x="4572000" y="3313216"/>
              <a:ext cx="216024" cy="216024"/>
            </a:xfrm>
            <a:prstGeom prst="ellipse">
              <a:avLst/>
            </a:prstGeom>
            <a:grpFill/>
            <a:ln w="762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68" name="Conector reto 67"/>
            <p:cNvCxnSpPr>
              <a:stCxn id="67" idx="4"/>
            </p:cNvCxnSpPr>
            <p:nvPr/>
          </p:nvCxnSpPr>
          <p:spPr bwMode="auto">
            <a:xfrm flipH="1">
              <a:off x="4644008" y="3529240"/>
              <a:ext cx="36004" cy="216024"/>
            </a:xfrm>
            <a:prstGeom prst="line">
              <a:avLst/>
            </a:prstGeom>
            <a:grpFill/>
            <a:ln w="762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9" name="Conector reto 68"/>
            <p:cNvCxnSpPr/>
            <p:nvPr/>
          </p:nvCxnSpPr>
          <p:spPr bwMode="auto">
            <a:xfrm>
              <a:off x="4644008" y="3745264"/>
              <a:ext cx="144016" cy="216024"/>
            </a:xfrm>
            <a:prstGeom prst="line">
              <a:avLst/>
            </a:prstGeom>
            <a:grpFill/>
            <a:ln w="762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0" name="Conector reto 69"/>
            <p:cNvCxnSpPr/>
            <p:nvPr/>
          </p:nvCxnSpPr>
          <p:spPr bwMode="auto">
            <a:xfrm flipH="1">
              <a:off x="4572000" y="3745264"/>
              <a:ext cx="72008" cy="216024"/>
            </a:xfrm>
            <a:prstGeom prst="line">
              <a:avLst/>
            </a:prstGeom>
            <a:grpFill/>
            <a:ln w="762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1" name="Conector reto 70"/>
            <p:cNvCxnSpPr/>
            <p:nvPr/>
          </p:nvCxnSpPr>
          <p:spPr bwMode="auto">
            <a:xfrm>
              <a:off x="4644008" y="3601248"/>
              <a:ext cx="144016" cy="72008"/>
            </a:xfrm>
            <a:prstGeom prst="line">
              <a:avLst/>
            </a:prstGeom>
            <a:grpFill/>
            <a:ln w="762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2" name="Conector reto 71"/>
            <p:cNvCxnSpPr/>
            <p:nvPr/>
          </p:nvCxnSpPr>
          <p:spPr bwMode="auto">
            <a:xfrm flipV="1">
              <a:off x="4499992" y="3601248"/>
              <a:ext cx="144016" cy="72008"/>
            </a:xfrm>
            <a:prstGeom prst="line">
              <a:avLst/>
            </a:prstGeom>
            <a:grpFill/>
            <a:ln w="762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cxnSp>
        <p:nvCxnSpPr>
          <p:cNvPr id="73" name="Conector reto 72"/>
          <p:cNvCxnSpPr/>
          <p:nvPr/>
        </p:nvCxnSpPr>
        <p:spPr bwMode="auto">
          <a:xfrm>
            <a:off x="4499992" y="5517232"/>
            <a:ext cx="0" cy="1332000"/>
          </a:xfrm>
          <a:prstGeom prst="line">
            <a:avLst/>
          </a:prstGeom>
          <a:ln w="76200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5" name="Seta Circular 74"/>
          <p:cNvSpPr>
            <a:spLocks noChangeAspect="1"/>
          </p:cNvSpPr>
          <p:nvPr/>
        </p:nvSpPr>
        <p:spPr bwMode="auto">
          <a:xfrm rot="4020000" flipH="1">
            <a:off x="-3857304" y="2348101"/>
            <a:ext cx="17025006" cy="17025006"/>
          </a:xfrm>
          <a:prstGeom prst="circularArrow">
            <a:avLst>
              <a:gd name="adj1" fmla="val 723"/>
              <a:gd name="adj2" fmla="val 180523"/>
              <a:gd name="adj3" fmla="val 19845184"/>
              <a:gd name="adj4" fmla="val 19096385"/>
              <a:gd name="adj5" fmla="val 1865"/>
            </a:avLst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4" name="Agrupar 83"/>
          <p:cNvGrpSpPr>
            <a:grpSpLocks noChangeAspect="1"/>
          </p:cNvGrpSpPr>
          <p:nvPr/>
        </p:nvGrpSpPr>
        <p:grpSpPr>
          <a:xfrm>
            <a:off x="4048488" y="1095796"/>
            <a:ext cx="936000" cy="936000"/>
            <a:chOff x="6883821" y="858205"/>
            <a:chExt cx="1080000" cy="1080000"/>
          </a:xfrm>
        </p:grpSpPr>
        <p:sp>
          <p:nvSpPr>
            <p:cNvPr id="85" name="Fluxograma: Ou 84"/>
            <p:cNvSpPr/>
            <p:nvPr/>
          </p:nvSpPr>
          <p:spPr bwMode="auto">
            <a:xfrm>
              <a:off x="6883821" y="858205"/>
              <a:ext cx="1080000" cy="1080000"/>
            </a:xfrm>
            <a:prstGeom prst="flowChartOr">
              <a:avLst/>
            </a:prstGeom>
            <a:noFill/>
            <a:ln w="57150" cap="flat" cmpd="sng" algn="ctr">
              <a:solidFill>
                <a:srgbClr val="37C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Elipse 85"/>
            <p:cNvSpPr/>
            <p:nvPr/>
          </p:nvSpPr>
          <p:spPr bwMode="auto">
            <a:xfrm>
              <a:off x="7003339" y="999891"/>
              <a:ext cx="828000" cy="8280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87" name="Conector reto 86"/>
            <p:cNvCxnSpPr/>
            <p:nvPr/>
          </p:nvCxnSpPr>
          <p:spPr bwMode="auto">
            <a:xfrm>
              <a:off x="7423927" y="1103987"/>
              <a:ext cx="0" cy="288000"/>
            </a:xfrm>
            <a:prstGeom prst="line">
              <a:avLst/>
            </a:prstGeom>
            <a:ln w="38100" cap="flat" cmpd="sng" algn="ctr">
              <a:solidFill>
                <a:srgbClr val="37CBFF"/>
              </a:solidFill>
              <a:prstDash val="solid"/>
              <a:round/>
              <a:headEnd type="triangle" w="lg" len="med"/>
              <a:tailEnd type="non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 bwMode="auto">
            <a:xfrm>
              <a:off x="7424213" y="929947"/>
              <a:ext cx="0" cy="468000"/>
            </a:xfrm>
            <a:prstGeom prst="line">
              <a:avLst/>
            </a:prstGeom>
            <a:ln w="38100" cap="flat" cmpd="sng" algn="ctr">
              <a:solidFill>
                <a:srgbClr val="37CBFF"/>
              </a:solidFill>
              <a:prstDash val="solid"/>
              <a:round/>
              <a:headEnd type="triangle" w="lg" len="med"/>
              <a:tailEnd type="non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9" name="Elipse 88"/>
            <p:cNvSpPr/>
            <p:nvPr/>
          </p:nvSpPr>
          <p:spPr bwMode="auto">
            <a:xfrm>
              <a:off x="7372775" y="1340768"/>
              <a:ext cx="108000" cy="108000"/>
            </a:xfrm>
            <a:prstGeom prst="ellipse">
              <a:avLst/>
            </a:prstGeom>
            <a:solidFill>
              <a:srgbClr val="37CB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0" name="Agrupar 89"/>
          <p:cNvGrpSpPr>
            <a:grpSpLocks noChangeAspect="1"/>
          </p:cNvGrpSpPr>
          <p:nvPr/>
        </p:nvGrpSpPr>
        <p:grpSpPr>
          <a:xfrm>
            <a:off x="5199290" y="1188548"/>
            <a:ext cx="936000" cy="936000"/>
            <a:chOff x="6883821" y="858205"/>
            <a:chExt cx="1080000" cy="1080000"/>
          </a:xfrm>
        </p:grpSpPr>
        <p:sp>
          <p:nvSpPr>
            <p:cNvPr id="91" name="Fluxograma: Ou 90"/>
            <p:cNvSpPr/>
            <p:nvPr/>
          </p:nvSpPr>
          <p:spPr bwMode="auto">
            <a:xfrm>
              <a:off x="6883821" y="858205"/>
              <a:ext cx="1080000" cy="1080000"/>
            </a:xfrm>
            <a:prstGeom prst="flowChartOr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Elipse 91"/>
            <p:cNvSpPr/>
            <p:nvPr/>
          </p:nvSpPr>
          <p:spPr bwMode="auto">
            <a:xfrm>
              <a:off x="7003339" y="999891"/>
              <a:ext cx="828000" cy="8280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93" name="Conector reto 92"/>
            <p:cNvCxnSpPr/>
            <p:nvPr/>
          </p:nvCxnSpPr>
          <p:spPr bwMode="auto">
            <a:xfrm rot="600000">
              <a:off x="7457028" y="1107755"/>
              <a:ext cx="0" cy="28800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triangle" w="lg" len="med"/>
              <a:tailEnd type="non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4" name="Conector reto 93"/>
            <p:cNvCxnSpPr/>
            <p:nvPr/>
          </p:nvCxnSpPr>
          <p:spPr bwMode="auto">
            <a:xfrm rot="8100000">
              <a:off x="7590592" y="1320800"/>
              <a:ext cx="0" cy="46800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triangle" w="lg" len="med"/>
              <a:tailEnd type="non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5" name="Elipse 94"/>
            <p:cNvSpPr/>
            <p:nvPr/>
          </p:nvSpPr>
          <p:spPr bwMode="auto">
            <a:xfrm>
              <a:off x="7380312" y="1340768"/>
              <a:ext cx="108000" cy="108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6" name="Agrupar 95"/>
          <p:cNvGrpSpPr>
            <a:grpSpLocks noChangeAspect="1"/>
          </p:cNvGrpSpPr>
          <p:nvPr/>
        </p:nvGrpSpPr>
        <p:grpSpPr>
          <a:xfrm>
            <a:off x="2904800" y="1198314"/>
            <a:ext cx="936000" cy="936000"/>
            <a:chOff x="6883821" y="858205"/>
            <a:chExt cx="1080000" cy="1080000"/>
          </a:xfrm>
        </p:grpSpPr>
        <p:sp>
          <p:nvSpPr>
            <p:cNvPr id="97" name="Fluxograma: Ou 96"/>
            <p:cNvSpPr/>
            <p:nvPr/>
          </p:nvSpPr>
          <p:spPr bwMode="auto">
            <a:xfrm>
              <a:off x="6883821" y="858205"/>
              <a:ext cx="1080000" cy="1080000"/>
            </a:xfrm>
            <a:prstGeom prst="flowChartOr">
              <a:avLst/>
            </a:prstGeom>
            <a:noFill/>
            <a:ln w="5715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Elipse 97"/>
            <p:cNvSpPr/>
            <p:nvPr/>
          </p:nvSpPr>
          <p:spPr bwMode="auto">
            <a:xfrm>
              <a:off x="7038541" y="1027277"/>
              <a:ext cx="828000" cy="8280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99" name="Conector reto 98"/>
            <p:cNvCxnSpPr/>
            <p:nvPr/>
          </p:nvCxnSpPr>
          <p:spPr bwMode="auto">
            <a:xfrm rot="21000000">
              <a:off x="7406062" y="1108740"/>
              <a:ext cx="0" cy="288000"/>
            </a:xfrm>
            <a:prstGeom prst="line">
              <a:avLst/>
            </a:prstGeom>
            <a:ln w="38100" cap="flat" cmpd="sng" algn="ctr">
              <a:solidFill>
                <a:srgbClr val="00FF00"/>
              </a:solidFill>
              <a:prstDash val="solid"/>
              <a:round/>
              <a:headEnd type="triangle" w="lg" len="med"/>
              <a:tailEnd type="non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 bwMode="auto">
            <a:xfrm rot="13500000">
              <a:off x="7266166" y="1324488"/>
              <a:ext cx="0" cy="468000"/>
            </a:xfrm>
            <a:prstGeom prst="line">
              <a:avLst/>
            </a:prstGeom>
            <a:ln w="38100" cap="flat" cmpd="sng" algn="ctr">
              <a:solidFill>
                <a:srgbClr val="00FF00"/>
              </a:solidFill>
              <a:prstDash val="solid"/>
              <a:round/>
              <a:headEnd type="triangle" w="lg" len="med"/>
              <a:tailEnd type="none" w="lg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1" name="Elipse 100"/>
            <p:cNvSpPr/>
            <p:nvPr/>
          </p:nvSpPr>
          <p:spPr bwMode="auto">
            <a:xfrm>
              <a:off x="7380312" y="1340768"/>
              <a:ext cx="108000" cy="10800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2" name="Retângulo 101"/>
          <p:cNvSpPr/>
          <p:nvPr/>
        </p:nvSpPr>
        <p:spPr>
          <a:xfrm>
            <a:off x="4174463" y="2997900"/>
            <a:ext cx="1507293" cy="41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FF00"/>
                </a:solidFill>
                <a:latin typeface="Century Gothic" panose="020B0502020202020204" pitchFamily="34" charset="0"/>
                <a:cs typeface="+mj-lt"/>
              </a:rPr>
              <a:t>Sol</a:t>
            </a:r>
            <a:endParaRPr lang="el-GR" sz="2000" dirty="0" smtClean="0">
              <a:solidFill>
                <a:srgbClr val="FFFF00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104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Longitude: + e -</a:t>
            </a:r>
          </a:p>
        </p:txBody>
      </p:sp>
      <p:sp>
        <p:nvSpPr>
          <p:cNvPr id="105" name="Retângulo 104"/>
          <p:cNvSpPr/>
          <p:nvPr/>
        </p:nvSpPr>
        <p:spPr>
          <a:xfrm>
            <a:off x="5148940" y="4335087"/>
            <a:ext cx="2807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  <a:cs typeface="+mj-lt"/>
              </a:rPr>
              <a:t>(5° x 4min</a:t>
            </a:r>
            <a:r>
              <a:rPr lang="pt-B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→ 20 min)</a:t>
            </a:r>
            <a:endParaRPr lang="el-GR" sz="2000" dirty="0" smtClean="0">
              <a:solidFill>
                <a:schemeClr val="bg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74" name="Retângulo 73"/>
          <p:cNvSpPr/>
          <p:nvPr/>
        </p:nvSpPr>
        <p:spPr>
          <a:xfrm>
            <a:off x="6706543" y="2472687"/>
            <a:ext cx="1507293" cy="41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FF00"/>
                </a:solidFill>
                <a:latin typeface="Century Gothic" panose="020B0502020202020204" pitchFamily="34" charset="0"/>
                <a:cs typeface="+mj-lt"/>
              </a:rPr>
              <a:t>Leste</a:t>
            </a:r>
            <a:endParaRPr lang="el-GR" sz="2000" dirty="0" smtClean="0">
              <a:solidFill>
                <a:srgbClr val="FFFF00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76" name="Retângulo 75"/>
          <p:cNvSpPr/>
          <p:nvPr/>
        </p:nvSpPr>
        <p:spPr>
          <a:xfrm>
            <a:off x="827584" y="2540434"/>
            <a:ext cx="1507293" cy="41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FFFF00"/>
                </a:solidFill>
                <a:latin typeface="Century Gothic" panose="020B0502020202020204" pitchFamily="34" charset="0"/>
                <a:cs typeface="+mj-lt"/>
              </a:rPr>
              <a:t>Oeste</a:t>
            </a:r>
            <a:endParaRPr lang="el-GR" sz="2000" dirty="0" smtClean="0">
              <a:solidFill>
                <a:srgbClr val="FFFF00"/>
              </a:solidFill>
              <a:latin typeface="Century Gothic" panose="020B0502020202020204" pitchFamily="34" charset="0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052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0" grpId="0"/>
      <p:bldP spid="43" grpId="0" animBg="1"/>
      <p:bldP spid="44" grpId="0"/>
      <p:bldP spid="50" grpId="0" animBg="1"/>
      <p:bldP spid="38" grpId="0" animBg="1"/>
      <p:bldP spid="39" grpId="0"/>
      <p:bldP spid="45" grpId="0"/>
      <p:bldP spid="49" grpId="0"/>
      <p:bldP spid="75" grpId="0" animBg="1"/>
      <p:bldP spid="102" grpId="0"/>
      <p:bldP spid="105" grpId="0"/>
      <p:bldP spid="105" grpId="1"/>
      <p:bldP spid="74" grpId="0"/>
      <p:bldP spid="7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Exemplo</a:t>
            </a:r>
            <a:r>
              <a:rPr lang="pt-BR" smtClean="0">
                <a:solidFill>
                  <a:schemeClr val="bg1"/>
                </a:solidFill>
                <a:latin typeface="Century Gothic" panose="020B0502020202020204" pitchFamily="34" charset="0"/>
              </a:rPr>
              <a:t>: São Paulo</a:t>
            </a:r>
            <a:endParaRPr lang="pt-BR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34"/>
          <p:cNvSpPr txBox="1">
            <a:spLocks noChangeArrowheads="1"/>
          </p:cNvSpPr>
          <p:nvPr/>
        </p:nvSpPr>
        <p:spPr bwMode="auto">
          <a:xfrm>
            <a:off x="756692" y="1412776"/>
            <a:ext cx="7919764" cy="41857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Fuso de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-3h 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(longitude: 45°)</a:t>
            </a:r>
          </a:p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Longitude de SP: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46,5°</a:t>
            </a:r>
          </a:p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Diferença: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1,5°</a:t>
            </a:r>
          </a:p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Correção: 1,5 x 4 =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 min</a:t>
            </a:r>
          </a:p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SP está a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Oeste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do fuso: </a:t>
            </a:r>
            <a:r>
              <a:rPr lang="pt-BR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+</a:t>
            </a:r>
            <a:r>
              <a:rPr lang="pt-BR" sz="3600" dirty="0">
                <a:solidFill>
                  <a:srgbClr val="00FF00"/>
                </a:solidFill>
                <a:latin typeface="Century Gothic" panose="020B0502020202020204" pitchFamily="34" charset="0"/>
              </a:rPr>
              <a:t>6</a:t>
            </a:r>
            <a:r>
              <a:rPr lang="pt-BR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 min</a:t>
            </a:r>
          </a:p>
          <a:p>
            <a:pPr lvl="2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pt-BR" sz="3600" b="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81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2.Equação do tempo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Fonte da imagem: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Wikipedia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s://upload.wikimedia.org/wikipedia/commons/6/6b/Equacao_do_tempo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t="8869" r="1483" b="2235"/>
          <a:stretch/>
        </p:blipFill>
        <p:spPr bwMode="auto">
          <a:xfrm>
            <a:off x="358349" y="857250"/>
            <a:ext cx="8427301" cy="54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 bwMode="auto">
          <a:xfrm>
            <a:off x="1331640" y="3228474"/>
            <a:ext cx="727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tângulo 3"/>
          <p:cNvSpPr/>
          <p:nvPr/>
        </p:nvSpPr>
        <p:spPr bwMode="auto">
          <a:xfrm>
            <a:off x="4067944" y="5949280"/>
            <a:ext cx="1296144" cy="33697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 bwMode="auto">
          <a:xfrm rot="5400000">
            <a:off x="-228063" y="2856438"/>
            <a:ext cx="1296144" cy="33697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1331640" y="992559"/>
            <a:ext cx="7454010" cy="416463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594442" y="857250"/>
            <a:ext cx="881214" cy="444395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 bwMode="auto">
          <a:xfrm rot="5400000">
            <a:off x="4579258" y="1806043"/>
            <a:ext cx="882495" cy="7530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944621" y="6172155"/>
            <a:ext cx="2427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Dias</a:t>
            </a:r>
            <a:endParaRPr lang="el-GR" sz="280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14" name="Retângulo 13"/>
          <p:cNvSpPr/>
          <p:nvPr/>
        </p:nvSpPr>
        <p:spPr>
          <a:xfrm rot="16200000">
            <a:off x="-916683" y="2961712"/>
            <a:ext cx="2427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Minutos</a:t>
            </a:r>
            <a:endParaRPr lang="el-GR" sz="280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5313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2.Equação do tempo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Fonte da imagem: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Wikipedia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s://upload.wikimedia.org/wikipedia/commons/6/6b/Equacao_do_tempo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t="8869" r="1483" b="2235"/>
          <a:stretch/>
        </p:blipFill>
        <p:spPr bwMode="auto">
          <a:xfrm>
            <a:off x="358349" y="857250"/>
            <a:ext cx="8427301" cy="54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 bwMode="auto">
          <a:xfrm>
            <a:off x="1331640" y="3228474"/>
            <a:ext cx="727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tângulo 3"/>
          <p:cNvSpPr/>
          <p:nvPr/>
        </p:nvSpPr>
        <p:spPr bwMode="auto">
          <a:xfrm>
            <a:off x="4067944" y="5949280"/>
            <a:ext cx="1296144" cy="33697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 bwMode="auto">
          <a:xfrm rot="5400000">
            <a:off x="-228063" y="2856438"/>
            <a:ext cx="1296144" cy="33697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944621" y="6172155"/>
            <a:ext cx="2427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Dias</a:t>
            </a:r>
            <a:endParaRPr lang="el-GR" sz="280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25" name="Retângulo 24"/>
          <p:cNvSpPr/>
          <p:nvPr/>
        </p:nvSpPr>
        <p:spPr>
          <a:xfrm rot="16200000">
            <a:off x="-916683" y="2961712"/>
            <a:ext cx="2427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Minutos</a:t>
            </a:r>
            <a:endParaRPr lang="el-GR" sz="280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8949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Exemplo: dia 09 de julho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Fonte da imagem: </a:t>
            </a:r>
            <a:r>
              <a:rPr lang="pt-BR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Wikipedia</a:t>
            </a:r>
            <a:endParaRPr lang="pt-BR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s://upload.wikimedia.org/wikipedia/commons/6/6b/Equacao_do_tempo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t="8869" r="1483" b="2235"/>
          <a:stretch/>
        </p:blipFill>
        <p:spPr bwMode="auto">
          <a:xfrm>
            <a:off x="358349" y="857250"/>
            <a:ext cx="8427301" cy="54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 bwMode="auto">
          <a:xfrm>
            <a:off x="1331640" y="3228474"/>
            <a:ext cx="727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tângulo 3"/>
          <p:cNvSpPr/>
          <p:nvPr/>
        </p:nvSpPr>
        <p:spPr bwMode="auto">
          <a:xfrm>
            <a:off x="4067944" y="5949280"/>
            <a:ext cx="1296144" cy="33697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 bwMode="auto">
          <a:xfrm rot="5400000">
            <a:off x="-228063" y="2856438"/>
            <a:ext cx="1296144" cy="33697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 bwMode="auto">
          <a:xfrm flipV="1">
            <a:off x="5156802" y="3861040"/>
            <a:ext cx="0" cy="12961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ysDash"/>
            <a:round/>
            <a:headEnd type="none" w="sm" len="sm"/>
            <a:tailEnd type="none" w="sm" len="sm"/>
          </a:ln>
        </p:spPr>
      </p:cxnSp>
      <p:cxnSp>
        <p:nvCxnSpPr>
          <p:cNvPr id="15" name="Conector reto 14"/>
          <p:cNvCxnSpPr/>
          <p:nvPr/>
        </p:nvCxnSpPr>
        <p:spPr bwMode="auto">
          <a:xfrm rot="5400000" flipV="1">
            <a:off x="3168056" y="1972098"/>
            <a:ext cx="0" cy="3816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ysDash"/>
            <a:round/>
            <a:headEnd type="none" w="sm" len="sm"/>
            <a:tailEnd type="none" w="sm" len="sm"/>
          </a:ln>
        </p:spPr>
      </p:cxnSp>
      <p:sp>
        <p:nvSpPr>
          <p:cNvPr id="7" name="Elipse 6"/>
          <p:cNvSpPr/>
          <p:nvPr/>
        </p:nvSpPr>
        <p:spPr bwMode="auto">
          <a:xfrm>
            <a:off x="5076072" y="3808090"/>
            <a:ext cx="144000" cy="144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5075277" y="5085192"/>
            <a:ext cx="144000" cy="144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259632" y="3798565"/>
            <a:ext cx="144000" cy="144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292080" y="3309694"/>
            <a:ext cx="3166120" cy="40011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 smtClean="0">
                <a:solidFill>
                  <a:srgbClr val="00B050"/>
                </a:solidFill>
                <a:latin typeface="Century Gothic" panose="020B0502020202020204" pitchFamily="34" charset="0"/>
                <a:cs typeface="+mj-lt"/>
              </a:rPr>
              <a:t>Somar cerca de 5 min</a:t>
            </a:r>
            <a:endParaRPr lang="el-GR" sz="2000" dirty="0" smtClean="0">
              <a:solidFill>
                <a:srgbClr val="00B050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8" name="Chave Esquerda 7"/>
          <p:cNvSpPr/>
          <p:nvPr/>
        </p:nvSpPr>
        <p:spPr bwMode="auto">
          <a:xfrm flipH="1">
            <a:off x="5076053" y="3228475"/>
            <a:ext cx="342003" cy="632572"/>
          </a:xfrm>
          <a:prstGeom prst="leftBrace">
            <a:avLst>
              <a:gd name="adj1" fmla="val 29967"/>
              <a:gd name="adj2" fmla="val 44727"/>
            </a:avLst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3944621" y="6172155"/>
            <a:ext cx="2427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Dias</a:t>
            </a:r>
            <a:endParaRPr lang="el-GR" sz="280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  <p:sp>
        <p:nvSpPr>
          <p:cNvPr id="23" name="Retângulo 22"/>
          <p:cNvSpPr/>
          <p:nvPr/>
        </p:nvSpPr>
        <p:spPr>
          <a:xfrm rot="16200000">
            <a:off x="-916683" y="2961712"/>
            <a:ext cx="2427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tx1"/>
                </a:solidFill>
                <a:latin typeface="Century Gothic" panose="020B0502020202020204" pitchFamily="34" charset="0"/>
                <a:cs typeface="+mj-lt"/>
              </a:rPr>
              <a:t>Minutos</a:t>
            </a:r>
            <a:endParaRPr lang="el-GR" sz="2800" dirty="0" smtClean="0">
              <a:solidFill>
                <a:schemeClr val="tx1"/>
              </a:solidFill>
              <a:latin typeface="Century Gothic" panose="020B0502020202020204" pitchFamily="34" charset="0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357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157457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Atenção: corte crítico!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0" y="1233280"/>
            <a:ext cx="9144000" cy="4716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84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3. Horário de Verão</a:t>
            </a:r>
          </a:p>
        </p:txBody>
      </p:sp>
      <p:sp>
        <p:nvSpPr>
          <p:cNvPr id="6" name="CaixaDeTexto 34"/>
          <p:cNvSpPr txBox="1">
            <a:spLocks noChangeArrowheads="1"/>
          </p:cNvSpPr>
          <p:nvPr/>
        </p:nvSpPr>
        <p:spPr bwMode="auto">
          <a:xfrm>
            <a:off x="215516" y="2132856"/>
            <a:ext cx="8712968" cy="25391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-571500" algn="just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Somar 1h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ao horário fornecido pelo relógio de Sol quando em vigência do HBV</a:t>
            </a:r>
            <a:endParaRPr lang="pt-BR" sz="3600" dirty="0" smtClean="0">
              <a:solidFill>
                <a:srgbClr val="00FF00"/>
              </a:solidFill>
              <a:latin typeface="Century Gothic" panose="020B0502020202020204" pitchFamily="34" charset="0"/>
            </a:endParaRPr>
          </a:p>
          <a:p>
            <a:pPr marL="342900" lvl="2" algn="just">
              <a:spcAft>
                <a:spcPts val="1200"/>
              </a:spcAft>
            </a:pPr>
            <a:endParaRPr lang="pt-BR" sz="3600" b="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925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01473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Exemplo:  dia 09 de julho em São Paulo</a:t>
            </a:r>
          </a:p>
        </p:txBody>
      </p:sp>
      <p:sp>
        <p:nvSpPr>
          <p:cNvPr id="6" name="CaixaDeTexto 34"/>
          <p:cNvSpPr txBox="1">
            <a:spLocks noChangeArrowheads="1"/>
          </p:cNvSpPr>
          <p:nvPr/>
        </p:nvSpPr>
        <p:spPr bwMode="auto">
          <a:xfrm>
            <a:off x="538436" y="1778706"/>
            <a:ext cx="7919764" cy="33239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Correção de longitude: </a:t>
            </a:r>
            <a:r>
              <a:rPr lang="pt-BR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+</a:t>
            </a:r>
            <a:r>
              <a:rPr lang="pt-BR" sz="3600" dirty="0">
                <a:solidFill>
                  <a:srgbClr val="00FF00"/>
                </a:solidFill>
                <a:latin typeface="Century Gothic" panose="020B0502020202020204" pitchFamily="34" charset="0"/>
              </a:rPr>
              <a:t>6</a:t>
            </a:r>
            <a:r>
              <a:rPr lang="pt-BR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 min</a:t>
            </a:r>
          </a:p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>
                <a:solidFill>
                  <a:srgbClr val="FFFFCC"/>
                </a:solidFill>
                <a:latin typeface="Century Gothic" panose="020B0502020202020204" pitchFamily="34" charset="0"/>
              </a:rPr>
              <a:t> 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Correção da Eq. Tempo: </a:t>
            </a:r>
            <a:r>
              <a:rPr lang="pt-BR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+5min</a:t>
            </a:r>
          </a:p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>
                <a:solidFill>
                  <a:srgbClr val="FFFFCC"/>
                </a:solidFill>
                <a:latin typeface="Century Gothic" panose="020B0502020202020204" pitchFamily="34" charset="0"/>
              </a:rPr>
              <a:t>Correção 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de HV: nenhuma</a:t>
            </a:r>
          </a:p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Total: somar </a:t>
            </a:r>
            <a:r>
              <a:rPr lang="pt-BR" sz="3600" dirty="0" smtClean="0">
                <a:solidFill>
                  <a:srgbClr val="00FF00"/>
                </a:solidFill>
                <a:latin typeface="Century Gothic" panose="020B0502020202020204" pitchFamily="34" charset="0"/>
              </a:rPr>
              <a:t>11 min </a:t>
            </a:r>
            <a:r>
              <a:rPr lang="pt-BR" sz="36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à hora indicada no </a:t>
            </a:r>
            <a:r>
              <a:rPr lang="pt-BR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relógio de Sol</a:t>
            </a:r>
            <a:endParaRPr lang="pt-BR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19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/>
          <p:cNvSpPr txBox="1">
            <a:spLocks/>
          </p:cNvSpPr>
          <p:nvPr/>
        </p:nvSpPr>
        <p:spPr bwMode="auto">
          <a:xfrm>
            <a:off x="576065" y="344490"/>
            <a:ext cx="8244407" cy="78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3200" kern="0" dirty="0" smtClean="0">
                <a:solidFill>
                  <a:srgbClr val="FFFFCC"/>
                </a:solidFill>
                <a:latin typeface="Century Gothic" pitchFamily="34" charset="0"/>
              </a:rPr>
              <a:t>Método 3 de posicionamento do relógio de Sol : usando a hora corrigida</a:t>
            </a:r>
            <a:endParaRPr lang="pt-BR" sz="3200" kern="0" dirty="0">
              <a:solidFill>
                <a:srgbClr val="FFFFCC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200" kern="0" dirty="0">
              <a:solidFill>
                <a:srgbClr val="FFFFCC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kern="0" dirty="0">
              <a:solidFill>
                <a:srgbClr val="FFFFCC"/>
              </a:solidFill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844824"/>
            <a:ext cx="5544616" cy="3168352"/>
          </a:xfrm>
          <a:prstGeom prst="rect">
            <a:avLst/>
          </a:prstGeom>
        </p:spPr>
      </p:pic>
      <p:sp>
        <p:nvSpPr>
          <p:cNvPr id="56" name="Retângulo 55"/>
          <p:cNvSpPr/>
          <p:nvPr/>
        </p:nvSpPr>
        <p:spPr>
          <a:xfrm>
            <a:off x="0" y="652534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dirty="0" smtClean="0">
                <a:solidFill>
                  <a:srgbClr val="FFFFCC"/>
                </a:solidFill>
                <a:latin typeface="Century Gothic" pitchFamily="34" charset="0"/>
              </a:rPr>
              <a:t>Crédito da Imagem: </a:t>
            </a:r>
            <a:r>
              <a:rPr lang="pt-BR" sz="1000" dirty="0">
                <a:solidFill>
                  <a:srgbClr val="FFFFCC"/>
                </a:solidFill>
                <a:latin typeface="Century Gothic" pitchFamily="34" charset="0"/>
              </a:rPr>
              <a:t>https://hypescience.com</a:t>
            </a:r>
          </a:p>
          <a:p>
            <a:pPr algn="just"/>
            <a:endParaRPr lang="pt-BR" sz="1000" dirty="0" smtClean="0">
              <a:solidFill>
                <a:srgbClr val="FFFFCC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225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251520" y="301473"/>
            <a:ext cx="820668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Exemplo:  dia 09 de julho em São Paulo</a:t>
            </a:r>
          </a:p>
        </p:txBody>
      </p:sp>
      <p:sp>
        <p:nvSpPr>
          <p:cNvPr id="6" name="CaixaDeTexto 34"/>
          <p:cNvSpPr txBox="1">
            <a:spLocks noChangeArrowheads="1"/>
          </p:cNvSpPr>
          <p:nvPr/>
        </p:nvSpPr>
        <p:spPr bwMode="auto">
          <a:xfrm>
            <a:off x="612118" y="1772816"/>
            <a:ext cx="7919764" cy="38472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2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Hora que o relógio de sol deveria indicar se estiver bem posicionado: </a:t>
            </a:r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11 minutos a menos </a:t>
            </a:r>
            <a:r>
              <a:rPr lang="pt-BR" sz="32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que a  do relógio comum nesse dia.</a:t>
            </a:r>
          </a:p>
          <a:p>
            <a:pPr marL="0" lvl="1" algn="l">
              <a:spcAft>
                <a:spcPts val="1200"/>
              </a:spcAft>
            </a:pPr>
            <a:endParaRPr lang="pt-BR" sz="3200" b="0" dirty="0" smtClean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lvl="1" indent="-5715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pt-BR" sz="32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Posicionar até a sobra do </a:t>
            </a:r>
            <a:r>
              <a:rPr lang="pt-BR" sz="3200" b="0" dirty="0" err="1" smtClean="0">
                <a:solidFill>
                  <a:srgbClr val="FFFFCC"/>
                </a:solidFill>
                <a:latin typeface="Century Gothic" panose="020B0502020202020204" pitchFamily="34" charset="0"/>
              </a:rPr>
              <a:t>gnômon</a:t>
            </a:r>
            <a:r>
              <a:rPr lang="pt-BR" sz="32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indicar a hora que deveria marcar...</a:t>
            </a:r>
            <a:endParaRPr lang="pt-BR" sz="3200" b="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24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11560" y="1"/>
            <a:ext cx="7772400" cy="836712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Indicações para estudo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467544" y="836713"/>
            <a:ext cx="8280920" cy="5184576"/>
          </a:xfrm>
        </p:spPr>
        <p:txBody>
          <a:bodyPr/>
          <a:lstStyle/>
          <a:p>
            <a:pPr marL="342900" indent="-342900" algn="just">
              <a:buClr>
                <a:srgbClr val="FFFFCC"/>
              </a:buClr>
              <a:buFont typeface="Wingdings" panose="05000000000000000000" pitchFamily="2" charset="2"/>
              <a:buChar char="v"/>
            </a:pPr>
            <a:r>
              <a:rPr lang="pt-BR" sz="20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Material para professores disponibilizado para professores de ciências, no site do Observatório Dietrich </a:t>
            </a:r>
            <a:r>
              <a:rPr lang="pt-BR" sz="2000" dirty="0" err="1" smtClean="0">
                <a:solidFill>
                  <a:srgbClr val="FFFFCC"/>
                </a:solidFill>
                <a:latin typeface="Century Gothic" panose="020B0502020202020204" pitchFamily="34" charset="0"/>
              </a:rPr>
              <a:t>Schiel</a:t>
            </a: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:</a:t>
            </a:r>
          </a:p>
          <a:p>
            <a:pPr marL="361950" algn="just">
              <a:buClr>
                <a:srgbClr val="FFFFCC"/>
              </a:buClr>
            </a:pP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  <a:hlinkClick r:id="rId2"/>
              </a:rPr>
              <a:t>http://www.cdcc.usp.br/cda/ensino-fundamental-astronomia/parte1a.html#parte-1a</a:t>
            </a:r>
            <a:endParaRPr lang="pt-BR" sz="2000" dirty="0" smtClean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Clr>
                <a:srgbClr val="FFFFCC"/>
              </a:buClr>
              <a:buFont typeface="Wingdings" panose="05000000000000000000" pitchFamily="2" charset="2"/>
              <a:buChar char="v"/>
            </a:pPr>
            <a:endParaRPr lang="pt-BR" sz="2000" b="0" dirty="0" smtClean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Clr>
                <a:srgbClr val="FFFFCC"/>
              </a:buClr>
              <a:buFont typeface="Wingdings" panose="05000000000000000000" pitchFamily="2" charset="2"/>
              <a:buChar char="v"/>
            </a:pP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Apostila do curso de Introdução à Astronomia e Astrofísica do Instituto Nacional de Pesquisas Espaciais (INPE): em especial a seção 1.4.3</a:t>
            </a:r>
          </a:p>
          <a:p>
            <a:pPr indent="361950" algn="just">
              <a:buClr>
                <a:srgbClr val="FFFFCC"/>
              </a:buClr>
            </a:pP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  <a:hlinkClick r:id="rId3"/>
              </a:rPr>
              <a:t>http://www.das.inpe.br/ciaa/pdfs/completo.pdf</a:t>
            </a:r>
          </a:p>
          <a:p>
            <a:pPr marL="342900" indent="-342900" algn="just">
              <a:buClr>
                <a:srgbClr val="FFFFCC"/>
              </a:buClr>
              <a:buFont typeface="Wingdings" panose="05000000000000000000" pitchFamily="2" charset="2"/>
              <a:buChar char="v"/>
            </a:pPr>
            <a:endParaRPr lang="pt-BR" sz="2000" b="0" dirty="0" smtClean="0">
              <a:solidFill>
                <a:srgbClr val="FFFFCC"/>
              </a:solidFill>
              <a:latin typeface="Century Gothic" panose="020B0502020202020204" pitchFamily="34" charset="0"/>
              <a:hlinkClick r:id="rId3"/>
            </a:endParaRPr>
          </a:p>
          <a:p>
            <a:pPr marL="342900" indent="-342900" algn="just">
              <a:buClr>
                <a:srgbClr val="FFFFCC"/>
              </a:buClr>
              <a:buFont typeface="Wingdings" panose="05000000000000000000" pitchFamily="2" charset="2"/>
              <a:buChar char="v"/>
            </a:pP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Site da BSS (British </a:t>
            </a:r>
            <a:r>
              <a:rPr lang="pt-BR" sz="2000" dirty="0" err="1" smtClean="0">
                <a:solidFill>
                  <a:srgbClr val="FFFFCC"/>
                </a:solidFill>
                <a:latin typeface="Century Gothic" panose="020B0502020202020204" pitchFamily="34" charset="0"/>
              </a:rPr>
              <a:t>Sundial</a:t>
            </a: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err="1" smtClean="0">
                <a:solidFill>
                  <a:srgbClr val="FFFFCC"/>
                </a:solidFill>
                <a:latin typeface="Century Gothic" panose="020B0502020202020204" pitchFamily="34" charset="0"/>
              </a:rPr>
              <a:t>Society</a:t>
            </a: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) – em inglês: </a:t>
            </a:r>
            <a:r>
              <a:rPr lang="pt-BR" sz="2000" dirty="0">
                <a:solidFill>
                  <a:srgbClr val="FFFFCC"/>
                </a:solidFill>
                <a:latin typeface="Century Gothic" panose="020B0502020202020204" pitchFamily="34" charset="0"/>
                <a:hlinkClick r:id="rId4"/>
              </a:rPr>
              <a:t>http://</a:t>
            </a: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  <a:hlinkClick r:id="rId4"/>
              </a:rPr>
              <a:t>sundialsoc.org.uk</a:t>
            </a:r>
            <a:endParaRPr lang="pt-BR" sz="2000" dirty="0" smtClean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Clr>
                <a:srgbClr val="FFFFCC"/>
              </a:buClr>
              <a:buFont typeface="Wingdings" panose="05000000000000000000" pitchFamily="2" charset="2"/>
              <a:buChar char="v"/>
            </a:pPr>
            <a:endParaRPr lang="pt-BR" sz="2000" b="0" dirty="0" smtClean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Clr>
                <a:srgbClr val="FFFFCC"/>
              </a:buClr>
              <a:buFont typeface="Wingdings" panose="05000000000000000000" pitchFamily="2" charset="2"/>
              <a:buChar char="v"/>
            </a:pPr>
            <a:r>
              <a:rPr lang="pt-BR" sz="2000" b="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 </a:t>
            </a: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Blog relógios </a:t>
            </a:r>
            <a:r>
              <a:rPr lang="pt-BR" sz="2000" dirty="0">
                <a:solidFill>
                  <a:srgbClr val="FFFFCC"/>
                </a:solidFill>
                <a:latin typeface="Century Gothic" panose="020B0502020202020204" pitchFamily="34" charset="0"/>
              </a:rPr>
              <a:t>de Sol: </a:t>
            </a:r>
            <a:r>
              <a:rPr lang="pt-BR" sz="2000" dirty="0">
                <a:solidFill>
                  <a:srgbClr val="FFFFCC"/>
                </a:solidFill>
                <a:latin typeface="Century Gothic" panose="020B0502020202020204" pitchFamily="34" charset="0"/>
                <a:hlinkClick r:id="rId5"/>
              </a:rPr>
              <a:t>http://</a:t>
            </a:r>
            <a:r>
              <a:rPr lang="pt-BR" sz="2000" dirty="0" smtClean="0">
                <a:solidFill>
                  <a:srgbClr val="FFFFCC"/>
                </a:solidFill>
                <a:latin typeface="Century Gothic" panose="020B0502020202020204" pitchFamily="34" charset="0"/>
                <a:hlinkClick r:id="rId5"/>
              </a:rPr>
              <a:t>relogiosdesol.blogspot.com</a:t>
            </a:r>
            <a:endParaRPr lang="pt-BR" sz="2000" dirty="0" smtClean="0">
              <a:solidFill>
                <a:srgbClr val="FFFFCC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buClr>
                <a:srgbClr val="FFFFCC"/>
              </a:buClr>
              <a:buFont typeface="Wingdings" panose="05000000000000000000" pitchFamily="2" charset="2"/>
              <a:buChar char="v"/>
            </a:pPr>
            <a:endParaRPr lang="pt-BR" sz="2000" b="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6" t="12712" r="18493" b="283"/>
          <a:stretch/>
        </p:blipFill>
        <p:spPr>
          <a:xfrm>
            <a:off x="1044000" y="881703"/>
            <a:ext cx="7056000" cy="5040000"/>
          </a:xfrm>
          <a:prstGeom prst="rect">
            <a:avLst/>
          </a:prstGeom>
        </p:spPr>
      </p:pic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Dobras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28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Após a colagem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0" r="18466" b="1519"/>
          <a:stretch/>
        </p:blipFill>
        <p:spPr>
          <a:xfrm>
            <a:off x="4572440" y="1345537"/>
            <a:ext cx="3960000" cy="46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4" t="1" r="25646" b="1241"/>
          <a:stretch/>
        </p:blipFill>
        <p:spPr>
          <a:xfrm>
            <a:off x="539992" y="1345537"/>
            <a:ext cx="396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51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33979"/>
            <a:ext cx="7772400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Forma final: Outono-Inverno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m 5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11" b="17459"/>
          <a:stretch/>
        </p:blipFill>
        <p:spPr>
          <a:xfrm>
            <a:off x="2528884" y="1268760"/>
            <a:ext cx="3857625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91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4"/>
          <p:cNvSpPr>
            <a:spLocks noGrp="1" noChangeArrowheads="1"/>
          </p:cNvSpPr>
          <p:nvPr>
            <p:ph type="title"/>
          </p:nvPr>
        </p:nvSpPr>
        <p:spPr>
          <a:xfrm>
            <a:off x="179512" y="33979"/>
            <a:ext cx="8568952" cy="823271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Forma final: Primavera-Verão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556876"/>
            <a:ext cx="9396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FFCC"/>
                </a:solidFill>
                <a:latin typeface="Century Gothic" panose="020B0502020202020204" pitchFamily="34" charset="0"/>
              </a:rPr>
              <a:t>Fonte da imagem: André Luiz da Silva/CDA/CDCC/USP</a:t>
            </a:r>
            <a:endParaRPr lang="pt-BR" sz="1200" dirty="0">
              <a:solidFill>
                <a:srgbClr val="FFFFC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" t="12207" r="73" b="17456"/>
          <a:stretch/>
        </p:blipFill>
        <p:spPr>
          <a:xfrm>
            <a:off x="2537988" y="1295063"/>
            <a:ext cx="38520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18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916</TotalTime>
  <Words>1354</Words>
  <Application>Microsoft Office PowerPoint</Application>
  <PresentationFormat>Apresentação na tela (4:3)</PresentationFormat>
  <Paragraphs>337</Paragraphs>
  <Slides>54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0" baseType="lpstr">
      <vt:lpstr>Arial</vt:lpstr>
      <vt:lpstr>Century Gothic</vt:lpstr>
      <vt:lpstr>Helvetica 55 Roman</vt:lpstr>
      <vt:lpstr>Times New Roman</vt:lpstr>
      <vt:lpstr>Wingdings</vt:lpstr>
      <vt:lpstr>Blank Presentation</vt:lpstr>
      <vt:lpstr>Apresentação do PowerPoint</vt:lpstr>
      <vt:lpstr>1. montando</vt:lpstr>
      <vt:lpstr>gabarito</vt:lpstr>
      <vt:lpstr>Antes de recortar!</vt:lpstr>
      <vt:lpstr>Atenção: corte crítico!</vt:lpstr>
      <vt:lpstr>Dobras</vt:lpstr>
      <vt:lpstr>Após a colagem</vt:lpstr>
      <vt:lpstr>Forma final: Outono-Inverno</vt:lpstr>
      <vt:lpstr>Forma final: Primavera-Verão</vt:lpstr>
      <vt:lpstr>2. Posicionando</vt:lpstr>
      <vt:lpstr>Direções</vt:lpstr>
      <vt:lpstr>Direções</vt:lpstr>
      <vt:lpstr>O horizonte e os pontos cardeais</vt:lpstr>
      <vt:lpstr>Método 1: gnômon</vt:lpstr>
      <vt:lpstr>Método do gnômon</vt:lpstr>
      <vt:lpstr>Método do gnômon</vt:lpstr>
      <vt:lpstr>Apresentação do PowerPoint</vt:lpstr>
      <vt:lpstr>Apresentação do PowerPoint</vt:lpstr>
      <vt:lpstr>Apresentação do PowerPoint</vt:lpstr>
      <vt:lpstr>Apresentação do PowerPoint</vt:lpstr>
      <vt:lpstr>3. Entendendo</vt:lpstr>
      <vt:lpstr>Apresentação do PowerPoint</vt:lpstr>
      <vt:lpstr>Apresentação do PowerPoint</vt:lpstr>
      <vt:lpstr>Apresentação do PowerPoint</vt:lpstr>
      <vt:lpstr>Apresentação do PowerPoint</vt:lpstr>
      <vt:lpstr>Zonas climáticas da Terra</vt:lpstr>
      <vt:lpstr>Visão geocêntrica</vt:lpstr>
      <vt:lpstr>Visão geocêntrica</vt:lpstr>
      <vt:lpstr>Visão geocêntrica</vt:lpstr>
      <vt:lpstr>Visão geocêntrica</vt:lpstr>
      <vt:lpstr>Movimento pendular</vt:lpstr>
      <vt:lpstr>Visão heliocêntrica</vt:lpstr>
      <vt:lpstr>Visão heliocêntrica</vt:lpstr>
      <vt:lpstr>Como funcionam: no polo</vt:lpstr>
      <vt:lpstr>No polo: 12h em Greenwich</vt:lpstr>
      <vt:lpstr>15°: em Greenwich 13h</vt:lpstr>
      <vt:lpstr>30°: em Greenwich 14h</vt:lpstr>
      <vt:lpstr>360°: em Greenwich 12h</vt:lpstr>
      <vt:lpstr>Diferentes latitudes</vt:lpstr>
      <vt:lpstr>Inclinação com a latitude</vt:lpstr>
      <vt:lpstr>Inclinação com a latitude</vt:lpstr>
      <vt:lpstr>4. Fazendo correções</vt:lpstr>
      <vt:lpstr>Correções</vt:lpstr>
      <vt:lpstr>1.Longitude</vt:lpstr>
      <vt:lpstr>Longitude: + e -</vt:lpstr>
      <vt:lpstr>Exemplo: São Paulo</vt:lpstr>
      <vt:lpstr>2.Equação do tempo</vt:lpstr>
      <vt:lpstr>2.Equação do tempo</vt:lpstr>
      <vt:lpstr>Exemplo: dia 09 de julho</vt:lpstr>
      <vt:lpstr>3. Horário de Verão</vt:lpstr>
      <vt:lpstr>Exemplo:  dia 09 de julho em São Paulo</vt:lpstr>
      <vt:lpstr>Apresentação do PowerPoint</vt:lpstr>
      <vt:lpstr>Exemplo:  dia 09 de julho em São Paulo</vt:lpstr>
      <vt:lpstr>Indicações para estudo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678</cp:revision>
  <cp:lastPrinted>2000-05-01T12:23:00Z</cp:lastPrinted>
  <dcterms:created xsi:type="dcterms:W3CDTF">1995-06-17T23:31:00Z</dcterms:created>
  <dcterms:modified xsi:type="dcterms:W3CDTF">2018-07-04T18:50:28Z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1033-10.2.0.5845</vt:lpwstr>
  </property>
</Properties>
</file>