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handoutMasterIdLst>
    <p:handoutMasterId r:id="rId44"/>
  </p:handoutMasterIdLst>
  <p:sldIdLst>
    <p:sldId id="961" r:id="rId4"/>
    <p:sldId id="1003" r:id="rId5"/>
    <p:sldId id="1004" r:id="rId6"/>
    <p:sldId id="1006" r:id="rId7"/>
    <p:sldId id="1007" r:id="rId8"/>
    <p:sldId id="1008" r:id="rId9"/>
    <p:sldId id="1009" r:id="rId10"/>
    <p:sldId id="1010" r:id="rId11"/>
    <p:sldId id="1011" r:id="rId12"/>
    <p:sldId id="1022" r:id="rId13"/>
    <p:sldId id="1024" r:id="rId14"/>
    <p:sldId id="1027" r:id="rId15"/>
    <p:sldId id="1013" r:id="rId16"/>
    <p:sldId id="1016" r:id="rId17"/>
    <p:sldId id="1023" r:id="rId18"/>
    <p:sldId id="1040" r:id="rId19"/>
    <p:sldId id="1041" r:id="rId20"/>
    <p:sldId id="1043" r:id="rId21"/>
    <p:sldId id="1030" r:id="rId22"/>
    <p:sldId id="1028" r:id="rId23"/>
    <p:sldId id="1029" r:id="rId24"/>
    <p:sldId id="1031" r:id="rId25"/>
    <p:sldId id="1032" r:id="rId26"/>
    <p:sldId id="1033" r:id="rId27"/>
    <p:sldId id="1046" r:id="rId28"/>
    <p:sldId id="1045" r:id="rId29"/>
    <p:sldId id="1047" r:id="rId30"/>
    <p:sldId id="1034" r:id="rId31"/>
    <p:sldId id="1038" r:id="rId32"/>
    <p:sldId id="1036" r:id="rId33"/>
    <p:sldId id="1037" r:id="rId34"/>
    <p:sldId id="1035" r:id="rId35"/>
    <p:sldId id="1053" r:id="rId36"/>
    <p:sldId id="1052" r:id="rId37"/>
    <p:sldId id="1049" r:id="rId38"/>
    <p:sldId id="1050" r:id="rId39"/>
    <p:sldId id="1051" r:id="rId40"/>
    <p:sldId id="1054" r:id="rId41"/>
    <p:sldId id="1055" r:id="rId42"/>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99"/>
    <a:srgbClr val="43A3E5"/>
    <a:srgbClr val="FFFFCC"/>
    <a:srgbClr val="99CCFF"/>
    <a:srgbClr val="B7DBFF"/>
    <a:srgbClr val="0000FF"/>
    <a:srgbClr val="EE8800"/>
    <a:srgbClr val="00CC99"/>
    <a:srgbClr val="143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2031" autoAdjust="0"/>
  </p:normalViewPr>
  <p:slideViewPr>
    <p:cSldViewPr>
      <p:cViewPr>
        <p:scale>
          <a:sx n="75" d="100"/>
          <a:sy n="75" d="100"/>
        </p:scale>
        <p:origin x="948" y="-318"/>
      </p:cViewPr>
      <p:guideLst>
        <p:guide orient="horz" pos="2256"/>
        <p:guide pos="2880"/>
      </p:guideLst>
    </p:cSldViewPr>
  </p:slideViewPr>
  <p:outlineViewPr>
    <p:cViewPr>
      <p:scale>
        <a:sx n="33" d="100"/>
        <a:sy n="33" d="100"/>
      </p:scale>
      <p:origin x="0" y="0"/>
    </p:cViewPr>
  </p:outlineViewPr>
  <p:notesTextViewPr>
    <p:cViewPr>
      <p:scale>
        <a:sx n="100" d="100"/>
        <a:sy n="100" d="100"/>
      </p:scale>
      <p:origin x="0" y="-1194"/>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extLst>
      <p:ext uri="{BB962C8B-B14F-4D97-AF65-F5344CB8AC3E}">
        <p14:creationId xmlns:p14="http://schemas.microsoft.com/office/powerpoint/2010/main" val="3539755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extLst>
      <p:ext uri="{BB962C8B-B14F-4D97-AF65-F5344CB8AC3E}">
        <p14:creationId xmlns:p14="http://schemas.microsoft.com/office/powerpoint/2010/main" val="2774689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A sonda Juno</a:t>
            </a:r>
            <a:r>
              <a:rPr lang="pt-BR" baseline="0" dirty="0" smtClean="0"/>
              <a:t> é considerada o objeto mais rápido feito pela Humanidade, atingindo velocidade de 265 mil km/h, 74 km/s. Mesmo a essa velocidade, a sonda levaria cerca de 18 milhões de anos para chegar a </a:t>
            </a:r>
            <a:r>
              <a:rPr lang="pt-BR" baseline="0" dirty="0" err="1" smtClean="0"/>
              <a:t>Alpha</a:t>
            </a:r>
            <a:r>
              <a:rPr lang="pt-BR" baseline="0" dirty="0" smtClean="0"/>
              <a:t> </a:t>
            </a:r>
            <a:r>
              <a:rPr lang="pt-BR" baseline="0" dirty="0" err="1" smtClean="0"/>
              <a:t>Centauri</a:t>
            </a:r>
            <a:r>
              <a:rPr lang="pt-BR" baseline="0" dirty="0" smtClean="0"/>
              <a:t> e 450 </a:t>
            </a:r>
            <a:r>
              <a:rPr lang="pt-BR" i="1" baseline="0" dirty="0" smtClean="0"/>
              <a:t>trilhões</a:t>
            </a:r>
            <a:r>
              <a:rPr lang="pt-BR" baseline="0" dirty="0" smtClean="0"/>
              <a:t>  de anos para cruzar uma distância equivalente ao diâmetro do disco galáctico.</a:t>
            </a:r>
            <a:endParaRPr lang="pt-BR" dirty="0"/>
          </a:p>
        </p:txBody>
      </p:sp>
      <p:sp>
        <p:nvSpPr>
          <p:cNvPr id="4" name="Espaço Reservado para Número de Slide 3"/>
          <p:cNvSpPr>
            <a:spLocks noGrp="1"/>
          </p:cNvSpPr>
          <p:nvPr>
            <p:ph type="sldNum" sz="quarter" idx="10"/>
          </p:nvPr>
        </p:nvSpPr>
        <p:spPr/>
        <p:txBody>
          <a:bodyPr/>
          <a:lstStyle/>
          <a:p>
            <a:pPr>
              <a:defRPr/>
            </a:pPr>
            <a:fld id="{C8795E42-7109-4C77-9ADB-0150A755D4A1}" type="slidenum">
              <a:rPr lang="pt-BR" smtClean="0"/>
              <a:t>22</a:t>
            </a:fld>
            <a:endParaRPr lang="pt-BR"/>
          </a:p>
        </p:txBody>
      </p:sp>
    </p:spTree>
    <p:extLst>
      <p:ext uri="{BB962C8B-B14F-4D97-AF65-F5344CB8AC3E}">
        <p14:creationId xmlns:p14="http://schemas.microsoft.com/office/powerpoint/2010/main" val="33230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fld id="{ABFC20FC-27C4-40B7-B237-2433AD5AD6FB}" type="slidenum">
              <a:rPr lang="en-GB" altLang="pt-BR" sz="1000" b="0">
                <a:solidFill>
                  <a:schemeClr val="tx1"/>
                </a:solidFill>
              </a:rPr>
              <a:pPr/>
              <a:t>25</a:t>
            </a:fld>
            <a:endParaRPr lang="en-GB" altLang="pt-BR" sz="1000" b="0">
              <a:solidFill>
                <a:schemeClr val="tx1"/>
              </a:solidFill>
            </a:endParaRPr>
          </a:p>
        </p:txBody>
      </p:sp>
      <p:sp>
        <p:nvSpPr>
          <p:cNvPr id="62467" name="Text Box 1"/>
          <p:cNvSpPr txBox="1">
            <a:spLocks noChangeArrowheads="1"/>
          </p:cNvSpPr>
          <p:nvPr/>
        </p:nvSpPr>
        <p:spPr bwMode="auto">
          <a:xfrm>
            <a:off x="1263650" y="657225"/>
            <a:ext cx="4330700" cy="3244850"/>
          </a:xfrm>
          <a:prstGeom prst="rect">
            <a:avLst/>
          </a:prstGeom>
          <a:solidFill>
            <a:srgbClr val="FFFFFF"/>
          </a:solidFill>
          <a:ln w="9360">
            <a:solidFill>
              <a:srgbClr val="000000"/>
            </a:solidFill>
            <a:miter lim="800000"/>
            <a:headEnd/>
            <a:tailEnd/>
          </a:ln>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62468" name="Rectangle 2"/>
          <p:cNvSpPr>
            <a:spLocks noGrp="1" noChangeArrowheads="1"/>
          </p:cNvSpPr>
          <p:nvPr>
            <p:ph type="body"/>
          </p:nvPr>
        </p:nvSpPr>
        <p:spPr>
          <a:xfrm>
            <a:off x="914400" y="4125913"/>
            <a:ext cx="5024438"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altLang="pt-BR" dirty="0" smtClean="0"/>
              <a:t>O “Triângulo de Inverno” é formado pelas estrelas Vega, </a:t>
            </a:r>
            <a:r>
              <a:rPr lang="pt-BR" altLang="pt-BR" dirty="0" err="1" smtClean="0"/>
              <a:t>Deneb</a:t>
            </a:r>
            <a:r>
              <a:rPr lang="pt-BR" altLang="pt-BR" dirty="0" smtClean="0"/>
              <a:t> e Altair.</a:t>
            </a:r>
            <a:r>
              <a:rPr lang="pt-BR" altLang="pt-BR" baseline="0" dirty="0" smtClean="0"/>
              <a:t> Vega fica no vértice noroeste do triângulo, enquanto </a:t>
            </a:r>
            <a:r>
              <a:rPr lang="pt-BR" altLang="pt-BR" baseline="0" dirty="0" err="1" smtClean="0"/>
              <a:t>Deneb</a:t>
            </a:r>
            <a:r>
              <a:rPr lang="pt-BR" altLang="pt-BR" baseline="0" dirty="0" smtClean="0"/>
              <a:t> fica no vértice noroeste e Altair, no vértice sul. </a:t>
            </a:r>
          </a:p>
          <a:p>
            <a:endParaRPr lang="pt-BR" altLang="pt-BR" baseline="0" dirty="0" smtClean="0"/>
          </a:p>
          <a:p>
            <a:r>
              <a:rPr lang="pt-BR" altLang="pt-BR" baseline="0" dirty="0" smtClean="0"/>
              <a:t>Vega, a quinta estrela em brilho no céu, fica a 25 </a:t>
            </a:r>
            <a:r>
              <a:rPr lang="pt-BR" altLang="pt-BR" baseline="0" dirty="0" err="1" smtClean="0"/>
              <a:t>a.l</a:t>
            </a:r>
            <a:r>
              <a:rPr lang="pt-BR" altLang="pt-BR" baseline="0" dirty="0" smtClean="0"/>
              <a:t>., na constelação de Lira. Com idade estimada de 400 milhões de anos, está na metade de sua vida na fase de Sequência Principal, estágio da vida estelar mais estável e duradouro no qual a fusão do hidrogênio em hélio fornece energia para a estrela. O Sol também está na metade de sua vida nesse estágio de vida, mas como Vega é 2,3 mais massiva que ele, “queima seu combustível” bem mais rápido: 800 milhões de anos para Vega contra 10 bilhões de anos no caso do Sol. Embora pareça uma estrela com lento período rotacional por aparecer bem redonda, estudos mais recentes revelaram que se trata de uma estrela com período rotacional bem rápido, de apenas 12 horas (por comparação, o Sol demora cerca de 29 dias para dar uma volta ao redor de si mesmo). O que ocorre é que Vega aponta um dos polos para nós. Tal rotação tão rápida causa uma diferença apreciável entre os diâmetros equatorial e polar, gerando diferenças de temperaturas entre essas regiões. No caso de Vega, a diferença é de 2200 kelvins, sendo a temperatura polar de 10.150 K.</a:t>
            </a:r>
          </a:p>
          <a:p>
            <a:endParaRPr lang="pt-BR" altLang="pt-BR" dirty="0" smtClean="0"/>
          </a:p>
          <a:p>
            <a:r>
              <a:rPr lang="pt-BR" altLang="pt-BR" dirty="0" err="1" smtClean="0"/>
              <a:t>Deneb</a:t>
            </a:r>
            <a:r>
              <a:rPr lang="pt-BR" altLang="pt-BR" dirty="0" smtClean="0"/>
              <a:t> é a 19ª</a:t>
            </a:r>
            <a:r>
              <a:rPr lang="pt-BR" altLang="pt-BR" baseline="0" dirty="0" smtClean="0"/>
              <a:t> estrela em brilho no céu e seu nome significa “a cauda”, por se localizar na cauda do cisne, constelação da qual é a mais brilhante, ou alfa. Apesar dessa colocação no ranking de brilhos, trata-se de uma estrela extremamente luminosa e isso é evidenciado pela sua espetacular distância; Mesmo estado a mais de 1400 </a:t>
            </a:r>
            <a:r>
              <a:rPr lang="pt-BR" altLang="pt-BR" baseline="0" dirty="0" err="1" smtClean="0"/>
              <a:t>a.l</a:t>
            </a:r>
            <a:r>
              <a:rPr lang="pt-BR" altLang="pt-BR" baseline="0" dirty="0" smtClean="0"/>
              <a:t>., ela ainda é uma das estrelas de primeira magnitude do céu. Se colocada no lugar da sua aparente vizinha no triângulo de inverno, </a:t>
            </a:r>
            <a:r>
              <a:rPr lang="pt-BR" altLang="pt-BR" baseline="0" dirty="0" err="1" smtClean="0"/>
              <a:t>Deneb</a:t>
            </a:r>
            <a:r>
              <a:rPr lang="pt-BR" altLang="pt-BR" baseline="0" dirty="0" smtClean="0"/>
              <a:t> brilharia com magnitude -7,8, o que significa que ela seria visível durante o dia com um brilho equivalente ao da Lua crescente por volta do quinto dia de lunação (dois dias antes do quarto crescente). Desta forma, </a:t>
            </a:r>
            <a:r>
              <a:rPr lang="pt-BR" altLang="pt-BR" baseline="0" dirty="0" err="1" smtClean="0"/>
              <a:t>Deneb</a:t>
            </a:r>
            <a:r>
              <a:rPr lang="pt-BR" altLang="pt-BR" baseline="0" dirty="0" smtClean="0"/>
              <a:t> é uma estrela extremamente luminosa, com 54 mil luminosidades solares, irradiadas a partir de uma superfície com diâmetro de metade da órbita terrestre, ou mais de 100 vezes o tamanho do Sol. Trata-se de uma estrela com 10 milhões de anos e que iniciou sua vida com uma massa de cerca de 15 massas solares. Com essa massa e com essa idade, ela já exauriu seus estoques de hidrogênio no núcleo, e está a caminho de se tornar uma </a:t>
            </a:r>
            <a:r>
              <a:rPr lang="pt-BR" altLang="pt-BR" baseline="0" dirty="0" err="1" smtClean="0"/>
              <a:t>supergigante</a:t>
            </a:r>
            <a:r>
              <a:rPr lang="pt-BR" altLang="pt-BR" baseline="0" dirty="0" smtClean="0"/>
              <a:t> vermelha, para num breve futuro (astronomicamente falando) explodir em supernova.</a:t>
            </a:r>
          </a:p>
          <a:p>
            <a:endParaRPr lang="pt-BR" altLang="pt-BR" baseline="0" dirty="0" smtClean="0"/>
          </a:p>
          <a:p>
            <a:r>
              <a:rPr lang="pt-BR" altLang="pt-BR" baseline="0" dirty="0" smtClean="0"/>
              <a:t>Altair, a estrela mais brilhante da constelação da Águia, é a 12ª estrela em brilho no céu noturno. Das três componentes do triângulo de inverno, é a mais próxima (17 </a:t>
            </a:r>
            <a:r>
              <a:rPr lang="pt-BR" altLang="pt-BR" baseline="0" dirty="0" err="1" smtClean="0"/>
              <a:t>a.l</a:t>
            </a:r>
            <a:r>
              <a:rPr lang="pt-BR" altLang="pt-BR" baseline="0" dirty="0" smtClean="0"/>
              <a:t>.) e a menos luminosa (11 vezes mais luminosa que o Sol). Com menos de duas massas solares, Altair é uma típica representante da classe espectral A, ou seja, uma estrela branca com temperatura superficial de 7500 kelvins. Como </a:t>
            </a:r>
            <a:r>
              <a:rPr lang="pt-BR" altLang="pt-BR" baseline="0" dirty="0" err="1" smtClean="0"/>
              <a:t>Achernar</a:t>
            </a:r>
            <a:r>
              <a:rPr lang="pt-BR" altLang="pt-BR" baseline="0" dirty="0" smtClean="0"/>
              <a:t> e Veja, Altair tem rápido período rotacional, de cerca de 10h. Também é uma estrela com movimento próprio maior do que a maioria: ela é capaz de se deslocar por um grau no céu ao longo de 5.000 anos. </a:t>
            </a:r>
            <a:endParaRPr lang="pt-BR" altLang="pt-BR" dirty="0" smtClean="0"/>
          </a:p>
        </p:txBody>
      </p:sp>
    </p:spTree>
    <p:extLst>
      <p:ext uri="{BB962C8B-B14F-4D97-AF65-F5344CB8AC3E}">
        <p14:creationId xmlns:p14="http://schemas.microsoft.com/office/powerpoint/2010/main" val="322261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BD59C2-695C-457A-87D0-9FA74F96DDED}" type="slidenum">
              <a:rPr lang="pt-BR" smtClean="0"/>
              <a:pPr/>
              <a:t>27</a:t>
            </a:fld>
            <a:endParaRPr lang="pt-BR" smtClean="0"/>
          </a:p>
        </p:txBody>
      </p:sp>
      <p:sp>
        <p:nvSpPr>
          <p:cNvPr id="45059" name="Text Box 2"/>
          <p:cNvSpPr txBox="1">
            <a:spLocks noChangeArrowheads="1"/>
          </p:cNvSpPr>
          <p:nvPr/>
        </p:nvSpPr>
        <p:spPr bwMode="auto">
          <a:xfrm>
            <a:off x="1150938" y="657225"/>
            <a:ext cx="4556125" cy="3246438"/>
          </a:xfrm>
          <a:prstGeom prst="rect">
            <a:avLst/>
          </a:prstGeom>
          <a:solidFill>
            <a:srgbClr val="FFFFFF"/>
          </a:solidFill>
          <a:ln w="9525">
            <a:solidFill>
              <a:srgbClr val="000000"/>
            </a:solidFill>
            <a:miter lim="800000"/>
            <a:headEnd/>
            <a:tailEnd/>
          </a:ln>
        </p:spPr>
        <p:txBody>
          <a:bodyPr wrap="none" anchor="ctr"/>
          <a:lstStyle/>
          <a:p>
            <a:endParaRPr lang="pt-BR"/>
          </a:p>
        </p:txBody>
      </p:sp>
      <p:sp>
        <p:nvSpPr>
          <p:cNvPr id="45060" name="Rectangle 3"/>
          <p:cNvSpPr>
            <a:spLocks noGrp="1" noChangeArrowheads="1"/>
          </p:cNvSpPr>
          <p:nvPr>
            <p:ph type="body"/>
          </p:nvPr>
        </p:nvSpPr>
        <p:spPr>
          <a:xfrm>
            <a:off x="685800" y="4125913"/>
            <a:ext cx="5486400" cy="3911600"/>
          </a:xfrm>
          <a:noFill/>
          <a:ln/>
        </p:spPr>
        <p:txBody>
          <a:bodyPr wrap="none" anchor="ctr"/>
          <a:lstStyle/>
          <a:p>
            <a:endParaRPr lang="pt-BR" dirty="0" smtClean="0"/>
          </a:p>
        </p:txBody>
      </p:sp>
    </p:spTree>
    <p:extLst>
      <p:ext uri="{BB962C8B-B14F-4D97-AF65-F5344CB8AC3E}">
        <p14:creationId xmlns:p14="http://schemas.microsoft.com/office/powerpoint/2010/main" val="286761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Terceira</a:t>
            </a:r>
            <a:r>
              <a:rPr lang="pt-BR" baseline="0" dirty="0" smtClean="0"/>
              <a:t> maior galáxia do Grupo Local, </a:t>
            </a:r>
            <a:r>
              <a:rPr lang="pt-BR" baseline="0" dirty="0" smtClean="0"/>
              <a:t>M33 ou a Galáxia do Triângulo </a:t>
            </a:r>
            <a:r>
              <a:rPr lang="pt-BR" baseline="0" dirty="0" smtClean="0"/>
              <a:t>é uma galáxia espiral com metade do diâmetro da Via Láctea. É pensada como mais uma galáxia satélite da galáxia dominante do grupo, M31. Fica a três milhões de </a:t>
            </a:r>
            <a:r>
              <a:rPr lang="pt-BR" baseline="0" dirty="0" err="1" smtClean="0"/>
              <a:t>a.l</a:t>
            </a:r>
            <a:r>
              <a:rPr lang="pt-BR" baseline="0" dirty="0" smtClean="0"/>
              <a:t>. de nós na constelação que lhe dá nome, embora também seja conhecida como a galáxia do cata-vento.</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30</a:t>
            </a:fld>
            <a:endParaRPr lang="pt-BR"/>
          </a:p>
        </p:txBody>
      </p:sp>
    </p:spTree>
    <p:extLst>
      <p:ext uri="{BB962C8B-B14F-4D97-AF65-F5344CB8AC3E}">
        <p14:creationId xmlns:p14="http://schemas.microsoft.com/office/powerpoint/2010/main" val="313786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a:prstGeom prst="rect">
            <a:avLst/>
          </a:prstGeo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 O </a:t>
            </a:r>
            <a:r>
              <a:rPr lang="en-US" sz="1200" b="0" i="0" kern="1200" dirty="0" err="1" smtClean="0">
                <a:solidFill>
                  <a:schemeClr val="tx1"/>
                </a:solidFill>
                <a:latin typeface="Times New Roman" pitchFamily="18" charset="0"/>
                <a:ea typeface="+mn-ea"/>
                <a:cs typeface="+mn-cs"/>
              </a:rPr>
              <a:t>Objeto</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associado</a:t>
            </a:r>
            <a:r>
              <a:rPr lang="en-US" sz="1200" b="0" i="0" kern="1200" baseline="0" dirty="0" smtClean="0">
                <a:solidFill>
                  <a:schemeClr val="tx1"/>
                </a:solidFill>
                <a:latin typeface="Times New Roman" pitchFamily="18" charset="0"/>
                <a:ea typeface="+mn-ea"/>
                <a:cs typeface="+mn-cs"/>
              </a:rPr>
              <a:t> à </a:t>
            </a:r>
            <a:r>
              <a:rPr lang="en-US" sz="1200" b="0" i="0" kern="1200" baseline="0" dirty="0" err="1" smtClean="0">
                <a:solidFill>
                  <a:schemeClr val="tx1"/>
                </a:solidFill>
                <a:latin typeface="Times New Roman" pitchFamily="18" charset="0"/>
                <a:ea typeface="+mn-ea"/>
                <a:cs typeface="+mn-cs"/>
              </a:rPr>
              <a:t>chuva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Quadrantídeas</a:t>
            </a:r>
            <a:r>
              <a:rPr lang="en-US" sz="1200" b="0" i="0" kern="1200" baseline="0" dirty="0" smtClean="0">
                <a:solidFill>
                  <a:schemeClr val="tx1"/>
                </a:solidFill>
                <a:latin typeface="Times New Roman" pitchFamily="18" charset="0"/>
                <a:ea typeface="+mn-ea"/>
                <a:cs typeface="+mn-cs"/>
              </a:rPr>
              <a:t> é um NEO do </a:t>
            </a:r>
            <a:r>
              <a:rPr lang="en-US" sz="1200" b="0" i="0" kern="1200" baseline="0" dirty="0" err="1" smtClean="0">
                <a:solidFill>
                  <a:schemeClr val="tx1"/>
                </a:solidFill>
                <a:latin typeface="Times New Roman" pitchFamily="18" charset="0"/>
                <a:ea typeface="+mn-ea"/>
                <a:cs typeface="+mn-cs"/>
              </a:rPr>
              <a:t>Grupo</a:t>
            </a:r>
            <a:r>
              <a:rPr lang="en-US" sz="1200" b="0" i="0" kern="1200" baseline="0" dirty="0" smtClean="0">
                <a:solidFill>
                  <a:schemeClr val="tx1"/>
                </a:solidFill>
                <a:latin typeface="Times New Roman" pitchFamily="18" charset="0"/>
                <a:ea typeface="+mn-ea"/>
                <a:cs typeface="+mn-cs"/>
              </a:rPr>
              <a:t> Amor, </a:t>
            </a:r>
            <a:r>
              <a:rPr lang="en-US" sz="1200" b="0" i="0" kern="1200" baseline="0" dirty="0" err="1" smtClean="0">
                <a:solidFill>
                  <a:schemeClr val="tx1"/>
                </a:solidFill>
                <a:latin typeface="Times New Roman" pitchFamily="18" charset="0"/>
                <a:ea typeface="+mn-ea"/>
                <a:cs typeface="+mn-cs"/>
              </a:rPr>
              <a:t>sobre</a:t>
            </a:r>
            <a:r>
              <a:rPr lang="en-US" sz="1200" b="0" i="0" kern="1200" baseline="0" dirty="0" smtClean="0">
                <a:solidFill>
                  <a:schemeClr val="tx1"/>
                </a:solidFill>
                <a:latin typeface="Times New Roman" pitchFamily="18" charset="0"/>
                <a:ea typeface="+mn-ea"/>
                <a:cs typeface="+mn-cs"/>
              </a:rPr>
              <a:t> o </a:t>
            </a:r>
            <a:r>
              <a:rPr lang="en-US" sz="1200" b="0" i="0" kern="1200" baseline="0" dirty="0" err="1" smtClean="0">
                <a:solidFill>
                  <a:schemeClr val="tx1"/>
                </a:solidFill>
                <a:latin typeface="Times New Roman" pitchFamily="18" charset="0"/>
                <a:ea typeface="+mn-ea"/>
                <a:cs typeface="+mn-cs"/>
              </a:rPr>
              <a:t>qual</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não</a:t>
            </a:r>
            <a:r>
              <a:rPr lang="en-US" sz="1200" b="0" i="0" kern="1200" baseline="0" dirty="0" smtClean="0">
                <a:solidFill>
                  <a:schemeClr val="tx1"/>
                </a:solidFill>
                <a:latin typeface="Times New Roman" pitchFamily="18" charset="0"/>
                <a:ea typeface="+mn-ea"/>
                <a:cs typeface="+mn-cs"/>
              </a:rPr>
              <a:t> se tem </a:t>
            </a:r>
            <a:r>
              <a:rPr lang="en-US" sz="1200" b="0" i="0" kern="1200" baseline="0" dirty="0" err="1" smtClean="0">
                <a:solidFill>
                  <a:schemeClr val="tx1"/>
                </a:solidFill>
                <a:latin typeface="Times New Roman" pitchFamily="18" charset="0"/>
                <a:ea typeface="+mn-ea"/>
                <a:cs typeface="+mn-cs"/>
              </a:rPr>
              <a:t>informação</a:t>
            </a:r>
            <a:r>
              <a:rPr lang="en-US" sz="1200" b="0" i="0" kern="1200" baseline="0" dirty="0" smtClean="0">
                <a:solidFill>
                  <a:schemeClr val="tx1"/>
                </a:solidFill>
                <a:latin typeface="Times New Roman" pitchFamily="18" charset="0"/>
                <a:ea typeface="+mn-ea"/>
                <a:cs typeface="+mn-cs"/>
              </a:rPr>
              <a:t> de </a:t>
            </a:r>
            <a:r>
              <a:rPr lang="en-US" sz="1200" b="0" i="0" kern="1200" baseline="0" dirty="0" err="1" smtClean="0">
                <a:solidFill>
                  <a:schemeClr val="tx1"/>
                </a:solidFill>
                <a:latin typeface="Times New Roman" pitchFamily="18" charset="0"/>
                <a:ea typeface="+mn-ea"/>
                <a:cs typeface="+mn-cs"/>
              </a:rPr>
              <a:t>tamanho</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segundo</a:t>
            </a:r>
            <a:r>
              <a:rPr lang="en-US" sz="1200" b="0" i="0" kern="1200" baseline="0" dirty="0" smtClean="0">
                <a:solidFill>
                  <a:schemeClr val="tx1"/>
                </a:solidFill>
                <a:latin typeface="Times New Roman" pitchFamily="18" charset="0"/>
                <a:ea typeface="+mn-ea"/>
                <a:cs typeface="+mn-cs"/>
              </a:rPr>
              <a:t> o </a:t>
            </a:r>
            <a:r>
              <a:rPr lang="en-US" sz="1200" b="0" i="0" kern="1200" dirty="0" smtClean="0">
                <a:solidFill>
                  <a:schemeClr val="tx1"/>
                </a:solidFill>
                <a:latin typeface="+mn-lt"/>
                <a:ea typeface="+mn-ea"/>
                <a:cs typeface="+mn-cs"/>
              </a:rPr>
              <a:t>JPL Small-Body Database Browser, </a:t>
            </a:r>
            <a:r>
              <a:rPr lang="en-US" sz="1200" b="0" i="0" kern="1200" dirty="0" err="1" smtClean="0">
                <a:solidFill>
                  <a:schemeClr val="tx1"/>
                </a:solidFill>
                <a:latin typeface="+mn-lt"/>
                <a:ea typeface="+mn-ea"/>
                <a:cs typeface="+mn-cs"/>
              </a:rPr>
              <a:t>da</a:t>
            </a:r>
            <a:r>
              <a:rPr lang="en-US" sz="1200" b="0" i="0" kern="1200" dirty="0" smtClean="0">
                <a:solidFill>
                  <a:schemeClr val="tx1"/>
                </a:solidFill>
                <a:latin typeface="+mn-lt"/>
                <a:ea typeface="+mn-ea"/>
                <a:cs typeface="+mn-cs"/>
              </a:rPr>
              <a:t> NASA. O </a:t>
            </a:r>
            <a:r>
              <a:rPr lang="en-US" sz="1200" b="0" i="0" kern="1200" dirty="0" err="1" smtClean="0">
                <a:solidFill>
                  <a:schemeClr val="tx1"/>
                </a:solidFill>
                <a:latin typeface="+mn-lt"/>
                <a:ea typeface="+mn-ea"/>
                <a:cs typeface="+mn-cs"/>
              </a:rPr>
              <a:t>Objeto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associado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às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Geminídeas</a:t>
            </a:r>
            <a:r>
              <a:rPr lang="en-US" sz="1200" b="0" i="0" kern="1200" baseline="0" dirty="0" smtClean="0">
                <a:solidFill>
                  <a:schemeClr val="tx1"/>
                </a:solidFill>
                <a:latin typeface="+mn-lt"/>
                <a:ea typeface="+mn-ea"/>
                <a:cs typeface="+mn-cs"/>
              </a:rPr>
              <a:t> é </a:t>
            </a:r>
            <a:r>
              <a:rPr lang="en-US" sz="1200" b="0" i="0" kern="1200" baseline="0" dirty="0" err="1" smtClean="0">
                <a:solidFill>
                  <a:schemeClr val="tx1"/>
                </a:solidFill>
                <a:latin typeface="+mn-lt"/>
                <a:ea typeface="+mn-ea"/>
                <a:cs typeface="+mn-cs"/>
              </a:rPr>
              <a:t>também</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catalogado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como</a:t>
            </a:r>
            <a:r>
              <a:rPr lang="en-US" sz="1200" b="0" i="0" kern="1200" baseline="0" dirty="0" smtClean="0">
                <a:solidFill>
                  <a:schemeClr val="tx1"/>
                </a:solidFill>
                <a:latin typeface="+mn-lt"/>
                <a:ea typeface="+mn-ea"/>
                <a:cs typeface="+mn-cs"/>
              </a:rPr>
              <a:t> NEO do </a:t>
            </a:r>
            <a:r>
              <a:rPr lang="en-US" sz="1200" b="0" i="0" kern="1200" baseline="0" dirty="0" err="1" smtClean="0">
                <a:solidFill>
                  <a:schemeClr val="tx1"/>
                </a:solidFill>
                <a:latin typeface="+mn-lt"/>
                <a:ea typeface="+mn-ea"/>
                <a:cs typeface="+mn-cs"/>
              </a:rPr>
              <a:t>grupo</a:t>
            </a:r>
            <a:r>
              <a:rPr lang="en-US" sz="1200" b="0" i="0" kern="1200" baseline="0" dirty="0" smtClean="0">
                <a:solidFill>
                  <a:schemeClr val="tx1"/>
                </a:solidFill>
                <a:latin typeface="+mn-lt"/>
                <a:ea typeface="+mn-ea"/>
                <a:cs typeface="+mn-cs"/>
              </a:rPr>
              <a:t> Apollo e é </a:t>
            </a:r>
            <a:r>
              <a:rPr lang="en-US" sz="1200" b="0" i="0" kern="1200" baseline="0" dirty="0" err="1" smtClean="0">
                <a:solidFill>
                  <a:schemeClr val="tx1"/>
                </a:solidFill>
                <a:latin typeface="+mn-lt"/>
                <a:ea typeface="+mn-ea"/>
                <a:cs typeface="+mn-cs"/>
              </a:rPr>
              <a:t>também</a:t>
            </a:r>
            <a:r>
              <a:rPr lang="en-US" sz="1200" b="0" i="0" kern="1200" baseline="0" dirty="0" smtClean="0">
                <a:solidFill>
                  <a:schemeClr val="tx1"/>
                </a:solidFill>
                <a:latin typeface="+mn-lt"/>
                <a:ea typeface="+mn-ea"/>
                <a:cs typeface="+mn-cs"/>
              </a:rPr>
              <a:t> um PHA. 3200 Phaethon </a:t>
            </a:r>
            <a:r>
              <a:rPr lang="en-US" sz="1200" b="0" i="0" kern="1200" baseline="0" dirty="0" err="1" smtClean="0">
                <a:solidFill>
                  <a:schemeClr val="tx1"/>
                </a:solidFill>
                <a:latin typeface="+mn-lt"/>
                <a:ea typeface="+mn-ea"/>
                <a:cs typeface="+mn-cs"/>
              </a:rPr>
              <a:t>apresenta</a:t>
            </a:r>
            <a:r>
              <a:rPr lang="en-US" sz="1200" b="0" i="0" kern="1200" baseline="0" dirty="0" smtClean="0">
                <a:solidFill>
                  <a:schemeClr val="tx1"/>
                </a:solidFill>
                <a:latin typeface="+mn-lt"/>
                <a:ea typeface="+mn-ea"/>
                <a:cs typeface="+mn-cs"/>
              </a:rPr>
              <a:t> um </a:t>
            </a:r>
            <a:r>
              <a:rPr lang="en-US" sz="1200" b="0" i="0" kern="1200" baseline="0" dirty="0" err="1" smtClean="0">
                <a:solidFill>
                  <a:schemeClr val="tx1"/>
                </a:solidFill>
                <a:latin typeface="+mn-lt"/>
                <a:ea typeface="+mn-ea"/>
                <a:cs typeface="+mn-cs"/>
              </a:rPr>
              <a:t>comportamento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que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lembra</a:t>
            </a:r>
            <a:r>
              <a:rPr lang="en-US" sz="1200" b="0" i="0" kern="1200" baseline="0" dirty="0" smtClean="0">
                <a:solidFill>
                  <a:schemeClr val="tx1"/>
                </a:solidFill>
                <a:latin typeface="+mn-lt"/>
                <a:ea typeface="+mn-ea"/>
                <a:cs typeface="+mn-cs"/>
              </a:rPr>
              <a:t> o de um </a:t>
            </a:r>
            <a:r>
              <a:rPr lang="en-US" sz="1200" b="0" i="0" kern="1200" baseline="0" dirty="0" err="1" smtClean="0">
                <a:solidFill>
                  <a:schemeClr val="tx1"/>
                </a:solidFill>
                <a:latin typeface="+mn-lt"/>
                <a:ea typeface="+mn-ea"/>
                <a:cs typeface="+mn-cs"/>
              </a:rPr>
              <a:t>cometa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mas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não</a:t>
            </a:r>
            <a:r>
              <a:rPr lang="en-US" sz="1200" b="0" i="0" kern="1200" baseline="0" dirty="0" smtClean="0">
                <a:solidFill>
                  <a:schemeClr val="tx1"/>
                </a:solidFill>
                <a:latin typeface="+mn-lt"/>
                <a:ea typeface="+mn-ea"/>
                <a:cs typeface="+mn-cs"/>
              </a:rPr>
              <a:t> é </a:t>
            </a:r>
            <a:r>
              <a:rPr lang="en-US" sz="1200" b="0" i="0" kern="1200" baseline="0" dirty="0" err="1" smtClean="0">
                <a:solidFill>
                  <a:schemeClr val="tx1"/>
                </a:solidFill>
                <a:latin typeface="+mn-lt"/>
                <a:ea typeface="+mn-ea"/>
                <a:cs typeface="+mn-cs"/>
              </a:rPr>
              <a:t>considerado</a:t>
            </a:r>
            <a:r>
              <a:rPr lang="en-US" sz="1200" b="0" i="0" kern="1200" baseline="0" dirty="0" smtClean="0">
                <a:solidFill>
                  <a:schemeClr val="tx1"/>
                </a:solidFill>
                <a:latin typeface="+mn-lt"/>
                <a:ea typeface="+mn-ea"/>
                <a:cs typeface="+mn-cs"/>
              </a:rPr>
              <a:t> um </a:t>
            </a:r>
            <a:r>
              <a:rPr lang="en-US" sz="1200" b="0" i="0" kern="1200" baseline="0" dirty="0" err="1" smtClean="0">
                <a:solidFill>
                  <a:schemeClr val="tx1"/>
                </a:solidFill>
                <a:latin typeface="+mn-lt"/>
                <a:ea typeface="+mn-ea"/>
                <a:cs typeface="+mn-cs"/>
              </a:rPr>
              <a:t>centauro</a:t>
            </a:r>
            <a:r>
              <a:rPr lang="en-US" sz="1200" b="0" i="0" kern="1200" baseline="0" dirty="0" smtClean="0">
                <a:solidFill>
                  <a:schemeClr val="tx1"/>
                </a:solidFill>
                <a:latin typeface="+mn-lt"/>
                <a:ea typeface="+mn-ea"/>
                <a:cs typeface="+mn-cs"/>
              </a:rPr>
              <a:t>. As </a:t>
            </a:r>
            <a:r>
              <a:rPr lang="en-US" sz="1200" b="0" i="0" kern="1200" baseline="0" dirty="0" err="1" smtClean="0">
                <a:solidFill>
                  <a:schemeClr val="tx1"/>
                </a:solidFill>
                <a:latin typeface="+mn-lt"/>
                <a:ea typeface="+mn-ea"/>
                <a:cs typeface="+mn-cs"/>
              </a:rPr>
              <a:t>observações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apontam</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para</a:t>
            </a:r>
            <a:r>
              <a:rPr lang="en-US" sz="1200" b="0" i="0" kern="1200" baseline="0" dirty="0" smtClean="0">
                <a:solidFill>
                  <a:schemeClr val="tx1"/>
                </a:solidFill>
                <a:latin typeface="+mn-lt"/>
                <a:ea typeface="+mn-ea"/>
                <a:cs typeface="+mn-cs"/>
              </a:rPr>
              <a:t> um </a:t>
            </a:r>
            <a:r>
              <a:rPr lang="en-US" sz="1200" b="0" i="0" kern="1200" baseline="0" dirty="0" err="1" smtClean="0">
                <a:solidFill>
                  <a:schemeClr val="tx1"/>
                </a:solidFill>
                <a:latin typeface="+mn-lt"/>
                <a:ea typeface="+mn-ea"/>
                <a:cs typeface="+mn-cs"/>
              </a:rPr>
              <a:t>cometa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inativo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ou</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exaurido</a:t>
            </a:r>
            <a:r>
              <a:rPr lang="en-US" sz="1200" b="0" i="0" kern="1200" baseline="0" dirty="0" smtClean="0">
                <a:solidFill>
                  <a:schemeClr val="tx1"/>
                </a:solidFill>
                <a:latin typeface="+mn-lt"/>
                <a:ea typeface="+mn-ea"/>
                <a:cs typeface="+mn-cs"/>
              </a:rPr>
              <a:t>.</a:t>
            </a:r>
            <a:endParaRPr lang="pt-BR" b="0"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34</a:t>
            </a:fld>
            <a:endParaRPr lang="pt-BR"/>
          </a:p>
        </p:txBody>
      </p:sp>
    </p:spTree>
    <p:extLst>
      <p:ext uri="{BB962C8B-B14F-4D97-AF65-F5344CB8AC3E}">
        <p14:creationId xmlns:p14="http://schemas.microsoft.com/office/powerpoint/2010/main" val="211339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a:prstGeom prst="rect">
            <a:avLst/>
          </a:prstGeo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Figura</a:t>
            </a:r>
            <a:r>
              <a:rPr lang="en-US" sz="1200" b="0" i="0" kern="1200" baseline="0" dirty="0" smtClean="0">
                <a:solidFill>
                  <a:schemeClr val="tx1"/>
                </a:solidFill>
                <a:latin typeface="Times New Roman" pitchFamily="18" charset="0"/>
                <a:ea typeface="+mn-ea"/>
                <a:cs typeface="+mn-cs"/>
              </a:rPr>
              <a:t> </a:t>
            </a:r>
            <a:r>
              <a:rPr lang="en-US" sz="1200" b="0" i="0" kern="1200" baseline="0" dirty="0" err="1" smtClean="0">
                <a:solidFill>
                  <a:schemeClr val="tx1"/>
                </a:solidFill>
                <a:latin typeface="Times New Roman" pitchFamily="18" charset="0"/>
                <a:ea typeface="+mn-ea"/>
                <a:cs typeface="+mn-cs"/>
              </a:rPr>
              <a:t>obtida</a:t>
            </a:r>
            <a:r>
              <a:rPr lang="en-US" sz="1200" b="0" i="0" kern="1200" baseline="0" dirty="0" smtClean="0">
                <a:solidFill>
                  <a:schemeClr val="tx1"/>
                </a:solidFill>
                <a:latin typeface="Times New Roman" pitchFamily="18" charset="0"/>
                <a:ea typeface="+mn-ea"/>
                <a:cs typeface="+mn-cs"/>
              </a:rPr>
              <a:t> do </a:t>
            </a:r>
            <a:r>
              <a:rPr lang="en-US" sz="1200" b="0" i="0" kern="1200" dirty="0" smtClean="0">
                <a:solidFill>
                  <a:schemeClr val="tx1"/>
                </a:solidFill>
                <a:latin typeface="Times New Roman" pitchFamily="18" charset="0"/>
                <a:ea typeface="+mn-ea"/>
                <a:cs typeface="+mn-cs"/>
              </a:rPr>
              <a:t>APOD do </a:t>
            </a:r>
            <a:r>
              <a:rPr lang="en-US" sz="1200" b="0" i="0" kern="1200" dirty="0" err="1" smtClean="0">
                <a:solidFill>
                  <a:schemeClr val="tx1"/>
                </a:solidFill>
                <a:latin typeface="Times New Roman" pitchFamily="18" charset="0"/>
                <a:ea typeface="+mn-ea"/>
                <a:cs typeface="+mn-cs"/>
              </a:rPr>
              <a:t>dia</a:t>
            </a:r>
            <a:r>
              <a:rPr lang="en-US" sz="1200" b="0" i="0" kern="1200" dirty="0" smtClean="0">
                <a:solidFill>
                  <a:schemeClr val="tx1"/>
                </a:solidFill>
                <a:latin typeface="Times New Roman" pitchFamily="18" charset="0"/>
                <a:ea typeface="+mn-ea"/>
                <a:cs typeface="+mn-cs"/>
              </a:rPr>
              <a:t> 11 de </a:t>
            </a:r>
            <a:r>
              <a:rPr lang="en-US" sz="1200" b="0" i="0" kern="1200" dirty="0" err="1" smtClean="0">
                <a:solidFill>
                  <a:schemeClr val="tx1"/>
                </a:solidFill>
                <a:latin typeface="Times New Roman" pitchFamily="18" charset="0"/>
                <a:ea typeface="+mn-ea"/>
                <a:cs typeface="+mn-cs"/>
              </a:rPr>
              <a:t>outubro</a:t>
            </a:r>
            <a:r>
              <a:rPr lang="en-US" sz="1200" b="0" i="0" kern="1200" dirty="0" smtClean="0">
                <a:solidFill>
                  <a:schemeClr val="tx1"/>
                </a:solidFill>
                <a:latin typeface="Times New Roman" pitchFamily="18" charset="0"/>
                <a:ea typeface="+mn-ea"/>
                <a:cs typeface="+mn-cs"/>
              </a:rPr>
              <a:t> de 2008.</a:t>
            </a:r>
          </a:p>
          <a:p>
            <a:endParaRPr lang="en-US" sz="1200" b="0" i="0" kern="1200" dirty="0" smtClean="0">
              <a:solidFill>
                <a:schemeClr val="tx1"/>
              </a:solidFill>
              <a:latin typeface="Times New Roman" pitchFamily="18" charset="0"/>
              <a:ea typeface="+mn-ea"/>
              <a:cs typeface="+mn-cs"/>
            </a:endParaRPr>
          </a:p>
          <a:p>
            <a:pPr marL="342900" lvl="0" indent="-342900" algn="just">
              <a:spcBef>
                <a:spcPct val="20000"/>
              </a:spcBef>
              <a:buClr>
                <a:srgbClr val="FFC000"/>
              </a:buClr>
              <a:buFont typeface="Wingdings" pitchFamily="2" charset="2"/>
              <a:buChar char="v"/>
              <a:defRPr/>
            </a:pPr>
            <a:r>
              <a:rPr lang="pt-BR" sz="1200" dirty="0" smtClean="0">
                <a:solidFill>
                  <a:srgbClr val="FFC000"/>
                </a:solidFill>
                <a:latin typeface="Century Gothic" pitchFamily="34" charset="0"/>
                <a:ea typeface="Times New Roman" pitchFamily="18" charset="0"/>
                <a:cs typeface="Arial" pitchFamily="34" charset="0"/>
              </a:rPr>
              <a:t>Rastros brilhantes</a:t>
            </a:r>
            <a:r>
              <a:rPr lang="pt-BR" sz="1200" b="0" dirty="0" smtClean="0">
                <a:solidFill>
                  <a:srgbClr val="FFC000"/>
                </a:solidFill>
                <a:latin typeface="Century Gothic" pitchFamily="34" charset="0"/>
                <a:ea typeface="Times New Roman" pitchFamily="18" charset="0"/>
                <a:cs typeface="Arial" pitchFamily="34" charset="0"/>
              </a:rPr>
              <a:t> deixados por corpos que entram na atmosfera terrestre (meteoroides)</a:t>
            </a:r>
          </a:p>
          <a:p>
            <a:pPr marL="342900" lvl="0" indent="-342900" algn="just">
              <a:spcBef>
                <a:spcPct val="20000"/>
              </a:spcBef>
              <a:buClr>
                <a:srgbClr val="FFC000"/>
              </a:buClr>
              <a:buFont typeface="Wingdings" pitchFamily="2" charset="2"/>
              <a:buChar char="v"/>
              <a:defRPr/>
            </a:pPr>
            <a:r>
              <a:rPr lang="pt-BR" sz="1200" b="0" dirty="0" smtClean="0">
                <a:solidFill>
                  <a:srgbClr val="FFC000"/>
                </a:solidFill>
                <a:latin typeface="Century Gothic" pitchFamily="34" charset="0"/>
                <a:ea typeface="Times New Roman" pitchFamily="18" charset="0"/>
                <a:cs typeface="Arial" pitchFamily="34" charset="0"/>
              </a:rPr>
              <a:t>Calor gerando na entrada: milhares de °C</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Cerca de 4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ton</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entram diariamente na atm.</a:t>
            </a:r>
          </a:p>
          <a:p>
            <a:pPr marL="342900" lvl="0" indent="-342900" algn="just">
              <a:spcBef>
                <a:spcPct val="20000"/>
              </a:spcBef>
              <a:buClr>
                <a:srgbClr val="FFC000"/>
              </a:buClr>
              <a:buFont typeface="Wingdings" pitchFamily="2" charset="2"/>
              <a:buChar char="v"/>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maiores ao </a:t>
            </a:r>
            <a:r>
              <a:rPr lang="pt-BR" sz="1200" kern="0" dirty="0" smtClean="0">
                <a:solidFill>
                  <a:srgbClr val="FFC000"/>
                </a:solidFill>
                <a:effectLst>
                  <a:outerShdw blurRad="50800" dist="38100" dir="13500000" algn="br" rotWithShape="0">
                    <a:schemeClr val="tx1">
                      <a:alpha val="62000"/>
                    </a:schemeClr>
                  </a:outerShdw>
                </a:effectLst>
                <a:latin typeface="Century Gothic" pitchFamily="34" charset="0"/>
              </a:rPr>
              <a:t>chegarem à superfície: meteoritos</a:t>
            </a:r>
            <a:endParaRPr kumimoji="0" lang="pt-BR" sz="2400"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35</a:t>
            </a:fld>
            <a:endParaRPr lang="pt-BR"/>
          </a:p>
        </p:txBody>
      </p:sp>
    </p:spTree>
    <p:extLst>
      <p:ext uri="{BB962C8B-B14F-4D97-AF65-F5344CB8AC3E}">
        <p14:creationId xmlns:p14="http://schemas.microsoft.com/office/powerpoint/2010/main" val="93490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a:prstGeom prst="rect">
            <a:avLst/>
          </a:prstGeo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36</a:t>
            </a:fld>
            <a:endParaRPr lang="pt-BR"/>
          </a:p>
        </p:txBody>
      </p:sp>
    </p:spTree>
    <p:extLst>
      <p:ext uri="{BB962C8B-B14F-4D97-AF65-F5344CB8AC3E}">
        <p14:creationId xmlns:p14="http://schemas.microsoft.com/office/powerpoint/2010/main" val="158928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a:prstGeom prst="rect">
            <a:avLst/>
          </a:prstGeo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37</a:t>
            </a:fld>
            <a:endParaRPr lang="pt-BR"/>
          </a:p>
        </p:txBody>
      </p:sp>
    </p:spTree>
    <p:extLst>
      <p:ext uri="{BB962C8B-B14F-4D97-AF65-F5344CB8AC3E}">
        <p14:creationId xmlns:p14="http://schemas.microsoft.com/office/powerpoint/2010/main" val="69227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8</a:t>
            </a:fld>
            <a:endParaRPr lang="pt-BR"/>
          </a:p>
        </p:txBody>
      </p:sp>
    </p:spTree>
    <p:extLst>
      <p:ext uri="{BB962C8B-B14F-4D97-AF65-F5344CB8AC3E}">
        <p14:creationId xmlns:p14="http://schemas.microsoft.com/office/powerpoint/2010/main" val="268717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fld id="{533BA29A-8D8F-4B88-B12E-01F8FDD1BD34}" type="slidenum">
              <a:rPr lang="en-GB" altLang="pt-BR" sz="1000" b="0">
                <a:solidFill>
                  <a:schemeClr val="tx1"/>
                </a:solidFill>
              </a:rPr>
              <a:pPr/>
              <a:t>14</a:t>
            </a:fld>
            <a:endParaRPr lang="en-GB" altLang="pt-BR" sz="1000" b="0">
              <a:solidFill>
                <a:schemeClr val="tx1"/>
              </a:solidFill>
            </a:endParaRPr>
          </a:p>
        </p:txBody>
      </p:sp>
      <p:sp>
        <p:nvSpPr>
          <p:cNvPr id="61443" name="Text Box 1"/>
          <p:cNvSpPr txBox="1">
            <a:spLocks noChangeArrowheads="1"/>
          </p:cNvSpPr>
          <p:nvPr/>
        </p:nvSpPr>
        <p:spPr bwMode="auto">
          <a:xfrm>
            <a:off x="1263650" y="657225"/>
            <a:ext cx="4330700" cy="3244850"/>
          </a:xfrm>
          <a:prstGeom prst="rect">
            <a:avLst/>
          </a:prstGeom>
          <a:solidFill>
            <a:srgbClr val="FFFFFF"/>
          </a:solidFill>
          <a:ln w="9360">
            <a:solidFill>
              <a:srgbClr val="000000"/>
            </a:solidFill>
            <a:miter lim="800000"/>
            <a:headEnd/>
            <a:tailEnd/>
          </a:ln>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61444" name="Rectangle 2"/>
          <p:cNvSpPr>
            <a:spLocks noGrp="1" noChangeArrowheads="1"/>
          </p:cNvSpPr>
          <p:nvPr>
            <p:ph type="body"/>
          </p:nvPr>
        </p:nvSpPr>
        <p:spPr>
          <a:xfrm>
            <a:off x="914400" y="4125913"/>
            <a:ext cx="5024438"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mtClean="0"/>
          </a:p>
        </p:txBody>
      </p:sp>
    </p:spTree>
    <p:extLst>
      <p:ext uri="{BB962C8B-B14F-4D97-AF65-F5344CB8AC3E}">
        <p14:creationId xmlns:p14="http://schemas.microsoft.com/office/powerpoint/2010/main" val="93002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fld id="{ABFC20FC-27C4-40B7-B237-2433AD5AD6FB}" type="slidenum">
              <a:rPr lang="en-GB" altLang="pt-BR" sz="1000" b="0">
                <a:solidFill>
                  <a:schemeClr val="tx1"/>
                </a:solidFill>
              </a:rPr>
              <a:pPr/>
              <a:t>15</a:t>
            </a:fld>
            <a:endParaRPr lang="en-GB" altLang="pt-BR" sz="1000" b="0">
              <a:solidFill>
                <a:schemeClr val="tx1"/>
              </a:solidFill>
            </a:endParaRPr>
          </a:p>
        </p:txBody>
      </p:sp>
      <p:sp>
        <p:nvSpPr>
          <p:cNvPr id="62467" name="Text Box 1"/>
          <p:cNvSpPr txBox="1">
            <a:spLocks noChangeArrowheads="1"/>
          </p:cNvSpPr>
          <p:nvPr/>
        </p:nvSpPr>
        <p:spPr bwMode="auto">
          <a:xfrm>
            <a:off x="1263650" y="657225"/>
            <a:ext cx="4330700" cy="3244850"/>
          </a:xfrm>
          <a:prstGeom prst="rect">
            <a:avLst/>
          </a:prstGeom>
          <a:solidFill>
            <a:srgbClr val="FFFFFF"/>
          </a:solidFill>
          <a:ln w="9360">
            <a:solidFill>
              <a:srgbClr val="000000"/>
            </a:solidFill>
            <a:miter lim="800000"/>
            <a:headEnd/>
            <a:tailEnd/>
          </a:ln>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62468" name="Rectangle 2"/>
          <p:cNvSpPr>
            <a:spLocks noGrp="1" noChangeArrowheads="1"/>
          </p:cNvSpPr>
          <p:nvPr>
            <p:ph type="body"/>
          </p:nvPr>
        </p:nvSpPr>
        <p:spPr>
          <a:xfrm>
            <a:off x="914400" y="4125913"/>
            <a:ext cx="5024438"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z="1200" kern="1200" baseline="0" dirty="0" smtClean="0">
              <a:solidFill>
                <a:schemeClr val="tx1"/>
              </a:solidFill>
              <a:latin typeface="Times New Roman" pitchFamily="18" charset="0"/>
              <a:ea typeface="+mn-ea"/>
              <a:cs typeface="+mn-cs"/>
            </a:endParaRPr>
          </a:p>
          <a:p>
            <a:r>
              <a:rPr lang="pt-BR" altLang="pt-BR" dirty="0" err="1" smtClean="0"/>
              <a:t>Fomalhaut</a:t>
            </a:r>
            <a:r>
              <a:rPr lang="pt-BR" altLang="pt-BR" dirty="0" smtClean="0"/>
              <a:t>,</a:t>
            </a:r>
            <a:r>
              <a:rPr lang="pt-BR" altLang="pt-BR" baseline="0" dirty="0" smtClean="0"/>
              <a:t> a alfa da constelação do Peixe Austral, pode ser considerada uma estrela próxima, a 25 </a:t>
            </a:r>
            <a:r>
              <a:rPr lang="pt-BR" altLang="pt-BR" baseline="0" dirty="0" err="1" smtClean="0"/>
              <a:t>a.l</a:t>
            </a:r>
            <a:r>
              <a:rPr lang="pt-BR" altLang="pt-BR" baseline="0" dirty="0" smtClean="0"/>
              <a:t>., sendo a 18ª estrela em brilho no céu noturno. Seu nome significa, em árabe, “a boca do peixe”. Apesar de praticamente à mesma distância que Vega (a mais brilhante da constelação da Lira), seu menor brilho aparente é resultado de uma massa um pouco menor: duas massas solares (contra 2,3 massas solares de Vega), que confere a </a:t>
            </a:r>
            <a:r>
              <a:rPr lang="pt-BR" altLang="pt-BR" baseline="0" dirty="0" err="1" smtClean="0"/>
              <a:t>Fomalhaut</a:t>
            </a:r>
            <a:r>
              <a:rPr lang="pt-BR" altLang="pt-BR" baseline="0" dirty="0" smtClean="0"/>
              <a:t> uma magnitude a mais que a alfa da Lira (ou seja, tem um brilho aparente menor que o de Vega). Isso significa que </a:t>
            </a:r>
            <a:r>
              <a:rPr lang="pt-BR" altLang="pt-BR" baseline="0" dirty="0" err="1" smtClean="0"/>
              <a:t>Fomalhaut</a:t>
            </a:r>
            <a:r>
              <a:rPr lang="pt-BR" altLang="pt-BR" baseline="0" dirty="0" smtClean="0"/>
              <a:t> tem uma luminosidade de 16 vezes maior que a do Sol (contra 36 luminosidades solares de Vega). O telescópio espacial Iras, observando no infravermelho, detectou um disco de poeira ao redor de </a:t>
            </a:r>
            <a:r>
              <a:rPr lang="pt-BR" altLang="pt-BR" baseline="0" dirty="0" err="1" smtClean="0"/>
              <a:t>Fomalhaut</a:t>
            </a:r>
            <a:r>
              <a:rPr lang="pt-BR" altLang="pt-BR" baseline="0" dirty="0" smtClean="0"/>
              <a:t> no começo dos anos 80. Em 2008, foi anunciada a descoberta de um </a:t>
            </a:r>
            <a:r>
              <a:rPr lang="pt-BR" altLang="pt-BR" baseline="0" dirty="0" err="1" smtClean="0"/>
              <a:t>exoplaneta</a:t>
            </a:r>
            <a:r>
              <a:rPr lang="pt-BR" altLang="pt-BR" baseline="0" dirty="0" smtClean="0"/>
              <a:t> no disco, sendo um dos poucos </a:t>
            </a:r>
            <a:r>
              <a:rPr lang="pt-BR" altLang="pt-BR" baseline="0" dirty="0" err="1" smtClean="0"/>
              <a:t>exoplanetas</a:t>
            </a:r>
            <a:r>
              <a:rPr lang="pt-BR" altLang="pt-BR" baseline="0" dirty="0" smtClean="0"/>
              <a:t> que podem ser observados diretamente.</a:t>
            </a:r>
          </a:p>
          <a:p>
            <a:endParaRPr lang="pt-BR" altLang="pt-BR" baseline="0" dirty="0" smtClean="0"/>
          </a:p>
          <a:p>
            <a:r>
              <a:rPr lang="pt-BR" altLang="pt-BR" baseline="0" dirty="0" smtClean="0"/>
              <a:t>Al Nair é a estrela mais brilhante da constelação de Grou, mas é uma estrela de segunda magnitude (m=1,74) sendo a 31ª estrela em brilho no céu.  Seu nome significa “a mais brilhante” e é uma referência à cauda do Peixe Austral, constelação à qual os árabes ligaram essa estrela originalmente. Está a cerca de 100 </a:t>
            </a:r>
            <a:r>
              <a:rPr lang="pt-BR" altLang="pt-BR" baseline="0" dirty="0" err="1" smtClean="0"/>
              <a:t>a.l</a:t>
            </a:r>
            <a:r>
              <a:rPr lang="pt-BR" altLang="pt-BR" baseline="0" dirty="0" smtClean="0"/>
              <a:t>., e tem uma luminosidade aproximada de 400 vezes a solar</a:t>
            </a:r>
            <a:r>
              <a:rPr lang="pt-BR" altLang="pt-BR" baseline="0" dirty="0" smtClean="0"/>
              <a:t>.</a:t>
            </a:r>
          </a:p>
          <a:p>
            <a:endParaRPr lang="pt-BR" altLang="pt-BR" baseline="0" dirty="0" smtClean="0"/>
          </a:p>
          <a:p>
            <a:r>
              <a:rPr lang="pt-BR" altLang="pt-BR" baseline="0" dirty="0" err="1" smtClean="0"/>
              <a:t>Peacock</a:t>
            </a:r>
            <a:r>
              <a:rPr lang="pt-BR" altLang="pt-BR" baseline="0" dirty="0" smtClean="0"/>
              <a:t>, ou Alfa </a:t>
            </a:r>
            <a:r>
              <a:rPr lang="pt-BR" altLang="pt-BR" baseline="0" dirty="0" err="1" smtClean="0"/>
              <a:t>Pavonis</a:t>
            </a:r>
            <a:r>
              <a:rPr lang="pt-BR" altLang="pt-BR" baseline="0" dirty="0" smtClean="0"/>
              <a:t> é uma das 57 estrelas listadas no almanaque de navegação da força aérea britânica nos anos de 1930. Na época apenas duas estrelas do almanaque não tinham nomes clássicos. Uma delas era Alfa </a:t>
            </a:r>
            <a:r>
              <a:rPr lang="pt-BR" altLang="pt-BR" baseline="0" dirty="0" err="1" smtClean="0"/>
              <a:t>Pavonis</a:t>
            </a:r>
            <a:r>
              <a:rPr lang="pt-BR" altLang="pt-BR" baseline="0" dirty="0" smtClean="0"/>
              <a:t>, que ganhou o nome de sua própria constelação na língua inglesa. A outra estrela é </a:t>
            </a:r>
            <a:r>
              <a:rPr lang="pt-BR" altLang="pt-BR" baseline="0" dirty="0" err="1" smtClean="0"/>
              <a:t>Epsilon</a:t>
            </a:r>
            <a:r>
              <a:rPr lang="pt-BR" altLang="pt-BR" baseline="0" dirty="0" smtClean="0"/>
              <a:t> </a:t>
            </a:r>
            <a:r>
              <a:rPr lang="pt-BR" altLang="pt-BR" baseline="0" dirty="0" err="1" smtClean="0"/>
              <a:t>Carinae</a:t>
            </a:r>
            <a:r>
              <a:rPr lang="pt-BR" altLang="pt-BR" baseline="0" dirty="0" smtClean="0"/>
              <a:t>, que ganhou o nome de </a:t>
            </a:r>
            <a:r>
              <a:rPr lang="pt-BR" altLang="pt-BR" baseline="0" dirty="0" err="1" smtClean="0"/>
              <a:t>Avior</a:t>
            </a:r>
            <a:r>
              <a:rPr lang="pt-BR" altLang="pt-BR" baseline="0" dirty="0" smtClean="0"/>
              <a:t> e é melhor observada no outono do </a:t>
            </a:r>
            <a:r>
              <a:rPr lang="pt-BR" altLang="pt-BR" baseline="0" smtClean="0"/>
              <a:t>hemisfério sul. </a:t>
            </a:r>
            <a:endParaRPr lang="pt-BR" altLang="pt-BR" baseline="0" dirty="0" smtClean="0"/>
          </a:p>
          <a:p>
            <a:endParaRPr lang="pt-BR" altLang="pt-BR" baseline="0" dirty="0" smtClean="0"/>
          </a:p>
        </p:txBody>
      </p:sp>
    </p:spTree>
    <p:extLst>
      <p:ext uri="{BB962C8B-B14F-4D97-AF65-F5344CB8AC3E}">
        <p14:creationId xmlns:p14="http://schemas.microsoft.com/office/powerpoint/2010/main" val="127052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BD59C2-695C-457A-87D0-9FA74F96DDED}" type="slidenum">
              <a:rPr lang="pt-BR" smtClean="0"/>
              <a:pPr/>
              <a:t>16</a:t>
            </a:fld>
            <a:endParaRPr lang="pt-BR" smtClean="0"/>
          </a:p>
        </p:txBody>
      </p:sp>
      <p:sp>
        <p:nvSpPr>
          <p:cNvPr id="45059" name="Text Box 2"/>
          <p:cNvSpPr txBox="1">
            <a:spLocks noChangeArrowheads="1"/>
          </p:cNvSpPr>
          <p:nvPr/>
        </p:nvSpPr>
        <p:spPr bwMode="auto">
          <a:xfrm>
            <a:off x="1150938" y="657225"/>
            <a:ext cx="4556125" cy="3246438"/>
          </a:xfrm>
          <a:prstGeom prst="rect">
            <a:avLst/>
          </a:prstGeom>
          <a:solidFill>
            <a:srgbClr val="FFFFFF"/>
          </a:solidFill>
          <a:ln w="9525">
            <a:solidFill>
              <a:srgbClr val="000000"/>
            </a:solidFill>
            <a:miter lim="800000"/>
            <a:headEnd/>
            <a:tailEnd/>
          </a:ln>
        </p:spPr>
        <p:txBody>
          <a:bodyPr wrap="none" anchor="ctr"/>
          <a:lstStyle/>
          <a:p>
            <a:endParaRPr lang="pt-BR"/>
          </a:p>
        </p:txBody>
      </p:sp>
      <p:sp>
        <p:nvSpPr>
          <p:cNvPr id="45060" name="Rectangle 3"/>
          <p:cNvSpPr>
            <a:spLocks noGrp="1" noChangeArrowheads="1"/>
          </p:cNvSpPr>
          <p:nvPr>
            <p:ph type="body"/>
          </p:nvPr>
        </p:nvSpPr>
        <p:spPr>
          <a:xfrm>
            <a:off x="685800" y="4125913"/>
            <a:ext cx="5486400" cy="3911600"/>
          </a:xfrm>
          <a:noFill/>
          <a:ln/>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altLang="pt-BR" dirty="0" err="1" smtClean="0"/>
              <a:t>Achernar</a:t>
            </a:r>
            <a:r>
              <a:rPr lang="pt-BR" altLang="pt-BR" baseline="0" dirty="0" smtClean="0"/>
              <a:t> fica a 144 </a:t>
            </a:r>
            <a:r>
              <a:rPr lang="pt-BR" altLang="pt-BR" baseline="0" dirty="0" err="1" smtClean="0"/>
              <a:t>a.l</a:t>
            </a:r>
            <a:r>
              <a:rPr lang="pt-BR" altLang="pt-BR" baseline="0" dirty="0" smtClean="0"/>
              <a:t>. e seu nome vem da forma árabe “</a:t>
            </a:r>
            <a:r>
              <a:rPr lang="pt-BR" sz="1200" kern="1200" dirty="0" smtClean="0">
                <a:solidFill>
                  <a:schemeClr val="tx1"/>
                </a:solidFill>
                <a:latin typeface="Times New Roman" pitchFamily="18" charset="0"/>
                <a:ea typeface="+mn-ea"/>
                <a:cs typeface="+mn-cs"/>
              </a:rPr>
              <a:t>Al </a:t>
            </a:r>
            <a:r>
              <a:rPr lang="pt-BR" sz="1200" kern="1200" dirty="0" err="1" smtClean="0">
                <a:solidFill>
                  <a:schemeClr val="tx1"/>
                </a:solidFill>
                <a:latin typeface="Times New Roman" pitchFamily="18" charset="0"/>
                <a:ea typeface="+mn-ea"/>
                <a:cs typeface="+mn-cs"/>
              </a:rPr>
              <a:t>Ahir</a:t>
            </a:r>
            <a:r>
              <a:rPr lang="pt-BR" sz="1200" kern="1200" dirty="0" smtClean="0">
                <a:solidFill>
                  <a:schemeClr val="tx1"/>
                </a:solidFill>
                <a:latin typeface="Times New Roman" pitchFamily="18" charset="0"/>
                <a:ea typeface="+mn-ea"/>
                <a:cs typeface="+mn-cs"/>
              </a:rPr>
              <a:t> al </a:t>
            </a:r>
            <a:r>
              <a:rPr lang="pt-BR" sz="1200" kern="1200" dirty="0" err="1" smtClean="0">
                <a:solidFill>
                  <a:schemeClr val="tx1"/>
                </a:solidFill>
                <a:latin typeface="Times New Roman" pitchFamily="18" charset="0"/>
                <a:ea typeface="+mn-ea"/>
                <a:cs typeface="+mn-cs"/>
              </a:rPr>
              <a:t>Nahr</a:t>
            </a:r>
            <a:r>
              <a:rPr lang="pt-BR" sz="1200" kern="1200" dirty="0" smtClean="0">
                <a:solidFill>
                  <a:schemeClr val="tx1"/>
                </a:solidFill>
                <a:latin typeface="Times New Roman" pitchFamily="18" charset="0"/>
                <a:ea typeface="+mn-ea"/>
                <a:cs typeface="+mn-cs"/>
              </a:rPr>
              <a:t>” que significa “fim do rio”. O nome era originalmente dado à atual Acamar (</a:t>
            </a:r>
            <a:r>
              <a:rPr lang="pt-BR" sz="1200" kern="1200" dirty="0" err="1" smtClean="0">
                <a:solidFill>
                  <a:schemeClr val="tx1"/>
                </a:solidFill>
                <a:latin typeface="Times New Roman" pitchFamily="18" charset="0"/>
                <a:ea typeface="+mn-ea"/>
                <a:cs typeface="+mn-cs"/>
              </a:rPr>
              <a:t>theta</a:t>
            </a:r>
            <a:r>
              <a:rPr lang="pt-BR" sz="1200" kern="1200" dirty="0" smtClean="0">
                <a:solidFill>
                  <a:schemeClr val="tx1"/>
                </a:solidFill>
                <a:latin typeface="Times New Roman" pitchFamily="18" charset="0"/>
                <a:ea typeface="+mn-ea"/>
                <a:cs typeface="+mn-cs"/>
              </a:rPr>
              <a:t> </a:t>
            </a:r>
            <a:r>
              <a:rPr lang="pt-BR" sz="1200" kern="1200" dirty="0" err="1" smtClean="0">
                <a:solidFill>
                  <a:schemeClr val="tx1"/>
                </a:solidFill>
                <a:latin typeface="Times New Roman" pitchFamily="18" charset="0"/>
                <a:ea typeface="+mn-ea"/>
                <a:cs typeface="+mn-cs"/>
              </a:rPr>
              <a:t>Eridanii</a:t>
            </a:r>
            <a:r>
              <a:rPr lang="pt-BR" sz="1200" kern="1200" dirty="0" smtClean="0">
                <a:solidFill>
                  <a:schemeClr val="tx1"/>
                </a:solidFill>
                <a:latin typeface="Times New Roman" pitchFamily="18" charset="0"/>
                <a:ea typeface="+mn-ea"/>
                <a:cs typeface="+mn-cs"/>
              </a:rPr>
              <a:t>), pois a</a:t>
            </a:r>
            <a:r>
              <a:rPr lang="pt-BR" sz="1200" kern="1200" baseline="0" dirty="0" smtClean="0">
                <a:solidFill>
                  <a:schemeClr val="tx1"/>
                </a:solidFill>
                <a:latin typeface="Times New Roman" pitchFamily="18" charset="0"/>
                <a:ea typeface="+mn-ea"/>
                <a:cs typeface="+mn-cs"/>
              </a:rPr>
              <a:t> atual </a:t>
            </a:r>
            <a:r>
              <a:rPr lang="pt-BR" sz="1200" kern="1200" baseline="0" dirty="0" err="1" smtClean="0">
                <a:solidFill>
                  <a:schemeClr val="tx1"/>
                </a:solidFill>
                <a:latin typeface="Times New Roman" pitchFamily="18" charset="0"/>
                <a:ea typeface="+mn-ea"/>
                <a:cs typeface="+mn-cs"/>
              </a:rPr>
              <a:t>Achernar</a:t>
            </a:r>
            <a:r>
              <a:rPr lang="pt-BR" sz="1200" kern="1200" baseline="0" dirty="0" smtClean="0">
                <a:solidFill>
                  <a:schemeClr val="tx1"/>
                </a:solidFill>
                <a:latin typeface="Times New Roman" pitchFamily="18" charset="0"/>
                <a:ea typeface="+mn-ea"/>
                <a:cs typeface="+mn-cs"/>
              </a:rPr>
              <a:t> não era visível no oriente médio ou na Europa. Quando os navegadores avistaram a estrela mais brilhante ao sul, decidiu-se que ela era quem deveria representar a foz do Rio Erídano. </a:t>
            </a:r>
            <a:r>
              <a:rPr lang="pt-BR" sz="1200" kern="1200" dirty="0" smtClean="0">
                <a:solidFill>
                  <a:schemeClr val="tx1"/>
                </a:solidFill>
                <a:latin typeface="Times New Roman" pitchFamily="18" charset="0"/>
                <a:ea typeface="+mn-ea"/>
                <a:cs typeface="+mn-cs"/>
              </a:rPr>
              <a:t>É a nona estrela</a:t>
            </a:r>
            <a:r>
              <a:rPr lang="pt-BR" sz="1200" kern="1200" baseline="0" dirty="0" smtClean="0">
                <a:solidFill>
                  <a:schemeClr val="tx1"/>
                </a:solidFill>
                <a:latin typeface="Times New Roman" pitchFamily="18" charset="0"/>
                <a:ea typeface="+mn-ea"/>
                <a:cs typeface="+mn-cs"/>
              </a:rPr>
              <a:t> em brilho no céu noturno. É uma estrela branco azulada, com temperatura superficial de cerca de 19.000°C. Por ter um período de rotação extremamente curto, que pode ser estimado em cerca de cinco horas, </a:t>
            </a:r>
            <a:r>
              <a:rPr lang="pt-BR" sz="1200" kern="1200" baseline="0" dirty="0" err="1" smtClean="0">
                <a:solidFill>
                  <a:schemeClr val="tx1"/>
                </a:solidFill>
                <a:latin typeface="Times New Roman" pitchFamily="18" charset="0"/>
                <a:ea typeface="+mn-ea"/>
                <a:cs typeface="+mn-cs"/>
              </a:rPr>
              <a:t>Achernar</a:t>
            </a:r>
            <a:r>
              <a:rPr lang="pt-BR" sz="1200" kern="1200" baseline="0" dirty="0" smtClean="0">
                <a:solidFill>
                  <a:schemeClr val="tx1"/>
                </a:solidFill>
                <a:latin typeface="Times New Roman" pitchFamily="18" charset="0"/>
                <a:ea typeface="+mn-ea"/>
                <a:cs typeface="+mn-cs"/>
              </a:rPr>
              <a:t> é bastante achatada, sendo seu raio equatorial estimado em 12 raios solares, enquanto seu raio polar é de 8 raios solares. </a:t>
            </a:r>
          </a:p>
          <a:p>
            <a:endParaRPr lang="pt-BR" dirty="0" smtClean="0"/>
          </a:p>
        </p:txBody>
      </p:sp>
    </p:spTree>
    <p:extLst>
      <p:ext uri="{BB962C8B-B14F-4D97-AF65-F5344CB8AC3E}">
        <p14:creationId xmlns:p14="http://schemas.microsoft.com/office/powerpoint/2010/main" val="174345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BD59C2-695C-457A-87D0-9FA74F96DDED}" type="slidenum">
              <a:rPr lang="pt-BR" smtClean="0"/>
              <a:pPr/>
              <a:t>17</a:t>
            </a:fld>
            <a:endParaRPr lang="pt-BR" smtClean="0"/>
          </a:p>
        </p:txBody>
      </p:sp>
      <p:sp>
        <p:nvSpPr>
          <p:cNvPr id="45059" name="Text Box 2"/>
          <p:cNvSpPr txBox="1">
            <a:spLocks noChangeArrowheads="1"/>
          </p:cNvSpPr>
          <p:nvPr/>
        </p:nvSpPr>
        <p:spPr bwMode="auto">
          <a:xfrm>
            <a:off x="1150938" y="657225"/>
            <a:ext cx="4556125" cy="3246438"/>
          </a:xfrm>
          <a:prstGeom prst="rect">
            <a:avLst/>
          </a:prstGeom>
          <a:solidFill>
            <a:srgbClr val="FFFFFF"/>
          </a:solidFill>
          <a:ln w="9525">
            <a:solidFill>
              <a:srgbClr val="000000"/>
            </a:solidFill>
            <a:miter lim="800000"/>
            <a:headEnd/>
            <a:tailEnd/>
          </a:ln>
        </p:spPr>
        <p:txBody>
          <a:bodyPr wrap="none" anchor="ctr"/>
          <a:lstStyle/>
          <a:p>
            <a:endParaRPr lang="pt-BR"/>
          </a:p>
        </p:txBody>
      </p:sp>
      <p:sp>
        <p:nvSpPr>
          <p:cNvPr id="45060" name="Rectangle 3"/>
          <p:cNvSpPr>
            <a:spLocks noGrp="1" noChangeArrowheads="1"/>
          </p:cNvSpPr>
          <p:nvPr>
            <p:ph type="body"/>
          </p:nvPr>
        </p:nvSpPr>
        <p:spPr>
          <a:xfrm>
            <a:off x="685800" y="4125913"/>
            <a:ext cx="5486400" cy="3911600"/>
          </a:xfrm>
          <a:noFill/>
          <a:ln/>
        </p:spPr>
        <p:txBody>
          <a:bodyPr wrap="none" anchor="ctr"/>
          <a:lstStyle/>
          <a:p>
            <a:r>
              <a:rPr lang="pt-BR" altLang="pt-BR" dirty="0" smtClean="0"/>
              <a:t>Antares, a estrela mais brilhante da constelação de Escorpião, brilha</a:t>
            </a:r>
            <a:r>
              <a:rPr lang="pt-BR" altLang="pt-BR" baseline="0" dirty="0" smtClean="0"/>
              <a:t> com um tom avermelhado fácil de confundir com Marte. Daí o nome: Antares vem de “</a:t>
            </a:r>
            <a:r>
              <a:rPr lang="pt-BR" altLang="pt-BR" baseline="0" dirty="0" err="1" smtClean="0"/>
              <a:t>anti-Ares</a:t>
            </a:r>
            <a:r>
              <a:rPr lang="pt-BR" altLang="pt-BR" baseline="0" dirty="0" smtClean="0"/>
              <a:t>”, ou “que rivaliza com Ares”. Ares é o equivalente a Marte na mitologia grega. Décima quinta estrela em brilho no céu, Antares é uma </a:t>
            </a:r>
            <a:r>
              <a:rPr lang="pt-BR" altLang="pt-BR" baseline="0" dirty="0" err="1" smtClean="0"/>
              <a:t>supergigante</a:t>
            </a:r>
            <a:r>
              <a:rPr lang="pt-BR" altLang="pt-BR" baseline="0" dirty="0" smtClean="0"/>
              <a:t> vermelha, é estimada como sendo 10 mil vezes mais luminosa que o Sol. Está à distância de 550 </a:t>
            </a:r>
            <a:r>
              <a:rPr lang="pt-BR" altLang="pt-BR" baseline="0" dirty="0" err="1" smtClean="0"/>
              <a:t>a.l</a:t>
            </a:r>
            <a:r>
              <a:rPr lang="pt-BR" altLang="pt-BR" baseline="0" dirty="0" smtClean="0"/>
              <a:t>. Uma estrela “fria” (temperatura de 3.500 kelvins) com tamanha luminosidade só pode ser muito grande. De fato, o raio de Antares é estimado como sendo de três vezes a distância Terra-Sol, ou seja, se pudéssemos colocá-la no lugar do Sol, sua superfície estaria no cinturão de asteroides, além da órbita do planeta Marte.</a:t>
            </a:r>
          </a:p>
          <a:p>
            <a:endParaRPr lang="pt-BR" altLang="pt-BR" dirty="0" smtClean="0"/>
          </a:p>
          <a:p>
            <a:endParaRPr lang="pt-BR" dirty="0" smtClean="0"/>
          </a:p>
        </p:txBody>
      </p:sp>
    </p:spTree>
    <p:extLst>
      <p:ext uri="{BB962C8B-B14F-4D97-AF65-F5344CB8AC3E}">
        <p14:creationId xmlns:p14="http://schemas.microsoft.com/office/powerpoint/2010/main" val="327312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6BD59C2-695C-457A-87D0-9FA74F96DDED}" type="slidenum">
              <a:rPr lang="pt-BR" smtClean="0"/>
              <a:pPr/>
              <a:t>18</a:t>
            </a:fld>
            <a:endParaRPr lang="pt-BR" smtClean="0"/>
          </a:p>
        </p:txBody>
      </p:sp>
      <p:sp>
        <p:nvSpPr>
          <p:cNvPr id="45059" name="Text Box 2"/>
          <p:cNvSpPr txBox="1">
            <a:spLocks noChangeArrowheads="1"/>
          </p:cNvSpPr>
          <p:nvPr/>
        </p:nvSpPr>
        <p:spPr bwMode="auto">
          <a:xfrm>
            <a:off x="1150938" y="657225"/>
            <a:ext cx="4556125" cy="3246438"/>
          </a:xfrm>
          <a:prstGeom prst="rect">
            <a:avLst/>
          </a:prstGeom>
          <a:solidFill>
            <a:srgbClr val="FFFFFF"/>
          </a:solidFill>
          <a:ln w="9525">
            <a:solidFill>
              <a:srgbClr val="000000"/>
            </a:solidFill>
            <a:miter lim="800000"/>
            <a:headEnd/>
            <a:tailEnd/>
          </a:ln>
        </p:spPr>
        <p:txBody>
          <a:bodyPr wrap="none" anchor="ctr"/>
          <a:lstStyle/>
          <a:p>
            <a:endParaRPr lang="pt-BR"/>
          </a:p>
        </p:txBody>
      </p:sp>
      <p:sp>
        <p:nvSpPr>
          <p:cNvPr id="45060" name="Rectangle 3"/>
          <p:cNvSpPr>
            <a:spLocks noGrp="1" noChangeArrowheads="1"/>
          </p:cNvSpPr>
          <p:nvPr>
            <p:ph type="body"/>
          </p:nvPr>
        </p:nvSpPr>
        <p:spPr>
          <a:xfrm>
            <a:off x="685800" y="4125913"/>
            <a:ext cx="5486400" cy="3911600"/>
          </a:xfrm>
          <a:noFill/>
          <a:ln/>
        </p:spPr>
        <p:txBody>
          <a:bodyPr wrap="none" anchor="ctr"/>
          <a:lstStyle/>
          <a:p>
            <a:endParaRPr lang="pt-BR" dirty="0" smtClean="0"/>
          </a:p>
        </p:txBody>
      </p:sp>
    </p:spTree>
    <p:extLst>
      <p:ext uri="{BB962C8B-B14F-4D97-AF65-F5344CB8AC3E}">
        <p14:creationId xmlns:p14="http://schemas.microsoft.com/office/powerpoint/2010/main" val="346531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0" cap="none" spc="0" normalizeH="0" baseline="0" noProof="0" dirty="0" smtClean="0">
                <a:ln>
                  <a:noFill/>
                </a:ln>
                <a:solidFill>
                  <a:srgbClr val="B48FFF"/>
                </a:solidFill>
                <a:effectLst/>
                <a:uLnTx/>
                <a:uFillTx/>
                <a:latin typeface="Century Gothic" panose="020B0502020202020204" pitchFamily="34" charset="0"/>
                <a:ea typeface="+mn-ea"/>
                <a:cs typeface="+mn-cs"/>
              </a:rPr>
              <a:t>Nome: mitologia greco-romana</a:t>
            </a:r>
          </a:p>
          <a:p>
            <a:pPr marL="0" marR="0" indent="0" algn="l" defTabSz="914400" rtl="0" eaLnBrk="0" fontAlgn="base" latinLnBrk="0" hangingPunct="0">
              <a:lnSpc>
                <a:spcPct val="100000"/>
              </a:lnSpc>
              <a:spcBef>
                <a:spcPct val="30000"/>
              </a:spcBef>
              <a:spcAft>
                <a:spcPct val="0"/>
              </a:spcAft>
              <a:buClrTx/>
              <a:buSzTx/>
              <a:buFontTx/>
              <a:buNone/>
              <a:defRPr/>
            </a:pPr>
            <a:r>
              <a:rPr lang="pt-BR" sz="1200" b="0" kern="0" dirty="0" smtClean="0">
                <a:solidFill>
                  <a:srgbClr val="B48FFF"/>
                </a:solidFill>
                <a:latin typeface="Century Gothic" panose="020B0502020202020204" pitchFamily="34" charset="0"/>
              </a:rPr>
              <a:t>Visível de lugares com pouca PL</a:t>
            </a:r>
          </a:p>
          <a:p>
            <a:r>
              <a:rPr lang="pt-BR" sz="1200" b="0" kern="0" dirty="0" smtClean="0">
                <a:solidFill>
                  <a:srgbClr val="B48FFF"/>
                </a:solidFill>
                <a:latin typeface="Century Gothic" panose="020B0502020202020204" pitchFamily="34" charset="0"/>
              </a:rPr>
              <a:t>Galileu: “constituição estelar”</a:t>
            </a:r>
          </a:p>
          <a:p>
            <a:r>
              <a:rPr lang="pt-BR" sz="1200" b="0" kern="0" dirty="0" smtClean="0">
                <a:solidFill>
                  <a:srgbClr val="B48FFF"/>
                </a:solidFill>
                <a:latin typeface="Century Gothic" panose="020B0502020202020204" pitchFamily="34" charset="0"/>
              </a:rPr>
              <a:t>Regiões escuras: não são buracos.</a:t>
            </a:r>
            <a:endParaRPr lang="pt-BR" dirty="0"/>
          </a:p>
        </p:txBody>
      </p:sp>
      <p:sp>
        <p:nvSpPr>
          <p:cNvPr id="4" name="Espaço Reservado para Número de Slide 3"/>
          <p:cNvSpPr>
            <a:spLocks noGrp="1"/>
          </p:cNvSpPr>
          <p:nvPr>
            <p:ph type="sldNum" sz="quarter" idx="10"/>
          </p:nvPr>
        </p:nvSpPr>
        <p:spPr/>
        <p:txBody>
          <a:bodyPr/>
          <a:lstStyle/>
          <a:p>
            <a:pPr>
              <a:defRPr/>
            </a:pPr>
            <a:fld id="{C8795E42-7109-4C77-9ADB-0150A755D4A1}" type="slidenum">
              <a:rPr lang="pt-BR" smtClean="0"/>
              <a:t>19</a:t>
            </a:fld>
            <a:endParaRPr lang="pt-BR"/>
          </a:p>
        </p:txBody>
      </p:sp>
    </p:spTree>
    <p:extLst>
      <p:ext uri="{BB962C8B-B14F-4D97-AF65-F5344CB8AC3E}">
        <p14:creationId xmlns:p14="http://schemas.microsoft.com/office/powerpoint/2010/main" val="317938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lstStyle/>
          <a:p>
            <a:r>
              <a:rPr lang="pt-BR" dirty="0" smtClean="0"/>
              <a:t>GNM</a:t>
            </a:r>
            <a:r>
              <a:rPr lang="pt-BR" baseline="0" dirty="0" smtClean="0"/>
              <a:t> e PNM são siglas para “Grande Nuvem de Magalhães” e “Pequena Nuvem de Magalhães”, duas galáxias irregulares satélites da Via Láctea.</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21</a:t>
            </a:fld>
            <a:endParaRPr lang="pt-BR"/>
          </a:p>
        </p:txBody>
      </p:sp>
    </p:spTree>
    <p:extLst>
      <p:ext uri="{BB962C8B-B14F-4D97-AF65-F5344CB8AC3E}">
        <p14:creationId xmlns:p14="http://schemas.microsoft.com/office/powerpoint/2010/main" val="376349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AB343F6D-B3BC-43C7-9F61-0D3E4270499C}" type="slidenum">
              <a:rPr lang="pt-BR"/>
              <a:t>‹nº›</a:t>
            </a:fld>
            <a:endParaRPr lang="pt-BR"/>
          </a:p>
        </p:txBody>
      </p:sp>
    </p:spTree>
    <p:extLst>
      <p:ext uri="{BB962C8B-B14F-4D97-AF65-F5344CB8AC3E}">
        <p14:creationId xmlns:p14="http://schemas.microsoft.com/office/powerpoint/2010/main" val="42259060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AB7B8734-B6FD-4E2E-86CF-4B48DF8D7031}" type="slidenum">
              <a:rPr lang="pt-BR"/>
              <a:t>‹nº›</a:t>
            </a:fld>
            <a:endParaRPr lang="pt-BR"/>
          </a:p>
        </p:txBody>
      </p:sp>
    </p:spTree>
    <p:extLst>
      <p:ext uri="{BB962C8B-B14F-4D97-AF65-F5344CB8AC3E}">
        <p14:creationId xmlns:p14="http://schemas.microsoft.com/office/powerpoint/2010/main" val="50418441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BF331C9D-6521-4E9E-9867-0D56DF9C17A7}" type="slidenum">
              <a:rPr lang="pt-BR"/>
              <a:t>‹nº›</a:t>
            </a:fld>
            <a:endParaRPr lang="pt-BR"/>
          </a:p>
        </p:txBody>
      </p:sp>
    </p:spTree>
    <p:extLst>
      <p:ext uri="{BB962C8B-B14F-4D97-AF65-F5344CB8AC3E}">
        <p14:creationId xmlns:p14="http://schemas.microsoft.com/office/powerpoint/2010/main" val="416839517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0492774E-4E5F-42E4-9C2D-D1ED87FE5F01}" type="slidenum">
              <a:rPr lang="pt-BR"/>
              <a:t>‹nº›</a:t>
            </a:fld>
            <a:endParaRPr lang="pt-BR"/>
          </a:p>
        </p:txBody>
      </p:sp>
    </p:spTree>
    <p:extLst>
      <p:ext uri="{BB962C8B-B14F-4D97-AF65-F5344CB8AC3E}">
        <p14:creationId xmlns:p14="http://schemas.microsoft.com/office/powerpoint/2010/main" val="258139378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p>
        </p:txBody>
      </p:sp>
      <p:sp>
        <p:nvSpPr>
          <p:cNvPr id="8" name="Rectangle 5"/>
          <p:cNvSpPr>
            <a:spLocks noGrp="1" noChangeArrowheads="1"/>
          </p:cNvSpPr>
          <p:nvPr>
            <p:ph type="ftr" sz="quarter" idx="11"/>
          </p:nvPr>
        </p:nvSpPr>
        <p:spPr/>
        <p:txBody>
          <a:bodyPr/>
          <a:lstStyle>
            <a:lvl1pPr>
              <a:defRPr/>
            </a:lvl1pPr>
          </a:lstStyle>
          <a:p>
            <a:pPr>
              <a:defRPr/>
            </a:pPr>
            <a:endParaRPr lang="pt-BR"/>
          </a:p>
        </p:txBody>
      </p:sp>
      <p:sp>
        <p:nvSpPr>
          <p:cNvPr id="9" name="Rectangle 6"/>
          <p:cNvSpPr>
            <a:spLocks noGrp="1" noChangeArrowheads="1"/>
          </p:cNvSpPr>
          <p:nvPr>
            <p:ph type="sldNum" sz="quarter" idx="12"/>
          </p:nvPr>
        </p:nvSpPr>
        <p:spPr/>
        <p:txBody>
          <a:bodyPr/>
          <a:lstStyle>
            <a:lvl1pPr>
              <a:defRPr/>
            </a:lvl1pPr>
          </a:lstStyle>
          <a:p>
            <a:pPr>
              <a:defRPr/>
            </a:pPr>
            <a:fld id="{F9347BA4-A96F-4A96-AB57-9474F2437135}" type="slidenum">
              <a:rPr lang="pt-BR"/>
              <a:t>‹nº›</a:t>
            </a:fld>
            <a:endParaRPr lang="pt-BR"/>
          </a:p>
        </p:txBody>
      </p:sp>
    </p:spTree>
    <p:extLst>
      <p:ext uri="{BB962C8B-B14F-4D97-AF65-F5344CB8AC3E}">
        <p14:creationId xmlns:p14="http://schemas.microsoft.com/office/powerpoint/2010/main" val="292832224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p>
        </p:txBody>
      </p:sp>
      <p:sp>
        <p:nvSpPr>
          <p:cNvPr id="4" name="Rectangle 5"/>
          <p:cNvSpPr>
            <a:spLocks noGrp="1" noChangeArrowheads="1"/>
          </p:cNvSpPr>
          <p:nvPr>
            <p:ph type="ftr" sz="quarter" idx="11"/>
          </p:nvPr>
        </p:nvSpPr>
        <p:spPr/>
        <p:txBody>
          <a:bodyPr/>
          <a:lstStyle>
            <a:lvl1pPr>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vl1pPr>
          </a:lstStyle>
          <a:p>
            <a:pPr>
              <a:defRPr/>
            </a:pPr>
            <a:fld id="{BCA8D6FD-40CF-4EB0-807D-3CD31BDC69B4}" type="slidenum">
              <a:rPr lang="pt-BR"/>
              <a:t>‹nº›</a:t>
            </a:fld>
            <a:endParaRPr lang="pt-BR"/>
          </a:p>
        </p:txBody>
      </p:sp>
    </p:spTree>
    <p:extLst>
      <p:ext uri="{BB962C8B-B14F-4D97-AF65-F5344CB8AC3E}">
        <p14:creationId xmlns:p14="http://schemas.microsoft.com/office/powerpoint/2010/main" val="10373939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p>
        </p:txBody>
      </p:sp>
      <p:sp>
        <p:nvSpPr>
          <p:cNvPr id="3" name="Rectangle 5"/>
          <p:cNvSpPr>
            <a:spLocks noGrp="1" noChangeArrowheads="1"/>
          </p:cNvSpPr>
          <p:nvPr>
            <p:ph type="ftr" sz="quarter" idx="11"/>
          </p:nvPr>
        </p:nvSpPr>
        <p:spPr/>
        <p:txBody>
          <a:bodyPr/>
          <a:lstStyle>
            <a:lvl1pPr>
              <a:defRPr/>
            </a:lvl1pPr>
          </a:lstStyle>
          <a:p>
            <a:pPr>
              <a:defRPr/>
            </a:pPr>
            <a:endParaRPr lang="pt-BR"/>
          </a:p>
        </p:txBody>
      </p:sp>
      <p:sp>
        <p:nvSpPr>
          <p:cNvPr id="4" name="Rectangle 6"/>
          <p:cNvSpPr>
            <a:spLocks noGrp="1" noChangeArrowheads="1"/>
          </p:cNvSpPr>
          <p:nvPr>
            <p:ph type="sldNum" sz="quarter" idx="12"/>
          </p:nvPr>
        </p:nvSpPr>
        <p:spPr/>
        <p:txBody>
          <a:bodyPr/>
          <a:lstStyle>
            <a:lvl1pPr>
              <a:defRPr/>
            </a:lvl1pPr>
          </a:lstStyle>
          <a:p>
            <a:pPr>
              <a:defRPr/>
            </a:pPr>
            <a:fld id="{AFBE96D3-7929-4008-98A5-E4F536520FE9}" type="slidenum">
              <a:rPr lang="pt-BR"/>
              <a:t>‹nº›</a:t>
            </a:fld>
            <a:endParaRPr lang="pt-BR"/>
          </a:p>
        </p:txBody>
      </p:sp>
    </p:spTree>
    <p:extLst>
      <p:ext uri="{BB962C8B-B14F-4D97-AF65-F5344CB8AC3E}">
        <p14:creationId xmlns:p14="http://schemas.microsoft.com/office/powerpoint/2010/main" val="45319737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B511A674-F612-46AE-A196-8603CB9EACBD}" type="slidenum">
              <a:rPr lang="pt-BR"/>
              <a:t>‹nº›</a:t>
            </a:fld>
            <a:endParaRPr lang="pt-BR"/>
          </a:p>
        </p:txBody>
      </p:sp>
    </p:spTree>
    <p:extLst>
      <p:ext uri="{BB962C8B-B14F-4D97-AF65-F5344CB8AC3E}">
        <p14:creationId xmlns:p14="http://schemas.microsoft.com/office/powerpoint/2010/main" val="40262141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FEF229ED-2D68-4DDB-BE4F-5D3D651D7D66}" type="slidenum">
              <a:rPr lang="pt-BR"/>
              <a:t>‹nº›</a:t>
            </a:fld>
            <a:endParaRPr lang="pt-BR"/>
          </a:p>
        </p:txBody>
      </p:sp>
    </p:spTree>
    <p:extLst>
      <p:ext uri="{BB962C8B-B14F-4D97-AF65-F5344CB8AC3E}">
        <p14:creationId xmlns:p14="http://schemas.microsoft.com/office/powerpoint/2010/main" val="279249427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CE955AC8-A920-4769-B1A2-5912854039D9}" type="slidenum">
              <a:rPr lang="pt-BR"/>
              <a:t>‹nº›</a:t>
            </a:fld>
            <a:endParaRPr lang="pt-BR"/>
          </a:p>
        </p:txBody>
      </p:sp>
    </p:spTree>
    <p:extLst>
      <p:ext uri="{BB962C8B-B14F-4D97-AF65-F5344CB8AC3E}">
        <p14:creationId xmlns:p14="http://schemas.microsoft.com/office/powerpoint/2010/main" val="259472866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00F7A315-CC19-44C3-8593-18B8EBEC57DD}" type="slidenum">
              <a:rPr lang="pt-BR"/>
              <a:t>‹nº›</a:t>
            </a:fld>
            <a:endParaRPr lang="pt-BR"/>
          </a:p>
        </p:txBody>
      </p:sp>
    </p:spTree>
    <p:extLst>
      <p:ext uri="{BB962C8B-B14F-4D97-AF65-F5344CB8AC3E}">
        <p14:creationId xmlns:p14="http://schemas.microsoft.com/office/powerpoint/2010/main" val="384517860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C480E8B2-BB6C-4988-BAD7-673DDB26E2A1}" type="slidenum">
              <a:rPr lang="pt-BR"/>
              <a:t>‹nº›</a:t>
            </a:fld>
            <a:endParaRPr lang="pt-BR"/>
          </a:p>
        </p:txBody>
      </p:sp>
    </p:spTree>
    <p:extLst>
      <p:ext uri="{BB962C8B-B14F-4D97-AF65-F5344CB8AC3E}">
        <p14:creationId xmlns:p14="http://schemas.microsoft.com/office/powerpoint/2010/main" val="351192861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A13469F0-059C-491C-A77A-DF75976FC361}" type="slidenum">
              <a:rPr lang="pt-BR"/>
              <a:t>‹nº›</a:t>
            </a:fld>
            <a:endParaRPr lang="pt-BR"/>
          </a:p>
        </p:txBody>
      </p:sp>
    </p:spTree>
    <p:extLst>
      <p:ext uri="{BB962C8B-B14F-4D97-AF65-F5344CB8AC3E}">
        <p14:creationId xmlns:p14="http://schemas.microsoft.com/office/powerpoint/2010/main" val="9189166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916F09CF-DD49-40A0-9781-575301A3B662}" type="slidenum">
              <a:rPr lang="pt-BR"/>
              <a:t>‹nº›</a:t>
            </a:fld>
            <a:endParaRPr lang="pt-BR"/>
          </a:p>
        </p:txBody>
      </p:sp>
    </p:spTree>
    <p:extLst>
      <p:ext uri="{BB962C8B-B14F-4D97-AF65-F5344CB8AC3E}">
        <p14:creationId xmlns:p14="http://schemas.microsoft.com/office/powerpoint/2010/main" val="9755525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C3B454FB-A816-4A89-8F41-235FBCB26775}" type="slidenum">
              <a:rPr lang="pt-BR"/>
              <a:t>‹nº›</a:t>
            </a:fld>
            <a:endParaRPr lang="pt-BR"/>
          </a:p>
        </p:txBody>
      </p:sp>
    </p:spTree>
    <p:extLst>
      <p:ext uri="{BB962C8B-B14F-4D97-AF65-F5344CB8AC3E}">
        <p14:creationId xmlns:p14="http://schemas.microsoft.com/office/powerpoint/2010/main" val="33267284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p:txBody>
          <a:bodyPr/>
          <a:lstStyle>
            <a:lvl1pPr>
              <a:defRPr/>
            </a:lvl1pPr>
          </a:lstStyle>
          <a:p>
            <a:pPr>
              <a:defRPr/>
            </a:pPr>
            <a:endParaRPr lang="pt-BR"/>
          </a:p>
        </p:txBody>
      </p:sp>
      <p:sp>
        <p:nvSpPr>
          <p:cNvPr id="8" name="Rectangle 5"/>
          <p:cNvSpPr>
            <a:spLocks noGrp="1" noChangeArrowheads="1"/>
          </p:cNvSpPr>
          <p:nvPr>
            <p:ph type="ftr" sz="quarter" idx="11"/>
          </p:nvPr>
        </p:nvSpPr>
        <p:spPr/>
        <p:txBody>
          <a:bodyPr/>
          <a:lstStyle>
            <a:lvl1pPr>
              <a:defRPr/>
            </a:lvl1pPr>
          </a:lstStyle>
          <a:p>
            <a:pPr>
              <a:defRPr/>
            </a:pPr>
            <a:endParaRPr lang="pt-BR"/>
          </a:p>
        </p:txBody>
      </p:sp>
      <p:sp>
        <p:nvSpPr>
          <p:cNvPr id="9" name="Rectangle 6"/>
          <p:cNvSpPr>
            <a:spLocks noGrp="1" noChangeArrowheads="1"/>
          </p:cNvSpPr>
          <p:nvPr>
            <p:ph type="sldNum" sz="quarter" idx="12"/>
          </p:nvPr>
        </p:nvSpPr>
        <p:spPr/>
        <p:txBody>
          <a:bodyPr/>
          <a:lstStyle>
            <a:lvl1pPr>
              <a:defRPr/>
            </a:lvl1pPr>
          </a:lstStyle>
          <a:p>
            <a:pPr>
              <a:defRPr/>
            </a:pPr>
            <a:fld id="{EFE82DE1-BE8A-4A0C-AEB4-FFC0BEAB8539}" type="slidenum">
              <a:rPr lang="pt-BR"/>
              <a:t>‹nº›</a:t>
            </a:fld>
            <a:endParaRPr lang="pt-BR"/>
          </a:p>
        </p:txBody>
      </p:sp>
    </p:spTree>
    <p:extLst>
      <p:ext uri="{BB962C8B-B14F-4D97-AF65-F5344CB8AC3E}">
        <p14:creationId xmlns:p14="http://schemas.microsoft.com/office/powerpoint/2010/main" val="21679314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a:defRPr/>
            </a:lvl1pPr>
          </a:lstStyle>
          <a:p>
            <a:pPr>
              <a:defRPr/>
            </a:pPr>
            <a:endParaRPr lang="pt-BR"/>
          </a:p>
        </p:txBody>
      </p:sp>
      <p:sp>
        <p:nvSpPr>
          <p:cNvPr id="4" name="Rectangle 5"/>
          <p:cNvSpPr>
            <a:spLocks noGrp="1" noChangeArrowheads="1"/>
          </p:cNvSpPr>
          <p:nvPr>
            <p:ph type="ftr" sz="quarter" idx="11"/>
          </p:nvPr>
        </p:nvSpPr>
        <p:spPr/>
        <p:txBody>
          <a:bodyPr/>
          <a:lstStyle>
            <a:lvl1pPr>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vl1pPr>
          </a:lstStyle>
          <a:p>
            <a:pPr>
              <a:defRPr/>
            </a:pPr>
            <a:fld id="{E7868CA9-F00A-43FC-BB90-9B327C40C9D2}" type="slidenum">
              <a:rPr lang="pt-BR"/>
              <a:t>‹nº›</a:t>
            </a:fld>
            <a:endParaRPr lang="pt-BR"/>
          </a:p>
        </p:txBody>
      </p:sp>
    </p:spTree>
    <p:extLst>
      <p:ext uri="{BB962C8B-B14F-4D97-AF65-F5344CB8AC3E}">
        <p14:creationId xmlns:p14="http://schemas.microsoft.com/office/powerpoint/2010/main" val="137208933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pt-BR"/>
          </a:p>
        </p:txBody>
      </p:sp>
      <p:sp>
        <p:nvSpPr>
          <p:cNvPr id="3" name="Rectangle 5"/>
          <p:cNvSpPr>
            <a:spLocks noGrp="1" noChangeArrowheads="1"/>
          </p:cNvSpPr>
          <p:nvPr>
            <p:ph type="ftr" sz="quarter" idx="11"/>
          </p:nvPr>
        </p:nvSpPr>
        <p:spPr/>
        <p:txBody>
          <a:bodyPr/>
          <a:lstStyle>
            <a:lvl1pPr>
              <a:defRPr/>
            </a:lvl1pPr>
          </a:lstStyle>
          <a:p>
            <a:pPr>
              <a:defRPr/>
            </a:pPr>
            <a:endParaRPr lang="pt-BR"/>
          </a:p>
        </p:txBody>
      </p:sp>
      <p:sp>
        <p:nvSpPr>
          <p:cNvPr id="4" name="Rectangle 6"/>
          <p:cNvSpPr>
            <a:spLocks noGrp="1" noChangeArrowheads="1"/>
          </p:cNvSpPr>
          <p:nvPr>
            <p:ph type="sldNum" sz="quarter" idx="12"/>
          </p:nvPr>
        </p:nvSpPr>
        <p:spPr/>
        <p:txBody>
          <a:bodyPr/>
          <a:lstStyle>
            <a:lvl1pPr>
              <a:defRPr/>
            </a:lvl1pPr>
          </a:lstStyle>
          <a:p>
            <a:pPr>
              <a:defRPr/>
            </a:pPr>
            <a:fld id="{AF7A77C9-C02F-49B0-918C-1F07AFC78C2B}" type="slidenum">
              <a:rPr lang="pt-BR"/>
              <a:t>‹nº›</a:t>
            </a:fld>
            <a:endParaRPr lang="pt-BR"/>
          </a:p>
        </p:txBody>
      </p:sp>
    </p:spTree>
    <p:extLst>
      <p:ext uri="{BB962C8B-B14F-4D97-AF65-F5344CB8AC3E}">
        <p14:creationId xmlns:p14="http://schemas.microsoft.com/office/powerpoint/2010/main" val="192189914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C8712366-6CBA-4427-937C-DC32BB7BA2AD}" type="slidenum">
              <a:rPr lang="pt-BR"/>
              <a:t>‹nº›</a:t>
            </a:fld>
            <a:endParaRPr lang="pt-BR"/>
          </a:p>
        </p:txBody>
      </p:sp>
    </p:spTree>
    <p:extLst>
      <p:ext uri="{BB962C8B-B14F-4D97-AF65-F5344CB8AC3E}">
        <p14:creationId xmlns:p14="http://schemas.microsoft.com/office/powerpoint/2010/main" val="5497073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vl1pPr>
          </a:lstStyle>
          <a:p>
            <a:pPr>
              <a:defRPr/>
            </a:pPr>
            <a:endParaRPr lang="pt-BR"/>
          </a:p>
        </p:txBody>
      </p:sp>
      <p:sp>
        <p:nvSpPr>
          <p:cNvPr id="6" name="Rectangle 5"/>
          <p:cNvSpPr>
            <a:spLocks noGrp="1" noChangeArrowheads="1"/>
          </p:cNvSpPr>
          <p:nvPr>
            <p:ph type="ftr" sz="quarter" idx="11"/>
          </p:nvPr>
        </p:nvSpPr>
        <p:spPr/>
        <p:txBody>
          <a:bodyPr/>
          <a:lstStyle>
            <a:lvl1pPr>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vl1pPr>
          </a:lstStyle>
          <a:p>
            <a:pPr>
              <a:defRPr/>
            </a:pPr>
            <a:fld id="{E36C323F-CCCC-4BA7-8037-5FEA2C1AC23A}" type="slidenum">
              <a:rPr lang="pt-BR"/>
              <a:t>‹nº›</a:t>
            </a:fld>
            <a:endParaRPr lang="pt-BR"/>
          </a:p>
        </p:txBody>
      </p:sp>
    </p:spTree>
    <p:extLst>
      <p:ext uri="{BB962C8B-B14F-4D97-AF65-F5344CB8AC3E}">
        <p14:creationId xmlns:p14="http://schemas.microsoft.com/office/powerpoint/2010/main" val="75707869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C0BA6051-4EB8-42EE-A94B-3FAEC529BE95}" type="slidenum">
              <a:rPr lang="pt-BR"/>
              <a:t>‹nº›</a:t>
            </a:fld>
            <a:endParaRPr lang="pt-BR"/>
          </a:p>
        </p:txBody>
      </p:sp>
    </p:spTree>
    <p:extLst>
      <p:ext uri="{BB962C8B-B14F-4D97-AF65-F5344CB8AC3E}">
        <p14:creationId xmlns:p14="http://schemas.microsoft.com/office/powerpoint/2010/main" val="4114727905"/>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hasCustomPrompt="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defRPr/>
            </a:lvl1pPr>
          </a:lstStyle>
          <a:p>
            <a:pPr>
              <a:defRPr/>
            </a:pPr>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vl1pPr>
          </a:lstStyle>
          <a:p>
            <a:pPr>
              <a:defRPr/>
            </a:pPr>
            <a:fld id="{6ECD1CD8-C50B-4451-9FCB-820EDF8DFC4A}" type="slidenum">
              <a:rPr lang="pt-BR"/>
              <a:t>‹nº›</a:t>
            </a:fld>
            <a:endParaRPr lang="pt-BR"/>
          </a:p>
        </p:txBody>
      </p:sp>
    </p:spTree>
    <p:extLst>
      <p:ext uri="{BB962C8B-B14F-4D97-AF65-F5344CB8AC3E}">
        <p14:creationId xmlns:p14="http://schemas.microsoft.com/office/powerpoint/2010/main" val="22395578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2075" tIns="46038" rIns="92075" bIns="46038" numCol="1" anchor="ctr" anchorCtr="0" compatLnSpc="1"/>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2075" tIns="46038" rIns="92075" bIns="46038" numCol="1" anchor="t" anchorCtr="0" compatLnSpc="1"/>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b="0">
                <a:solidFill>
                  <a:schemeClr val="tx1"/>
                </a:solidFill>
              </a:defRPr>
            </a:lvl1pPr>
          </a:lstStyle>
          <a:p>
            <a:pPr>
              <a:defRPr/>
            </a:pPr>
            <a:fld id="{36C6CC0E-1808-46ED-B6CB-D709E7537B07}" type="slidenum">
              <a:rPr lang="pt-BR"/>
              <a:t>‹nº›</a:t>
            </a:fld>
            <a:endParaRPr lang="pt-BR"/>
          </a:p>
        </p:txBody>
      </p:sp>
    </p:spTree>
    <p:extLst>
      <p:ext uri="{BB962C8B-B14F-4D97-AF65-F5344CB8AC3E}">
        <p14:creationId xmlns:p14="http://schemas.microsoft.com/office/powerpoint/2010/main" val="4219149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defRPr>
      </a:lvl2pPr>
      <a:lvl3pPr algn="ctr" rtl="0" eaLnBrk="0" fontAlgn="base" hangingPunct="0">
        <a:spcBef>
          <a:spcPct val="0"/>
        </a:spcBef>
        <a:spcAft>
          <a:spcPct val="0"/>
        </a:spcAft>
        <a:defRPr sz="4400" b="1">
          <a:solidFill>
            <a:schemeClr val="tx2"/>
          </a:solidFill>
          <a:latin typeface="Arial" panose="020B0604020202020204" pitchFamily="34" charset="0"/>
        </a:defRPr>
      </a:lvl3pPr>
      <a:lvl4pPr algn="ctr" rtl="0" eaLnBrk="0" fontAlgn="base" hangingPunct="0">
        <a:spcBef>
          <a:spcPct val="0"/>
        </a:spcBef>
        <a:spcAft>
          <a:spcPct val="0"/>
        </a:spcAft>
        <a:defRPr sz="4400" b="1">
          <a:solidFill>
            <a:schemeClr val="tx2"/>
          </a:solidFill>
          <a:latin typeface="Arial" panose="020B0604020202020204" pitchFamily="34" charset="0"/>
        </a:defRPr>
      </a:lvl4pPr>
      <a:lvl5pPr algn="ctr" rtl="0" eaLnBrk="0" fontAlgn="base" hangingPunct="0">
        <a:spcBef>
          <a:spcPct val="0"/>
        </a:spcBef>
        <a:spcAft>
          <a:spcPct val="0"/>
        </a:spcAft>
        <a:defRPr sz="4400" b="1">
          <a:solidFill>
            <a:schemeClr val="tx2"/>
          </a:solidFill>
          <a:latin typeface="Arial" panose="020B0604020202020204" pitchFamily="34" charset="0"/>
        </a:defRPr>
      </a:lvl5pPr>
      <a:lvl6pPr marL="457200" algn="ctr" rtl="0" eaLnBrk="0" fontAlgn="base" hangingPunct="0">
        <a:spcBef>
          <a:spcPct val="0"/>
        </a:spcBef>
        <a:spcAft>
          <a:spcPct val="0"/>
        </a:spcAft>
        <a:defRPr sz="4400" b="1">
          <a:solidFill>
            <a:schemeClr val="tx2"/>
          </a:solidFill>
          <a:latin typeface="Arial" panose="020B0604020202020204" pitchFamily="34" charset="0"/>
        </a:defRPr>
      </a:lvl6pPr>
      <a:lvl7pPr marL="914400" algn="ctr" rtl="0" eaLnBrk="0" fontAlgn="base" hangingPunct="0">
        <a:spcBef>
          <a:spcPct val="0"/>
        </a:spcBef>
        <a:spcAft>
          <a:spcPct val="0"/>
        </a:spcAft>
        <a:defRPr sz="4400" b="1">
          <a:solidFill>
            <a:schemeClr val="tx2"/>
          </a:solidFill>
          <a:latin typeface="Arial" panose="020B0604020202020204" pitchFamily="34" charset="0"/>
        </a:defRPr>
      </a:lvl7pPr>
      <a:lvl8pPr marL="1371600" algn="ctr" rtl="0" eaLnBrk="0" fontAlgn="base" hangingPunct="0">
        <a:spcBef>
          <a:spcPct val="0"/>
        </a:spcBef>
        <a:spcAft>
          <a:spcPct val="0"/>
        </a:spcAft>
        <a:defRPr sz="4400" b="1">
          <a:solidFill>
            <a:schemeClr val="tx2"/>
          </a:solidFill>
          <a:latin typeface="Arial" panose="020B0604020202020204" pitchFamily="34" charset="0"/>
        </a:defRPr>
      </a:lvl8pPr>
      <a:lvl9pPr marL="1828800" algn="ctr"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66"/>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anose="05000000000000000000"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anose="05000000000000000000"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2075" tIns="46038" rIns="92075" bIns="46038" numCol="1" anchor="ctr" anchorCtr="0" compatLnSpc="1"/>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2075" tIns="46038" rIns="92075" bIns="46038" numCol="1" anchor="t" anchorCtr="0" compatLnSpc="1"/>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l">
              <a:defRPr sz="1400" b="0">
                <a:solidFill>
                  <a:schemeClr val="tx1"/>
                </a:solidFill>
                <a:latin typeface="Arial" panose="020B0604020202020204" pitchFamily="34"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none" lIns="92075" tIns="46038" rIns="92075" bIns="46038" numCol="1" anchor="ctr" anchorCtr="0" compatLnSpc="1"/>
          <a:lstStyle>
            <a:lvl1pPr>
              <a:defRPr sz="1400" b="0">
                <a:solidFill>
                  <a:schemeClr val="tx1"/>
                </a:solidFill>
                <a:latin typeface="Arial" panose="020B0604020202020204" pitchFamily="34"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b="0">
                <a:solidFill>
                  <a:schemeClr val="tx1"/>
                </a:solidFill>
                <a:latin typeface="Arial" panose="020B0604020202020204" pitchFamily="34" charset="0"/>
              </a:defRPr>
            </a:lvl1pPr>
          </a:lstStyle>
          <a:p>
            <a:pPr>
              <a:defRPr/>
            </a:pPr>
            <a:fld id="{1E73CDBE-5829-4CE7-8048-54077965FD2E}" type="slidenum">
              <a:rPr lang="pt-BR"/>
              <a:t>‹nº›</a:t>
            </a:fld>
            <a:endParaRPr lang="pt-BR"/>
          </a:p>
        </p:txBody>
      </p:sp>
    </p:spTree>
    <p:extLst>
      <p:ext uri="{BB962C8B-B14F-4D97-AF65-F5344CB8AC3E}">
        <p14:creationId xmlns:p14="http://schemas.microsoft.com/office/powerpoint/2010/main" val="2108482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anose="020B0604020202020204" pitchFamily="34" charset="0"/>
        </a:defRPr>
      </a:lvl2pPr>
      <a:lvl3pPr algn="ctr" rtl="0" eaLnBrk="0" fontAlgn="base" hangingPunct="0">
        <a:spcBef>
          <a:spcPct val="0"/>
        </a:spcBef>
        <a:spcAft>
          <a:spcPct val="0"/>
        </a:spcAft>
        <a:defRPr sz="4400" b="1">
          <a:solidFill>
            <a:schemeClr val="tx2"/>
          </a:solidFill>
          <a:latin typeface="Arial" panose="020B0604020202020204" pitchFamily="34" charset="0"/>
        </a:defRPr>
      </a:lvl3pPr>
      <a:lvl4pPr algn="ctr" rtl="0" eaLnBrk="0" fontAlgn="base" hangingPunct="0">
        <a:spcBef>
          <a:spcPct val="0"/>
        </a:spcBef>
        <a:spcAft>
          <a:spcPct val="0"/>
        </a:spcAft>
        <a:defRPr sz="4400" b="1">
          <a:solidFill>
            <a:schemeClr val="tx2"/>
          </a:solidFill>
          <a:latin typeface="Arial" panose="020B0604020202020204" pitchFamily="34" charset="0"/>
        </a:defRPr>
      </a:lvl4pPr>
      <a:lvl5pPr algn="ctr" rtl="0" eaLnBrk="0" fontAlgn="base" hangingPunct="0">
        <a:spcBef>
          <a:spcPct val="0"/>
        </a:spcBef>
        <a:spcAft>
          <a:spcPct val="0"/>
        </a:spcAft>
        <a:defRPr sz="4400" b="1">
          <a:solidFill>
            <a:schemeClr val="tx2"/>
          </a:solidFill>
          <a:latin typeface="Arial" panose="020B0604020202020204" pitchFamily="34" charset="0"/>
        </a:defRPr>
      </a:lvl5pPr>
      <a:lvl6pPr marL="457200" algn="ctr" rtl="0" eaLnBrk="0" fontAlgn="base" hangingPunct="0">
        <a:spcBef>
          <a:spcPct val="0"/>
        </a:spcBef>
        <a:spcAft>
          <a:spcPct val="0"/>
        </a:spcAft>
        <a:defRPr sz="4400" b="1">
          <a:solidFill>
            <a:schemeClr val="tx2"/>
          </a:solidFill>
          <a:latin typeface="Arial" panose="020B0604020202020204" pitchFamily="34" charset="0"/>
        </a:defRPr>
      </a:lvl6pPr>
      <a:lvl7pPr marL="914400" algn="ctr" rtl="0" eaLnBrk="0" fontAlgn="base" hangingPunct="0">
        <a:spcBef>
          <a:spcPct val="0"/>
        </a:spcBef>
        <a:spcAft>
          <a:spcPct val="0"/>
        </a:spcAft>
        <a:defRPr sz="4400" b="1">
          <a:solidFill>
            <a:schemeClr val="tx2"/>
          </a:solidFill>
          <a:latin typeface="Arial" panose="020B0604020202020204" pitchFamily="34" charset="0"/>
        </a:defRPr>
      </a:lvl7pPr>
      <a:lvl8pPr marL="1371600" algn="ctr" rtl="0" eaLnBrk="0" fontAlgn="base" hangingPunct="0">
        <a:spcBef>
          <a:spcPct val="0"/>
        </a:spcBef>
        <a:spcAft>
          <a:spcPct val="0"/>
        </a:spcAft>
        <a:defRPr sz="4400" b="1">
          <a:solidFill>
            <a:schemeClr val="tx2"/>
          </a:solidFill>
          <a:latin typeface="Arial" panose="020B0604020202020204" pitchFamily="34" charset="0"/>
        </a:defRPr>
      </a:lvl8pPr>
      <a:lvl9pPr marL="1828800" algn="ctr"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66"/>
        </a:buClr>
        <a:buFont typeface="Wingdings" panose="05000000000000000000"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anose="05000000000000000000"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anose="05000000000000000000"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anose="05000000000000000000"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tellarium.org/"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zodiac.swf"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capturingthenigh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configurationssimulator.swf"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bigdipper.sw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6000" dirty="0" smtClean="0">
                <a:solidFill>
                  <a:srgbClr val="FF9999"/>
                </a:solidFill>
                <a:latin typeface="Century Gothic" pitchFamily="34" charset="0"/>
              </a:rPr>
              <a:t>O Céu de Primavera</a:t>
            </a: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15897" y="-171400"/>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6977409" y="95640"/>
            <a:ext cx="1523820" cy="1296144"/>
          </a:xfrm>
          <a:prstGeom prst="rect">
            <a:avLst/>
          </a:prstGeom>
          <a:noFill/>
          <a:ln w="9525">
            <a:noFill/>
            <a:miter lim="800000"/>
            <a:headEnd/>
            <a:tailEnd/>
          </a:ln>
        </p:spPr>
      </p:pic>
      <p:sp>
        <p:nvSpPr>
          <p:cNvPr id="11" name="Retângulo 10"/>
          <p:cNvSpPr/>
          <p:nvPr/>
        </p:nvSpPr>
        <p:spPr>
          <a:xfrm>
            <a:off x="5658499" y="1264318"/>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FF9999"/>
                </a:solidFill>
                <a:latin typeface="Century Gothic" pitchFamily="34" charset="0"/>
              </a:rPr>
              <a:t>André Luiz da Silva</a:t>
            </a:r>
          </a:p>
          <a:p>
            <a:pPr algn="l"/>
            <a:r>
              <a:rPr lang="pt-BR" sz="1400" dirty="0" smtClean="0">
                <a:solidFill>
                  <a:srgbClr val="FF9999"/>
                </a:solidFill>
                <a:latin typeface="Century Gothic" pitchFamily="34" charset="0"/>
              </a:rPr>
              <a:t>Observatório  Dietrich </a:t>
            </a:r>
            <a:r>
              <a:rPr lang="pt-BR" sz="1400" dirty="0" err="1" smtClean="0">
                <a:solidFill>
                  <a:srgbClr val="FF9999"/>
                </a:solidFill>
                <a:latin typeface="Century Gothic" pitchFamily="34" charset="0"/>
              </a:rPr>
              <a:t>Schiel</a:t>
            </a:r>
            <a:endParaRPr lang="pt-BR" sz="1400" dirty="0" smtClean="0">
              <a:solidFill>
                <a:srgbClr val="FF9999"/>
              </a:solidFill>
              <a:latin typeface="Century Gothic" pitchFamily="34" charset="0"/>
            </a:endParaRPr>
          </a:p>
          <a:p>
            <a:pPr algn="l"/>
            <a:r>
              <a:rPr lang="pt-BR" sz="1400" dirty="0" smtClean="0">
                <a:solidFill>
                  <a:srgbClr val="FF9999"/>
                </a:solidFill>
                <a:latin typeface="Century Gothic" pitchFamily="34" charset="0"/>
              </a:rPr>
              <a:t>/CDCC/USP</a:t>
            </a:r>
          </a:p>
          <a:p>
            <a:endParaRPr lang="pt-BR" dirty="0">
              <a:solidFill>
                <a:srgbClr val="FF99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5/5b/Stellarium_icon.png">
            <a:hlinkClick r:id="rId2"/>
          </p:cNvPr>
          <p:cNvPicPr>
            <a:picLocks noChangeAspect="1" noChangeArrowheads="1"/>
          </p:cNvPicPr>
          <p:nvPr/>
        </p:nvPicPr>
        <p:blipFill>
          <a:blip r:embed="rId3" cstate="print"/>
          <a:srcRect/>
          <a:stretch>
            <a:fillRect/>
          </a:stretch>
        </p:blipFill>
        <p:spPr bwMode="auto">
          <a:xfrm>
            <a:off x="3419872" y="2276872"/>
            <a:ext cx="2519999" cy="2520000"/>
          </a:xfrm>
          <a:prstGeom prst="rect">
            <a:avLst/>
          </a:prstGeom>
          <a:noFill/>
          <a:ln w="28575">
            <a:solidFill>
              <a:srgbClr val="FF9999"/>
            </a:solidFill>
          </a:ln>
        </p:spPr>
      </p:pic>
      <p:sp>
        <p:nvSpPr>
          <p:cNvPr id="5" name="Título 1"/>
          <p:cNvSpPr txBox="1"/>
          <p:nvPr/>
        </p:nvSpPr>
        <p:spPr bwMode="auto">
          <a:xfrm>
            <a:off x="685800" y="548680"/>
            <a:ext cx="7772400" cy="1143000"/>
          </a:xfrm>
          <a:prstGeom prst="rect">
            <a:avLst/>
          </a:prstGeom>
          <a:noFill/>
          <a:ln w="9525">
            <a:noFill/>
            <a:miter lim="800000"/>
          </a:ln>
        </p:spPr>
        <p:txBody>
          <a:bodyPr vert="horz" wrap="square" lIns="92075" tIns="46038" rIns="92075" bIns="46038"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1" i="0" u="none" strike="noStrike" kern="0" cap="none" spc="0" normalizeH="0" baseline="0" noProof="0" dirty="0" smtClean="0">
                <a:ln>
                  <a:noFill/>
                </a:ln>
                <a:solidFill>
                  <a:srgbClr val="FFFFFF"/>
                </a:solidFill>
                <a:effectLst/>
                <a:uLnTx/>
                <a:uFillTx/>
                <a:latin typeface="Century Gothic" panose="020B0502020202020204" pitchFamily="34" charset="0"/>
                <a:ea typeface="+mn-ea"/>
                <a:cs typeface="+mn-cs"/>
              </a:rPr>
              <a:t>Como o céu se altera com o passar das estações do ano – </a:t>
            </a:r>
            <a:r>
              <a:rPr kumimoji="0" lang="pt-BR" sz="4000" b="1" i="1" u="none" strike="noStrike" kern="0" cap="none" spc="0" normalizeH="0" baseline="0" noProof="0" dirty="0" smtClean="0">
                <a:ln>
                  <a:noFill/>
                </a:ln>
                <a:solidFill>
                  <a:srgbClr val="FFFFFF"/>
                </a:solidFill>
                <a:effectLst/>
                <a:uLnTx/>
                <a:uFillTx/>
                <a:latin typeface="Century Gothic" panose="020B0502020202020204" pitchFamily="34" charset="0"/>
                <a:ea typeface="+mn-ea"/>
                <a:cs typeface="+mn-cs"/>
              </a:rPr>
              <a:t>software </a:t>
            </a:r>
            <a:r>
              <a:rPr kumimoji="0" lang="pt-BR" sz="4000" b="1" i="0" u="none" strike="noStrike" kern="0" cap="none" spc="0" normalizeH="0" baseline="0" noProof="0" dirty="0" err="1" smtClean="0">
                <a:ln>
                  <a:noFill/>
                </a:ln>
                <a:solidFill>
                  <a:srgbClr val="FFFFFF"/>
                </a:solidFill>
                <a:effectLst/>
                <a:uLnTx/>
                <a:uFillTx/>
                <a:latin typeface="Century Gothic" panose="020B0502020202020204" pitchFamily="34" charset="0"/>
                <a:ea typeface="+mn-ea"/>
                <a:cs typeface="+mn-cs"/>
              </a:rPr>
              <a:t>Stellarium</a:t>
            </a:r>
            <a:endParaRPr kumimoji="0" lang="pt-BR" sz="4000" b="1" i="0" u="none" strike="noStrike" kern="0" cap="none" spc="0" normalizeH="0" baseline="0" noProof="0" dirty="0" smtClean="0">
              <a:ln>
                <a:noFill/>
              </a:ln>
              <a:solidFill>
                <a:srgbClr val="FFFFFF"/>
              </a:solidFill>
              <a:effectLst/>
              <a:uLnTx/>
              <a:uFillTx/>
              <a:latin typeface="Century Gothic" panose="020B0502020202020204" pitchFamily="34" charset="0"/>
              <a:ea typeface="+mn-ea"/>
              <a:cs typeface="+mn-cs"/>
            </a:endParaRPr>
          </a:p>
        </p:txBody>
      </p:sp>
      <p:sp>
        <p:nvSpPr>
          <p:cNvPr id="4" name="Retângulo 3"/>
          <p:cNvSpPr/>
          <p:nvPr/>
        </p:nvSpPr>
        <p:spPr>
          <a:xfrm>
            <a:off x="107504" y="6519446"/>
            <a:ext cx="315022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9999"/>
                </a:solidFill>
                <a:effectLst/>
                <a:uLnTx/>
                <a:uFillTx/>
                <a:latin typeface="Century Gothic" panose="020B0502020202020204" pitchFamily="34" charset="0"/>
                <a:ea typeface="+mn-ea"/>
                <a:cs typeface="+mn-cs"/>
              </a:rPr>
              <a:t>Crédito da imagem: www.stellarium.org</a:t>
            </a:r>
            <a:endParaRPr kumimoji="0" lang="pt-BR" sz="1200" b="1" i="0" u="none" strike="noStrike" kern="1200" cap="none" spc="0" normalizeH="0" baseline="0" noProof="0" dirty="0">
              <a:ln>
                <a:noFill/>
              </a:ln>
              <a:solidFill>
                <a:srgbClr val="FF9999"/>
              </a:solidFill>
              <a:effectLst/>
              <a:uLnTx/>
              <a:uFillTx/>
              <a:latin typeface="Arial" panose="020B0604020202020204" pitchFamily="34" charset="0"/>
              <a:ea typeface="+mn-ea"/>
              <a:cs typeface="+mn-cs"/>
            </a:endParaRPr>
          </a:p>
        </p:txBody>
      </p:sp>
      <p:sp>
        <p:nvSpPr>
          <p:cNvPr id="6" name="Retângulo 5"/>
          <p:cNvSpPr/>
          <p:nvPr/>
        </p:nvSpPr>
        <p:spPr>
          <a:xfrm>
            <a:off x="251520" y="5157192"/>
            <a:ext cx="8352928"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smtClean="0">
                <a:ln>
                  <a:noFill/>
                </a:ln>
                <a:solidFill>
                  <a:srgbClr val="FF9999"/>
                </a:solidFill>
                <a:effectLst/>
                <a:uLnTx/>
                <a:uFillTx/>
                <a:latin typeface="Century Gothic" panose="020B0502020202020204" pitchFamily="34" charset="0"/>
                <a:ea typeface="+mn-ea"/>
                <a:cs typeface="+mn-cs"/>
              </a:rPr>
              <a:t>Acesse para download gratuito: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smtClean="0">
                <a:ln>
                  <a:noFill/>
                </a:ln>
                <a:solidFill>
                  <a:srgbClr val="FF9999"/>
                </a:solidFill>
                <a:effectLst/>
                <a:uLnTx/>
                <a:uFillTx/>
                <a:latin typeface="Century Gothic" panose="020B0502020202020204" pitchFamily="34" charset="0"/>
                <a:ea typeface="+mn-ea"/>
                <a:cs typeface="+mn-cs"/>
                <a:hlinkClick r:id="rId2"/>
              </a:rPr>
              <a:t>http://www.stellarium.org</a:t>
            </a:r>
            <a:endParaRPr kumimoji="0" lang="pt-BR" sz="3600" b="0" i="0" u="none" strike="noStrike" kern="1200" cap="none" spc="0" normalizeH="0" baseline="0" noProof="0" dirty="0" smtClean="0">
              <a:ln>
                <a:noFill/>
              </a:ln>
              <a:solidFill>
                <a:srgbClr val="FF9999"/>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3600" b="0" i="0" u="none" strike="noStrike" kern="1200" cap="none" spc="0" normalizeH="0" baseline="0" noProof="0" dirty="0" smtClean="0">
              <a:ln>
                <a:noFill/>
              </a:ln>
              <a:solidFill>
                <a:srgbClr val="FF9999"/>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3600" b="0" i="0" u="none" strike="noStrike" kern="1200" cap="none" spc="0" normalizeH="0" baseline="0" noProof="0" dirty="0">
              <a:ln>
                <a:noFill/>
              </a:ln>
              <a:solidFill>
                <a:srgbClr val="FF9999"/>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545852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3"/>
          <p:cNvSpPr>
            <a:spLocks noGrp="1"/>
          </p:cNvSpPr>
          <p:nvPr>
            <p:ph type="title"/>
          </p:nvPr>
        </p:nvSpPr>
        <p:spPr>
          <a:xfrm>
            <a:off x="642938" y="357188"/>
            <a:ext cx="7772400" cy="1143000"/>
          </a:xfrm>
        </p:spPr>
        <p:txBody>
          <a:bodyPr/>
          <a:lstStyle/>
          <a:p>
            <a:r>
              <a:rPr lang="pt-BR" altLang="pt-BR" dirty="0" smtClean="0">
                <a:solidFill>
                  <a:schemeClr val="bg1"/>
                </a:solidFill>
                <a:latin typeface="Century Gothic" panose="020B0502020202020204" pitchFamily="34" charset="0"/>
              </a:rPr>
              <a:t>Movimento anual</a:t>
            </a:r>
            <a:br>
              <a:rPr lang="pt-BR" altLang="pt-BR" dirty="0" smtClean="0">
                <a:solidFill>
                  <a:schemeClr val="bg1"/>
                </a:solidFill>
                <a:latin typeface="Century Gothic" panose="020B0502020202020204" pitchFamily="34" charset="0"/>
              </a:rPr>
            </a:br>
            <a:r>
              <a:rPr lang="pt-BR" altLang="pt-BR" dirty="0" smtClean="0">
                <a:solidFill>
                  <a:schemeClr val="bg1"/>
                </a:solidFill>
                <a:latin typeface="Century Gothic" panose="020B0502020202020204" pitchFamily="34" charset="0"/>
              </a:rPr>
              <a:t>aparente do Sol</a:t>
            </a:r>
          </a:p>
        </p:txBody>
      </p:sp>
      <p:sp>
        <p:nvSpPr>
          <p:cNvPr id="5" name="Retângulo 4"/>
          <p:cNvSpPr/>
          <p:nvPr/>
        </p:nvSpPr>
        <p:spPr>
          <a:xfrm>
            <a:off x="0" y="6536377"/>
            <a:ext cx="9144000" cy="276999"/>
          </a:xfrm>
          <a:prstGeom prst="rect">
            <a:avLst/>
          </a:prstGeom>
        </p:spPr>
        <p:txBody>
          <a:bodyPr>
            <a:spAutoFit/>
          </a:bodyPr>
          <a:lstStyle/>
          <a:p>
            <a:pPr algn="l">
              <a:defRPr/>
            </a:pPr>
            <a:r>
              <a:rPr lang="pt-BR" sz="1200" dirty="0" smtClean="0">
                <a:solidFill>
                  <a:srgbClr val="FF9999"/>
                </a:solidFill>
                <a:latin typeface="Century Gothic" panose="020B0502020202020204" pitchFamily="34" charset="0"/>
              </a:rPr>
              <a:t>Crédito: Universidade de Nebraska-Lincoln</a:t>
            </a:r>
            <a:endParaRPr lang="pt-BR" sz="1200" dirty="0">
              <a:solidFill>
                <a:srgbClr val="FF9999"/>
              </a:solidFill>
              <a:latin typeface="Century Gothic" panose="020B0502020202020204" pitchFamily="34" charset="0"/>
            </a:endParaRPr>
          </a:p>
        </p:txBody>
      </p:sp>
      <p:pic>
        <p:nvPicPr>
          <p:cNvPr id="3" name="Imagem 2">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l="8381" r="10631"/>
          <a:stretch/>
        </p:blipFill>
        <p:spPr>
          <a:xfrm>
            <a:off x="2971800" y="2492896"/>
            <a:ext cx="2592000" cy="2590800"/>
          </a:xfrm>
          <a:prstGeom prst="rect">
            <a:avLst/>
          </a:prstGeom>
          <a:ln w="34925">
            <a:solidFill>
              <a:srgbClr val="FF9999"/>
            </a:solidFill>
          </a:ln>
        </p:spPr>
      </p:pic>
    </p:spTree>
    <p:extLst>
      <p:ext uri="{BB962C8B-B14F-4D97-AF65-F5344CB8AC3E}">
        <p14:creationId xmlns:p14="http://schemas.microsoft.com/office/powerpoint/2010/main" val="60760153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685800" y="141605"/>
            <a:ext cx="7772400" cy="1143000"/>
          </a:xfrm>
        </p:spPr>
        <p:txBody>
          <a:bodyPr/>
          <a:lstStyle/>
          <a:p>
            <a:r>
              <a:rPr lang="pt-BR" dirty="0" smtClean="0">
                <a:solidFill>
                  <a:schemeClr val="bg1"/>
                </a:solidFill>
                <a:latin typeface="Century Gothic" panose="020B0502020202020204" pitchFamily="34" charset="0"/>
              </a:rPr>
              <a:t> Deslocamento do </a:t>
            </a:r>
            <a:br>
              <a:rPr lang="pt-BR" dirty="0" smtClean="0">
                <a:solidFill>
                  <a:schemeClr val="bg1"/>
                </a:solidFill>
                <a:latin typeface="Century Gothic" panose="020B0502020202020204" pitchFamily="34" charset="0"/>
              </a:rPr>
            </a:br>
            <a:r>
              <a:rPr lang="pt-BR" dirty="0" smtClean="0">
                <a:solidFill>
                  <a:schemeClr val="bg1"/>
                </a:solidFill>
                <a:latin typeface="Century Gothic" panose="020B0502020202020204" pitchFamily="34" charset="0"/>
              </a:rPr>
              <a:t>Sol pelo Zodíaco </a:t>
            </a:r>
            <a:endParaRPr lang="pt-BR" sz="2800" dirty="0" smtClean="0">
              <a:solidFill>
                <a:schemeClr val="bg1"/>
              </a:solidFill>
              <a:latin typeface="Century Gothic" panose="020B0502020202020204" pitchFamily="34" charset="0"/>
            </a:endParaRPr>
          </a:p>
        </p:txBody>
      </p:sp>
      <p:pic>
        <p:nvPicPr>
          <p:cNvPr id="5" name="Content Placeholder 4" descr="Ecliptic_with_earth_and_sun_animation"/>
          <p:cNvPicPr>
            <a:picLocks noGrp="1" noChangeAspect="1"/>
          </p:cNvPicPr>
          <p:nvPr>
            <p:ph idx="1"/>
          </p:nvPr>
        </p:nvPicPr>
        <p:blipFill>
          <a:blip r:embed="rId2"/>
          <a:stretch>
            <a:fillRect/>
          </a:stretch>
        </p:blipFill>
        <p:spPr>
          <a:xfrm>
            <a:off x="133350" y="1558925"/>
            <a:ext cx="8876665" cy="4705350"/>
          </a:xfrm>
          <a:prstGeom prst="rect">
            <a:avLst/>
          </a:prstGeom>
        </p:spPr>
      </p:pic>
      <p:sp>
        <p:nvSpPr>
          <p:cNvPr id="53" name="Text Box 141"/>
          <p:cNvSpPr txBox="1">
            <a:spLocks noChangeArrowheads="1"/>
          </p:cNvSpPr>
          <p:nvPr/>
        </p:nvSpPr>
        <p:spPr bwMode="auto">
          <a:xfrm>
            <a:off x="0" y="6381328"/>
            <a:ext cx="9144000" cy="275590"/>
          </a:xfrm>
          <a:prstGeom prst="rect">
            <a:avLst/>
          </a:prstGeom>
          <a:noFill/>
          <a:ln w="9525">
            <a:noFill/>
            <a:miter lim="800000"/>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a:ln>
                  <a:noFill/>
                </a:ln>
                <a:solidFill>
                  <a:srgbClr val="FF9999"/>
                </a:solidFill>
                <a:effectLst/>
                <a:uLnTx/>
                <a:uFillTx/>
                <a:latin typeface="Century Gothic" panose="020B0502020202020204" pitchFamily="34" charset="0"/>
                <a:ea typeface="+mn-ea"/>
                <a:cs typeface="+mn-cs"/>
              </a:rPr>
              <a:t>Fonte da imagem</a:t>
            </a:r>
            <a:r>
              <a:rPr kumimoji="0" lang="pt-BR" sz="1200" b="1" i="0" u="none" strike="noStrike" kern="1200" cap="none" spc="0" normalizeH="0" baseline="0" noProof="0" dirty="0" smtClean="0">
                <a:ln>
                  <a:noFill/>
                </a:ln>
                <a:solidFill>
                  <a:srgbClr val="FF9999"/>
                </a:solidFill>
                <a:effectLst/>
                <a:uLnTx/>
                <a:uFillTx/>
                <a:latin typeface="Century Gothic" panose="020B0502020202020204" pitchFamily="34" charset="0"/>
                <a:ea typeface="+mn-ea"/>
                <a:cs typeface="+mn-cs"/>
              </a:rPr>
              <a:t>: https://pics-about-space.com/moving-pictures-of-constellations-and-solar-system?p=2#</a:t>
            </a:r>
          </a:p>
        </p:txBody>
      </p:sp>
    </p:spTree>
    <p:extLst>
      <p:ext uri="{BB962C8B-B14F-4D97-AF65-F5344CB8AC3E}">
        <p14:creationId xmlns:p14="http://schemas.microsoft.com/office/powerpoint/2010/main" val="33945738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51520" y="1628800"/>
            <a:ext cx="8424936" cy="4680520"/>
          </a:xfrm>
        </p:spPr>
        <p:txBody>
          <a:bodyPr/>
          <a:lstStyle/>
          <a:p>
            <a:pPr lvl="1" algn="l">
              <a:buClr>
                <a:schemeClr val="accent2">
                  <a:lumMod val="40000"/>
                  <a:lumOff val="60000"/>
                </a:schemeClr>
              </a:buClr>
              <a:buFont typeface="Wingdings" charset="2"/>
              <a:buNone/>
              <a:defRPr/>
            </a:pPr>
            <a:endParaRPr lang="pt-BR" b="0" dirty="0" smtClean="0">
              <a:solidFill>
                <a:schemeClr val="accent2">
                  <a:lumMod val="20000"/>
                  <a:lumOff val="80000"/>
                </a:schemeClr>
              </a:solidFill>
              <a:latin typeface="Century Gothic" panose="020B0502020202020204" pitchFamily="34" charset="0"/>
            </a:endParaRPr>
          </a:p>
          <a:p>
            <a:pPr lvl="1" algn="l">
              <a:buClr>
                <a:srgbClr val="FF9999"/>
              </a:buClr>
              <a:buFont typeface="Courier New" pitchFamily="49" charset="0"/>
              <a:buChar char="o"/>
              <a:defRPr/>
            </a:pPr>
            <a:r>
              <a:rPr lang="pt-BR" b="0" dirty="0" smtClean="0">
                <a:solidFill>
                  <a:schemeClr val="accent2">
                    <a:lumMod val="20000"/>
                    <a:lumOff val="80000"/>
                  </a:schemeClr>
                </a:solidFill>
                <a:latin typeface="Century Gothic" panose="020B0502020202020204" pitchFamily="34" charset="0"/>
              </a:rPr>
              <a:t> </a:t>
            </a:r>
            <a:r>
              <a:rPr lang="pt-BR" sz="3600" dirty="0" smtClean="0">
                <a:solidFill>
                  <a:srgbClr val="FF9999"/>
                </a:solidFill>
                <a:latin typeface="Century Gothic" panose="020B0502020202020204" pitchFamily="34" charset="0"/>
              </a:rPr>
              <a:t>Primavera (22set-22dez): Pégaso</a:t>
            </a:r>
          </a:p>
          <a:p>
            <a:pPr lvl="1" algn="l">
              <a:buClr>
                <a:srgbClr val="FF0000"/>
              </a:buClr>
              <a:buFont typeface="Courier New" pitchFamily="49" charset="0"/>
              <a:buChar char="o"/>
              <a:defRPr/>
            </a:pPr>
            <a:r>
              <a:rPr lang="pt-BR" sz="3600" dirty="0" smtClean="0">
                <a:solidFill>
                  <a:schemeClr val="accent2">
                    <a:lumMod val="20000"/>
                    <a:lumOff val="80000"/>
                  </a:schemeClr>
                </a:solidFill>
                <a:latin typeface="Century Gothic" panose="020B0502020202020204" pitchFamily="34" charset="0"/>
              </a:rPr>
              <a:t> </a:t>
            </a:r>
            <a:r>
              <a:rPr lang="pt-BR" sz="3600" dirty="0" smtClean="0">
                <a:solidFill>
                  <a:srgbClr val="FF0000"/>
                </a:solidFill>
                <a:latin typeface="Century Gothic" panose="020B0502020202020204" pitchFamily="34" charset="0"/>
              </a:rPr>
              <a:t>Verão (22dez-21mar): Órion</a:t>
            </a:r>
          </a:p>
          <a:p>
            <a:pPr lvl="1" algn="l">
              <a:buClr>
                <a:srgbClr val="EE8800"/>
              </a:buClr>
              <a:buFont typeface="Courier New" pitchFamily="49" charset="0"/>
              <a:buChar char="o"/>
              <a:defRPr/>
            </a:pPr>
            <a:r>
              <a:rPr lang="pt-BR" sz="3600" dirty="0" smtClean="0">
                <a:solidFill>
                  <a:schemeClr val="accent2">
                    <a:lumMod val="20000"/>
                    <a:lumOff val="80000"/>
                  </a:schemeClr>
                </a:solidFill>
                <a:latin typeface="Century Gothic" panose="020B0502020202020204" pitchFamily="34" charset="0"/>
              </a:rPr>
              <a:t> </a:t>
            </a:r>
            <a:r>
              <a:rPr lang="pt-BR" sz="3600" dirty="0" smtClean="0">
                <a:solidFill>
                  <a:srgbClr val="EE8800"/>
                </a:solidFill>
                <a:latin typeface="Century Gothic" panose="020B0502020202020204" pitchFamily="34" charset="0"/>
              </a:rPr>
              <a:t>Outono (21mar-21jun): Leão</a:t>
            </a:r>
          </a:p>
          <a:p>
            <a:pPr lvl="1" algn="l">
              <a:buClr>
                <a:srgbClr val="83B3ED"/>
              </a:buClr>
              <a:buFont typeface="Courier New" pitchFamily="49" charset="0"/>
              <a:buChar char="o"/>
              <a:defRPr/>
            </a:pPr>
            <a:r>
              <a:rPr lang="pt-BR" sz="3600" dirty="0" smtClean="0">
                <a:solidFill>
                  <a:schemeClr val="accent2">
                    <a:lumMod val="20000"/>
                    <a:lumOff val="80000"/>
                  </a:schemeClr>
                </a:solidFill>
                <a:latin typeface="Century Gothic" panose="020B0502020202020204" pitchFamily="34" charset="0"/>
              </a:rPr>
              <a:t> </a:t>
            </a:r>
            <a:r>
              <a:rPr lang="pt-BR" sz="3600" dirty="0" smtClean="0">
                <a:solidFill>
                  <a:srgbClr val="83B3ED"/>
                </a:solidFill>
                <a:latin typeface="Century Gothic" panose="020B0502020202020204" pitchFamily="34" charset="0"/>
              </a:rPr>
              <a:t>Inverno (21jun-22set): Escorpião</a:t>
            </a:r>
          </a:p>
          <a:p>
            <a:pPr lvl="1" algn="l">
              <a:buClr>
                <a:srgbClr val="83B3ED"/>
              </a:buClr>
              <a:buFont typeface="Courier New" pitchFamily="49" charset="0"/>
              <a:buChar char="o"/>
              <a:defRPr/>
            </a:pPr>
            <a:endParaRPr lang="pt-BR" b="0" dirty="0" smtClean="0">
              <a:solidFill>
                <a:srgbClr val="83B3ED"/>
              </a:solidFill>
              <a:latin typeface="Century Gothic" panose="020B0502020202020204" pitchFamily="34" charset="0"/>
            </a:endParaRPr>
          </a:p>
          <a:p>
            <a:pPr lvl="1" algn="l">
              <a:buClr>
                <a:srgbClr val="83B3ED"/>
              </a:buClr>
              <a:buFont typeface="Courier New" pitchFamily="49" charset="0"/>
              <a:buChar char="o"/>
              <a:defRPr/>
            </a:pPr>
            <a:endParaRPr lang="pt-BR" b="0" dirty="0" smtClean="0">
              <a:solidFill>
                <a:srgbClr val="83B3ED"/>
              </a:solidFill>
              <a:latin typeface="Century Gothic" panose="020B0502020202020204" pitchFamily="34" charset="0"/>
            </a:endParaRPr>
          </a:p>
          <a:p>
            <a:pPr algn="l">
              <a:buClr>
                <a:schemeClr val="accent2">
                  <a:lumMod val="40000"/>
                  <a:lumOff val="60000"/>
                </a:schemeClr>
              </a:buClr>
              <a:buFont typeface="Wingdings" charset="2"/>
              <a:buNone/>
              <a:defRPr/>
            </a:pPr>
            <a:r>
              <a:rPr lang="pt-BR" sz="2800" b="0" dirty="0" smtClean="0">
                <a:solidFill>
                  <a:schemeClr val="accent2">
                    <a:lumMod val="20000"/>
                    <a:lumOff val="80000"/>
                  </a:schemeClr>
                </a:solidFill>
                <a:latin typeface="Century Gothic" panose="020B0502020202020204" pitchFamily="34" charset="0"/>
              </a:rPr>
              <a:t>(as datas das estações são aproximadas)</a:t>
            </a:r>
            <a:endParaRPr lang="pt-BR" sz="2800" dirty="0">
              <a:solidFill>
                <a:schemeClr val="accent2">
                  <a:lumMod val="20000"/>
                  <a:lumOff val="80000"/>
                </a:schemeClr>
              </a:solidFill>
              <a:latin typeface="Century Gothic" panose="020B0502020202020204" pitchFamily="34" charset="0"/>
            </a:endParaRPr>
          </a:p>
        </p:txBody>
      </p:sp>
      <p:sp>
        <p:nvSpPr>
          <p:cNvPr id="3" name="Rectangle 231"/>
          <p:cNvSpPr txBox="1">
            <a:spLocks noChangeArrowheads="1"/>
          </p:cNvSpPr>
          <p:nvPr/>
        </p:nvSpPr>
        <p:spPr bwMode="auto">
          <a:xfrm>
            <a:off x="577788" y="394360"/>
            <a:ext cx="7772400" cy="1143000"/>
          </a:xfrm>
          <a:prstGeom prst="rect">
            <a:avLst/>
          </a:prstGeom>
          <a:noFill/>
          <a:ln w="9525">
            <a:noFill/>
            <a:miter lim="800000"/>
            <a:headEnd/>
            <a:tailEnd/>
          </a:ln>
        </p:spPr>
        <p:txBody>
          <a:bodyPr lIns="92075" tIns="46038" rIns="92075" bIns="46038" anchor="ctr"/>
          <a:lstStyle/>
          <a:p>
            <a:pPr>
              <a:defRPr/>
            </a:pPr>
            <a:r>
              <a:rPr lang="pt-BR" sz="4400" kern="0" dirty="0" smtClean="0">
                <a:solidFill>
                  <a:schemeClr val="bg1"/>
                </a:solidFill>
                <a:latin typeface="Century Gothic" panose="020B0502020202020204" pitchFamily="34" charset="0"/>
                <a:ea typeface="+mj-ea"/>
                <a:cs typeface="+mj-cs"/>
              </a:rPr>
              <a:t>Constelações símbolo de cada estação</a:t>
            </a:r>
            <a:endParaRPr lang="pt-BR" sz="4400" kern="0"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3454368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14375" y="2341848"/>
            <a:ext cx="7772400" cy="1447192"/>
          </a:xfrm>
        </p:spPr>
        <p:txBody>
          <a:bodyPr>
            <a:spAutoFit/>
          </a:bodyPr>
          <a:lstStyle/>
          <a:p>
            <a:pPr>
              <a:buClr>
                <a:srgbClr val="00FF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0" dirty="0" err="1" smtClean="0">
                <a:solidFill>
                  <a:srgbClr val="FF9999"/>
                </a:solidFill>
                <a:latin typeface="Century Gothic" panose="020B0502020202020204" pitchFamily="34" charset="0"/>
              </a:rPr>
              <a:t>Aspecto</a:t>
            </a:r>
            <a:r>
              <a:rPr lang="en-GB" b="0" dirty="0" smtClean="0">
                <a:solidFill>
                  <a:srgbClr val="FF9999"/>
                </a:solidFill>
                <a:latin typeface="Century Gothic" panose="020B0502020202020204" pitchFamily="34" charset="0"/>
              </a:rPr>
              <a:t> do </a:t>
            </a:r>
            <a:r>
              <a:rPr lang="en-GB" b="0" dirty="0" err="1" smtClean="0">
                <a:solidFill>
                  <a:srgbClr val="FF9999"/>
                </a:solidFill>
                <a:latin typeface="Century Gothic" panose="020B0502020202020204" pitchFamily="34" charset="0"/>
              </a:rPr>
              <a:t>céu</a:t>
            </a:r>
            <a:r>
              <a:rPr lang="en-GB" b="0" dirty="0" smtClean="0">
                <a:solidFill>
                  <a:srgbClr val="FF9999"/>
                </a:solidFill>
                <a:latin typeface="Century Gothic" panose="020B0502020202020204" pitchFamily="34" charset="0"/>
              </a:rPr>
              <a:t> </a:t>
            </a:r>
            <a:r>
              <a:rPr lang="en-GB" b="0" dirty="0" err="1" smtClean="0">
                <a:solidFill>
                  <a:srgbClr val="FF9999"/>
                </a:solidFill>
                <a:latin typeface="Century Gothic" panose="020B0502020202020204" pitchFamily="34" charset="0"/>
              </a:rPr>
              <a:t>numa</a:t>
            </a:r>
            <a:r>
              <a:rPr lang="en-GB" b="0" dirty="0" smtClean="0">
                <a:solidFill>
                  <a:srgbClr val="FF9999"/>
                </a:solidFill>
                <a:latin typeface="Century Gothic" panose="020B0502020202020204" pitchFamily="34" charset="0"/>
              </a:rPr>
              <a:t> </a:t>
            </a:r>
            <a:r>
              <a:rPr lang="en-GB" b="0" dirty="0" err="1" smtClean="0">
                <a:solidFill>
                  <a:srgbClr val="FF9999"/>
                </a:solidFill>
                <a:latin typeface="Century Gothic" panose="020B0502020202020204" pitchFamily="34" charset="0"/>
              </a:rPr>
              <a:t>típica</a:t>
            </a:r>
            <a:r>
              <a:rPr lang="en-GB" b="0" dirty="0" smtClean="0">
                <a:solidFill>
                  <a:srgbClr val="FF9999"/>
                </a:solidFill>
                <a:latin typeface="Century Gothic" panose="020B0502020202020204" pitchFamily="34" charset="0"/>
              </a:rPr>
              <a:t> </a:t>
            </a:r>
            <a:r>
              <a:rPr lang="en-GB" b="0" dirty="0" err="1" smtClean="0">
                <a:solidFill>
                  <a:srgbClr val="FF9999"/>
                </a:solidFill>
                <a:latin typeface="Century Gothic" panose="020B0502020202020204" pitchFamily="34" charset="0"/>
              </a:rPr>
              <a:t>noite</a:t>
            </a:r>
            <a:r>
              <a:rPr lang="en-GB" b="0" dirty="0" smtClean="0">
                <a:solidFill>
                  <a:srgbClr val="FF9999"/>
                </a:solidFill>
                <a:latin typeface="Century Gothic" panose="020B0502020202020204" pitchFamily="34" charset="0"/>
              </a:rPr>
              <a:t> de primavera</a:t>
            </a:r>
          </a:p>
        </p:txBody>
      </p:sp>
    </p:spTree>
    <p:extLst>
      <p:ext uri="{BB962C8B-B14F-4D97-AF65-F5344CB8AC3E}">
        <p14:creationId xmlns:p14="http://schemas.microsoft.com/office/powerpoint/2010/main" val="3803664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a:extLst>
              <a:ext uri="{BEBA8EAE-BF5A-486C-A8C5-ECC9F3942E4B}">
                <a14:imgProps xmlns:a14="http://schemas.microsoft.com/office/drawing/2010/main">
                  <a14:imgLayer r:embed="rId4">
                    <a14:imgEffect>
                      <a14:sharpenSoften amount="20000"/>
                    </a14:imgEffect>
                    <a14:imgEffect>
                      <a14:brightnessContrast bright="30000" contrast="23000"/>
                    </a14:imgEffect>
                  </a14:imgLayer>
                </a14:imgProps>
              </a:ext>
            </a:extLst>
          </a:blip>
          <a:srcRect l="13237" t="-262" r="12055" b="4974"/>
          <a:stretch/>
        </p:blipFill>
        <p:spPr>
          <a:xfrm>
            <a:off x="36592" y="-27384"/>
            <a:ext cx="9108000" cy="6552000"/>
          </a:xfrm>
          <a:prstGeom prst="rect">
            <a:avLst/>
          </a:prstGeom>
        </p:spPr>
      </p:pic>
      <p:sp>
        <p:nvSpPr>
          <p:cNvPr id="20482" name="Rectangle 1"/>
          <p:cNvSpPr>
            <a:spLocks noGrp="1" noChangeArrowheads="1"/>
          </p:cNvSpPr>
          <p:nvPr>
            <p:ph type="title"/>
          </p:nvPr>
        </p:nvSpPr>
        <p:spPr>
          <a:xfrm>
            <a:off x="628773" y="15875"/>
            <a:ext cx="7772400" cy="769938"/>
          </a:xfrm>
        </p:spPr>
        <p:txBody>
          <a:bodyPr>
            <a:spAutoFit/>
          </a:body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t-BR" dirty="0" smtClean="0">
                <a:solidFill>
                  <a:schemeClr val="bg1"/>
                </a:solidFill>
                <a:latin typeface="Century Gothic" panose="020B0502020202020204" pitchFamily="34" charset="0"/>
              </a:rPr>
              <a:t>De </a:t>
            </a:r>
            <a:r>
              <a:rPr lang="en-GB" altLang="pt-BR" dirty="0" err="1" smtClean="0">
                <a:solidFill>
                  <a:schemeClr val="bg1"/>
                </a:solidFill>
                <a:latin typeface="Century Gothic" panose="020B0502020202020204" pitchFamily="34" charset="0"/>
              </a:rPr>
              <a:t>frente</a:t>
            </a:r>
            <a:r>
              <a:rPr lang="en-GB" altLang="pt-BR" dirty="0" smtClean="0">
                <a:solidFill>
                  <a:schemeClr val="bg1"/>
                </a:solidFill>
                <a:latin typeface="Century Gothic" panose="020B0502020202020204" pitchFamily="34" charset="0"/>
              </a:rPr>
              <a:t> para o </a:t>
            </a:r>
            <a:r>
              <a:rPr lang="en-GB" altLang="pt-BR" dirty="0" err="1" smtClean="0">
                <a:solidFill>
                  <a:schemeClr val="bg1"/>
                </a:solidFill>
                <a:latin typeface="Century Gothic" panose="020B0502020202020204" pitchFamily="34" charset="0"/>
              </a:rPr>
              <a:t>Sul</a:t>
            </a:r>
            <a:endParaRPr lang="en-GB" altLang="pt-BR" dirty="0" smtClean="0">
              <a:solidFill>
                <a:schemeClr val="bg1"/>
              </a:solidFill>
              <a:latin typeface="Century Gothic" panose="020B0502020202020204" pitchFamily="34" charset="0"/>
            </a:endParaRPr>
          </a:p>
        </p:txBody>
      </p:sp>
      <p:sp>
        <p:nvSpPr>
          <p:cNvPr id="19461" name="Line 4"/>
          <p:cNvSpPr>
            <a:spLocks noChangeShapeType="1"/>
          </p:cNvSpPr>
          <p:nvPr/>
        </p:nvSpPr>
        <p:spPr bwMode="auto">
          <a:xfrm>
            <a:off x="7027332" y="2865967"/>
            <a:ext cx="76201" cy="846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 name="Line 4"/>
          <p:cNvSpPr>
            <a:spLocks noChangeShapeType="1"/>
          </p:cNvSpPr>
          <p:nvPr/>
        </p:nvSpPr>
        <p:spPr bwMode="auto">
          <a:xfrm>
            <a:off x="7001933" y="3352801"/>
            <a:ext cx="88900" cy="88899"/>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0" name="Line 4"/>
          <p:cNvSpPr>
            <a:spLocks noChangeShapeType="1"/>
          </p:cNvSpPr>
          <p:nvPr/>
        </p:nvSpPr>
        <p:spPr bwMode="auto">
          <a:xfrm>
            <a:off x="7704665" y="3263899"/>
            <a:ext cx="376767" cy="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 name="Line 4"/>
          <p:cNvSpPr>
            <a:spLocks noChangeShapeType="1"/>
          </p:cNvSpPr>
          <p:nvPr/>
        </p:nvSpPr>
        <p:spPr bwMode="auto">
          <a:xfrm flipH="1" flipV="1">
            <a:off x="6841067" y="3103032"/>
            <a:ext cx="122766" cy="18626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3" name="CaixaDeTexto 12"/>
          <p:cNvSpPr txBox="1"/>
          <p:nvPr/>
        </p:nvSpPr>
        <p:spPr>
          <a:xfrm>
            <a:off x="-1" y="6536924"/>
            <a:ext cx="7214429" cy="276999"/>
          </a:xfrm>
          <a:prstGeom prst="rect">
            <a:avLst/>
          </a:prstGeom>
          <a:noFill/>
        </p:spPr>
        <p:txBody>
          <a:bodyPr wrap="square">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smtClean="0">
                <a:solidFill>
                  <a:srgbClr val="FF9999"/>
                </a:solidFill>
                <a:latin typeface="Century Gothic" panose="020B0502020202020204" pitchFamily="34" charset="0"/>
              </a:rPr>
              <a:t>Stellarium</a:t>
            </a:r>
            <a:r>
              <a:rPr lang="pt-BR" sz="1200" dirty="0" smtClean="0">
                <a:solidFill>
                  <a:srgbClr val="FF9999"/>
                </a:solidFill>
                <a:latin typeface="Century Gothic" panose="020B0502020202020204" pitchFamily="34" charset="0"/>
              </a:rPr>
              <a:t>;  </a:t>
            </a:r>
            <a:endParaRPr lang="pt-BR" sz="1200" dirty="0">
              <a:solidFill>
                <a:srgbClr val="FF9999"/>
              </a:solidFill>
              <a:latin typeface="Century Gothic" panose="020B0502020202020204" pitchFamily="34" charset="0"/>
            </a:endParaRPr>
          </a:p>
        </p:txBody>
      </p:sp>
      <p:sp>
        <p:nvSpPr>
          <p:cNvPr id="20492" name="Oval 6"/>
          <p:cNvSpPr>
            <a:spLocks noChangeArrowheads="1"/>
          </p:cNvSpPr>
          <p:nvPr/>
        </p:nvSpPr>
        <p:spPr bwMode="auto">
          <a:xfrm>
            <a:off x="8109959" y="3122498"/>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20493" name="Oval 6"/>
          <p:cNvSpPr>
            <a:spLocks noChangeArrowheads="1"/>
          </p:cNvSpPr>
          <p:nvPr/>
        </p:nvSpPr>
        <p:spPr bwMode="auto">
          <a:xfrm>
            <a:off x="3247213" y="1066956"/>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16" name="CaixaDeTexto 29"/>
          <p:cNvSpPr txBox="1">
            <a:spLocks noChangeArrowheads="1"/>
          </p:cNvSpPr>
          <p:nvPr/>
        </p:nvSpPr>
        <p:spPr bwMode="auto">
          <a:xfrm>
            <a:off x="7386060" y="3438565"/>
            <a:ext cx="1003583" cy="338552"/>
          </a:xfrm>
          <a:prstGeom prst="rect">
            <a:avLst/>
          </a:prstGeom>
          <a:noFill/>
          <a:ln w="9525">
            <a:noFill/>
            <a:miter lim="800000"/>
          </a:ln>
        </p:spPr>
        <p:txBody>
          <a:bodyPr wrap="square">
            <a:spAutoFit/>
          </a:bodyPr>
          <a:lstStyle/>
          <a:p>
            <a:pPr algn="l"/>
            <a:r>
              <a:rPr lang="pt-BR" dirty="0" smtClean="0">
                <a:solidFill>
                  <a:srgbClr val="FF9999"/>
                </a:solidFill>
                <a:latin typeface="Century Gothic" panose="020B0502020202020204" pitchFamily="34" charset="0"/>
              </a:rPr>
              <a:t>Antares</a:t>
            </a:r>
            <a:endParaRPr lang="pt-BR" dirty="0">
              <a:solidFill>
                <a:srgbClr val="FF9999"/>
              </a:solidFill>
              <a:latin typeface="Century Gothic" panose="020B0502020202020204" pitchFamily="34" charset="0"/>
            </a:endParaRPr>
          </a:p>
        </p:txBody>
      </p:sp>
      <p:sp>
        <p:nvSpPr>
          <p:cNvPr id="18" name="CaixaDeTexto 29"/>
          <p:cNvSpPr txBox="1">
            <a:spLocks noChangeArrowheads="1"/>
          </p:cNvSpPr>
          <p:nvPr/>
        </p:nvSpPr>
        <p:spPr bwMode="auto">
          <a:xfrm>
            <a:off x="6811240" y="2664757"/>
            <a:ext cx="2464776"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Escorpião</a:t>
            </a:r>
          </a:p>
        </p:txBody>
      </p:sp>
      <p:sp>
        <p:nvSpPr>
          <p:cNvPr id="20" name="CaixaDeTexto 29"/>
          <p:cNvSpPr txBox="1">
            <a:spLocks noChangeArrowheads="1"/>
          </p:cNvSpPr>
          <p:nvPr/>
        </p:nvSpPr>
        <p:spPr bwMode="auto">
          <a:xfrm>
            <a:off x="728906" y="3086183"/>
            <a:ext cx="1456744"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Erídano</a:t>
            </a:r>
          </a:p>
        </p:txBody>
      </p:sp>
      <p:sp>
        <p:nvSpPr>
          <p:cNvPr id="22" name="CaixaDeTexto 29"/>
          <p:cNvSpPr txBox="1">
            <a:spLocks noChangeArrowheads="1"/>
          </p:cNvSpPr>
          <p:nvPr/>
        </p:nvSpPr>
        <p:spPr bwMode="auto">
          <a:xfrm>
            <a:off x="3607213" y="1067163"/>
            <a:ext cx="1244645"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Fomalhaut</a:t>
            </a:r>
            <a:endParaRPr lang="pt-BR" dirty="0">
              <a:solidFill>
                <a:srgbClr val="FF9999"/>
              </a:solidFill>
              <a:latin typeface="Century Gothic" panose="020B0502020202020204" pitchFamily="34" charset="0"/>
            </a:endParaRPr>
          </a:p>
        </p:txBody>
      </p:sp>
      <p:sp>
        <p:nvSpPr>
          <p:cNvPr id="24" name="Oval 6"/>
          <p:cNvSpPr>
            <a:spLocks noChangeArrowheads="1"/>
          </p:cNvSpPr>
          <p:nvPr/>
        </p:nvSpPr>
        <p:spPr bwMode="auto">
          <a:xfrm>
            <a:off x="5998794" y="5063428"/>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28" name="CaixaDeTexto 29"/>
          <p:cNvSpPr txBox="1">
            <a:spLocks noChangeArrowheads="1"/>
          </p:cNvSpPr>
          <p:nvPr/>
        </p:nvSpPr>
        <p:spPr bwMode="auto">
          <a:xfrm>
            <a:off x="3121943" y="3377274"/>
            <a:ext cx="1374250"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Achernar</a:t>
            </a:r>
            <a:endParaRPr lang="pt-BR" dirty="0">
              <a:solidFill>
                <a:srgbClr val="FF9999"/>
              </a:solidFill>
              <a:latin typeface="Century Gothic" panose="020B0502020202020204" pitchFamily="34" charset="0"/>
            </a:endParaRPr>
          </a:p>
        </p:txBody>
      </p:sp>
      <p:sp>
        <p:nvSpPr>
          <p:cNvPr id="29" name="CaixaDeTexto 29"/>
          <p:cNvSpPr txBox="1">
            <a:spLocks noChangeArrowheads="1"/>
          </p:cNvSpPr>
          <p:nvPr/>
        </p:nvSpPr>
        <p:spPr bwMode="auto">
          <a:xfrm>
            <a:off x="2856646" y="4700383"/>
            <a:ext cx="3467891" cy="400110"/>
          </a:xfrm>
          <a:prstGeom prst="rect">
            <a:avLst/>
          </a:prstGeom>
          <a:noFill/>
          <a:ln w="9525">
            <a:noFill/>
            <a:miter lim="800000"/>
          </a:ln>
        </p:spPr>
        <p:txBody>
          <a:bodyPr wrap="square">
            <a:spAutoFit/>
          </a:bodyPr>
          <a:lstStyle/>
          <a:p>
            <a:r>
              <a:rPr lang="pt-BR" dirty="0" err="1" smtClean="0">
                <a:solidFill>
                  <a:srgbClr val="FF9999"/>
                </a:solidFill>
                <a:latin typeface="Century Gothic" panose="020B0502020202020204" pitchFamily="34" charset="0"/>
              </a:rPr>
              <a:t>Rigil</a:t>
            </a:r>
            <a:r>
              <a:rPr lang="pt-BR" dirty="0" smtClean="0">
                <a:solidFill>
                  <a:srgbClr val="FF9999"/>
                </a:solidFill>
                <a:latin typeface="Century Gothic" panose="020B0502020202020204" pitchFamily="34" charset="0"/>
              </a:rPr>
              <a:t> </a:t>
            </a:r>
            <a:r>
              <a:rPr lang="pt-BR" dirty="0" err="1" smtClean="0">
                <a:solidFill>
                  <a:srgbClr val="FF9999"/>
                </a:solidFill>
                <a:latin typeface="Century Gothic" panose="020B0502020202020204" pitchFamily="34" charset="0"/>
              </a:rPr>
              <a:t>Kentaurus</a:t>
            </a:r>
            <a:r>
              <a:rPr lang="pt-BR" dirty="0" smtClean="0">
                <a:solidFill>
                  <a:srgbClr val="FF9999"/>
                </a:solidFill>
                <a:latin typeface="Century Gothic" panose="020B0502020202020204" pitchFamily="34" charset="0"/>
              </a:rPr>
              <a:t> (</a:t>
            </a:r>
            <a:r>
              <a:rPr lang="el-GR" sz="2000" dirty="0" smtClean="0">
                <a:solidFill>
                  <a:srgbClr val="FF9999"/>
                </a:solidFill>
                <a:latin typeface="Times New Roman" panose="02020603050405020304" pitchFamily="18" charset="0"/>
                <a:cs typeface="Times New Roman" panose="02020603050405020304" pitchFamily="18" charset="0"/>
              </a:rPr>
              <a:t>α</a:t>
            </a:r>
            <a:r>
              <a:rPr lang="pt-BR" sz="2000" dirty="0" smtClean="0">
                <a:solidFill>
                  <a:srgbClr val="FF9999"/>
                </a:solidFill>
                <a:latin typeface="Century Gothic" panose="020B0502020202020204" pitchFamily="34" charset="0"/>
              </a:rPr>
              <a:t> </a:t>
            </a:r>
            <a:r>
              <a:rPr lang="pt-BR" dirty="0" err="1" smtClean="0">
                <a:solidFill>
                  <a:srgbClr val="FF9999"/>
                </a:solidFill>
                <a:latin typeface="Century Gothic" panose="020B0502020202020204" pitchFamily="34" charset="0"/>
              </a:rPr>
              <a:t>Centauri</a:t>
            </a:r>
            <a:r>
              <a:rPr lang="pt-BR" dirty="0" smtClean="0">
                <a:solidFill>
                  <a:srgbClr val="FF9999"/>
                </a:solidFill>
                <a:latin typeface="Century Gothic" panose="020B0502020202020204" pitchFamily="34" charset="0"/>
              </a:rPr>
              <a:t>)</a:t>
            </a:r>
            <a:endParaRPr lang="pt-BR" dirty="0">
              <a:solidFill>
                <a:srgbClr val="FF9999"/>
              </a:solidFill>
              <a:latin typeface="Century Gothic" panose="020B0502020202020204" pitchFamily="34" charset="0"/>
            </a:endParaRPr>
          </a:p>
        </p:txBody>
      </p:sp>
      <p:sp>
        <p:nvSpPr>
          <p:cNvPr id="30" name="Oval 6"/>
          <p:cNvSpPr>
            <a:spLocks noChangeArrowheads="1"/>
          </p:cNvSpPr>
          <p:nvPr/>
        </p:nvSpPr>
        <p:spPr bwMode="auto">
          <a:xfrm>
            <a:off x="6032038" y="4774210"/>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31" name="Oval 6"/>
          <p:cNvSpPr>
            <a:spLocks noChangeArrowheads="1"/>
          </p:cNvSpPr>
          <p:nvPr/>
        </p:nvSpPr>
        <p:spPr bwMode="auto">
          <a:xfrm>
            <a:off x="2724191" y="3388565"/>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32" name="CaixaDeTexto 29"/>
          <p:cNvSpPr txBox="1">
            <a:spLocks noChangeArrowheads="1"/>
          </p:cNvSpPr>
          <p:nvPr/>
        </p:nvSpPr>
        <p:spPr bwMode="auto">
          <a:xfrm>
            <a:off x="3704117" y="5045047"/>
            <a:ext cx="2520320" cy="400110"/>
          </a:xfrm>
          <a:prstGeom prst="rect">
            <a:avLst/>
          </a:prstGeom>
          <a:noFill/>
          <a:ln w="9525">
            <a:noFill/>
            <a:miter lim="800000"/>
          </a:ln>
        </p:spPr>
        <p:txBody>
          <a:bodyPr wrap="square">
            <a:spAutoFit/>
          </a:bodyPr>
          <a:lstStyle/>
          <a:p>
            <a:r>
              <a:rPr lang="pt-BR" dirty="0" err="1" smtClean="0">
                <a:solidFill>
                  <a:srgbClr val="FF9999"/>
                </a:solidFill>
                <a:latin typeface="Century Gothic" panose="020B0502020202020204" pitchFamily="34" charset="0"/>
              </a:rPr>
              <a:t>Hadar</a:t>
            </a:r>
            <a:r>
              <a:rPr lang="pt-BR" dirty="0" smtClean="0">
                <a:solidFill>
                  <a:srgbClr val="FF9999"/>
                </a:solidFill>
                <a:latin typeface="Century Gothic" panose="020B0502020202020204" pitchFamily="34" charset="0"/>
              </a:rPr>
              <a:t> (</a:t>
            </a:r>
            <a:r>
              <a:rPr lang="el-GR" sz="2000" dirty="0" smtClean="0">
                <a:solidFill>
                  <a:srgbClr val="FF9999"/>
                </a:solidFill>
                <a:latin typeface="Times New Roman" panose="02020603050405020304" pitchFamily="18" charset="0"/>
                <a:cs typeface="Times New Roman" panose="02020603050405020304" pitchFamily="18" charset="0"/>
              </a:rPr>
              <a:t>β</a:t>
            </a:r>
            <a:r>
              <a:rPr lang="pt-BR" sz="2000" dirty="0" smtClean="0">
                <a:solidFill>
                  <a:srgbClr val="FF9999"/>
                </a:solidFill>
                <a:latin typeface="Century Gothic" panose="020B0502020202020204" pitchFamily="34" charset="0"/>
              </a:rPr>
              <a:t> </a:t>
            </a:r>
            <a:r>
              <a:rPr lang="pt-BR" dirty="0" err="1" smtClean="0">
                <a:solidFill>
                  <a:srgbClr val="FF9999"/>
                </a:solidFill>
                <a:latin typeface="Century Gothic" panose="020B0502020202020204" pitchFamily="34" charset="0"/>
              </a:rPr>
              <a:t>Centauri</a:t>
            </a:r>
            <a:r>
              <a:rPr lang="pt-BR" dirty="0" smtClean="0">
                <a:solidFill>
                  <a:srgbClr val="FF9999"/>
                </a:solidFill>
                <a:latin typeface="Century Gothic" panose="020B0502020202020204" pitchFamily="34" charset="0"/>
              </a:rPr>
              <a:t>)</a:t>
            </a:r>
            <a:endParaRPr lang="pt-BR" dirty="0">
              <a:solidFill>
                <a:srgbClr val="FF9999"/>
              </a:solidFill>
              <a:latin typeface="Century Gothic" panose="020B0502020202020204" pitchFamily="34" charset="0"/>
            </a:endParaRPr>
          </a:p>
        </p:txBody>
      </p:sp>
      <p:sp>
        <p:nvSpPr>
          <p:cNvPr id="33" name="Line 4"/>
          <p:cNvSpPr>
            <a:spLocks noChangeShapeType="1"/>
          </p:cNvSpPr>
          <p:nvPr/>
        </p:nvSpPr>
        <p:spPr bwMode="auto">
          <a:xfrm flipH="1">
            <a:off x="6841067" y="2891367"/>
            <a:ext cx="50801" cy="13123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4" name="Line 4"/>
          <p:cNvSpPr>
            <a:spLocks noChangeShapeType="1"/>
          </p:cNvSpPr>
          <p:nvPr/>
        </p:nvSpPr>
        <p:spPr bwMode="auto">
          <a:xfrm flipV="1">
            <a:off x="7179733" y="3386668"/>
            <a:ext cx="177800" cy="80432"/>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5" name="Line 4"/>
          <p:cNvSpPr>
            <a:spLocks noChangeShapeType="1"/>
          </p:cNvSpPr>
          <p:nvPr/>
        </p:nvSpPr>
        <p:spPr bwMode="auto">
          <a:xfrm flipV="1">
            <a:off x="7438887" y="3285066"/>
            <a:ext cx="155713" cy="6771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6" name="Line 4"/>
          <p:cNvSpPr>
            <a:spLocks noChangeShapeType="1"/>
          </p:cNvSpPr>
          <p:nvPr/>
        </p:nvSpPr>
        <p:spPr bwMode="auto">
          <a:xfrm>
            <a:off x="8462433" y="3416299"/>
            <a:ext cx="431800" cy="7196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7" name="Line 4"/>
          <p:cNvSpPr>
            <a:spLocks noChangeShapeType="1"/>
          </p:cNvSpPr>
          <p:nvPr/>
        </p:nvSpPr>
        <p:spPr bwMode="auto">
          <a:xfrm>
            <a:off x="8453967" y="3450167"/>
            <a:ext cx="258233" cy="19896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8" name="Line 4"/>
          <p:cNvSpPr>
            <a:spLocks noChangeShapeType="1"/>
          </p:cNvSpPr>
          <p:nvPr/>
        </p:nvSpPr>
        <p:spPr bwMode="auto">
          <a:xfrm>
            <a:off x="8432800" y="3475567"/>
            <a:ext cx="59268" cy="24553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9" name="Line 4"/>
          <p:cNvSpPr>
            <a:spLocks noChangeShapeType="1"/>
          </p:cNvSpPr>
          <p:nvPr/>
        </p:nvSpPr>
        <p:spPr bwMode="auto">
          <a:xfrm flipV="1">
            <a:off x="3894023" y="2047839"/>
            <a:ext cx="66059" cy="12516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0" name="Line 4"/>
          <p:cNvSpPr>
            <a:spLocks noChangeShapeType="1"/>
          </p:cNvSpPr>
          <p:nvPr/>
        </p:nvSpPr>
        <p:spPr bwMode="auto">
          <a:xfrm flipV="1">
            <a:off x="3992033" y="1748830"/>
            <a:ext cx="173181" cy="219669"/>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1" name="Line 4"/>
          <p:cNvSpPr>
            <a:spLocks noChangeShapeType="1"/>
          </p:cNvSpPr>
          <p:nvPr/>
        </p:nvSpPr>
        <p:spPr bwMode="auto">
          <a:xfrm flipV="1">
            <a:off x="4216400" y="1613238"/>
            <a:ext cx="77457" cy="8009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2" name="Line 4"/>
          <p:cNvSpPr>
            <a:spLocks noChangeShapeType="1"/>
          </p:cNvSpPr>
          <p:nvPr/>
        </p:nvSpPr>
        <p:spPr bwMode="auto">
          <a:xfrm flipV="1">
            <a:off x="3939221" y="2166050"/>
            <a:ext cx="225993" cy="3476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3" name="Line 4"/>
          <p:cNvSpPr>
            <a:spLocks noChangeShapeType="1"/>
          </p:cNvSpPr>
          <p:nvPr/>
        </p:nvSpPr>
        <p:spPr bwMode="auto">
          <a:xfrm>
            <a:off x="3622832" y="2204295"/>
            <a:ext cx="198177" cy="1043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4" name="Line 4"/>
          <p:cNvSpPr>
            <a:spLocks noChangeShapeType="1"/>
          </p:cNvSpPr>
          <p:nvPr/>
        </p:nvSpPr>
        <p:spPr bwMode="auto">
          <a:xfrm>
            <a:off x="3877732" y="2273299"/>
            <a:ext cx="12813" cy="17089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5" name="Line 4"/>
          <p:cNvSpPr>
            <a:spLocks noChangeShapeType="1"/>
          </p:cNvSpPr>
          <p:nvPr/>
        </p:nvSpPr>
        <p:spPr bwMode="auto">
          <a:xfrm flipH="1">
            <a:off x="3827963" y="2520683"/>
            <a:ext cx="45199" cy="4867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6" name="Line 4"/>
          <p:cNvSpPr>
            <a:spLocks noChangeShapeType="1"/>
          </p:cNvSpPr>
          <p:nvPr/>
        </p:nvSpPr>
        <p:spPr bwMode="auto">
          <a:xfrm>
            <a:off x="3574157" y="2131282"/>
            <a:ext cx="3475" cy="4867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47" name="CaixaDeTexto 29"/>
          <p:cNvSpPr txBox="1">
            <a:spLocks noChangeArrowheads="1"/>
          </p:cNvSpPr>
          <p:nvPr/>
        </p:nvSpPr>
        <p:spPr bwMode="auto">
          <a:xfrm>
            <a:off x="2921453" y="2291854"/>
            <a:ext cx="906533"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Grou</a:t>
            </a:r>
          </a:p>
        </p:txBody>
      </p:sp>
      <p:sp>
        <p:nvSpPr>
          <p:cNvPr id="48" name="CaixaDeTexto 29"/>
          <p:cNvSpPr txBox="1">
            <a:spLocks noChangeArrowheads="1"/>
          </p:cNvSpPr>
          <p:nvPr/>
        </p:nvSpPr>
        <p:spPr bwMode="auto">
          <a:xfrm>
            <a:off x="4364687" y="2004993"/>
            <a:ext cx="1374250" cy="338554"/>
          </a:xfrm>
          <a:prstGeom prst="rect">
            <a:avLst/>
          </a:prstGeom>
          <a:noFill/>
          <a:ln w="9525">
            <a:noFill/>
            <a:miter lim="800000"/>
          </a:ln>
        </p:spPr>
        <p:txBody>
          <a:bodyPr wrap="square">
            <a:spAutoFit/>
          </a:bodyPr>
          <a:lstStyle/>
          <a:p>
            <a:pPr algn="l"/>
            <a:r>
              <a:rPr lang="pt-BR" dirty="0" smtClean="0">
                <a:solidFill>
                  <a:srgbClr val="FF9999"/>
                </a:solidFill>
                <a:latin typeface="Century Gothic" panose="020B0502020202020204" pitchFamily="34" charset="0"/>
              </a:rPr>
              <a:t>Al Nair</a:t>
            </a:r>
            <a:endParaRPr lang="pt-BR" dirty="0">
              <a:solidFill>
                <a:srgbClr val="FF9999"/>
              </a:solidFill>
              <a:latin typeface="Century Gothic" panose="020B0502020202020204" pitchFamily="34" charset="0"/>
            </a:endParaRPr>
          </a:p>
        </p:txBody>
      </p:sp>
      <p:sp>
        <p:nvSpPr>
          <p:cNvPr id="49" name="Oval 6"/>
          <p:cNvSpPr>
            <a:spLocks noChangeArrowheads="1"/>
          </p:cNvSpPr>
          <p:nvPr/>
        </p:nvSpPr>
        <p:spPr bwMode="auto">
          <a:xfrm>
            <a:off x="4034286" y="1977989"/>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50" name="Line 4"/>
          <p:cNvSpPr>
            <a:spLocks noChangeShapeType="1"/>
          </p:cNvSpPr>
          <p:nvPr/>
        </p:nvSpPr>
        <p:spPr bwMode="auto">
          <a:xfrm>
            <a:off x="2578360" y="3509111"/>
            <a:ext cx="238512" cy="4014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1" name="Line 4"/>
          <p:cNvSpPr>
            <a:spLocks noChangeShapeType="1"/>
          </p:cNvSpPr>
          <p:nvPr/>
        </p:nvSpPr>
        <p:spPr bwMode="auto">
          <a:xfrm flipV="1">
            <a:off x="2448511" y="3549258"/>
            <a:ext cx="52005" cy="9534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2" name="Line 4"/>
          <p:cNvSpPr>
            <a:spLocks noChangeShapeType="1"/>
          </p:cNvSpPr>
          <p:nvPr/>
        </p:nvSpPr>
        <p:spPr bwMode="auto">
          <a:xfrm>
            <a:off x="2214494" y="3674935"/>
            <a:ext cx="177679" cy="2600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3" name="Line 4"/>
          <p:cNvSpPr>
            <a:spLocks noChangeShapeType="1"/>
          </p:cNvSpPr>
          <p:nvPr/>
        </p:nvSpPr>
        <p:spPr bwMode="auto">
          <a:xfrm flipV="1">
            <a:off x="1867803" y="3666267"/>
            <a:ext cx="255686" cy="866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4" name="Line 4"/>
          <p:cNvSpPr>
            <a:spLocks noChangeShapeType="1"/>
          </p:cNvSpPr>
          <p:nvPr/>
        </p:nvSpPr>
        <p:spPr bwMode="auto">
          <a:xfrm>
            <a:off x="1659788" y="3618598"/>
            <a:ext cx="125676" cy="4333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5" name="Line 4"/>
          <p:cNvSpPr>
            <a:spLocks noChangeShapeType="1"/>
          </p:cNvSpPr>
          <p:nvPr/>
        </p:nvSpPr>
        <p:spPr bwMode="auto">
          <a:xfrm flipH="1">
            <a:off x="1581782" y="3644600"/>
            <a:ext cx="43336" cy="14734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6" name="Line 4"/>
          <p:cNvSpPr>
            <a:spLocks noChangeShapeType="1"/>
          </p:cNvSpPr>
          <p:nvPr/>
        </p:nvSpPr>
        <p:spPr bwMode="auto">
          <a:xfrm>
            <a:off x="1590450" y="3865614"/>
            <a:ext cx="73672" cy="25568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7" name="Line 4"/>
          <p:cNvSpPr>
            <a:spLocks noChangeShapeType="1"/>
          </p:cNvSpPr>
          <p:nvPr/>
        </p:nvSpPr>
        <p:spPr bwMode="auto">
          <a:xfrm flipH="1">
            <a:off x="1477774" y="4173304"/>
            <a:ext cx="169013" cy="12567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8" name="Line 4"/>
          <p:cNvSpPr>
            <a:spLocks noChangeShapeType="1"/>
          </p:cNvSpPr>
          <p:nvPr/>
        </p:nvSpPr>
        <p:spPr bwMode="auto">
          <a:xfrm flipH="1">
            <a:off x="1265425" y="4343039"/>
            <a:ext cx="135066" cy="5128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solidFill>
                <a:srgbClr val="FF9999"/>
              </a:solidFill>
            </a:endParaRPr>
          </a:p>
        </p:txBody>
      </p:sp>
      <p:sp>
        <p:nvSpPr>
          <p:cNvPr id="59" name="Line 4"/>
          <p:cNvSpPr>
            <a:spLocks noChangeShapeType="1"/>
          </p:cNvSpPr>
          <p:nvPr/>
        </p:nvSpPr>
        <p:spPr bwMode="auto">
          <a:xfrm flipH="1">
            <a:off x="957736" y="4485327"/>
            <a:ext cx="199348" cy="32502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0" name="Line 4"/>
          <p:cNvSpPr>
            <a:spLocks noChangeShapeType="1"/>
          </p:cNvSpPr>
          <p:nvPr/>
        </p:nvSpPr>
        <p:spPr bwMode="auto">
          <a:xfrm flipH="1">
            <a:off x="706384" y="4944695"/>
            <a:ext cx="177679" cy="14734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1" name="Line 4"/>
          <p:cNvSpPr>
            <a:spLocks noChangeShapeType="1"/>
          </p:cNvSpPr>
          <p:nvPr/>
        </p:nvSpPr>
        <p:spPr bwMode="auto">
          <a:xfrm>
            <a:off x="186346" y="4532997"/>
            <a:ext cx="403029" cy="52870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2" name="Line 4"/>
          <p:cNvSpPr>
            <a:spLocks noChangeShapeType="1"/>
          </p:cNvSpPr>
          <p:nvPr/>
        </p:nvSpPr>
        <p:spPr bwMode="auto">
          <a:xfrm flipH="1">
            <a:off x="177679" y="4398653"/>
            <a:ext cx="30335" cy="5633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3" name="Line 4"/>
          <p:cNvSpPr>
            <a:spLocks noChangeShapeType="1"/>
          </p:cNvSpPr>
          <p:nvPr/>
        </p:nvSpPr>
        <p:spPr bwMode="auto">
          <a:xfrm flipH="1" flipV="1">
            <a:off x="186348" y="4277312"/>
            <a:ext cx="34668" cy="69339"/>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4" name="Line 4"/>
          <p:cNvSpPr>
            <a:spLocks noChangeShapeType="1"/>
          </p:cNvSpPr>
          <p:nvPr/>
        </p:nvSpPr>
        <p:spPr bwMode="auto">
          <a:xfrm flipH="1" flipV="1">
            <a:off x="78006" y="3995625"/>
            <a:ext cx="57060" cy="20440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5" name="Line 4"/>
          <p:cNvSpPr>
            <a:spLocks noChangeShapeType="1"/>
          </p:cNvSpPr>
          <p:nvPr/>
        </p:nvSpPr>
        <p:spPr bwMode="auto">
          <a:xfrm flipV="1">
            <a:off x="80249" y="3744272"/>
            <a:ext cx="49760" cy="17840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6" name="Line 4"/>
          <p:cNvSpPr>
            <a:spLocks noChangeShapeType="1"/>
          </p:cNvSpPr>
          <p:nvPr/>
        </p:nvSpPr>
        <p:spPr bwMode="auto">
          <a:xfrm flipV="1">
            <a:off x="167966" y="3475586"/>
            <a:ext cx="200394" cy="17838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7" name="Line 4"/>
          <p:cNvSpPr>
            <a:spLocks noChangeShapeType="1"/>
          </p:cNvSpPr>
          <p:nvPr/>
        </p:nvSpPr>
        <p:spPr bwMode="auto">
          <a:xfrm>
            <a:off x="203682" y="3029221"/>
            <a:ext cx="193206" cy="35744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68" name="CaixaDeTexto 29"/>
          <p:cNvSpPr txBox="1">
            <a:spLocks noChangeArrowheads="1"/>
          </p:cNvSpPr>
          <p:nvPr/>
        </p:nvSpPr>
        <p:spPr bwMode="auto">
          <a:xfrm>
            <a:off x="1832539" y="3972459"/>
            <a:ext cx="1374250" cy="338554"/>
          </a:xfrm>
          <a:prstGeom prst="rect">
            <a:avLst/>
          </a:prstGeom>
          <a:noFill/>
          <a:ln w="9525">
            <a:noFill/>
            <a:miter lim="800000"/>
          </a:ln>
        </p:spPr>
        <p:txBody>
          <a:bodyPr wrap="square">
            <a:spAutoFit/>
          </a:bodyPr>
          <a:lstStyle/>
          <a:p>
            <a:pPr algn="l"/>
            <a:r>
              <a:rPr lang="pt-BR" dirty="0" smtClean="0">
                <a:solidFill>
                  <a:srgbClr val="FF9999"/>
                </a:solidFill>
                <a:latin typeface="Century Gothic" panose="020B0502020202020204" pitchFamily="34" charset="0"/>
              </a:rPr>
              <a:t>Acamar</a:t>
            </a:r>
            <a:endParaRPr lang="pt-BR" dirty="0">
              <a:solidFill>
                <a:srgbClr val="FF9999"/>
              </a:solidFill>
              <a:latin typeface="Century Gothic" panose="020B0502020202020204" pitchFamily="34" charset="0"/>
            </a:endParaRPr>
          </a:p>
        </p:txBody>
      </p:sp>
      <p:sp>
        <p:nvSpPr>
          <p:cNvPr id="69" name="Oval 6"/>
          <p:cNvSpPr>
            <a:spLocks noChangeArrowheads="1"/>
          </p:cNvSpPr>
          <p:nvPr/>
        </p:nvSpPr>
        <p:spPr bwMode="auto">
          <a:xfrm>
            <a:off x="1498365" y="3963321"/>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70" name="Oval 6"/>
          <p:cNvSpPr>
            <a:spLocks noChangeArrowheads="1"/>
          </p:cNvSpPr>
          <p:nvPr/>
        </p:nvSpPr>
        <p:spPr bwMode="auto">
          <a:xfrm>
            <a:off x="4889568" y="2607093"/>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71" name="CaixaDeTexto 29"/>
          <p:cNvSpPr txBox="1">
            <a:spLocks noChangeArrowheads="1"/>
          </p:cNvSpPr>
          <p:nvPr/>
        </p:nvSpPr>
        <p:spPr bwMode="auto">
          <a:xfrm>
            <a:off x="5267989" y="2628902"/>
            <a:ext cx="1374250"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Peacock</a:t>
            </a:r>
            <a:endParaRPr lang="pt-BR" dirty="0">
              <a:solidFill>
                <a:srgbClr val="FF9999"/>
              </a:solidFill>
              <a:latin typeface="Century Gothic" panose="020B0502020202020204" pitchFamily="34" charset="0"/>
            </a:endParaRPr>
          </a:p>
        </p:txBody>
      </p:sp>
      <p:sp>
        <p:nvSpPr>
          <p:cNvPr id="73" name="CaixaDeTexto 29"/>
          <p:cNvSpPr txBox="1">
            <a:spLocks noChangeArrowheads="1"/>
          </p:cNvSpPr>
          <p:nvPr/>
        </p:nvSpPr>
        <p:spPr bwMode="auto">
          <a:xfrm>
            <a:off x="6969930" y="1362254"/>
            <a:ext cx="1374250"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Nunki</a:t>
            </a:r>
            <a:endParaRPr lang="pt-BR" dirty="0">
              <a:solidFill>
                <a:srgbClr val="FF9999"/>
              </a:solidFill>
              <a:latin typeface="Century Gothic" panose="020B0502020202020204" pitchFamily="34" charset="0"/>
            </a:endParaRPr>
          </a:p>
        </p:txBody>
      </p:sp>
      <p:sp>
        <p:nvSpPr>
          <p:cNvPr id="75" name="CaixaDeTexto 29"/>
          <p:cNvSpPr txBox="1">
            <a:spLocks noChangeArrowheads="1"/>
          </p:cNvSpPr>
          <p:nvPr/>
        </p:nvSpPr>
        <p:spPr bwMode="auto">
          <a:xfrm>
            <a:off x="6943882" y="2237804"/>
            <a:ext cx="1864337"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Kaus</a:t>
            </a:r>
            <a:r>
              <a:rPr lang="pt-BR" dirty="0" smtClean="0">
                <a:solidFill>
                  <a:srgbClr val="FF9999"/>
                </a:solidFill>
                <a:latin typeface="Century Gothic" panose="020B0502020202020204" pitchFamily="34" charset="0"/>
              </a:rPr>
              <a:t> </a:t>
            </a:r>
            <a:r>
              <a:rPr lang="pt-BR" dirty="0" err="1" smtClean="0">
                <a:solidFill>
                  <a:srgbClr val="FF9999"/>
                </a:solidFill>
                <a:latin typeface="Century Gothic" panose="020B0502020202020204" pitchFamily="34" charset="0"/>
              </a:rPr>
              <a:t>Australis</a:t>
            </a:r>
            <a:endParaRPr lang="pt-BR" dirty="0">
              <a:solidFill>
                <a:srgbClr val="FF9999"/>
              </a:solidFill>
              <a:latin typeface="Century Gothic" panose="020B0502020202020204" pitchFamily="34" charset="0"/>
            </a:endParaRPr>
          </a:p>
        </p:txBody>
      </p:sp>
      <p:sp>
        <p:nvSpPr>
          <p:cNvPr id="76" name="Line 4"/>
          <p:cNvSpPr>
            <a:spLocks noChangeShapeType="1"/>
          </p:cNvSpPr>
          <p:nvPr/>
        </p:nvSpPr>
        <p:spPr bwMode="auto">
          <a:xfrm flipV="1">
            <a:off x="6608618" y="1693334"/>
            <a:ext cx="255033" cy="558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7" name="Line 4"/>
          <p:cNvSpPr>
            <a:spLocks noChangeShapeType="1"/>
          </p:cNvSpPr>
          <p:nvPr/>
        </p:nvSpPr>
        <p:spPr bwMode="auto">
          <a:xfrm>
            <a:off x="6587835" y="1745673"/>
            <a:ext cx="223405" cy="47278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8" name="Line 4"/>
          <p:cNvSpPr>
            <a:spLocks noChangeShapeType="1"/>
          </p:cNvSpPr>
          <p:nvPr/>
        </p:nvSpPr>
        <p:spPr bwMode="auto">
          <a:xfrm>
            <a:off x="6899563" y="1730087"/>
            <a:ext cx="135081" cy="29614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9" name="Line 4"/>
          <p:cNvSpPr>
            <a:spLocks noChangeShapeType="1"/>
          </p:cNvSpPr>
          <p:nvPr/>
        </p:nvSpPr>
        <p:spPr bwMode="auto">
          <a:xfrm flipH="1">
            <a:off x="6873586" y="2088572"/>
            <a:ext cx="150669" cy="14027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0" name="Line 4"/>
          <p:cNvSpPr>
            <a:spLocks noChangeShapeType="1"/>
          </p:cNvSpPr>
          <p:nvPr/>
        </p:nvSpPr>
        <p:spPr bwMode="auto">
          <a:xfrm flipV="1">
            <a:off x="6889173" y="2243709"/>
            <a:ext cx="274699" cy="1631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1" name="Line 4"/>
          <p:cNvSpPr>
            <a:spLocks noChangeShapeType="1"/>
          </p:cNvSpPr>
          <p:nvPr/>
        </p:nvSpPr>
        <p:spPr bwMode="auto">
          <a:xfrm>
            <a:off x="7081405" y="2078182"/>
            <a:ext cx="83127" cy="124692"/>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2" name="Line 4"/>
          <p:cNvSpPr>
            <a:spLocks noChangeShapeType="1"/>
          </p:cNvSpPr>
          <p:nvPr/>
        </p:nvSpPr>
        <p:spPr bwMode="auto">
          <a:xfrm flipV="1">
            <a:off x="6635887" y="1553441"/>
            <a:ext cx="123399" cy="197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3" name="Line 4"/>
          <p:cNvSpPr>
            <a:spLocks noChangeShapeType="1"/>
          </p:cNvSpPr>
          <p:nvPr/>
        </p:nvSpPr>
        <p:spPr bwMode="auto">
          <a:xfrm>
            <a:off x="6816436" y="1579418"/>
            <a:ext cx="62346" cy="8312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4" name="Line 4"/>
          <p:cNvSpPr>
            <a:spLocks noChangeShapeType="1"/>
          </p:cNvSpPr>
          <p:nvPr/>
        </p:nvSpPr>
        <p:spPr bwMode="auto">
          <a:xfrm flipH="1">
            <a:off x="6577445" y="1574224"/>
            <a:ext cx="5197" cy="8312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5" name="Line 4"/>
          <p:cNvSpPr>
            <a:spLocks noChangeShapeType="1"/>
          </p:cNvSpPr>
          <p:nvPr/>
        </p:nvSpPr>
        <p:spPr bwMode="auto">
          <a:xfrm>
            <a:off x="6930736" y="1709306"/>
            <a:ext cx="207819" cy="3636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6" name="Line 4"/>
          <p:cNvSpPr>
            <a:spLocks noChangeShapeType="1"/>
          </p:cNvSpPr>
          <p:nvPr/>
        </p:nvSpPr>
        <p:spPr bwMode="auto">
          <a:xfrm flipH="1">
            <a:off x="7081405" y="1802822"/>
            <a:ext cx="77931" cy="218209"/>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87" name="Oval 6"/>
          <p:cNvSpPr>
            <a:spLocks noChangeArrowheads="1"/>
          </p:cNvSpPr>
          <p:nvPr/>
        </p:nvSpPr>
        <p:spPr bwMode="auto">
          <a:xfrm>
            <a:off x="5487596" y="4004651"/>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88" name="CaixaDeTexto 29"/>
          <p:cNvSpPr txBox="1">
            <a:spLocks noChangeArrowheads="1"/>
          </p:cNvSpPr>
          <p:nvPr/>
        </p:nvSpPr>
        <p:spPr bwMode="auto">
          <a:xfrm>
            <a:off x="5840328" y="4001792"/>
            <a:ext cx="1864337"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Atria</a:t>
            </a:r>
            <a:endParaRPr lang="pt-BR" dirty="0">
              <a:solidFill>
                <a:srgbClr val="FF9999"/>
              </a:solidFill>
              <a:latin typeface="Century Gothic" panose="020B0502020202020204" pitchFamily="34" charset="0"/>
            </a:endParaRPr>
          </a:p>
        </p:txBody>
      </p:sp>
      <p:sp>
        <p:nvSpPr>
          <p:cNvPr id="89" name="Line 4"/>
          <p:cNvSpPr>
            <a:spLocks noChangeShapeType="1"/>
          </p:cNvSpPr>
          <p:nvPr/>
        </p:nvSpPr>
        <p:spPr bwMode="auto">
          <a:xfrm flipH="1" flipV="1">
            <a:off x="5699758" y="4221478"/>
            <a:ext cx="327661" cy="17907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74" name="Oval 6"/>
          <p:cNvSpPr>
            <a:spLocks noChangeArrowheads="1"/>
          </p:cNvSpPr>
          <p:nvPr/>
        </p:nvSpPr>
        <p:spPr bwMode="auto">
          <a:xfrm>
            <a:off x="6640948" y="2066043"/>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72" name="Oval 6"/>
          <p:cNvSpPr>
            <a:spLocks noChangeArrowheads="1"/>
          </p:cNvSpPr>
          <p:nvPr/>
        </p:nvSpPr>
        <p:spPr bwMode="auto">
          <a:xfrm>
            <a:off x="6616531" y="1369941"/>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solidFill>
                <a:srgbClr val="FF9999"/>
              </a:solidFill>
            </a:endParaRPr>
          </a:p>
        </p:txBody>
      </p:sp>
      <p:sp>
        <p:nvSpPr>
          <p:cNvPr id="90" name="Line 4"/>
          <p:cNvSpPr>
            <a:spLocks noChangeShapeType="1"/>
          </p:cNvSpPr>
          <p:nvPr/>
        </p:nvSpPr>
        <p:spPr bwMode="auto">
          <a:xfrm flipH="1" flipV="1">
            <a:off x="5657850" y="4251960"/>
            <a:ext cx="99060" cy="37719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1" name="Line 4"/>
          <p:cNvSpPr>
            <a:spLocks noChangeShapeType="1"/>
          </p:cNvSpPr>
          <p:nvPr/>
        </p:nvSpPr>
        <p:spPr bwMode="auto">
          <a:xfrm flipV="1">
            <a:off x="5798820" y="4453890"/>
            <a:ext cx="232410" cy="18669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2" name="CaixaDeTexto 29"/>
          <p:cNvSpPr txBox="1">
            <a:spLocks noChangeArrowheads="1"/>
          </p:cNvSpPr>
          <p:nvPr/>
        </p:nvSpPr>
        <p:spPr bwMode="auto">
          <a:xfrm>
            <a:off x="6092588" y="4272550"/>
            <a:ext cx="2340212"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Triângulo Austral</a:t>
            </a:r>
            <a:endParaRPr lang="pt-BR" sz="2000" dirty="0" smtClean="0">
              <a:solidFill>
                <a:schemeClr val="bg1"/>
              </a:solidFill>
              <a:latin typeface="Century Gothic" panose="020B0502020202020204" pitchFamily="34" charset="0"/>
            </a:endParaRPr>
          </a:p>
        </p:txBody>
      </p:sp>
      <p:sp>
        <p:nvSpPr>
          <p:cNvPr id="93" name="CaixaDeTexto 29"/>
          <p:cNvSpPr txBox="1">
            <a:spLocks noChangeArrowheads="1"/>
          </p:cNvSpPr>
          <p:nvPr/>
        </p:nvSpPr>
        <p:spPr bwMode="auto">
          <a:xfrm>
            <a:off x="7138555" y="1692840"/>
            <a:ext cx="1609700"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Sagitário</a:t>
            </a:r>
            <a:endParaRPr lang="pt-BR" sz="2000" dirty="0" smtClean="0">
              <a:solidFill>
                <a:schemeClr val="bg1"/>
              </a:solidFill>
              <a:latin typeface="Century Gothic" panose="020B0502020202020204" pitchFamily="34" charset="0"/>
            </a:endParaRPr>
          </a:p>
        </p:txBody>
      </p:sp>
      <p:sp>
        <p:nvSpPr>
          <p:cNvPr id="94" name="Oval 6"/>
          <p:cNvSpPr>
            <a:spLocks noChangeArrowheads="1"/>
          </p:cNvSpPr>
          <p:nvPr/>
        </p:nvSpPr>
        <p:spPr bwMode="auto">
          <a:xfrm>
            <a:off x="1415977" y="1092253"/>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95" name="CaixaDeTexto 29"/>
          <p:cNvSpPr txBox="1">
            <a:spLocks noChangeArrowheads="1"/>
          </p:cNvSpPr>
          <p:nvPr/>
        </p:nvSpPr>
        <p:spPr bwMode="auto">
          <a:xfrm>
            <a:off x="960583" y="1412228"/>
            <a:ext cx="1882555"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Deneb</a:t>
            </a:r>
            <a:r>
              <a:rPr lang="pt-BR" dirty="0" smtClean="0">
                <a:solidFill>
                  <a:srgbClr val="FF9999"/>
                </a:solidFill>
                <a:latin typeface="Century Gothic" panose="020B0502020202020204" pitchFamily="34" charset="0"/>
              </a:rPr>
              <a:t> </a:t>
            </a:r>
            <a:r>
              <a:rPr lang="pt-BR" dirty="0" err="1" smtClean="0">
                <a:solidFill>
                  <a:srgbClr val="FF9999"/>
                </a:solidFill>
                <a:latin typeface="Century Gothic" panose="020B0502020202020204" pitchFamily="34" charset="0"/>
              </a:rPr>
              <a:t>Kaitos</a:t>
            </a:r>
            <a:endParaRPr lang="pt-BR"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3405971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92"/>
                                        </p:tgtEl>
                                        <p:attrNameLst>
                                          <p:attrName>style.visibility</p:attrName>
                                        </p:attrNameLst>
                                      </p:cBhvr>
                                      <p:to>
                                        <p:strVal val="visible"/>
                                      </p:to>
                                    </p:set>
                                    <p:animEffect transition="in" filter="fade">
                                      <p:cBhvr>
                                        <p:cTn id="23" dur="1000"/>
                                        <p:tgtEl>
                                          <p:spTgt spid="204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461"/>
                                        </p:tgtEl>
                                        <p:attrNameLst>
                                          <p:attrName>style.visibility</p:attrName>
                                        </p:attrNameLst>
                                      </p:cBhvr>
                                      <p:to>
                                        <p:strVal val="visible"/>
                                      </p:to>
                                    </p:set>
                                    <p:animEffect transition="in" filter="fade">
                                      <p:cBhvr>
                                        <p:cTn id="58" dur="1000"/>
                                        <p:tgtEl>
                                          <p:spTgt spid="194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1000"/>
                                        <p:tgtEl>
                                          <p:spTgt spid="7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1000"/>
                                        <p:tgtEl>
                                          <p:spTgt spid="7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1000"/>
                                        <p:tgtEl>
                                          <p:spTgt spid="8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fade">
                                      <p:cBhvr>
                                        <p:cTn id="97" dur="1000"/>
                                        <p:tgtEl>
                                          <p:spTgt spid="8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1000"/>
                                        <p:tgtEl>
                                          <p:spTgt spid="8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fade">
                                      <p:cBhvr>
                                        <p:cTn id="106" dur="1000"/>
                                        <p:tgtEl>
                                          <p:spTgt spid="8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fade">
                                      <p:cBhvr>
                                        <p:cTn id="109" dur="1000"/>
                                        <p:tgtEl>
                                          <p:spTgt spid="8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1000"/>
                                        <p:tgtEl>
                                          <p:spTgt spid="8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fade">
                                      <p:cBhvr>
                                        <p:cTn id="115" dur="500"/>
                                        <p:tgtEl>
                                          <p:spTgt spid="9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493"/>
                                        </p:tgtEl>
                                        <p:attrNameLst>
                                          <p:attrName>style.visibility</p:attrName>
                                        </p:attrNameLst>
                                      </p:cBhvr>
                                      <p:to>
                                        <p:strVal val="visible"/>
                                      </p:to>
                                    </p:set>
                                    <p:animEffect transition="in" filter="fade">
                                      <p:cBhvr>
                                        <p:cTn id="120" dur="500"/>
                                        <p:tgtEl>
                                          <p:spTgt spid="2049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500"/>
                                        <p:tgtEl>
                                          <p:spTgt spid="2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500"/>
                                        <p:tgtEl>
                                          <p:spTgt spid="49"/>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500"/>
                                        <p:tgtEl>
                                          <p:spTgt spid="4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fade">
                                      <p:cBhvr>
                                        <p:cTn id="142" dur="500"/>
                                        <p:tgtEl>
                                          <p:spTgt spid="4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fade">
                                      <p:cBhvr>
                                        <p:cTn id="151" dur="500"/>
                                        <p:tgtEl>
                                          <p:spTgt spid="4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6"/>
                                        </p:tgtEl>
                                        <p:attrNameLst>
                                          <p:attrName>style.visibility</p:attrName>
                                        </p:attrNameLst>
                                      </p:cBhvr>
                                      <p:to>
                                        <p:strVal val="visible"/>
                                      </p:to>
                                    </p:set>
                                    <p:animEffect transition="in" filter="fade">
                                      <p:cBhvr>
                                        <p:cTn id="154" dur="500"/>
                                        <p:tgtEl>
                                          <p:spTgt spid="4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fade">
                                      <p:cBhvr>
                                        <p:cTn id="157" dur="500"/>
                                        <p:tgtEl>
                                          <p:spTgt spid="4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500"/>
                                        <p:tgtEl>
                                          <p:spTgt spid="4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8"/>
                                        </p:tgtEl>
                                        <p:attrNameLst>
                                          <p:attrName>style.visibility</p:attrName>
                                        </p:attrNameLst>
                                      </p:cBhvr>
                                      <p:to>
                                        <p:strVal val="visible"/>
                                      </p:to>
                                    </p:set>
                                    <p:animEffect transition="in" filter="fade">
                                      <p:cBhvr>
                                        <p:cTn id="165" dur="500"/>
                                        <p:tgtEl>
                                          <p:spTgt spid="2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500"/>
                                        <p:tgtEl>
                                          <p:spTgt spid="3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68"/>
                                        </p:tgtEl>
                                        <p:attrNameLst>
                                          <p:attrName>style.visibility</p:attrName>
                                        </p:attrNameLst>
                                      </p:cBhvr>
                                      <p:to>
                                        <p:strVal val="visible"/>
                                      </p:to>
                                    </p:set>
                                    <p:animEffect transition="in" filter="fade">
                                      <p:cBhvr>
                                        <p:cTn id="173" dur="500"/>
                                        <p:tgtEl>
                                          <p:spTgt spid="6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9"/>
                                        </p:tgtEl>
                                        <p:attrNameLst>
                                          <p:attrName>style.visibility</p:attrName>
                                        </p:attrNameLst>
                                      </p:cBhvr>
                                      <p:to>
                                        <p:strVal val="visible"/>
                                      </p:to>
                                    </p:set>
                                    <p:animEffect transition="in" filter="fade">
                                      <p:cBhvr>
                                        <p:cTn id="176" dur="500"/>
                                        <p:tgtEl>
                                          <p:spTgt spid="69"/>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0"/>
                                        </p:tgtEl>
                                        <p:attrNameLst>
                                          <p:attrName>style.visibility</p:attrName>
                                        </p:attrNameLst>
                                      </p:cBhvr>
                                      <p:to>
                                        <p:strVal val="visible"/>
                                      </p:to>
                                    </p:set>
                                    <p:animEffect transition="in" filter="fade">
                                      <p:cBhvr>
                                        <p:cTn id="181" dur="500"/>
                                        <p:tgtEl>
                                          <p:spTgt spid="5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fade">
                                      <p:cBhvr>
                                        <p:cTn id="184" dur="500"/>
                                        <p:tgtEl>
                                          <p:spTgt spid="5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Effect transition="in" filter="fade">
                                      <p:cBhvr>
                                        <p:cTn id="187" dur="500"/>
                                        <p:tgtEl>
                                          <p:spTgt spid="5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
                                        </p:tgtEl>
                                        <p:attrNameLst>
                                          <p:attrName>style.visibility</p:attrName>
                                        </p:attrNameLst>
                                      </p:cBhvr>
                                      <p:to>
                                        <p:strVal val="visible"/>
                                      </p:to>
                                    </p:set>
                                    <p:animEffect transition="in" filter="fade">
                                      <p:cBhvr>
                                        <p:cTn id="190" dur="500"/>
                                        <p:tgtEl>
                                          <p:spTgt spid="5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fade">
                                      <p:cBhvr>
                                        <p:cTn id="193" dur="500"/>
                                        <p:tgtEl>
                                          <p:spTgt spid="5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fade">
                                      <p:cBhvr>
                                        <p:cTn id="196" dur="500"/>
                                        <p:tgtEl>
                                          <p:spTgt spid="5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fade">
                                      <p:cBhvr>
                                        <p:cTn id="199" dur="500"/>
                                        <p:tgtEl>
                                          <p:spTgt spid="5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fade">
                                      <p:cBhvr>
                                        <p:cTn id="202" dur="500"/>
                                        <p:tgtEl>
                                          <p:spTgt spid="5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fade">
                                      <p:cBhvr>
                                        <p:cTn id="205" dur="500"/>
                                        <p:tgtEl>
                                          <p:spTgt spid="5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9"/>
                                        </p:tgtEl>
                                        <p:attrNameLst>
                                          <p:attrName>style.visibility</p:attrName>
                                        </p:attrNameLst>
                                      </p:cBhvr>
                                      <p:to>
                                        <p:strVal val="visible"/>
                                      </p:to>
                                    </p:set>
                                    <p:animEffect transition="in" filter="fade">
                                      <p:cBhvr>
                                        <p:cTn id="208" dur="500"/>
                                        <p:tgtEl>
                                          <p:spTgt spid="5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60"/>
                                        </p:tgtEl>
                                        <p:attrNameLst>
                                          <p:attrName>style.visibility</p:attrName>
                                        </p:attrNameLst>
                                      </p:cBhvr>
                                      <p:to>
                                        <p:strVal val="visible"/>
                                      </p:to>
                                    </p:set>
                                    <p:animEffect transition="in" filter="fade">
                                      <p:cBhvr>
                                        <p:cTn id="211" dur="500"/>
                                        <p:tgtEl>
                                          <p:spTgt spid="60"/>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1"/>
                                        </p:tgtEl>
                                        <p:attrNameLst>
                                          <p:attrName>style.visibility</p:attrName>
                                        </p:attrNameLst>
                                      </p:cBhvr>
                                      <p:to>
                                        <p:strVal val="visible"/>
                                      </p:to>
                                    </p:set>
                                    <p:animEffect transition="in" filter="fade">
                                      <p:cBhvr>
                                        <p:cTn id="214" dur="500"/>
                                        <p:tgtEl>
                                          <p:spTgt spid="6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3"/>
                                        </p:tgtEl>
                                        <p:attrNameLst>
                                          <p:attrName>style.visibility</p:attrName>
                                        </p:attrNameLst>
                                      </p:cBhvr>
                                      <p:to>
                                        <p:strVal val="visible"/>
                                      </p:to>
                                    </p:set>
                                    <p:animEffect transition="in" filter="fade">
                                      <p:cBhvr>
                                        <p:cTn id="220" dur="500"/>
                                        <p:tgtEl>
                                          <p:spTgt spid="63"/>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fade">
                                      <p:cBhvr>
                                        <p:cTn id="223" dur="500"/>
                                        <p:tgtEl>
                                          <p:spTgt spid="64"/>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65"/>
                                        </p:tgtEl>
                                        <p:attrNameLst>
                                          <p:attrName>style.visibility</p:attrName>
                                        </p:attrNameLst>
                                      </p:cBhvr>
                                      <p:to>
                                        <p:strVal val="visible"/>
                                      </p:to>
                                    </p:set>
                                    <p:animEffect transition="in" filter="fade">
                                      <p:cBhvr>
                                        <p:cTn id="226" dur="500"/>
                                        <p:tgtEl>
                                          <p:spTgt spid="65"/>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6"/>
                                        </p:tgtEl>
                                        <p:attrNameLst>
                                          <p:attrName>style.visibility</p:attrName>
                                        </p:attrNameLst>
                                      </p:cBhvr>
                                      <p:to>
                                        <p:strVal val="visible"/>
                                      </p:to>
                                    </p:set>
                                    <p:animEffect transition="in" filter="fade">
                                      <p:cBhvr>
                                        <p:cTn id="229" dur="500"/>
                                        <p:tgtEl>
                                          <p:spTgt spid="66"/>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67"/>
                                        </p:tgtEl>
                                        <p:attrNameLst>
                                          <p:attrName>style.visibility</p:attrName>
                                        </p:attrNameLst>
                                      </p:cBhvr>
                                      <p:to>
                                        <p:strVal val="visible"/>
                                      </p:to>
                                    </p:set>
                                    <p:animEffect transition="in" filter="fade">
                                      <p:cBhvr>
                                        <p:cTn id="232" dur="500"/>
                                        <p:tgtEl>
                                          <p:spTgt spid="67"/>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0"/>
                                        </p:tgtEl>
                                        <p:attrNameLst>
                                          <p:attrName>style.visibility</p:attrName>
                                        </p:attrNameLst>
                                      </p:cBhvr>
                                      <p:to>
                                        <p:strVal val="visible"/>
                                      </p:to>
                                    </p:set>
                                    <p:animEffect transition="in" filter="fade">
                                      <p:cBhvr>
                                        <p:cTn id="235" dur="500"/>
                                        <p:tgtEl>
                                          <p:spTgt spid="20"/>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71"/>
                                        </p:tgtEl>
                                        <p:attrNameLst>
                                          <p:attrName>style.visibility</p:attrName>
                                        </p:attrNameLst>
                                      </p:cBhvr>
                                      <p:to>
                                        <p:strVal val="visible"/>
                                      </p:to>
                                    </p:set>
                                    <p:animEffect transition="in" filter="fade">
                                      <p:cBhvr>
                                        <p:cTn id="240" dur="500"/>
                                        <p:tgtEl>
                                          <p:spTgt spid="7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fade">
                                      <p:cBhvr>
                                        <p:cTn id="243" dur="500"/>
                                        <p:tgtEl>
                                          <p:spTgt spid="70"/>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88"/>
                                        </p:tgtEl>
                                        <p:attrNameLst>
                                          <p:attrName>style.visibility</p:attrName>
                                        </p:attrNameLst>
                                      </p:cBhvr>
                                      <p:to>
                                        <p:strVal val="visible"/>
                                      </p:to>
                                    </p:set>
                                    <p:animEffect transition="in" filter="fade">
                                      <p:cBhvr>
                                        <p:cTn id="248" dur="500"/>
                                        <p:tgtEl>
                                          <p:spTgt spid="88"/>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grpId="0" nodeType="clickEffect">
                                  <p:stCondLst>
                                    <p:cond delay="0"/>
                                  </p:stCondLst>
                                  <p:childTnLst>
                                    <p:set>
                                      <p:cBhvr>
                                        <p:cTn id="255" dur="1" fill="hold">
                                          <p:stCondLst>
                                            <p:cond delay="0"/>
                                          </p:stCondLst>
                                        </p:cTn>
                                        <p:tgtEl>
                                          <p:spTgt spid="89"/>
                                        </p:tgtEl>
                                        <p:attrNameLst>
                                          <p:attrName>style.visibility</p:attrName>
                                        </p:attrNameLst>
                                      </p:cBhvr>
                                      <p:to>
                                        <p:strVal val="visible"/>
                                      </p:to>
                                    </p:set>
                                    <p:animEffect transition="in" filter="fade">
                                      <p:cBhvr>
                                        <p:cTn id="256" dur="1000"/>
                                        <p:tgtEl>
                                          <p:spTgt spid="89"/>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92"/>
                                        </p:tgtEl>
                                        <p:attrNameLst>
                                          <p:attrName>style.visibility</p:attrName>
                                        </p:attrNameLst>
                                      </p:cBhvr>
                                      <p:to>
                                        <p:strVal val="visible"/>
                                      </p:to>
                                    </p:set>
                                    <p:animEffect transition="in" filter="fade">
                                      <p:cBhvr>
                                        <p:cTn id="259" dur="500"/>
                                        <p:tgtEl>
                                          <p:spTgt spid="92"/>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1000"/>
                                        <p:tgtEl>
                                          <p:spTgt spid="9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91"/>
                                        </p:tgtEl>
                                        <p:attrNameLst>
                                          <p:attrName>style.visibility</p:attrName>
                                        </p:attrNameLst>
                                      </p:cBhvr>
                                      <p:to>
                                        <p:strVal val="visible"/>
                                      </p:to>
                                    </p:set>
                                    <p:animEffect transition="in" filter="fade">
                                      <p:cBhvr>
                                        <p:cTn id="265" dur="1000"/>
                                        <p:tgtEl>
                                          <p:spTgt spid="91"/>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94"/>
                                        </p:tgtEl>
                                        <p:attrNameLst>
                                          <p:attrName>style.visibility</p:attrName>
                                        </p:attrNameLst>
                                      </p:cBhvr>
                                      <p:to>
                                        <p:strVal val="visible"/>
                                      </p:to>
                                    </p:set>
                                    <p:animEffect transition="in" filter="fade">
                                      <p:cBhvr>
                                        <p:cTn id="270" dur="500"/>
                                        <p:tgtEl>
                                          <p:spTgt spid="94"/>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95"/>
                                        </p:tgtEl>
                                        <p:attrNameLst>
                                          <p:attrName>style.visibility</p:attrName>
                                        </p:attrNameLst>
                                      </p:cBhvr>
                                      <p:to>
                                        <p:strVal val="visible"/>
                                      </p:to>
                                    </p:set>
                                    <p:animEffect transition="in" filter="fade">
                                      <p:cBhvr>
                                        <p:cTn id="27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9" grpId="0" animBg="1"/>
      <p:bldP spid="10" grpId="0" animBg="1"/>
      <p:bldP spid="11" grpId="0" animBg="1"/>
      <p:bldP spid="20492" grpId="0" animBg="1"/>
      <p:bldP spid="20493" grpId="0" animBg="1"/>
      <p:bldP spid="16" grpId="0"/>
      <p:bldP spid="18" grpId="0"/>
      <p:bldP spid="20" grpId="0"/>
      <p:bldP spid="22" grpId="0"/>
      <p:bldP spid="24" grpId="0" animBg="1"/>
      <p:bldP spid="28" grpId="0"/>
      <p:bldP spid="29" grpId="0"/>
      <p:bldP spid="30" grpId="0" animBg="1"/>
      <p:bldP spid="31" grpId="0" animBg="1"/>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p:bldP spid="69" grpId="0" animBg="1"/>
      <p:bldP spid="70" grpId="0" animBg="1"/>
      <p:bldP spid="71" grpId="0"/>
      <p:bldP spid="73" grpId="0"/>
      <p:bldP spid="75" grpId="0"/>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p:bldP spid="89" grpId="0" animBg="1"/>
      <p:bldP spid="74" grpId="0" animBg="1"/>
      <p:bldP spid="72" grpId="0" animBg="1"/>
      <p:bldP spid="90" grpId="0" animBg="1"/>
      <p:bldP spid="91" grpId="0" animBg="1"/>
      <p:bldP spid="92" grpId="0"/>
      <p:bldP spid="93" grpId="0"/>
      <p:bldP spid="94" grpId="0" animBg="1"/>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reto 27"/>
          <p:cNvCxnSpPr/>
          <p:nvPr/>
        </p:nvCxnSpPr>
        <p:spPr bwMode="auto">
          <a:xfrm flipV="1">
            <a:off x="2238197" y="4964111"/>
            <a:ext cx="1" cy="1314145"/>
          </a:xfrm>
          <a:prstGeom prst="line">
            <a:avLst/>
          </a:prstGeom>
          <a:solidFill>
            <a:schemeClr val="accent1"/>
          </a:solidFill>
          <a:ln w="60325" cap="flat" cmpd="sng" algn="ctr">
            <a:solidFill>
              <a:schemeClr val="bg1"/>
            </a:solidFill>
            <a:prstDash val="solid"/>
            <a:round/>
            <a:headEnd type="none" w="sm" len="sm"/>
            <a:tailEnd type="none" w="sm" len="sm"/>
          </a:ln>
          <a:effectLst/>
        </p:spPr>
      </p:cxnSp>
      <p:grpSp>
        <p:nvGrpSpPr>
          <p:cNvPr id="4" name="Grupo 3"/>
          <p:cNvGrpSpPr>
            <a:grpSpLocks noChangeAspect="1"/>
          </p:cNvGrpSpPr>
          <p:nvPr/>
        </p:nvGrpSpPr>
        <p:grpSpPr>
          <a:xfrm>
            <a:off x="-396552" y="2133256"/>
            <a:ext cx="5281752" cy="3600000"/>
            <a:chOff x="2138566" y="2443119"/>
            <a:chExt cx="2966760" cy="2022120"/>
          </a:xfrm>
        </p:grpSpPr>
        <p:sp>
          <p:nvSpPr>
            <p:cNvPr id="5" name="Elipse 4"/>
            <p:cNvSpPr>
              <a:spLocks/>
            </p:cNvSpPr>
            <p:nvPr/>
          </p:nvSpPr>
          <p:spPr bwMode="auto">
            <a:xfrm>
              <a:off x="2138566" y="2443119"/>
              <a:ext cx="2966760" cy="2022120"/>
            </a:xfrm>
            <a:prstGeom prst="ellipse">
              <a:avLst/>
            </a:prstGeom>
            <a:gradFill>
              <a:gsLst>
                <a:gs pos="0">
                  <a:schemeClr val="bg1">
                    <a:lumMod val="0"/>
                    <a:lumOff val="100000"/>
                    <a:alpha val="0"/>
                  </a:schemeClr>
                </a:gs>
                <a:gs pos="59000">
                  <a:srgbClr val="3788FF">
                    <a:lumMod val="80000"/>
                    <a:lumOff val="20000"/>
                  </a:srgbClr>
                </a:gs>
                <a:gs pos="99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a:spLocks/>
            </p:cNvSpPr>
            <p:nvPr/>
          </p:nvSpPr>
          <p:spPr bwMode="auto">
            <a:xfrm>
              <a:off x="2738401" y="2860217"/>
              <a:ext cx="1771200" cy="1180800"/>
            </a:xfrm>
            <a:prstGeom prst="ellipse">
              <a:avLst/>
            </a:prstGeom>
            <a:gradFill flip="none" rotWithShape="1">
              <a:gsLst>
                <a:gs pos="21000">
                  <a:srgbClr val="B7DBFF"/>
                </a:gs>
                <a:gs pos="74000">
                  <a:srgbClr val="43A3E5"/>
                </a:gs>
                <a:gs pos="100000">
                  <a:srgbClr val="99CCFF"/>
                </a:gs>
                <a:gs pos="100000">
                  <a:srgbClr val="B7DBFF"/>
                </a:gs>
              </a:gsLst>
              <a:lin ang="54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6" name="Rectangle 1"/>
          <p:cNvSpPr txBox="1">
            <a:spLocks noChangeArrowheads="1"/>
          </p:cNvSpPr>
          <p:nvPr/>
        </p:nvSpPr>
        <p:spPr bwMode="auto">
          <a:xfrm>
            <a:off x="221016" y="138636"/>
            <a:ext cx="8491184" cy="770084"/>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p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t-BR" kern="0" dirty="0" err="1" smtClean="0">
                <a:solidFill>
                  <a:schemeClr val="bg1"/>
                </a:solidFill>
                <a:latin typeface="Century Gothic" panose="020B0502020202020204" pitchFamily="34" charset="0"/>
              </a:rPr>
              <a:t>Achernar</a:t>
            </a:r>
            <a:r>
              <a:rPr lang="en-GB" altLang="pt-BR" kern="0" dirty="0" smtClean="0">
                <a:solidFill>
                  <a:schemeClr val="bg1"/>
                </a:solidFill>
                <a:latin typeface="Century Gothic" panose="020B0502020202020204" pitchFamily="34" charset="0"/>
              </a:rPr>
              <a:t>: um </a:t>
            </a:r>
            <a:r>
              <a:rPr lang="en-GB" altLang="pt-BR" kern="0" dirty="0" err="1" smtClean="0">
                <a:solidFill>
                  <a:schemeClr val="bg1"/>
                </a:solidFill>
                <a:latin typeface="Century Gothic" panose="020B0502020202020204" pitchFamily="34" charset="0"/>
              </a:rPr>
              <a:t>nome</a:t>
            </a:r>
            <a:r>
              <a:rPr lang="en-GB" altLang="pt-BR" kern="0" dirty="0" smtClean="0">
                <a:solidFill>
                  <a:schemeClr val="bg1"/>
                </a:solidFill>
                <a:latin typeface="Century Gothic" panose="020B0502020202020204" pitchFamily="34" charset="0"/>
              </a:rPr>
              <a:t> </a:t>
            </a:r>
            <a:r>
              <a:rPr lang="en-GB" altLang="pt-BR" kern="0" dirty="0" err="1" smtClean="0">
                <a:solidFill>
                  <a:schemeClr val="bg1"/>
                </a:solidFill>
                <a:latin typeface="Century Gothic" panose="020B0502020202020204" pitchFamily="34" charset="0"/>
              </a:rPr>
              <a:t>roubado</a:t>
            </a:r>
            <a:endParaRPr lang="en-GB" altLang="pt-BR" kern="0" dirty="0" smtClean="0">
              <a:solidFill>
                <a:schemeClr val="bg1"/>
              </a:solidFill>
              <a:latin typeface="Century Gothic" panose="020B0502020202020204" pitchFamily="34" charset="0"/>
            </a:endParaRPr>
          </a:p>
        </p:txBody>
      </p:sp>
      <p:cxnSp>
        <p:nvCxnSpPr>
          <p:cNvPr id="27" name="Conector reto 26"/>
          <p:cNvCxnSpPr/>
          <p:nvPr/>
        </p:nvCxnSpPr>
        <p:spPr bwMode="auto">
          <a:xfrm flipH="1" flipV="1">
            <a:off x="2194420" y="1544064"/>
            <a:ext cx="18895" cy="1547479"/>
          </a:xfrm>
          <a:prstGeom prst="line">
            <a:avLst/>
          </a:prstGeom>
          <a:solidFill>
            <a:schemeClr val="accent1"/>
          </a:solidFill>
          <a:ln w="60325" cap="flat" cmpd="sng" algn="ctr">
            <a:solidFill>
              <a:schemeClr val="bg1"/>
            </a:solidFill>
            <a:prstDash val="solid"/>
            <a:round/>
            <a:headEnd type="none" w="sm" len="sm"/>
            <a:tailEnd type="none" w="sm" len="sm"/>
          </a:ln>
          <a:effectLst/>
        </p:spPr>
      </p:cxnSp>
      <p:sp>
        <p:nvSpPr>
          <p:cNvPr id="29" name="Seta em curva para a direita 3"/>
          <p:cNvSpPr/>
          <p:nvPr/>
        </p:nvSpPr>
        <p:spPr bwMode="auto">
          <a:xfrm flipH="1">
            <a:off x="1979712" y="1700808"/>
            <a:ext cx="792088" cy="657072"/>
          </a:xfrm>
          <a:prstGeom prst="curvedRightArrow">
            <a:avLst>
              <a:gd name="adj1" fmla="val 21688"/>
              <a:gd name="adj2" fmla="val 65178"/>
              <a:gd name="adj3" fmla="val 42637"/>
            </a:avLst>
          </a:prstGeom>
          <a:solidFill>
            <a:srgbClr val="FF9999"/>
          </a:solidFill>
          <a:ln w="12700" cap="flat" cmpd="sng" algn="ctr">
            <a:solidFill>
              <a:schemeClr val="tx1"/>
            </a:solidFill>
            <a:prstDash val="solid"/>
            <a:round/>
            <a:headEnd type="non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Arco 30"/>
          <p:cNvSpPr/>
          <p:nvPr/>
        </p:nvSpPr>
        <p:spPr bwMode="auto">
          <a:xfrm>
            <a:off x="671340" y="3325927"/>
            <a:ext cx="3145602" cy="1093183"/>
          </a:xfrm>
          <a:prstGeom prst="arc">
            <a:avLst>
              <a:gd name="adj1" fmla="val 21556091"/>
              <a:gd name="adj2" fmla="val 10786672"/>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Rectangle 3"/>
          <p:cNvSpPr txBox="1">
            <a:spLocks noChangeArrowheads="1"/>
          </p:cNvSpPr>
          <p:nvPr/>
        </p:nvSpPr>
        <p:spPr bwMode="auto">
          <a:xfrm>
            <a:off x="323528" y="4996541"/>
            <a:ext cx="1656184" cy="5040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buClr>
              <a:buSzTx/>
              <a:buFont typeface="Wingdings" pitchFamily="2" charset="2"/>
              <a:buNone/>
              <a:tabLst/>
              <a:defRPr/>
            </a:pPr>
            <a:r>
              <a:rPr lang="pt-BR" sz="2400" b="0" kern="0" dirty="0">
                <a:solidFill>
                  <a:schemeClr val="bg1"/>
                </a:solidFill>
                <a:latin typeface="Century Gothic" pitchFamily="34" charset="0"/>
              </a:rPr>
              <a:t>e</a:t>
            </a:r>
            <a:r>
              <a:rPr kumimoji="0" lang="pt-BR" sz="2400" b="0" i="0" u="none" strike="noStrike" kern="0" cap="none" spc="0" normalizeH="0" baseline="0" noProof="0" dirty="0" err="1" smtClean="0">
                <a:ln>
                  <a:noFill/>
                </a:ln>
                <a:solidFill>
                  <a:schemeClr val="bg1"/>
                </a:solidFill>
                <a:effectLst/>
                <a:uLnTx/>
                <a:uFillTx/>
                <a:latin typeface="Century Gothic" pitchFamily="34" charset="0"/>
                <a:ea typeface="+mn-ea"/>
                <a:cs typeface="+mn-cs"/>
              </a:rPr>
              <a:t>quador</a:t>
            </a:r>
            <a:endParaRPr kumimoji="0" lang="pt-BR" sz="4400" b="0" i="0" u="none" strike="noStrike" kern="0" cap="none" spc="0" normalizeH="0" baseline="0" noProof="0" dirty="0" smtClean="0">
              <a:ln>
                <a:noFill/>
              </a:ln>
              <a:solidFill>
                <a:schemeClr val="accent1">
                  <a:lumMod val="75000"/>
                </a:schemeClr>
              </a:solidFill>
              <a:effectLst/>
              <a:uLnTx/>
              <a:uFillTx/>
              <a:latin typeface="Century Gothic" pitchFamily="34" charset="0"/>
              <a:ea typeface="+mn-ea"/>
              <a:cs typeface="+mn-cs"/>
            </a:endParaRPr>
          </a:p>
        </p:txBody>
      </p:sp>
      <p:sp>
        <p:nvSpPr>
          <p:cNvPr id="33" name="Rectangle 3"/>
          <p:cNvSpPr txBox="1">
            <a:spLocks noChangeArrowheads="1"/>
          </p:cNvSpPr>
          <p:nvPr/>
        </p:nvSpPr>
        <p:spPr bwMode="auto">
          <a:xfrm>
            <a:off x="251520" y="1628800"/>
            <a:ext cx="1656184" cy="5040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bg1"/>
              </a:buClr>
              <a:buSzTx/>
              <a:buFont typeface="Wingdings" pitchFamily="2" charset="2"/>
              <a:buNone/>
              <a:tabLst/>
              <a:defRPr/>
            </a:pPr>
            <a:r>
              <a:rPr lang="pt-BR" sz="2400" b="0" kern="0" dirty="0" smtClean="0">
                <a:solidFill>
                  <a:schemeClr val="bg1"/>
                </a:solidFill>
                <a:latin typeface="Century Gothic" pitchFamily="34" charset="0"/>
              </a:rPr>
              <a:t>eixo de rotação</a:t>
            </a:r>
            <a:endParaRPr kumimoji="0" lang="pt-BR" sz="4400" b="0" i="0" u="none" strike="noStrike" kern="0" cap="none" spc="0" normalizeH="0" baseline="0" noProof="0" dirty="0" smtClean="0">
              <a:ln>
                <a:noFill/>
              </a:ln>
              <a:solidFill>
                <a:schemeClr val="accent1">
                  <a:lumMod val="75000"/>
                </a:schemeClr>
              </a:solidFill>
              <a:effectLst/>
              <a:uLnTx/>
              <a:uFillTx/>
              <a:latin typeface="Century Gothic" pitchFamily="34" charset="0"/>
              <a:ea typeface="+mn-ea"/>
              <a:cs typeface="+mn-cs"/>
            </a:endParaRPr>
          </a:p>
        </p:txBody>
      </p:sp>
      <p:cxnSp>
        <p:nvCxnSpPr>
          <p:cNvPr id="34" name="Conector reto 33"/>
          <p:cNvCxnSpPr/>
          <p:nvPr/>
        </p:nvCxnSpPr>
        <p:spPr bwMode="auto">
          <a:xfrm flipH="1" flipV="1">
            <a:off x="1655019" y="2371764"/>
            <a:ext cx="396701" cy="265148"/>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5" name="Conector reto 34"/>
          <p:cNvCxnSpPr/>
          <p:nvPr/>
        </p:nvCxnSpPr>
        <p:spPr bwMode="auto">
          <a:xfrm flipV="1">
            <a:off x="1079612" y="4391168"/>
            <a:ext cx="426547" cy="586842"/>
          </a:xfrm>
          <a:prstGeom prst="line">
            <a:avLst/>
          </a:prstGeom>
          <a:solidFill>
            <a:schemeClr val="accent1"/>
          </a:solidFill>
          <a:ln w="31750" cap="flat" cmpd="sng" algn="ctr">
            <a:solidFill>
              <a:schemeClr val="bg1"/>
            </a:solidFill>
            <a:prstDash val="solid"/>
            <a:round/>
            <a:headEnd type="none" w="sm" len="sm"/>
            <a:tailEnd type="none" w="sm" len="sm"/>
          </a:ln>
          <a:effectLst/>
        </p:spPr>
      </p:cxnSp>
      <p:cxnSp>
        <p:nvCxnSpPr>
          <p:cNvPr id="30" name="Conector reto 29"/>
          <p:cNvCxnSpPr/>
          <p:nvPr/>
        </p:nvCxnSpPr>
        <p:spPr bwMode="auto">
          <a:xfrm flipV="1">
            <a:off x="2198255" y="1684097"/>
            <a:ext cx="0" cy="212436"/>
          </a:xfrm>
          <a:prstGeom prst="line">
            <a:avLst/>
          </a:prstGeom>
          <a:solidFill>
            <a:schemeClr val="accent1"/>
          </a:solidFill>
          <a:ln w="60325" cap="flat" cmpd="sng" algn="ctr">
            <a:solidFill>
              <a:schemeClr val="bg1"/>
            </a:solidFill>
            <a:prstDash val="solid"/>
            <a:round/>
            <a:headEnd type="none" w="sm" len="sm"/>
            <a:tailEnd type="none" w="sm" len="sm"/>
          </a:ln>
          <a:effectLst/>
        </p:spPr>
      </p:cxnSp>
      <p:sp>
        <p:nvSpPr>
          <p:cNvPr id="43" name="Subtítulo 3"/>
          <p:cNvSpPr>
            <a:spLocks noGrp="1"/>
          </p:cNvSpPr>
          <p:nvPr>
            <p:ph type="subTitle" idx="1"/>
          </p:nvPr>
        </p:nvSpPr>
        <p:spPr>
          <a:xfrm>
            <a:off x="4158262" y="1816174"/>
            <a:ext cx="4985738" cy="3684423"/>
          </a:xfrm>
        </p:spPr>
        <p:txBody>
          <a:bodyPr/>
          <a:lstStyle/>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Nome inicialmente dado à Acamar (</a:t>
            </a:r>
            <a:r>
              <a:rPr lang="el-GR" sz="2800" i="1" dirty="0" smtClean="0">
                <a:solidFill>
                  <a:srgbClr val="FF9999"/>
                </a:solidFill>
                <a:latin typeface="+mj-lt"/>
              </a:rPr>
              <a:t>θ</a:t>
            </a:r>
            <a:r>
              <a:rPr lang="pt-BR" sz="2800" dirty="0" smtClean="0">
                <a:solidFill>
                  <a:srgbClr val="FF9999"/>
                </a:solidFill>
                <a:latin typeface="Century Gothic" panose="020B0502020202020204" pitchFamily="34" charset="0"/>
              </a:rPr>
              <a:t> </a:t>
            </a:r>
            <a:r>
              <a:rPr lang="pt-BR" sz="2800" dirty="0" err="1" smtClean="0">
                <a:solidFill>
                  <a:srgbClr val="FF9999"/>
                </a:solidFill>
                <a:latin typeface="Century Gothic" panose="020B0502020202020204" pitchFamily="34" charset="0"/>
              </a:rPr>
              <a:t>Eridanii</a:t>
            </a:r>
            <a:r>
              <a:rPr lang="pt-BR" sz="2800" dirty="0" smtClean="0">
                <a:solidFill>
                  <a:srgbClr val="FF9999"/>
                </a:solidFill>
                <a:latin typeface="Century Gothic" panose="020B0502020202020204" pitchFamily="34" charset="0"/>
              </a:rPr>
              <a:t>)</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9ª em brilho</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144 </a:t>
            </a:r>
            <a:r>
              <a:rPr lang="pt-BR" sz="2800" dirty="0" err="1" smtClean="0">
                <a:solidFill>
                  <a:srgbClr val="FF9999"/>
                </a:solidFill>
                <a:latin typeface="Century Gothic" panose="020B0502020202020204" pitchFamily="34" charset="0"/>
              </a:rPr>
              <a:t>a.l</a:t>
            </a:r>
            <a:r>
              <a:rPr lang="pt-BR" sz="2800" dirty="0" smtClean="0">
                <a:solidFill>
                  <a:srgbClr val="FF9999"/>
                </a:solidFill>
                <a:latin typeface="Century Gothic" panose="020B0502020202020204" pitchFamily="34" charset="0"/>
              </a:rPr>
              <a:t>.</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Rápida rotação (5h)</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Estrela quente (19 </a:t>
            </a:r>
            <a:r>
              <a:rPr lang="pt-BR" sz="2800" dirty="0" err="1" smtClean="0">
                <a:solidFill>
                  <a:srgbClr val="FF9999"/>
                </a:solidFill>
                <a:latin typeface="Century Gothic" panose="020B0502020202020204" pitchFamily="34" charset="0"/>
              </a:rPr>
              <a:t>mil°C</a:t>
            </a:r>
            <a:r>
              <a:rPr lang="pt-BR" sz="2800" dirty="0" smtClean="0">
                <a:solidFill>
                  <a:srgbClr val="FF9999"/>
                </a:solidFill>
                <a:latin typeface="Century Gothic" panose="020B0502020202020204" pitchFamily="34" charset="0"/>
              </a:rPr>
              <a:t>)</a:t>
            </a:r>
          </a:p>
        </p:txBody>
      </p:sp>
      <p:grpSp>
        <p:nvGrpSpPr>
          <p:cNvPr id="49" name="Grupo 18"/>
          <p:cNvGrpSpPr>
            <a:grpSpLocks noChangeAspect="1"/>
          </p:cNvGrpSpPr>
          <p:nvPr/>
        </p:nvGrpSpPr>
        <p:grpSpPr>
          <a:xfrm rot="20700000">
            <a:off x="2843808" y="5213705"/>
            <a:ext cx="900000" cy="900000"/>
            <a:chOff x="2454172" y="2587564"/>
            <a:chExt cx="1476000" cy="1476000"/>
          </a:xfrm>
        </p:grpSpPr>
        <p:sp>
          <p:nvSpPr>
            <p:cNvPr id="50" name="Elipse 49"/>
            <p:cNvSpPr>
              <a:spLocks noChangeAspect="1"/>
            </p:cNvSpPr>
            <p:nvPr/>
          </p:nvSpPr>
          <p:spPr bwMode="auto">
            <a:xfrm>
              <a:off x="2454172" y="2587564"/>
              <a:ext cx="1476000" cy="1476000"/>
            </a:xfrm>
            <a:prstGeom prst="ellipse">
              <a:avLst/>
            </a:prstGeom>
            <a:gradFill>
              <a:gsLst>
                <a:gs pos="0">
                  <a:schemeClr val="bg1">
                    <a:lumMod val="0"/>
                    <a:lumOff val="100000"/>
                    <a:alpha val="0"/>
                  </a:schemeClr>
                </a:gs>
                <a:gs pos="49000">
                  <a:srgbClr val="FFC000"/>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1" name="Elipse 50"/>
            <p:cNvSpPr>
              <a:spLocks noChangeAspect="1"/>
            </p:cNvSpPr>
            <p:nvPr/>
          </p:nvSpPr>
          <p:spPr bwMode="auto">
            <a:xfrm>
              <a:off x="2806703" y="2933556"/>
              <a:ext cx="767520" cy="767520"/>
            </a:xfrm>
            <a:prstGeom prst="ellipse">
              <a:avLst/>
            </a:prstGeom>
            <a:gradFill>
              <a:gsLst>
                <a:gs pos="9000">
                  <a:srgbClr val="FFFFCC"/>
                </a:gs>
                <a:gs pos="100000">
                  <a:srgbClr val="FFC000">
                    <a:lumMod val="100000"/>
                  </a:srgbClr>
                </a:gs>
                <a:gs pos="35000">
                  <a:srgbClr val="F4EE00"/>
                </a:gs>
                <a:gs pos="100000">
                  <a:schemeClr val="bg1">
                    <a:alpha val="9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2" name="Rectangle 3"/>
          <p:cNvSpPr txBox="1">
            <a:spLocks noChangeArrowheads="1"/>
          </p:cNvSpPr>
          <p:nvPr/>
        </p:nvSpPr>
        <p:spPr bwMode="auto">
          <a:xfrm>
            <a:off x="4139952" y="5877272"/>
            <a:ext cx="4440134" cy="50405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buClr>
              <a:buSzTx/>
              <a:buFont typeface="Wingdings" pitchFamily="2" charset="2"/>
              <a:buNone/>
              <a:tabLst/>
              <a:defRPr/>
            </a:pPr>
            <a:r>
              <a:rPr lang="pt-BR" sz="2400" b="0" kern="0" dirty="0" smtClean="0">
                <a:solidFill>
                  <a:schemeClr val="bg1"/>
                </a:solidFill>
                <a:latin typeface="Century Gothic" pitchFamily="34" charset="0"/>
              </a:rPr>
              <a:t> O Sol, em comparação</a:t>
            </a:r>
            <a:endParaRPr kumimoji="0" lang="pt-BR" sz="4400" b="0" i="0" u="none" strike="noStrike" kern="0" cap="none" spc="0" normalizeH="0" baseline="0" noProof="0" dirty="0" smtClean="0">
              <a:ln>
                <a:noFill/>
              </a:ln>
              <a:solidFill>
                <a:schemeClr val="accent1">
                  <a:lumMod val="75000"/>
                </a:schemeClr>
              </a:solidFill>
              <a:effectLst/>
              <a:uLnTx/>
              <a:uFillTx/>
              <a:latin typeface="Century Gothic" pitchFamily="34" charset="0"/>
              <a:ea typeface="+mn-ea"/>
              <a:cs typeface="+mn-cs"/>
            </a:endParaRPr>
          </a:p>
        </p:txBody>
      </p:sp>
      <p:cxnSp>
        <p:nvCxnSpPr>
          <p:cNvPr id="53" name="Conector reto 52"/>
          <p:cNvCxnSpPr>
            <a:stCxn id="52" idx="1"/>
            <a:endCxn id="50" idx="5"/>
          </p:cNvCxnSpPr>
          <p:nvPr/>
        </p:nvCxnSpPr>
        <p:spPr bwMode="auto">
          <a:xfrm flipH="1" flipV="1">
            <a:off x="3683519" y="5888705"/>
            <a:ext cx="456433" cy="240595"/>
          </a:xfrm>
          <a:prstGeom prst="line">
            <a:avLst/>
          </a:prstGeom>
          <a:solidFill>
            <a:schemeClr val="accent1"/>
          </a:solidFill>
          <a:ln w="31750" cap="flat" cmpd="sng" algn="ctr">
            <a:solidFill>
              <a:schemeClr val="bg1"/>
            </a:solidFill>
            <a:prstDash val="solid"/>
            <a:round/>
            <a:headEnd type="none" w="sm" len="sm"/>
            <a:tailEnd type="none" w="sm" len="sm"/>
          </a:ln>
          <a:effectLst/>
        </p:spPr>
      </p:cxnSp>
      <p:sp>
        <p:nvSpPr>
          <p:cNvPr id="62" name="Retângulo 61"/>
          <p:cNvSpPr/>
          <p:nvPr/>
        </p:nvSpPr>
        <p:spPr>
          <a:xfrm>
            <a:off x="35496" y="6544005"/>
            <a:ext cx="4499993" cy="276999"/>
          </a:xfrm>
          <a:prstGeom prst="rect">
            <a:avLst/>
          </a:prstGeom>
        </p:spPr>
        <p:txBody>
          <a:bodyPr wrap="square">
            <a:spAutoFit/>
          </a:bodyPr>
          <a:lstStyle/>
          <a:p>
            <a:pPr algn="l"/>
            <a:r>
              <a:rPr lang="pt-BR" sz="1200" dirty="0" smtClean="0">
                <a:solidFill>
                  <a:srgbClr val="FF9999"/>
                </a:solidFill>
                <a:latin typeface="Century Gothic" pitchFamily="34" charset="0"/>
              </a:rPr>
              <a:t>Crédito da imagem: André Luiz da Silva/CDA/CDCC/USP</a:t>
            </a:r>
            <a:endParaRPr lang="pt-BR" sz="1200" dirty="0">
              <a:solidFill>
                <a:srgbClr val="FF9999"/>
              </a:solidFill>
            </a:endParaRPr>
          </a:p>
        </p:txBody>
      </p:sp>
      <p:sp>
        <p:nvSpPr>
          <p:cNvPr id="25" name="Elipse 24"/>
          <p:cNvSpPr/>
          <p:nvPr/>
        </p:nvSpPr>
        <p:spPr bwMode="auto">
          <a:xfrm rot="2051624">
            <a:off x="2132111" y="3133459"/>
            <a:ext cx="207641" cy="244581"/>
          </a:xfrm>
          <a:prstGeom prst="ellipse">
            <a:avLst/>
          </a:prstGeom>
          <a:gradFill flip="none" rotWithShape="1">
            <a:gsLst>
              <a:gs pos="100000">
                <a:schemeClr val="accent1">
                  <a:lumMod val="5000"/>
                  <a:lumOff val="95000"/>
                  <a:alpha val="0"/>
                </a:schemeClr>
              </a:gs>
              <a:gs pos="6000">
                <a:schemeClr val="tx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Elipse 35"/>
          <p:cNvSpPr/>
          <p:nvPr/>
        </p:nvSpPr>
        <p:spPr bwMode="auto">
          <a:xfrm>
            <a:off x="2140320" y="4509622"/>
            <a:ext cx="207641" cy="209908"/>
          </a:xfrm>
          <a:prstGeom prst="ellipse">
            <a:avLst/>
          </a:prstGeom>
          <a:gradFill flip="none" rotWithShape="1">
            <a:gsLst>
              <a:gs pos="100000">
                <a:schemeClr val="accent1">
                  <a:lumMod val="5000"/>
                  <a:lumOff val="95000"/>
                  <a:alpha val="0"/>
                </a:schemeClr>
              </a:gs>
              <a:gs pos="6000">
                <a:schemeClr val="tx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2910590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0"/>
                                        <p:tgtEl>
                                          <p:spTgt spid="25"/>
                                        </p:tgtEl>
                                      </p:cBhvr>
                                    </p:animEffect>
                                  </p:childTnLst>
                                </p:cTn>
                              </p:par>
                              <p:par>
                                <p:cTn id="8" presetID="10" presetClass="entr" presetSubtype="0" repeatCount="indefinite" fill="hold" grpId="1"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37" presetClass="path" presetSubtype="0" repeatCount="indefinite" fill="hold" grpId="0" nodeType="withEffect">
                                  <p:stCondLst>
                                    <p:cond delay="0"/>
                                  </p:stCondLst>
                                  <p:childTnLst>
                                    <p:animMotion origin="layout" path="M -0.12638 0.02315 L -0.0559 0.04375 C -0.04114 0.04838 -0.01909 0.05116 0.004 0.05116 C 0.03056 0.05116 0.05157 0.04838 0.06632 0.04375 L 0.1375 0.02315 " pathEditMode="relative" rAng="0" ptsTypes="AAAAA">
                                      <p:cBhvr>
                                        <p:cTn id="12" dur="3000" spd="-100000" fill="hold"/>
                                        <p:tgtEl>
                                          <p:spTgt spid="25"/>
                                        </p:tgtEl>
                                        <p:attrNameLst>
                                          <p:attrName>ppt_x</p:attrName>
                                          <p:attrName>ppt_y</p:attrName>
                                        </p:attrNameLst>
                                      </p:cBhvr>
                                      <p:rCtr x="13194" y="1389"/>
                                    </p:animMotion>
                                  </p:childTnLst>
                                  <p:subTnLst>
                                    <p:set>
                                      <p:cBhvr override="childStyle">
                                        <p:cTn dur="1" fill="hold" display="0" masterRel="sameClick" afterEffect="1">
                                          <p:stCondLst>
                                            <p:cond evt="end" delay="0">
                                              <p:tn val="11"/>
                                            </p:cond>
                                          </p:stCondLst>
                                        </p:cTn>
                                        <p:tgtEl>
                                          <p:spTgt spid="25"/>
                                        </p:tgtEl>
                                        <p:attrNameLst>
                                          <p:attrName>style.visibility</p:attrName>
                                        </p:attrNameLst>
                                      </p:cBhvr>
                                      <p:to>
                                        <p:strVal val="hidden"/>
                                      </p:to>
                                    </p:set>
                                  </p:subTnLst>
                                </p:cTn>
                              </p:par>
                              <p:par>
                                <p:cTn id="13" presetID="37" presetClass="path" presetSubtype="0" repeatCount="indefinite" fill="hold" grpId="0" nodeType="withEffect">
                                  <p:stCondLst>
                                    <p:cond delay="0"/>
                                  </p:stCondLst>
                                  <p:childTnLst>
                                    <p:animMotion origin="layout" path="M -0.14149 -0.02385 L -0.06753 -0.01019 C -0.05173 -0.00695 -0.02864 -0.00486 -0.00434 -0.00486 C 0.02379 -0.00486 0.04584 -0.00695 0.06146 -0.01019 L 0.13663 -0.02385 " pathEditMode="relative" rAng="0" ptsTypes="AAAAA">
                                      <p:cBhvr>
                                        <p:cTn id="14" dur="2000" spd="-100000" fill="hold"/>
                                        <p:tgtEl>
                                          <p:spTgt spid="36"/>
                                        </p:tgtEl>
                                        <p:attrNameLst>
                                          <p:attrName>ppt_x</p:attrName>
                                          <p:attrName>ppt_y</p:attrName>
                                        </p:attrNameLst>
                                      </p:cBhvr>
                                      <p:rCtr x="13906" y="949"/>
                                    </p:animMotion>
                                  </p:childTnLst>
                                  <p:subTnLst>
                                    <p:set>
                                      <p:cBhvr override="childStyle">
                                        <p:cTn dur="1" fill="hold" display="0" masterRel="sameClick" afterEffect="1">
                                          <p:stCondLst>
                                            <p:cond evt="end" delay="0">
                                              <p:tn val="13"/>
                                            </p:cond>
                                          </p:stCondLst>
                                        </p:cTn>
                                        <p:tgtEl>
                                          <p:spTgt spid="3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Effect transition="in" filter="fade">
                                      <p:cBhvr>
                                        <p:cTn id="19" dur="500"/>
                                        <p:tgtEl>
                                          <p:spTgt spid="4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
                                            <p:txEl>
                                              <p:pRg st="1" end="1"/>
                                            </p:txEl>
                                          </p:spTgt>
                                        </p:tgtEl>
                                        <p:attrNameLst>
                                          <p:attrName>style.visibility</p:attrName>
                                        </p:attrNameLst>
                                      </p:cBhvr>
                                      <p:to>
                                        <p:strVal val="visible"/>
                                      </p:to>
                                    </p:set>
                                    <p:animEffect transition="in" filter="fade">
                                      <p:cBhvr>
                                        <p:cTn id="24" dur="500"/>
                                        <p:tgtEl>
                                          <p:spTgt spid="4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xEl>
                                              <p:pRg st="2" end="2"/>
                                            </p:txEl>
                                          </p:spTgt>
                                        </p:tgtEl>
                                        <p:attrNameLst>
                                          <p:attrName>style.visibility</p:attrName>
                                        </p:attrNameLst>
                                      </p:cBhvr>
                                      <p:to>
                                        <p:strVal val="visible"/>
                                      </p:to>
                                    </p:set>
                                    <p:animEffect transition="in" filter="fade">
                                      <p:cBhvr>
                                        <p:cTn id="29" dur="500"/>
                                        <p:tgtEl>
                                          <p:spTgt spid="4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xEl>
                                              <p:pRg st="3" end="3"/>
                                            </p:txEl>
                                          </p:spTgt>
                                        </p:tgtEl>
                                        <p:attrNameLst>
                                          <p:attrName>style.visibility</p:attrName>
                                        </p:attrNameLst>
                                      </p:cBhvr>
                                      <p:to>
                                        <p:strVal val="visible"/>
                                      </p:to>
                                    </p:set>
                                    <p:animEffect transition="in" filter="fade">
                                      <p:cBhvr>
                                        <p:cTn id="34" dur="500"/>
                                        <p:tgtEl>
                                          <p:spTgt spid="4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xEl>
                                              <p:pRg st="4" end="4"/>
                                            </p:txEl>
                                          </p:spTgt>
                                        </p:tgtEl>
                                        <p:attrNameLst>
                                          <p:attrName>style.visibility</p:attrName>
                                        </p:attrNameLst>
                                      </p:cBhvr>
                                      <p:to>
                                        <p:strVal val="visible"/>
                                      </p:to>
                                    </p:set>
                                    <p:animEffect transition="in" filter="fade">
                                      <p:cBhvr>
                                        <p:cTn id="39" dur="500"/>
                                        <p:tgtEl>
                                          <p:spTgt spid="43">
                                            <p:txEl>
                                              <p:pRg st="4" end="4"/>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20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2" grpId="0"/>
      <p:bldP spid="25" grpId="0" animBg="1"/>
      <p:bldP spid="25" grpId="1" animBg="1"/>
      <p:bldP spid="36" grpId="0" animBg="1"/>
      <p:bldP spid="3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2"/>
          <p:cNvGrpSpPr/>
          <p:nvPr/>
        </p:nvGrpSpPr>
        <p:grpSpPr>
          <a:xfrm>
            <a:off x="2317619" y="-6868143"/>
            <a:ext cx="13680000" cy="13680000"/>
            <a:chOff x="2317619" y="-6868143"/>
            <a:chExt cx="13680000" cy="13680000"/>
          </a:xfrm>
        </p:grpSpPr>
        <p:sp>
          <p:nvSpPr>
            <p:cNvPr id="17" name="Arco 16"/>
            <p:cNvSpPr>
              <a:spLocks noChangeAspect="1"/>
            </p:cNvSpPr>
            <p:nvPr/>
          </p:nvSpPr>
          <p:spPr bwMode="auto">
            <a:xfrm rot="10800000">
              <a:off x="2317619" y="-6868143"/>
              <a:ext cx="13680000" cy="13680000"/>
            </a:xfrm>
            <a:prstGeom prst="arc">
              <a:avLst/>
            </a:prstGeom>
            <a:gradFill flip="none" rotWithShape="1">
              <a:gsLst>
                <a:gs pos="71000">
                  <a:srgbClr val="FE732F">
                    <a:alpha val="0"/>
                  </a:srgbClr>
                </a:gs>
                <a:gs pos="56000">
                  <a:srgbClr val="C00000">
                    <a:alpha val="94000"/>
                  </a:srgbClr>
                </a:gs>
                <a:gs pos="13000">
                  <a:srgbClr val="FDE65D">
                    <a:alpha val="0"/>
                  </a:srgbClr>
                </a:gs>
              </a:gsLst>
              <a:path path="circle">
                <a:fillToRect t="100000" r="100000"/>
              </a:path>
              <a:tileRect l="-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Arco 17"/>
            <p:cNvSpPr>
              <a:spLocks noChangeAspect="1"/>
            </p:cNvSpPr>
            <p:nvPr/>
          </p:nvSpPr>
          <p:spPr bwMode="auto">
            <a:xfrm rot="10800000">
              <a:off x="3744000" y="-5400000"/>
              <a:ext cx="10800000" cy="10800000"/>
            </a:xfrm>
            <a:prstGeom prst="arc">
              <a:avLst/>
            </a:prstGeom>
            <a:gradFill flip="none" rotWithShape="1">
              <a:gsLst>
                <a:gs pos="66000">
                  <a:srgbClr val="C00000"/>
                </a:gs>
                <a:gs pos="12000">
                  <a:srgbClr val="FDE65D"/>
                </a:gs>
              </a:gsLst>
              <a:path path="circle">
                <a:fillToRect t="100000" r="100000"/>
              </a:path>
              <a:tileRect l="-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glow rad="63500">
                    <a:schemeClr val="accent3">
                      <a:satMod val="175000"/>
                      <a:alpha val="40000"/>
                    </a:schemeClr>
                  </a:glow>
                </a:effectLst>
                <a:latin typeface="Arial" charset="0"/>
              </a:endParaRPr>
            </a:p>
          </p:txBody>
        </p:sp>
      </p:grpSp>
      <p:sp>
        <p:nvSpPr>
          <p:cNvPr id="26" name="Rectangle 1"/>
          <p:cNvSpPr txBox="1">
            <a:spLocks noChangeArrowheads="1"/>
          </p:cNvSpPr>
          <p:nvPr/>
        </p:nvSpPr>
        <p:spPr bwMode="auto">
          <a:xfrm>
            <a:off x="221016" y="66628"/>
            <a:ext cx="8491184" cy="770084"/>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spAutoFit/>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t-BR" kern="0" dirty="0" smtClean="0">
                <a:solidFill>
                  <a:schemeClr val="bg1"/>
                </a:solidFill>
                <a:latin typeface="Century Gothic" panose="020B0502020202020204" pitchFamily="34" charset="0"/>
              </a:rPr>
              <a:t>Antares: rival de </a:t>
            </a:r>
            <a:r>
              <a:rPr lang="en-GB" altLang="pt-BR" kern="0" dirty="0" err="1" smtClean="0">
                <a:solidFill>
                  <a:schemeClr val="bg1"/>
                </a:solidFill>
                <a:latin typeface="Century Gothic" panose="020B0502020202020204" pitchFamily="34" charset="0"/>
              </a:rPr>
              <a:t>Marte</a:t>
            </a:r>
            <a:endParaRPr lang="en-GB" altLang="pt-BR" kern="0" dirty="0" smtClean="0">
              <a:solidFill>
                <a:schemeClr val="bg1"/>
              </a:solidFill>
              <a:latin typeface="Century Gothic" panose="020B0502020202020204" pitchFamily="34" charset="0"/>
            </a:endParaRPr>
          </a:p>
        </p:txBody>
      </p:sp>
      <p:sp>
        <p:nvSpPr>
          <p:cNvPr id="43" name="Subtítulo 3"/>
          <p:cNvSpPr>
            <a:spLocks noGrp="1"/>
          </p:cNvSpPr>
          <p:nvPr>
            <p:ph type="subTitle" idx="1"/>
          </p:nvPr>
        </p:nvSpPr>
        <p:spPr>
          <a:xfrm>
            <a:off x="35496" y="3212976"/>
            <a:ext cx="4806226" cy="3312368"/>
          </a:xfrm>
        </p:spPr>
        <p:txBody>
          <a:bodyPr/>
          <a:lstStyle/>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Semelhante a Marte em cor e brilho no céu</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15ª em brilho</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550 </a:t>
            </a:r>
            <a:r>
              <a:rPr lang="pt-BR" sz="2800" dirty="0" err="1" smtClean="0">
                <a:solidFill>
                  <a:srgbClr val="FF9999"/>
                </a:solidFill>
                <a:latin typeface="Century Gothic" panose="020B0502020202020204" pitchFamily="34" charset="0"/>
              </a:rPr>
              <a:t>a.l</a:t>
            </a:r>
            <a:r>
              <a:rPr lang="pt-BR" sz="2800" dirty="0" smtClean="0">
                <a:solidFill>
                  <a:srgbClr val="FF9999"/>
                </a:solidFill>
                <a:latin typeface="Century Gothic" panose="020B0502020202020204" pitchFamily="34" charset="0"/>
              </a:rPr>
              <a:t>.</a:t>
            </a:r>
          </a:p>
          <a:p>
            <a:pPr marL="457200" indent="-457200" algn="l">
              <a:buClr>
                <a:srgbClr val="FF9999"/>
              </a:buClr>
              <a:buFont typeface="Wingdings" panose="05000000000000000000" pitchFamily="2" charset="2"/>
              <a:buChar char="v"/>
              <a:defRPr/>
            </a:pPr>
            <a:r>
              <a:rPr lang="pt-BR" sz="2800" dirty="0" err="1" smtClean="0">
                <a:solidFill>
                  <a:srgbClr val="FF9999"/>
                </a:solidFill>
                <a:latin typeface="Century Gothic" panose="020B0502020202020204" pitchFamily="34" charset="0"/>
              </a:rPr>
              <a:t>Supergigante</a:t>
            </a:r>
            <a:r>
              <a:rPr lang="pt-BR" sz="2800" dirty="0" smtClean="0">
                <a:solidFill>
                  <a:srgbClr val="FF9999"/>
                </a:solidFill>
                <a:latin typeface="Century Gothic" panose="020B0502020202020204" pitchFamily="34" charset="0"/>
              </a:rPr>
              <a:t> vermelha</a:t>
            </a:r>
          </a:p>
          <a:p>
            <a:pPr marL="457200" indent="-457200" algn="l">
              <a:buClr>
                <a:srgbClr val="FF9999"/>
              </a:buClr>
              <a:buFont typeface="Wingdings" panose="05000000000000000000" pitchFamily="2" charset="2"/>
              <a:buChar char="v"/>
              <a:defRPr/>
            </a:pPr>
            <a:r>
              <a:rPr lang="pt-BR" sz="2800" dirty="0" smtClean="0">
                <a:solidFill>
                  <a:srgbClr val="FF9999"/>
                </a:solidFill>
                <a:latin typeface="Century Gothic" panose="020B0502020202020204" pitchFamily="34" charset="0"/>
              </a:rPr>
              <a:t>Estrela fria (3.500°C)</a:t>
            </a:r>
          </a:p>
        </p:txBody>
      </p:sp>
      <p:sp>
        <p:nvSpPr>
          <p:cNvPr id="19" name="Retângulo 18"/>
          <p:cNvSpPr>
            <a:spLocks noChangeAspect="1"/>
          </p:cNvSpPr>
          <p:nvPr/>
        </p:nvSpPr>
        <p:spPr bwMode="auto">
          <a:xfrm>
            <a:off x="8221669" y="6165304"/>
            <a:ext cx="238763" cy="180000"/>
          </a:xfrm>
          <a:prstGeom prst="rect">
            <a:avLst/>
          </a:prstGeom>
          <a:no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20" name="Conector de seta reta 9"/>
          <p:cNvCxnSpPr/>
          <p:nvPr/>
        </p:nvCxnSpPr>
        <p:spPr bwMode="auto">
          <a:xfrm>
            <a:off x="7596336" y="5919021"/>
            <a:ext cx="432048" cy="231153"/>
          </a:xfrm>
          <a:prstGeom prst="straightConnector1">
            <a:avLst/>
          </a:prstGeom>
          <a:solidFill>
            <a:schemeClr val="accent1"/>
          </a:solidFill>
          <a:ln w="44450" cap="flat" cmpd="sng" algn="ctr">
            <a:solidFill>
              <a:schemeClr val="accent1">
                <a:lumMod val="20000"/>
                <a:lumOff val="80000"/>
              </a:schemeClr>
            </a:solidFill>
            <a:prstDash val="solid"/>
            <a:round/>
            <a:headEnd type="none" w="sm" len="sm"/>
            <a:tailEnd type="triangle"/>
          </a:ln>
          <a:effectLst/>
        </p:spPr>
      </p:cxnSp>
      <p:sp>
        <p:nvSpPr>
          <p:cNvPr id="21" name="Elipse 20"/>
          <p:cNvSpPr>
            <a:spLocks noChangeAspect="1"/>
          </p:cNvSpPr>
          <p:nvPr/>
        </p:nvSpPr>
        <p:spPr bwMode="auto">
          <a:xfrm>
            <a:off x="8322499" y="6232061"/>
            <a:ext cx="36000" cy="36000"/>
          </a:xfrm>
          <a:prstGeom prst="ellipse">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CaixaDeTexto 21"/>
          <p:cNvSpPr txBox="1"/>
          <p:nvPr/>
        </p:nvSpPr>
        <p:spPr>
          <a:xfrm>
            <a:off x="5508103" y="5376118"/>
            <a:ext cx="2808313" cy="1077218"/>
          </a:xfrm>
          <a:prstGeom prst="rect">
            <a:avLst/>
          </a:prstGeom>
          <a:noFill/>
          <a:ln>
            <a:noFill/>
          </a:ln>
        </p:spPr>
        <p:txBody>
          <a:bodyPr wrap="square" rtlCol="0">
            <a:spAutoFit/>
          </a:bodyPr>
          <a:lstStyle/>
          <a:p>
            <a:pPr defTabSz="762000">
              <a:defRPr/>
            </a:pPr>
            <a:r>
              <a:rPr lang="pt-BR" sz="2400" dirty="0">
                <a:solidFill>
                  <a:schemeClr val="bg1"/>
                </a:solidFill>
                <a:latin typeface="Century Gothic" panose="020B0502020202020204" pitchFamily="34" charset="0"/>
              </a:rPr>
              <a:t>Sol: próximo slide...</a:t>
            </a:r>
          </a:p>
          <a:p>
            <a:endParaRPr lang="pt-BR" dirty="0">
              <a:solidFill>
                <a:schemeClr val="bg1"/>
              </a:solidFill>
            </a:endParaRPr>
          </a:p>
        </p:txBody>
      </p:sp>
      <p:sp>
        <p:nvSpPr>
          <p:cNvPr id="23" name="Espaço Reservado para Número de Slide 23"/>
          <p:cNvSpPr>
            <a:spLocks noGrp="1"/>
          </p:cNvSpPr>
          <p:nvPr>
            <p:ph type="sldNum" sz="quarter" idx="12"/>
          </p:nvPr>
        </p:nvSpPr>
        <p:spPr>
          <a:xfrm>
            <a:off x="6553200" y="6248400"/>
            <a:ext cx="1905000" cy="457200"/>
          </a:xfrm>
        </p:spPr>
        <p:txBody>
          <a:bodyPr/>
          <a:lstStyle/>
          <a:p>
            <a:pPr>
              <a:defRPr/>
            </a:pPr>
            <a:fld id="{AEE8CAD3-4044-4BE4-8FFC-CE5CC9D5A168}" type="slidenum">
              <a:rPr lang="pt-BR" smtClean="0"/>
              <a:pPr>
                <a:defRPr/>
              </a:pPr>
              <a:t>17</a:t>
            </a:fld>
            <a:endParaRPr lang="pt-BR"/>
          </a:p>
        </p:txBody>
      </p:sp>
      <p:sp>
        <p:nvSpPr>
          <p:cNvPr id="24" name="CaixaDeTexto 23"/>
          <p:cNvSpPr txBox="1"/>
          <p:nvPr/>
        </p:nvSpPr>
        <p:spPr>
          <a:xfrm>
            <a:off x="4716996" y="2058515"/>
            <a:ext cx="3672408" cy="1077218"/>
          </a:xfrm>
          <a:prstGeom prst="rect">
            <a:avLst/>
          </a:prstGeom>
          <a:noFill/>
        </p:spPr>
        <p:txBody>
          <a:bodyPr wrap="square" rtlCol="0">
            <a:spAutoFit/>
          </a:bodyPr>
          <a:lstStyle/>
          <a:p>
            <a:r>
              <a:rPr lang="pt-BR" sz="3200" dirty="0" smtClean="0">
                <a:solidFill>
                  <a:schemeClr val="bg1"/>
                </a:solidFill>
                <a:latin typeface="Century Gothic" panose="020B0502020202020204" pitchFamily="34" charset="0"/>
              </a:rPr>
              <a:t>Antares: 500 </a:t>
            </a:r>
            <a:r>
              <a:rPr lang="pt-BR" sz="3200" dirty="0" err="1" smtClean="0">
                <a:solidFill>
                  <a:schemeClr val="bg1"/>
                </a:solidFill>
                <a:latin typeface="Century Gothic" panose="020B0502020202020204" pitchFamily="34" charset="0"/>
              </a:rPr>
              <a:t>R</a:t>
            </a:r>
            <a:r>
              <a:rPr lang="pt-BR" sz="3200" baseline="-25000" dirty="0" err="1" smtClean="0">
                <a:solidFill>
                  <a:schemeClr val="bg1"/>
                </a:solidFill>
                <a:latin typeface="Century Gothic" panose="020B0502020202020204" pitchFamily="34" charset="0"/>
                <a:cs typeface="Arial"/>
              </a:rPr>
              <a:t>ʘ</a:t>
            </a:r>
            <a:endParaRPr lang="pt-BR" sz="3200" dirty="0">
              <a:solidFill>
                <a:schemeClr val="bg1"/>
              </a:solidFill>
              <a:latin typeface="Century Gothic" pitchFamily="34" charset="0"/>
            </a:endParaRPr>
          </a:p>
          <a:p>
            <a:endParaRPr lang="pt-BR" sz="3200" dirty="0">
              <a:solidFill>
                <a:schemeClr val="bg1"/>
              </a:solidFill>
            </a:endParaRPr>
          </a:p>
        </p:txBody>
      </p:sp>
      <p:sp>
        <p:nvSpPr>
          <p:cNvPr id="25" name="Retângulo 24"/>
          <p:cNvSpPr/>
          <p:nvPr/>
        </p:nvSpPr>
        <p:spPr>
          <a:xfrm>
            <a:off x="35496" y="6544005"/>
            <a:ext cx="4499993" cy="276999"/>
          </a:xfrm>
          <a:prstGeom prst="rect">
            <a:avLst/>
          </a:prstGeom>
        </p:spPr>
        <p:txBody>
          <a:bodyPr wrap="square">
            <a:spAutoFit/>
          </a:bodyPr>
          <a:lstStyle/>
          <a:p>
            <a:pPr algn="l"/>
            <a:r>
              <a:rPr lang="pt-BR" sz="1200" dirty="0" smtClean="0">
                <a:solidFill>
                  <a:srgbClr val="FF9999"/>
                </a:solidFill>
                <a:latin typeface="Century Gothic" pitchFamily="34" charset="0"/>
              </a:rPr>
              <a:t>Crédito da imagem: André Luiz da Silva/CDA/CDCC/USP</a:t>
            </a:r>
            <a:endParaRPr lang="pt-BR" sz="1200" dirty="0">
              <a:solidFill>
                <a:srgbClr val="FF9999"/>
              </a:solidFill>
            </a:endParaRPr>
          </a:p>
        </p:txBody>
      </p:sp>
    </p:spTree>
    <p:extLst>
      <p:ext uri="{BB962C8B-B14F-4D97-AF65-F5344CB8AC3E}">
        <p14:creationId xmlns:p14="http://schemas.microsoft.com/office/powerpoint/2010/main" val="1983515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3">
                                            <p:txEl>
                                              <p:pRg st="0" end="0"/>
                                            </p:txEl>
                                          </p:spTgt>
                                        </p:tgtEl>
                                        <p:attrNameLst>
                                          <p:attrName>style.visibility</p:attrName>
                                        </p:attrNameLst>
                                      </p:cBhvr>
                                      <p:to>
                                        <p:strVal val="visible"/>
                                      </p:to>
                                    </p:set>
                                    <p:animEffect transition="in" filter="fade">
                                      <p:cBhvr>
                                        <p:cTn id="16" dur="500"/>
                                        <p:tgtEl>
                                          <p:spTgt spid="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
                                            <p:txEl>
                                              <p:pRg st="1" end="1"/>
                                            </p:txEl>
                                          </p:spTgt>
                                        </p:tgtEl>
                                        <p:attrNameLst>
                                          <p:attrName>style.visibility</p:attrName>
                                        </p:attrNameLst>
                                      </p:cBhvr>
                                      <p:to>
                                        <p:strVal val="visible"/>
                                      </p:to>
                                    </p:set>
                                    <p:animEffect transition="in" filter="fade">
                                      <p:cBhvr>
                                        <p:cTn id="21" dur="500"/>
                                        <p:tgtEl>
                                          <p:spTgt spid="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xEl>
                                              <p:pRg st="2" end="2"/>
                                            </p:txEl>
                                          </p:spTgt>
                                        </p:tgtEl>
                                        <p:attrNameLst>
                                          <p:attrName>style.visibility</p:attrName>
                                        </p:attrNameLst>
                                      </p:cBhvr>
                                      <p:to>
                                        <p:strVal val="visible"/>
                                      </p:to>
                                    </p:set>
                                    <p:animEffect transition="in" filter="fade">
                                      <p:cBhvr>
                                        <p:cTn id="26" dur="500"/>
                                        <p:tgtEl>
                                          <p:spTgt spid="4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animEffect transition="in" filter="fade">
                                      <p:cBhvr>
                                        <p:cTn id="31" dur="500"/>
                                        <p:tgtEl>
                                          <p:spTgt spid="4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xEl>
                                              <p:pRg st="4" end="4"/>
                                            </p:txEl>
                                          </p:spTgt>
                                        </p:tgtEl>
                                        <p:attrNameLst>
                                          <p:attrName>style.visibility</p:attrName>
                                        </p:attrNameLst>
                                      </p:cBhvr>
                                      <p:to>
                                        <p:strVal val="visible"/>
                                      </p:to>
                                    </p:set>
                                    <p:animEffect transition="in" filter="fade">
                                      <p:cBhvr>
                                        <p:cTn id="36" dur="500"/>
                                        <p:tgtEl>
                                          <p:spTgt spid="4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ângulo 19"/>
          <p:cNvSpPr/>
          <p:nvPr/>
        </p:nvSpPr>
        <p:spPr>
          <a:xfrm>
            <a:off x="35496" y="6544005"/>
            <a:ext cx="4499993" cy="276999"/>
          </a:xfrm>
          <a:prstGeom prst="rect">
            <a:avLst/>
          </a:prstGeom>
        </p:spPr>
        <p:txBody>
          <a:bodyPr wrap="square">
            <a:spAutoFit/>
          </a:bodyPr>
          <a:lstStyle/>
          <a:p>
            <a:pPr algn="l"/>
            <a:r>
              <a:rPr lang="pt-BR" sz="1200" dirty="0" smtClean="0">
                <a:solidFill>
                  <a:srgbClr val="FF9999"/>
                </a:solidFill>
                <a:latin typeface="Century Gothic" pitchFamily="34" charset="0"/>
              </a:rPr>
              <a:t>Crédito da imagem: André Luiz da Silva/CDA/CDCC/USP</a:t>
            </a:r>
            <a:endParaRPr lang="pt-BR" sz="1200" dirty="0">
              <a:solidFill>
                <a:srgbClr val="FF9999"/>
              </a:solidFill>
            </a:endParaRPr>
          </a:p>
        </p:txBody>
      </p:sp>
      <p:sp>
        <p:nvSpPr>
          <p:cNvPr id="29" name="Rectangle 34"/>
          <p:cNvSpPr>
            <a:spLocks noChangeArrowheads="1"/>
          </p:cNvSpPr>
          <p:nvPr/>
        </p:nvSpPr>
        <p:spPr bwMode="auto">
          <a:xfrm>
            <a:off x="3215608" y="4406853"/>
            <a:ext cx="2718556" cy="585418"/>
          </a:xfrm>
          <a:prstGeom prst="rect">
            <a:avLst/>
          </a:prstGeom>
          <a:noFill/>
          <a:ln w="9525">
            <a:noFill/>
            <a:miter lim="800000"/>
            <a:headEnd/>
            <a:tailEnd/>
          </a:ln>
          <a:effectLst>
            <a:outerShdw dist="35921" dir="2700000" algn="ctr" rotWithShape="0">
              <a:schemeClr val="tx1"/>
            </a:outerShdw>
          </a:effectLst>
        </p:spPr>
        <p:txBody>
          <a:bodyPr wrap="square" lIns="92075" tIns="46038" rIns="92075" bIns="46038">
            <a:spAutoFit/>
          </a:bodyPr>
          <a:lstStyle/>
          <a:p>
            <a:pPr defTabSz="762000">
              <a:defRPr/>
            </a:pPr>
            <a:r>
              <a:rPr lang="pt-BR" sz="3200" dirty="0" smtClean="0">
                <a:solidFill>
                  <a:schemeClr val="bg1"/>
                </a:solidFill>
                <a:latin typeface="Century Gothic" panose="020B0502020202020204" pitchFamily="34" charset="0"/>
              </a:rPr>
              <a:t>Sol: 1 R</a:t>
            </a:r>
            <a:r>
              <a:rPr lang="pt-BR" sz="3200" baseline="-25000" dirty="0" smtClean="0">
                <a:solidFill>
                  <a:schemeClr val="bg1"/>
                </a:solidFill>
                <a:latin typeface="Century Gothic" panose="020B0502020202020204" pitchFamily="34" charset="0"/>
                <a:cs typeface="Arial"/>
              </a:rPr>
              <a:t>ʘ</a:t>
            </a:r>
            <a:endParaRPr lang="pt-BR" sz="3200" dirty="0">
              <a:solidFill>
                <a:schemeClr val="bg1"/>
              </a:solidFill>
              <a:latin typeface="Century Gothic" pitchFamily="34" charset="0"/>
            </a:endParaRPr>
          </a:p>
        </p:txBody>
      </p:sp>
      <p:grpSp>
        <p:nvGrpSpPr>
          <p:cNvPr id="19" name="Grupo 18"/>
          <p:cNvGrpSpPr>
            <a:grpSpLocks noChangeAspect="1"/>
          </p:cNvGrpSpPr>
          <p:nvPr/>
        </p:nvGrpSpPr>
        <p:grpSpPr>
          <a:xfrm>
            <a:off x="3851920" y="2780928"/>
            <a:ext cx="1414469" cy="1414469"/>
            <a:chOff x="2454172" y="2587564"/>
            <a:chExt cx="1476000" cy="1476000"/>
          </a:xfrm>
        </p:grpSpPr>
        <p:sp>
          <p:nvSpPr>
            <p:cNvPr id="21" name="Elipse 20"/>
            <p:cNvSpPr>
              <a:spLocks noChangeAspect="1"/>
            </p:cNvSpPr>
            <p:nvPr/>
          </p:nvSpPr>
          <p:spPr bwMode="auto">
            <a:xfrm>
              <a:off x="2454172" y="2587564"/>
              <a:ext cx="1476000" cy="1476000"/>
            </a:xfrm>
            <a:prstGeom prst="ellipse">
              <a:avLst/>
            </a:prstGeom>
            <a:gradFill>
              <a:gsLst>
                <a:gs pos="58000">
                  <a:srgbClr val="FFC000">
                    <a:alpha val="76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Elipse 21"/>
            <p:cNvSpPr>
              <a:spLocks noChangeAspect="1"/>
            </p:cNvSpPr>
            <p:nvPr/>
          </p:nvSpPr>
          <p:spPr bwMode="auto">
            <a:xfrm>
              <a:off x="2780791" y="2908868"/>
              <a:ext cx="826453" cy="826453"/>
            </a:xfrm>
            <a:prstGeom prst="ellipse">
              <a:avLst/>
            </a:prstGeom>
            <a:gradFill>
              <a:gsLst>
                <a:gs pos="18000">
                  <a:srgbClr val="FFFFCC"/>
                </a:gs>
                <a:gs pos="88000">
                  <a:srgbClr val="FFC000"/>
                </a:gs>
                <a:gs pos="47000">
                  <a:srgbClr val="F4EE00"/>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3" name="Espaço Reservado para Número de Slide 22"/>
          <p:cNvSpPr>
            <a:spLocks noGrp="1"/>
          </p:cNvSpPr>
          <p:nvPr>
            <p:ph type="sldNum" sz="quarter" idx="12"/>
          </p:nvPr>
        </p:nvSpPr>
        <p:spPr/>
        <p:txBody>
          <a:bodyPr/>
          <a:lstStyle/>
          <a:p>
            <a:pPr>
              <a:defRPr/>
            </a:pPr>
            <a:fld id="{AEE8CAD3-4044-4BE4-8FFC-CE5CC9D5A168}" type="slidenum">
              <a:rPr lang="pt-BR" smtClean="0"/>
              <a:pPr>
                <a:defRPr/>
              </a:pPr>
              <a:t>18</a:t>
            </a:fld>
            <a:endParaRPr lang="pt-BR"/>
          </a:p>
        </p:txBody>
      </p:sp>
    </p:spTree>
    <p:extLst>
      <p:ext uri="{BB962C8B-B14F-4D97-AF65-F5344CB8AC3E}">
        <p14:creationId xmlns:p14="http://schemas.microsoft.com/office/powerpoint/2010/main" val="2443948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492896"/>
            <a:ext cx="7772400" cy="1143000"/>
          </a:xfrm>
        </p:spPr>
        <p:txBody>
          <a:bodyPr/>
          <a:lstStyle/>
          <a:p>
            <a:pPr>
              <a:lnSpc>
                <a:spcPct val="150000"/>
              </a:lnSpc>
              <a:defRPr/>
            </a:pPr>
            <a:r>
              <a:rPr lang="pt-BR" dirty="0" smtClean="0">
                <a:solidFill>
                  <a:srgbClr val="FF9999"/>
                </a:solidFill>
                <a:latin typeface="Century Gothic" panose="020B0502020202020204" pitchFamily="34" charset="0"/>
              </a:rPr>
              <a:t>Via Láctea ou a Galáxia</a:t>
            </a:r>
          </a:p>
        </p:txBody>
      </p:sp>
    </p:spTree>
    <p:extLst>
      <p:ext uri="{BB962C8B-B14F-4D97-AF65-F5344CB8AC3E}">
        <p14:creationId xmlns:p14="http://schemas.microsoft.com/office/powerpoint/2010/main" val="357899651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2786063"/>
            <a:ext cx="7772400" cy="1143000"/>
          </a:xfrm>
        </p:spPr>
        <p:txBody>
          <a:bodyPr/>
          <a:lstStyle/>
          <a:p>
            <a:pPr>
              <a:lnSpc>
                <a:spcPct val="150000"/>
              </a:lnSpc>
              <a:defRPr/>
            </a:pPr>
            <a:r>
              <a:rPr lang="pt-BR" b="0" dirty="0" smtClean="0">
                <a:solidFill>
                  <a:srgbClr val="FF9999"/>
                </a:solidFill>
                <a:latin typeface="Century Gothic" panose="020B0502020202020204" pitchFamily="34" charset="0"/>
              </a:rPr>
              <a:t>O que são constelações?</a:t>
            </a:r>
          </a:p>
        </p:txBody>
      </p:sp>
    </p:spTree>
    <p:extLst>
      <p:ext uri="{BB962C8B-B14F-4D97-AF65-F5344CB8AC3E}">
        <p14:creationId xmlns:p14="http://schemas.microsoft.com/office/powerpoint/2010/main" val="341812566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andre silva\Meus documentos\CONCURSO_CDCC\apresentações\Imagens\Estrut Galáxia\Via_lactea_ce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aixaDeTexto 2"/>
          <p:cNvSpPr txBox="1"/>
          <p:nvPr/>
        </p:nvSpPr>
        <p:spPr>
          <a:xfrm>
            <a:off x="0" y="6581775"/>
            <a:ext cx="9144000"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Alex </a:t>
            </a:r>
            <a:r>
              <a:rPr lang="pt-BR" sz="1200" dirty="0" err="1">
                <a:solidFill>
                  <a:srgbClr val="FF9999"/>
                </a:solidFill>
                <a:latin typeface="Century Gothic" panose="020B0502020202020204" pitchFamily="34" charset="0"/>
              </a:rPr>
              <a:t>Cherney</a:t>
            </a:r>
            <a:r>
              <a:rPr lang="pt-BR" sz="1200" dirty="0">
                <a:solidFill>
                  <a:srgbClr val="FF9999"/>
                </a:solidFill>
                <a:latin typeface="Century Gothic" panose="020B0502020202020204" pitchFamily="34" charset="0"/>
              </a:rPr>
              <a:t>, disponível em http://apod.nasa.gov/apod/ap100823.html </a:t>
            </a:r>
          </a:p>
        </p:txBody>
      </p:sp>
    </p:spTree>
    <p:extLst>
      <p:ext uri="{BB962C8B-B14F-4D97-AF65-F5344CB8AC3E}">
        <p14:creationId xmlns:p14="http://schemas.microsoft.com/office/powerpoint/2010/main" val="251216031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www.capturingthenight.com/blog/wp-content/uploads/2013/02/slide61.jpg"/>
          <p:cNvPicPr>
            <a:picLocks noChangeAspect="1" noChangeArrowheads="1"/>
          </p:cNvPicPr>
          <p:nvPr/>
        </p:nvPicPr>
        <p:blipFill>
          <a:blip r:embed="rId3" cstate="print"/>
          <a:srcRect l="4724" r="4724"/>
          <a:stretch>
            <a:fillRect/>
          </a:stretch>
        </p:blipFill>
        <p:spPr bwMode="auto">
          <a:xfrm>
            <a:off x="-36512" y="27383"/>
            <a:ext cx="9132417" cy="6858001"/>
          </a:xfrm>
          <a:prstGeom prst="rect">
            <a:avLst/>
          </a:prstGeom>
          <a:noFill/>
        </p:spPr>
      </p:pic>
      <p:sp>
        <p:nvSpPr>
          <p:cNvPr id="5" name="CaixaDeTexto 4"/>
          <p:cNvSpPr txBox="1"/>
          <p:nvPr/>
        </p:nvSpPr>
        <p:spPr>
          <a:xfrm>
            <a:off x="0" y="6581775"/>
            <a:ext cx="9144000" cy="46166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a:t>
            </a:r>
            <a:r>
              <a:rPr lang="pt-BR" sz="1200" dirty="0" smtClean="0">
                <a:solidFill>
                  <a:srgbClr val="FF9999"/>
                </a:solidFill>
                <a:latin typeface="Century Gothic" panose="020B0502020202020204" pitchFamily="34" charset="0"/>
                <a:hlinkClick r:id="rId4"/>
              </a:rPr>
              <a:t>http://www.capturingthenight.com/</a:t>
            </a:r>
            <a:r>
              <a:rPr lang="pt-BR" sz="1200" dirty="0" smtClean="0">
                <a:solidFill>
                  <a:srgbClr val="FF9999"/>
                </a:solidFill>
              </a:rPr>
              <a:t/>
            </a:r>
            <a:br>
              <a:rPr lang="pt-BR" sz="1200" dirty="0" smtClean="0">
                <a:solidFill>
                  <a:srgbClr val="FF9999"/>
                </a:solidFill>
              </a:rPr>
            </a:br>
            <a:endParaRPr lang="pt-BR" sz="1200" dirty="0">
              <a:solidFill>
                <a:srgbClr val="FF9999"/>
              </a:solidFill>
              <a:latin typeface="Century Gothic" panose="020B0502020202020204" pitchFamily="34" charset="0"/>
            </a:endParaRPr>
          </a:p>
        </p:txBody>
      </p:sp>
      <p:grpSp>
        <p:nvGrpSpPr>
          <p:cNvPr id="4" name="Grupo 6"/>
          <p:cNvGrpSpPr/>
          <p:nvPr/>
        </p:nvGrpSpPr>
        <p:grpSpPr bwMode="auto">
          <a:xfrm>
            <a:off x="3234500" y="404664"/>
            <a:ext cx="1383698" cy="2155107"/>
            <a:chOff x="5143504" y="714356"/>
            <a:chExt cx="1383707" cy="2155122"/>
          </a:xfrm>
        </p:grpSpPr>
        <p:sp>
          <p:nvSpPr>
            <p:cNvPr id="6" name="Elipse 5"/>
            <p:cNvSpPr/>
            <p:nvPr/>
          </p:nvSpPr>
          <p:spPr bwMode="auto">
            <a:xfrm rot="20252356">
              <a:off x="5143504" y="714356"/>
              <a:ext cx="1000132" cy="1000132"/>
            </a:xfrm>
            <a:prstGeom prst="ellipse">
              <a:avLst/>
            </a:prstGeom>
            <a:noFill/>
            <a:ln w="34925" cap="flat" cmpd="sng" algn="ctr">
              <a:solidFill>
                <a:srgbClr val="FF9999"/>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7" name="Título 3"/>
            <p:cNvSpPr txBox="1"/>
            <p:nvPr/>
          </p:nvSpPr>
          <p:spPr bwMode="auto">
            <a:xfrm>
              <a:off x="5256868" y="2226535"/>
              <a:ext cx="1270343" cy="642943"/>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smtClean="0">
                  <a:ln>
                    <a:noFill/>
                  </a:ln>
                  <a:solidFill>
                    <a:srgbClr val="FF9999"/>
                  </a:solidFill>
                  <a:effectLst/>
                  <a:uLnTx/>
                  <a:uFillTx/>
                  <a:latin typeface="Century Gothic" panose="020B0502020202020204" pitchFamily="34" charset="0"/>
                  <a:ea typeface="+mn-ea"/>
                  <a:cs typeface="+mn-cs"/>
                </a:rPr>
                <a:t>GNM</a:t>
              </a:r>
              <a:endPar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endParaRPr>
            </a:p>
          </p:txBody>
        </p:sp>
        <p:cxnSp>
          <p:nvCxnSpPr>
            <p:cNvPr id="8" name="Conector de seta reta 9"/>
            <p:cNvCxnSpPr/>
            <p:nvPr/>
          </p:nvCxnSpPr>
          <p:spPr bwMode="auto">
            <a:xfrm>
              <a:off x="5669388" y="1722475"/>
              <a:ext cx="52205" cy="524516"/>
            </a:xfrm>
            <a:prstGeom prst="straightConnector1">
              <a:avLst/>
            </a:prstGeom>
            <a:solidFill>
              <a:schemeClr val="accent1"/>
            </a:solidFill>
            <a:ln w="34925" cap="flat" cmpd="sng" algn="ctr">
              <a:solidFill>
                <a:srgbClr val="FF9999"/>
              </a:solidFill>
              <a:prstDash val="solid"/>
              <a:round/>
              <a:headEnd type="none" w="sm" len="sm"/>
              <a:tailEnd type="arrow"/>
            </a:ln>
            <a:effectLst/>
          </p:spPr>
        </p:cxnSp>
      </p:grpSp>
      <p:grpSp>
        <p:nvGrpSpPr>
          <p:cNvPr id="9" name="Grupo 6"/>
          <p:cNvGrpSpPr/>
          <p:nvPr/>
        </p:nvGrpSpPr>
        <p:grpSpPr bwMode="auto">
          <a:xfrm flipH="1">
            <a:off x="4861153" y="1451847"/>
            <a:ext cx="3845021" cy="1185912"/>
            <a:chOff x="2579687" y="1226576"/>
            <a:chExt cx="3811785" cy="1185925"/>
          </a:xfrm>
        </p:grpSpPr>
        <p:sp>
          <p:nvSpPr>
            <p:cNvPr id="10" name="Elipse 9"/>
            <p:cNvSpPr/>
            <p:nvPr/>
          </p:nvSpPr>
          <p:spPr bwMode="auto">
            <a:xfrm rot="17075405">
              <a:off x="5674580" y="1229693"/>
              <a:ext cx="720009" cy="713775"/>
            </a:xfrm>
            <a:prstGeom prst="ellipse">
              <a:avLst/>
            </a:prstGeom>
            <a:noFill/>
            <a:ln w="34925" cap="flat" cmpd="sng" algn="ctr">
              <a:solidFill>
                <a:srgbClr val="FF9999"/>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11" name="Título 3"/>
            <p:cNvSpPr txBox="1"/>
            <p:nvPr/>
          </p:nvSpPr>
          <p:spPr bwMode="auto">
            <a:xfrm>
              <a:off x="2579687" y="1769558"/>
              <a:ext cx="2631797" cy="642943"/>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smtClean="0">
                  <a:ln>
                    <a:noFill/>
                  </a:ln>
                  <a:solidFill>
                    <a:srgbClr val="FF9999"/>
                  </a:solidFill>
                  <a:effectLst/>
                  <a:uLnTx/>
                  <a:uFillTx/>
                  <a:latin typeface="Century Gothic" panose="020B0502020202020204" pitchFamily="34" charset="0"/>
                  <a:ea typeface="+mn-ea"/>
                  <a:cs typeface="+mn-cs"/>
                </a:rPr>
                <a:t>PNM</a:t>
              </a:r>
              <a:endPar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endParaRPr>
            </a:p>
          </p:txBody>
        </p:sp>
        <p:cxnSp>
          <p:nvCxnSpPr>
            <p:cNvPr id="12" name="Conector de seta reta 9"/>
            <p:cNvCxnSpPr>
              <a:stCxn id="10" idx="1"/>
              <a:endCxn id="11" idx="3"/>
            </p:cNvCxnSpPr>
            <p:nvPr/>
          </p:nvCxnSpPr>
          <p:spPr bwMode="auto">
            <a:xfrm flipH="1">
              <a:off x="5211484" y="1768808"/>
              <a:ext cx="515311" cy="322222"/>
            </a:xfrm>
            <a:prstGeom prst="straightConnector1">
              <a:avLst/>
            </a:prstGeom>
            <a:solidFill>
              <a:schemeClr val="accent1"/>
            </a:solidFill>
            <a:ln w="34925" cap="flat" cmpd="sng" algn="ctr">
              <a:solidFill>
                <a:srgbClr val="FF9999"/>
              </a:solidFill>
              <a:prstDash val="solid"/>
              <a:round/>
              <a:headEnd type="none" w="sm" len="sm"/>
              <a:tailEnd type="arrow"/>
            </a:ln>
            <a:effectLst/>
          </p:spPr>
        </p:cxnSp>
      </p:grpSp>
    </p:spTree>
    <p:extLst>
      <p:ext uri="{BB962C8B-B14F-4D97-AF65-F5344CB8AC3E}">
        <p14:creationId xmlns:p14="http://schemas.microsoft.com/office/powerpoint/2010/main" val="313586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500313" y="828675"/>
            <a:ext cx="6643687" cy="6029325"/>
          </a:xfrm>
          <a:prstGeom prst="rect">
            <a:avLst/>
          </a:prstGeom>
          <a:noFill/>
          <a:ln w="9525">
            <a:noFill/>
            <a:miter lim="800000"/>
            <a:headEnd/>
            <a:tailEnd/>
          </a:ln>
        </p:spPr>
      </p:pic>
      <p:sp>
        <p:nvSpPr>
          <p:cNvPr id="13315" name="Título 3"/>
          <p:cNvSpPr>
            <a:spLocks noGrp="1"/>
          </p:cNvSpPr>
          <p:nvPr>
            <p:ph type="title"/>
          </p:nvPr>
        </p:nvSpPr>
        <p:spPr>
          <a:xfrm>
            <a:off x="0" y="0"/>
            <a:ext cx="9001125" cy="928688"/>
          </a:xfrm>
        </p:spPr>
        <p:txBody>
          <a:bodyPr/>
          <a:lstStyle/>
          <a:p>
            <a:r>
              <a:rPr lang="pt-BR" smtClean="0">
                <a:solidFill>
                  <a:schemeClr val="bg1"/>
                </a:solidFill>
                <a:latin typeface="Century Gothic" panose="020B0502020202020204" pitchFamily="34" charset="0"/>
              </a:rPr>
              <a:t>A Via Láctea vista de frente</a:t>
            </a:r>
          </a:p>
        </p:txBody>
      </p:sp>
      <p:sp>
        <p:nvSpPr>
          <p:cNvPr id="5" name="Título 3"/>
          <p:cNvSpPr txBox="1"/>
          <p:nvPr/>
        </p:nvSpPr>
        <p:spPr bwMode="auto">
          <a:xfrm>
            <a:off x="0" y="5929313"/>
            <a:ext cx="9001125" cy="928687"/>
          </a:xfrm>
          <a:prstGeom prst="rect">
            <a:avLst/>
          </a:prstGeom>
          <a:noFill/>
          <a:ln w="9525">
            <a:noFill/>
            <a:miter lim="800000"/>
          </a:ln>
        </p:spPr>
        <p:txBody>
          <a:bodyPr lIns="92075" tIns="46038" rIns="92075" bIns="46038" anchor="ctr"/>
          <a:lstStyle/>
          <a:p>
            <a:pPr algn="r">
              <a:defRPr/>
            </a:pPr>
            <a:r>
              <a:rPr lang="pt-BR" sz="3200" b="0" kern="0" dirty="0">
                <a:solidFill>
                  <a:srgbClr val="FF9999"/>
                </a:solidFill>
                <a:latin typeface="Century Gothic" panose="020B0502020202020204" pitchFamily="34" charset="0"/>
                <a:ea typeface="+mj-ea"/>
                <a:cs typeface="+mj-cs"/>
              </a:rPr>
              <a:t>(concepção artística)</a:t>
            </a:r>
          </a:p>
        </p:txBody>
      </p:sp>
      <p:sp>
        <p:nvSpPr>
          <p:cNvPr id="12" name="Chave esquerda 11"/>
          <p:cNvSpPr/>
          <p:nvPr/>
        </p:nvSpPr>
        <p:spPr bwMode="auto">
          <a:xfrm>
            <a:off x="2357438" y="1268760"/>
            <a:ext cx="571500" cy="5374928"/>
          </a:xfrm>
          <a:prstGeom prst="leftBrace">
            <a:avLst>
              <a:gd name="adj1" fmla="val 65650"/>
              <a:gd name="adj2" fmla="val 46465"/>
            </a:avLst>
          </a:prstGeom>
          <a:noFill/>
          <a:ln w="25400" algn="ctr">
            <a:solidFill>
              <a:schemeClr val="bg1"/>
            </a:solidFill>
            <a:round/>
            <a:headEnd type="none" w="sm" len="sm"/>
            <a:tailEnd type="none" w="sm" len="sm"/>
          </a:ln>
        </p:spPr>
        <p:txBody>
          <a:bodyPr/>
          <a:lstStyle/>
          <a:p>
            <a:endParaRPr lang="pt-BR">
              <a:latin typeface="Century Gothic" panose="020B0502020202020204" pitchFamily="34" charset="0"/>
            </a:endParaRPr>
          </a:p>
        </p:txBody>
      </p:sp>
      <p:sp>
        <p:nvSpPr>
          <p:cNvPr id="13" name="Título 3"/>
          <p:cNvSpPr txBox="1"/>
          <p:nvPr/>
        </p:nvSpPr>
        <p:spPr bwMode="auto">
          <a:xfrm>
            <a:off x="179512" y="3286125"/>
            <a:ext cx="2320801" cy="928688"/>
          </a:xfrm>
          <a:prstGeom prst="rect">
            <a:avLst/>
          </a:prstGeom>
          <a:noFill/>
          <a:ln w="9525">
            <a:noFill/>
            <a:miter lim="800000"/>
          </a:ln>
        </p:spPr>
        <p:txBody>
          <a:bodyPr lIns="92075" tIns="46038" rIns="92075" bIns="46038" anchor="ctr"/>
          <a:lstStyle/>
          <a:p>
            <a:pPr algn="l">
              <a:defRPr/>
            </a:pPr>
            <a:r>
              <a:rPr lang="pt-BR" sz="3200" b="0" kern="0" dirty="0">
                <a:solidFill>
                  <a:schemeClr val="bg1"/>
                </a:solidFill>
                <a:latin typeface="Century Gothic" panose="020B0502020202020204" pitchFamily="34" charset="0"/>
                <a:ea typeface="+mj-ea"/>
                <a:cs typeface="+mj-cs"/>
              </a:rPr>
              <a:t>100 mil </a:t>
            </a:r>
            <a:r>
              <a:rPr lang="pt-BR" sz="3200" b="0" kern="0" dirty="0" err="1">
                <a:solidFill>
                  <a:schemeClr val="bg1"/>
                </a:solidFill>
                <a:latin typeface="Century Gothic" panose="020B0502020202020204" pitchFamily="34" charset="0"/>
                <a:ea typeface="+mj-ea"/>
                <a:cs typeface="+mj-cs"/>
              </a:rPr>
              <a:t>a.l</a:t>
            </a:r>
            <a:r>
              <a:rPr lang="pt-BR" sz="2800" b="0" kern="0" dirty="0" err="1">
                <a:solidFill>
                  <a:schemeClr val="bg1"/>
                </a:solidFill>
                <a:latin typeface="Century Gothic" panose="020B0502020202020204" pitchFamily="34" charset="0"/>
                <a:ea typeface="+mj-ea"/>
                <a:cs typeface="+mj-cs"/>
              </a:rPr>
              <a:t>.</a:t>
            </a:r>
            <a:endParaRPr lang="pt-BR" sz="2800" b="0" kern="0" dirty="0">
              <a:solidFill>
                <a:schemeClr val="bg1"/>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893563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ndre silva\Meus documentos\CONCURSO_CDCC\apresentações\Imagens\Estrut Galáxia\VL oblíqua.jpg"/>
          <p:cNvPicPr>
            <a:picLocks noChangeAspect="1" noChangeArrowheads="1"/>
          </p:cNvPicPr>
          <p:nvPr/>
        </p:nvPicPr>
        <p:blipFill>
          <a:blip r:embed="rId2" cstate="print"/>
          <a:srcRect b="4804"/>
          <a:stretch>
            <a:fillRect/>
          </a:stretch>
        </p:blipFill>
        <p:spPr bwMode="auto">
          <a:xfrm>
            <a:off x="0" y="743772"/>
            <a:ext cx="9144000" cy="6141612"/>
          </a:xfrm>
          <a:prstGeom prst="rect">
            <a:avLst/>
          </a:prstGeom>
          <a:noFill/>
          <a:ln w="9525">
            <a:noFill/>
            <a:miter lim="800000"/>
            <a:headEnd/>
            <a:tailEnd/>
          </a:ln>
        </p:spPr>
      </p:pic>
      <p:sp>
        <p:nvSpPr>
          <p:cNvPr id="14339" name="Título 3"/>
          <p:cNvSpPr>
            <a:spLocks noGrp="1"/>
          </p:cNvSpPr>
          <p:nvPr>
            <p:ph type="title"/>
          </p:nvPr>
        </p:nvSpPr>
        <p:spPr>
          <a:xfrm>
            <a:off x="0" y="-27384"/>
            <a:ext cx="9001125" cy="928688"/>
          </a:xfrm>
        </p:spPr>
        <p:txBody>
          <a:bodyPr/>
          <a:lstStyle/>
          <a:p>
            <a:r>
              <a:rPr lang="pt-BR" smtClean="0">
                <a:solidFill>
                  <a:schemeClr val="bg1"/>
                </a:solidFill>
                <a:latin typeface="Century Gothic" panose="020B0502020202020204" pitchFamily="34" charset="0"/>
              </a:rPr>
              <a:t>A Via Láctea: vista oblíqua</a:t>
            </a:r>
          </a:p>
        </p:txBody>
      </p:sp>
      <p:sp>
        <p:nvSpPr>
          <p:cNvPr id="5" name="Título 3"/>
          <p:cNvSpPr txBox="1"/>
          <p:nvPr/>
        </p:nvSpPr>
        <p:spPr bwMode="auto">
          <a:xfrm>
            <a:off x="0" y="5715000"/>
            <a:ext cx="9001125" cy="928688"/>
          </a:xfrm>
          <a:prstGeom prst="rect">
            <a:avLst/>
          </a:prstGeom>
          <a:noFill/>
          <a:ln w="9525">
            <a:noFill/>
            <a:miter lim="800000"/>
          </a:ln>
        </p:spPr>
        <p:txBody>
          <a:bodyPr lIns="92075" tIns="46038" rIns="92075" bIns="46038" anchor="ctr"/>
          <a:lstStyle/>
          <a:p>
            <a:pPr algn="r">
              <a:defRPr/>
            </a:pPr>
            <a:r>
              <a:rPr lang="pt-BR" sz="3200" b="0" kern="0" dirty="0">
                <a:solidFill>
                  <a:srgbClr val="FF9999"/>
                </a:solidFill>
                <a:latin typeface="Century Gothic" panose="020B0502020202020204" pitchFamily="34" charset="0"/>
                <a:ea typeface="+mj-ea"/>
                <a:cs typeface="+mj-cs"/>
              </a:rPr>
              <a:t>(concepção artística)</a:t>
            </a:r>
          </a:p>
        </p:txBody>
      </p:sp>
      <p:sp>
        <p:nvSpPr>
          <p:cNvPr id="14341" name="Elipse 7"/>
          <p:cNvSpPr>
            <a:spLocks noChangeArrowheads="1"/>
          </p:cNvSpPr>
          <p:nvPr/>
        </p:nvSpPr>
        <p:spPr bwMode="auto">
          <a:xfrm>
            <a:off x="142875" y="928688"/>
            <a:ext cx="785813" cy="785812"/>
          </a:xfrm>
          <a:prstGeom prst="ellipse">
            <a:avLst/>
          </a:prstGeom>
          <a:solidFill>
            <a:schemeClr val="tx1"/>
          </a:solidFill>
          <a:ln w="12700" algn="ctr">
            <a:solidFill>
              <a:schemeClr val="tx1"/>
            </a:solidFill>
            <a:round/>
            <a:headEnd type="none" w="sm" len="sm"/>
            <a:tailEnd type="none" w="sm" len="sm"/>
          </a:ln>
        </p:spPr>
        <p:txBody>
          <a:bodyPr/>
          <a:lstStyle/>
          <a:p>
            <a:endParaRPr lang="pt-BR">
              <a:latin typeface="Century Gothic" panose="020B0502020202020204" pitchFamily="34" charset="0"/>
            </a:endParaRPr>
          </a:p>
        </p:txBody>
      </p:sp>
      <p:sp>
        <p:nvSpPr>
          <p:cNvPr id="9" name="Retângulo 8"/>
          <p:cNvSpPr/>
          <p:nvPr/>
        </p:nvSpPr>
        <p:spPr>
          <a:xfrm>
            <a:off x="0" y="6510338"/>
            <a:ext cx="9144000" cy="276225"/>
          </a:xfrm>
          <a:prstGeom prst="rect">
            <a:avLst/>
          </a:prstGeom>
        </p:spPr>
        <p:txBody>
          <a:bodyPr>
            <a:spAutoFit/>
          </a:bodyPr>
          <a:lstStyle/>
          <a:p>
            <a:pPr algn="l">
              <a:defRPr/>
            </a:pPr>
            <a:r>
              <a:rPr lang="pt-BR" sz="1200" dirty="0">
                <a:solidFill>
                  <a:srgbClr val="FF9999"/>
                </a:solidFill>
                <a:latin typeface="Century Gothic" panose="020B0502020202020204" pitchFamily="34" charset="0"/>
              </a:rPr>
              <a:t>Crédito da imagem: Mark </a:t>
            </a:r>
            <a:r>
              <a:rPr lang="pt-BR" sz="1200" dirty="0" err="1">
                <a:solidFill>
                  <a:srgbClr val="FF9999"/>
                </a:solidFill>
                <a:latin typeface="Century Gothic" panose="020B0502020202020204" pitchFamily="34" charset="0"/>
              </a:rPr>
              <a:t>Garlick</a:t>
            </a:r>
            <a:r>
              <a:rPr lang="pt-BR" sz="1200" dirty="0">
                <a:solidFill>
                  <a:srgbClr val="FF9999"/>
                </a:solidFill>
                <a:latin typeface="Century Gothic" panose="020B0502020202020204" pitchFamily="34" charset="0"/>
              </a:rPr>
              <a:t>, disponível em http://www.visualphotos.com</a:t>
            </a:r>
          </a:p>
        </p:txBody>
      </p:sp>
    </p:spTree>
    <p:extLst>
      <p:ext uri="{BB962C8B-B14F-4D97-AF65-F5344CB8AC3E}">
        <p14:creationId xmlns:p14="http://schemas.microsoft.com/office/powerpoint/2010/main" val="413877909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ndre silva\Meus documentos\CONCURSO_CDCC\apresentações\Imagens\Estrut Galáxia\NGC4565.jpg"/>
          <p:cNvPicPr>
            <a:picLocks noChangeAspect="1" noChangeArrowheads="1"/>
          </p:cNvPicPr>
          <p:nvPr/>
        </p:nvPicPr>
        <p:blipFill>
          <a:blip r:embed="rId2" cstate="print">
            <a:lum contrast="16000"/>
          </a:blip>
          <a:srcRect/>
          <a:stretch>
            <a:fillRect/>
          </a:stretch>
        </p:blipFill>
        <p:spPr bwMode="auto">
          <a:xfrm>
            <a:off x="0" y="695325"/>
            <a:ext cx="9144000" cy="6162675"/>
          </a:xfrm>
          <a:prstGeom prst="rect">
            <a:avLst/>
          </a:prstGeom>
          <a:noFill/>
          <a:ln w="9525">
            <a:noFill/>
            <a:miter lim="800000"/>
            <a:headEnd/>
            <a:tailEnd/>
          </a:ln>
        </p:spPr>
      </p:pic>
      <p:sp>
        <p:nvSpPr>
          <p:cNvPr id="15363" name="Título 3"/>
          <p:cNvSpPr>
            <a:spLocks noGrp="1"/>
          </p:cNvSpPr>
          <p:nvPr>
            <p:ph type="title"/>
          </p:nvPr>
        </p:nvSpPr>
        <p:spPr>
          <a:xfrm>
            <a:off x="0" y="0"/>
            <a:ext cx="9144000" cy="1143000"/>
          </a:xfrm>
        </p:spPr>
        <p:txBody>
          <a:bodyPr/>
          <a:lstStyle/>
          <a:p>
            <a:r>
              <a:rPr lang="pt-BR" sz="4000" dirty="0" smtClean="0">
                <a:solidFill>
                  <a:schemeClr val="bg1"/>
                </a:solidFill>
                <a:latin typeface="Century Gothic" panose="020B0502020202020204" pitchFamily="34" charset="0"/>
              </a:rPr>
              <a:t>Como seria a Via Láctea de perfil</a:t>
            </a:r>
          </a:p>
        </p:txBody>
      </p:sp>
      <p:sp>
        <p:nvSpPr>
          <p:cNvPr id="3" name="CaixaDeTexto 2"/>
          <p:cNvSpPr txBox="1"/>
          <p:nvPr/>
        </p:nvSpPr>
        <p:spPr>
          <a:xfrm>
            <a:off x="0" y="6581775"/>
            <a:ext cx="6786563"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Bruce Hugo e Leslie </a:t>
            </a:r>
            <a:r>
              <a:rPr lang="pt-BR" sz="1200" dirty="0" err="1">
                <a:solidFill>
                  <a:srgbClr val="FF9999"/>
                </a:solidFill>
                <a:latin typeface="Century Gothic" panose="020B0502020202020204" pitchFamily="34" charset="0"/>
              </a:rPr>
              <a:t>Gaul</a:t>
            </a:r>
            <a:r>
              <a:rPr lang="pt-BR" sz="1200" dirty="0">
                <a:solidFill>
                  <a:srgbClr val="FF9999"/>
                </a:solidFill>
                <a:latin typeface="Century Gothic" panose="020B0502020202020204" pitchFamily="34" charset="0"/>
              </a:rPr>
              <a:t>/Adam </a:t>
            </a:r>
            <a:r>
              <a:rPr lang="pt-BR" sz="1200" dirty="0" err="1">
                <a:solidFill>
                  <a:srgbClr val="FF9999"/>
                </a:solidFill>
                <a:latin typeface="Century Gothic" panose="020B0502020202020204" pitchFamily="34" charset="0"/>
              </a:rPr>
              <a:t>Block</a:t>
            </a:r>
            <a:r>
              <a:rPr lang="pt-BR" sz="1200" dirty="0">
                <a:solidFill>
                  <a:srgbClr val="FF9999"/>
                </a:solidFill>
                <a:latin typeface="Century Gothic" panose="020B0502020202020204" pitchFamily="34" charset="0"/>
              </a:rPr>
              <a:t>/NOAO/AURA/NSF</a:t>
            </a:r>
          </a:p>
        </p:txBody>
      </p:sp>
    </p:spTree>
    <p:extLst>
      <p:ext uri="{BB962C8B-B14F-4D97-AF65-F5344CB8AC3E}">
        <p14:creationId xmlns:p14="http://schemas.microsoft.com/office/powerpoint/2010/main" val="197476872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BEBA8EAE-BF5A-486C-A8C5-ECC9F3942E4B}">
                <a14:imgProps xmlns:a14="http://schemas.microsoft.com/office/drawing/2010/main">
                  <a14:imgLayer r:embed="rId4">
                    <a14:imgEffect>
                      <a14:sharpenSoften amount="17000"/>
                    </a14:imgEffect>
                    <a14:imgEffect>
                      <a14:brightnessContrast bright="30000" contrast="40000"/>
                    </a14:imgEffect>
                  </a14:imgLayer>
                </a14:imgProps>
              </a:ext>
            </a:extLst>
          </a:blip>
          <a:srcRect l="21210" t="2" r="3492" b="3938"/>
          <a:stretch/>
        </p:blipFill>
        <p:spPr>
          <a:xfrm>
            <a:off x="-18927" y="0"/>
            <a:ext cx="9180000" cy="6588000"/>
          </a:xfrm>
          <a:prstGeom prst="rect">
            <a:avLst/>
          </a:prstGeom>
        </p:spPr>
      </p:pic>
      <p:sp>
        <p:nvSpPr>
          <p:cNvPr id="20482" name="Rectangle 1"/>
          <p:cNvSpPr>
            <a:spLocks noGrp="1" noChangeArrowheads="1"/>
          </p:cNvSpPr>
          <p:nvPr>
            <p:ph type="title"/>
          </p:nvPr>
        </p:nvSpPr>
        <p:spPr>
          <a:xfrm>
            <a:off x="628773" y="15875"/>
            <a:ext cx="7772400" cy="769938"/>
          </a:xfrm>
        </p:spPr>
        <p:txBody>
          <a:bodyPr>
            <a:spAutoFit/>
          </a:bodyPr>
          <a:lstStyle/>
          <a:p>
            <a:pP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t-BR" dirty="0" smtClean="0">
                <a:solidFill>
                  <a:schemeClr val="bg1"/>
                </a:solidFill>
                <a:latin typeface="Century Gothic" panose="020B0502020202020204" pitchFamily="34" charset="0"/>
              </a:rPr>
              <a:t>De </a:t>
            </a:r>
            <a:r>
              <a:rPr lang="en-GB" altLang="pt-BR" dirty="0" err="1" smtClean="0">
                <a:solidFill>
                  <a:schemeClr val="bg1"/>
                </a:solidFill>
                <a:latin typeface="Century Gothic" panose="020B0502020202020204" pitchFamily="34" charset="0"/>
              </a:rPr>
              <a:t>frente</a:t>
            </a:r>
            <a:r>
              <a:rPr lang="en-GB" altLang="pt-BR" dirty="0" smtClean="0">
                <a:solidFill>
                  <a:schemeClr val="bg1"/>
                </a:solidFill>
                <a:latin typeface="Century Gothic" panose="020B0502020202020204" pitchFamily="34" charset="0"/>
              </a:rPr>
              <a:t> para o </a:t>
            </a:r>
            <a:r>
              <a:rPr lang="en-GB" altLang="pt-BR" dirty="0" err="1" smtClean="0">
                <a:solidFill>
                  <a:schemeClr val="bg1"/>
                </a:solidFill>
                <a:latin typeface="Century Gothic" panose="020B0502020202020204" pitchFamily="34" charset="0"/>
              </a:rPr>
              <a:t>Norte</a:t>
            </a:r>
            <a:endParaRPr lang="en-GB" altLang="pt-BR" dirty="0" smtClean="0">
              <a:solidFill>
                <a:schemeClr val="bg1"/>
              </a:solidFill>
              <a:latin typeface="Century Gothic" panose="020B0502020202020204" pitchFamily="34" charset="0"/>
            </a:endParaRPr>
          </a:p>
        </p:txBody>
      </p:sp>
      <p:sp>
        <p:nvSpPr>
          <p:cNvPr id="19461" name="Line 4"/>
          <p:cNvSpPr>
            <a:spLocks noChangeShapeType="1"/>
          </p:cNvSpPr>
          <p:nvPr/>
        </p:nvSpPr>
        <p:spPr bwMode="auto">
          <a:xfrm flipV="1">
            <a:off x="5785043" y="2920537"/>
            <a:ext cx="221270" cy="80171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62" name="Line 5"/>
          <p:cNvSpPr>
            <a:spLocks noChangeShapeType="1"/>
          </p:cNvSpPr>
          <p:nvPr/>
        </p:nvSpPr>
        <p:spPr bwMode="auto">
          <a:xfrm flipH="1" flipV="1">
            <a:off x="2762738" y="2399323"/>
            <a:ext cx="789214" cy="2110746"/>
          </a:xfrm>
          <a:prstGeom prst="line">
            <a:avLst/>
          </a:prstGeom>
          <a:noFill/>
          <a:ln w="31750">
            <a:solidFill>
              <a:schemeClr val="accent1">
                <a:lumMod val="60000"/>
                <a:lumOff val="40000"/>
              </a:schemeClr>
            </a:solidFill>
            <a:prstDash val="sysDot"/>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9464" name="Line 7"/>
          <p:cNvSpPr>
            <a:spLocks noChangeShapeType="1"/>
          </p:cNvSpPr>
          <p:nvPr/>
        </p:nvSpPr>
        <p:spPr bwMode="auto">
          <a:xfrm flipH="1" flipV="1">
            <a:off x="2149385" y="4524640"/>
            <a:ext cx="1285990" cy="123864"/>
          </a:xfrm>
          <a:prstGeom prst="line">
            <a:avLst/>
          </a:prstGeom>
          <a:noFill/>
          <a:ln w="31750">
            <a:solidFill>
              <a:schemeClr val="accent1">
                <a:lumMod val="60000"/>
                <a:lumOff val="40000"/>
              </a:schemeClr>
            </a:solidFill>
            <a:prstDash val="sysDot"/>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9" name="Line 4"/>
          <p:cNvSpPr>
            <a:spLocks noChangeShapeType="1"/>
          </p:cNvSpPr>
          <p:nvPr/>
        </p:nvSpPr>
        <p:spPr bwMode="auto">
          <a:xfrm>
            <a:off x="6056188" y="2865121"/>
            <a:ext cx="1158241" cy="32142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0" name="Line 4"/>
          <p:cNvSpPr>
            <a:spLocks noChangeShapeType="1"/>
          </p:cNvSpPr>
          <p:nvPr/>
        </p:nvSpPr>
        <p:spPr bwMode="auto">
          <a:xfrm flipH="1">
            <a:off x="6798792" y="3258589"/>
            <a:ext cx="459970" cy="90885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1" name="Line 4"/>
          <p:cNvSpPr>
            <a:spLocks noChangeShapeType="1"/>
          </p:cNvSpPr>
          <p:nvPr/>
        </p:nvSpPr>
        <p:spPr bwMode="auto">
          <a:xfrm flipH="1" flipV="1">
            <a:off x="5812349" y="3801687"/>
            <a:ext cx="903316" cy="39346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13" name="CaixaDeTexto 12"/>
          <p:cNvSpPr txBox="1"/>
          <p:nvPr/>
        </p:nvSpPr>
        <p:spPr>
          <a:xfrm>
            <a:off x="-1" y="6536924"/>
            <a:ext cx="7214429" cy="276999"/>
          </a:xfrm>
          <a:prstGeom prst="rect">
            <a:avLst/>
          </a:prstGeom>
          <a:noFill/>
        </p:spPr>
        <p:txBody>
          <a:bodyPr wrap="square">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smtClean="0">
                <a:solidFill>
                  <a:srgbClr val="FF9999"/>
                </a:solidFill>
                <a:latin typeface="Century Gothic" panose="020B0502020202020204" pitchFamily="34" charset="0"/>
              </a:rPr>
              <a:t>Stellarium</a:t>
            </a:r>
            <a:r>
              <a:rPr lang="pt-BR" sz="1200" dirty="0" smtClean="0">
                <a:solidFill>
                  <a:srgbClr val="FF9999"/>
                </a:solidFill>
                <a:latin typeface="Century Gothic" panose="020B0502020202020204" pitchFamily="34" charset="0"/>
              </a:rPr>
              <a:t> </a:t>
            </a:r>
            <a:endParaRPr lang="pt-BR" sz="1200" dirty="0">
              <a:solidFill>
                <a:srgbClr val="FF9999"/>
              </a:solidFill>
              <a:latin typeface="Century Gothic" panose="020B0502020202020204" pitchFamily="34" charset="0"/>
            </a:endParaRPr>
          </a:p>
        </p:txBody>
      </p:sp>
      <p:sp>
        <p:nvSpPr>
          <p:cNvPr id="20493" name="Oval 6"/>
          <p:cNvSpPr>
            <a:spLocks noChangeArrowheads="1"/>
          </p:cNvSpPr>
          <p:nvPr/>
        </p:nvSpPr>
        <p:spPr bwMode="auto">
          <a:xfrm>
            <a:off x="3448204" y="4495898"/>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16" name="CaixaDeTexto 29"/>
          <p:cNvSpPr txBox="1">
            <a:spLocks noChangeArrowheads="1"/>
          </p:cNvSpPr>
          <p:nvPr/>
        </p:nvSpPr>
        <p:spPr bwMode="auto">
          <a:xfrm>
            <a:off x="2881684" y="2064249"/>
            <a:ext cx="1003583" cy="338552"/>
          </a:xfrm>
          <a:prstGeom prst="rect">
            <a:avLst/>
          </a:prstGeom>
          <a:noFill/>
          <a:ln w="9525">
            <a:noFill/>
            <a:miter lim="800000"/>
          </a:ln>
        </p:spPr>
        <p:txBody>
          <a:bodyPr wrap="square">
            <a:spAutoFit/>
          </a:bodyPr>
          <a:lstStyle/>
          <a:p>
            <a:pPr algn="l"/>
            <a:r>
              <a:rPr lang="pt-BR" dirty="0" smtClean="0">
                <a:solidFill>
                  <a:srgbClr val="FF9999"/>
                </a:solidFill>
                <a:latin typeface="Century Gothic" panose="020B0502020202020204" pitchFamily="34" charset="0"/>
              </a:rPr>
              <a:t>Altair</a:t>
            </a:r>
            <a:endParaRPr lang="pt-BR" dirty="0">
              <a:solidFill>
                <a:srgbClr val="FF9999"/>
              </a:solidFill>
              <a:latin typeface="Century Gothic" panose="020B0502020202020204" pitchFamily="34" charset="0"/>
            </a:endParaRPr>
          </a:p>
        </p:txBody>
      </p:sp>
      <p:sp>
        <p:nvSpPr>
          <p:cNvPr id="18" name="CaixaDeTexto 29"/>
          <p:cNvSpPr txBox="1">
            <a:spLocks noChangeArrowheads="1"/>
          </p:cNvSpPr>
          <p:nvPr/>
        </p:nvSpPr>
        <p:spPr bwMode="auto">
          <a:xfrm>
            <a:off x="1043025" y="1880677"/>
            <a:ext cx="993426"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Águia</a:t>
            </a:r>
          </a:p>
        </p:txBody>
      </p:sp>
      <p:sp>
        <p:nvSpPr>
          <p:cNvPr id="19" name="CaixaDeTexto 29"/>
          <p:cNvSpPr txBox="1">
            <a:spLocks noChangeArrowheads="1"/>
          </p:cNvSpPr>
          <p:nvPr/>
        </p:nvSpPr>
        <p:spPr bwMode="auto">
          <a:xfrm>
            <a:off x="1302407" y="3929717"/>
            <a:ext cx="725539"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Lira</a:t>
            </a:r>
          </a:p>
        </p:txBody>
      </p:sp>
      <p:sp>
        <p:nvSpPr>
          <p:cNvPr id="20" name="CaixaDeTexto 29"/>
          <p:cNvSpPr txBox="1">
            <a:spLocks noChangeArrowheads="1"/>
          </p:cNvSpPr>
          <p:nvPr/>
        </p:nvSpPr>
        <p:spPr bwMode="auto">
          <a:xfrm>
            <a:off x="3350760" y="4051093"/>
            <a:ext cx="1152347"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Cisne</a:t>
            </a:r>
          </a:p>
        </p:txBody>
      </p:sp>
      <p:sp>
        <p:nvSpPr>
          <p:cNvPr id="21" name="CaixaDeTexto 29"/>
          <p:cNvSpPr txBox="1">
            <a:spLocks noChangeArrowheads="1"/>
          </p:cNvSpPr>
          <p:nvPr/>
        </p:nvSpPr>
        <p:spPr bwMode="auto">
          <a:xfrm>
            <a:off x="1618740" y="4691773"/>
            <a:ext cx="816592" cy="338552"/>
          </a:xfrm>
          <a:prstGeom prst="rect">
            <a:avLst/>
          </a:prstGeom>
          <a:noFill/>
          <a:ln w="9525">
            <a:noFill/>
            <a:miter lim="800000"/>
          </a:ln>
        </p:spPr>
        <p:txBody>
          <a:bodyPr wrap="square">
            <a:spAutoFit/>
          </a:bodyPr>
          <a:lstStyle/>
          <a:p>
            <a:pPr algn="l"/>
            <a:r>
              <a:rPr lang="pt-BR" dirty="0" smtClean="0">
                <a:solidFill>
                  <a:srgbClr val="FF9999"/>
                </a:solidFill>
                <a:latin typeface="Century Gothic" panose="020B0502020202020204" pitchFamily="34" charset="0"/>
              </a:rPr>
              <a:t>Vega</a:t>
            </a:r>
            <a:endParaRPr lang="pt-BR" dirty="0">
              <a:solidFill>
                <a:srgbClr val="FF9999"/>
              </a:solidFill>
              <a:latin typeface="Century Gothic" panose="020B0502020202020204" pitchFamily="34" charset="0"/>
            </a:endParaRPr>
          </a:p>
        </p:txBody>
      </p:sp>
      <p:sp>
        <p:nvSpPr>
          <p:cNvPr id="22" name="CaixaDeTexto 29"/>
          <p:cNvSpPr txBox="1">
            <a:spLocks noChangeArrowheads="1"/>
          </p:cNvSpPr>
          <p:nvPr/>
        </p:nvSpPr>
        <p:spPr bwMode="auto">
          <a:xfrm>
            <a:off x="3198427" y="4833286"/>
            <a:ext cx="874572" cy="338552"/>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Deneb</a:t>
            </a:r>
            <a:endParaRPr lang="pt-BR" dirty="0">
              <a:solidFill>
                <a:srgbClr val="FF9999"/>
              </a:solidFill>
              <a:latin typeface="Century Gothic" panose="020B0502020202020204" pitchFamily="34" charset="0"/>
            </a:endParaRPr>
          </a:p>
        </p:txBody>
      </p:sp>
      <p:sp>
        <p:nvSpPr>
          <p:cNvPr id="24" name="Oval 6"/>
          <p:cNvSpPr>
            <a:spLocks noChangeArrowheads="1"/>
          </p:cNvSpPr>
          <p:nvPr/>
        </p:nvSpPr>
        <p:spPr bwMode="auto">
          <a:xfrm>
            <a:off x="6579922" y="4053401"/>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25" name="Oval 6"/>
          <p:cNvSpPr>
            <a:spLocks noChangeArrowheads="1"/>
          </p:cNvSpPr>
          <p:nvPr/>
        </p:nvSpPr>
        <p:spPr bwMode="auto">
          <a:xfrm>
            <a:off x="5823996" y="2666997"/>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26" name="CaixaDeTexto 29"/>
          <p:cNvSpPr txBox="1">
            <a:spLocks noChangeArrowheads="1"/>
          </p:cNvSpPr>
          <p:nvPr/>
        </p:nvSpPr>
        <p:spPr bwMode="auto">
          <a:xfrm>
            <a:off x="4916179" y="2664877"/>
            <a:ext cx="1003583" cy="338552"/>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Markab</a:t>
            </a:r>
            <a:endParaRPr lang="pt-BR" dirty="0">
              <a:solidFill>
                <a:srgbClr val="FF9999"/>
              </a:solidFill>
              <a:latin typeface="Century Gothic" panose="020B0502020202020204" pitchFamily="34" charset="0"/>
            </a:endParaRPr>
          </a:p>
        </p:txBody>
      </p:sp>
      <p:sp>
        <p:nvSpPr>
          <p:cNvPr id="27" name="CaixaDeTexto 29"/>
          <p:cNvSpPr txBox="1">
            <a:spLocks noChangeArrowheads="1"/>
          </p:cNvSpPr>
          <p:nvPr/>
        </p:nvSpPr>
        <p:spPr bwMode="auto">
          <a:xfrm>
            <a:off x="5959298" y="2361434"/>
            <a:ext cx="1517214" cy="400110"/>
          </a:xfrm>
          <a:prstGeom prst="rect">
            <a:avLst/>
          </a:prstGeom>
          <a:noFill/>
          <a:ln w="9525">
            <a:noFill/>
            <a:miter lim="800000"/>
          </a:ln>
        </p:spPr>
        <p:txBody>
          <a:bodyPr wrap="square">
            <a:spAutoFit/>
          </a:bodyPr>
          <a:lstStyle/>
          <a:p>
            <a:r>
              <a:rPr lang="pt-BR" sz="2000" dirty="0" smtClean="0">
                <a:solidFill>
                  <a:schemeClr val="bg1"/>
                </a:solidFill>
                <a:latin typeface="Century Gothic" panose="020B0502020202020204" pitchFamily="34" charset="0"/>
              </a:rPr>
              <a:t>Pégaso</a:t>
            </a:r>
          </a:p>
        </p:txBody>
      </p:sp>
      <p:sp>
        <p:nvSpPr>
          <p:cNvPr id="28" name="CaixaDeTexto 29"/>
          <p:cNvSpPr txBox="1">
            <a:spLocks noChangeArrowheads="1"/>
          </p:cNvSpPr>
          <p:nvPr/>
        </p:nvSpPr>
        <p:spPr bwMode="auto">
          <a:xfrm>
            <a:off x="5295587" y="3926004"/>
            <a:ext cx="1003583" cy="338552"/>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Scheat</a:t>
            </a:r>
            <a:endParaRPr lang="pt-BR" dirty="0">
              <a:solidFill>
                <a:srgbClr val="FF9999"/>
              </a:solidFill>
              <a:latin typeface="Century Gothic" panose="020B0502020202020204" pitchFamily="34" charset="0"/>
            </a:endParaRPr>
          </a:p>
        </p:txBody>
      </p:sp>
      <p:sp>
        <p:nvSpPr>
          <p:cNvPr id="29" name="CaixaDeTexto 29"/>
          <p:cNvSpPr txBox="1">
            <a:spLocks noChangeArrowheads="1"/>
          </p:cNvSpPr>
          <p:nvPr/>
        </p:nvSpPr>
        <p:spPr bwMode="auto">
          <a:xfrm>
            <a:off x="7449754" y="3140968"/>
            <a:ext cx="1003583"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Algenib</a:t>
            </a:r>
            <a:endParaRPr lang="pt-BR" dirty="0">
              <a:solidFill>
                <a:srgbClr val="FF9999"/>
              </a:solidFill>
              <a:latin typeface="Century Gothic" panose="020B0502020202020204" pitchFamily="34" charset="0"/>
            </a:endParaRPr>
          </a:p>
        </p:txBody>
      </p:sp>
      <p:sp>
        <p:nvSpPr>
          <p:cNvPr id="30" name="Oval 6"/>
          <p:cNvSpPr>
            <a:spLocks noChangeArrowheads="1"/>
          </p:cNvSpPr>
          <p:nvPr/>
        </p:nvSpPr>
        <p:spPr bwMode="auto">
          <a:xfrm>
            <a:off x="7095391" y="3028619"/>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31" name="Oval 6"/>
          <p:cNvSpPr>
            <a:spLocks noChangeArrowheads="1"/>
          </p:cNvSpPr>
          <p:nvPr/>
        </p:nvSpPr>
        <p:spPr bwMode="auto">
          <a:xfrm>
            <a:off x="5586464" y="3586463"/>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32" name="CaixaDeTexto 29"/>
          <p:cNvSpPr txBox="1">
            <a:spLocks noChangeArrowheads="1"/>
          </p:cNvSpPr>
          <p:nvPr/>
        </p:nvSpPr>
        <p:spPr bwMode="auto">
          <a:xfrm>
            <a:off x="6919249" y="3941855"/>
            <a:ext cx="1187624"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Alpheratz</a:t>
            </a:r>
            <a:endParaRPr lang="pt-BR" dirty="0">
              <a:solidFill>
                <a:srgbClr val="FF9999"/>
              </a:solidFill>
              <a:latin typeface="Century Gothic" panose="020B0502020202020204" pitchFamily="34" charset="0"/>
            </a:endParaRPr>
          </a:p>
        </p:txBody>
      </p:sp>
      <p:sp>
        <p:nvSpPr>
          <p:cNvPr id="33" name="Line 4"/>
          <p:cNvSpPr>
            <a:spLocks noChangeShapeType="1"/>
          </p:cNvSpPr>
          <p:nvPr/>
        </p:nvSpPr>
        <p:spPr bwMode="auto">
          <a:xfrm flipH="1" flipV="1">
            <a:off x="2153029" y="4054688"/>
            <a:ext cx="3644" cy="21129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5" name="Line 4"/>
          <p:cNvSpPr>
            <a:spLocks noChangeShapeType="1"/>
          </p:cNvSpPr>
          <p:nvPr/>
        </p:nvSpPr>
        <p:spPr bwMode="auto">
          <a:xfrm flipV="1">
            <a:off x="2076526" y="4324274"/>
            <a:ext cx="61931" cy="4371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20494" name="Oval 6"/>
          <p:cNvSpPr>
            <a:spLocks noChangeArrowheads="1"/>
          </p:cNvSpPr>
          <p:nvPr/>
        </p:nvSpPr>
        <p:spPr bwMode="auto">
          <a:xfrm>
            <a:off x="1775672" y="4319729"/>
            <a:ext cx="360000" cy="360363"/>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37" name="Line 4"/>
          <p:cNvSpPr>
            <a:spLocks noChangeShapeType="1"/>
          </p:cNvSpPr>
          <p:nvPr/>
        </p:nvSpPr>
        <p:spPr bwMode="auto">
          <a:xfrm flipV="1">
            <a:off x="1994749" y="4408063"/>
            <a:ext cx="30775" cy="4071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8" name="Line 4"/>
          <p:cNvSpPr>
            <a:spLocks noChangeShapeType="1"/>
          </p:cNvSpPr>
          <p:nvPr/>
        </p:nvSpPr>
        <p:spPr bwMode="auto">
          <a:xfrm flipV="1">
            <a:off x="3388016" y="3916255"/>
            <a:ext cx="269583" cy="38251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39" name="Line 4"/>
          <p:cNvSpPr>
            <a:spLocks noChangeShapeType="1"/>
          </p:cNvSpPr>
          <p:nvPr/>
        </p:nvSpPr>
        <p:spPr bwMode="auto">
          <a:xfrm flipH="1">
            <a:off x="3715888" y="3664886"/>
            <a:ext cx="327873" cy="19672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40" name="Line 4"/>
          <p:cNvSpPr>
            <a:spLocks noChangeShapeType="1"/>
          </p:cNvSpPr>
          <p:nvPr/>
        </p:nvSpPr>
        <p:spPr bwMode="auto">
          <a:xfrm flipV="1">
            <a:off x="2969067" y="4364347"/>
            <a:ext cx="364303" cy="32423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1" name="Line 4"/>
          <p:cNvSpPr>
            <a:spLocks noChangeShapeType="1"/>
          </p:cNvSpPr>
          <p:nvPr/>
        </p:nvSpPr>
        <p:spPr bwMode="auto">
          <a:xfrm flipH="1" flipV="1">
            <a:off x="3409873" y="4367988"/>
            <a:ext cx="171222" cy="25501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2" name="Line 4"/>
          <p:cNvSpPr>
            <a:spLocks noChangeShapeType="1"/>
          </p:cNvSpPr>
          <p:nvPr/>
        </p:nvSpPr>
        <p:spPr bwMode="auto">
          <a:xfrm flipH="1" flipV="1">
            <a:off x="3012784" y="4032831"/>
            <a:ext cx="316224" cy="26212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3" name="Line 4"/>
          <p:cNvSpPr>
            <a:spLocks noChangeShapeType="1"/>
          </p:cNvSpPr>
          <p:nvPr/>
        </p:nvSpPr>
        <p:spPr bwMode="auto">
          <a:xfrm flipH="1" flipV="1">
            <a:off x="2571978" y="3606598"/>
            <a:ext cx="394720" cy="386072"/>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4" name="Line 4"/>
          <p:cNvSpPr>
            <a:spLocks noChangeShapeType="1"/>
          </p:cNvSpPr>
          <p:nvPr/>
        </p:nvSpPr>
        <p:spPr bwMode="auto">
          <a:xfrm flipV="1">
            <a:off x="2910779" y="4765080"/>
            <a:ext cx="25502" cy="27687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5" name="Line 4"/>
          <p:cNvSpPr>
            <a:spLocks noChangeShapeType="1"/>
          </p:cNvSpPr>
          <p:nvPr/>
        </p:nvSpPr>
        <p:spPr bwMode="auto">
          <a:xfrm flipV="1">
            <a:off x="2863420" y="5129382"/>
            <a:ext cx="25501" cy="5464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20492" name="Oval 6"/>
          <p:cNvSpPr>
            <a:spLocks noChangeArrowheads="1"/>
          </p:cNvSpPr>
          <p:nvPr/>
        </p:nvSpPr>
        <p:spPr bwMode="auto">
          <a:xfrm>
            <a:off x="2526153" y="2056278"/>
            <a:ext cx="360000" cy="360362"/>
          </a:xfrm>
          <a:prstGeom prst="ellipse">
            <a:avLst/>
          </a:prstGeom>
          <a:noFill/>
          <a:ln w="2556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b="1">
                <a:solidFill>
                  <a:srgbClr val="FF0066"/>
                </a:solidFill>
                <a:latin typeface="Arial" panose="020B0604020202020204" pitchFamily="34" charset="0"/>
              </a:defRPr>
            </a:lvl1pPr>
            <a:lvl2pPr marL="742950" indent="-285750">
              <a:defRPr sz="1600" b="1">
                <a:solidFill>
                  <a:srgbClr val="FF0066"/>
                </a:solidFill>
                <a:latin typeface="Arial" panose="020B0604020202020204" pitchFamily="34" charset="0"/>
              </a:defRPr>
            </a:lvl2pPr>
            <a:lvl3pPr marL="1143000" indent="-228600">
              <a:defRPr sz="1600" b="1">
                <a:solidFill>
                  <a:srgbClr val="FF0066"/>
                </a:solidFill>
                <a:latin typeface="Arial" panose="020B0604020202020204" pitchFamily="34" charset="0"/>
              </a:defRPr>
            </a:lvl3pPr>
            <a:lvl4pPr marL="1600200" indent="-228600">
              <a:defRPr sz="1600" b="1">
                <a:solidFill>
                  <a:srgbClr val="FF0066"/>
                </a:solidFill>
                <a:latin typeface="Arial" panose="020B0604020202020204" pitchFamily="34" charset="0"/>
              </a:defRPr>
            </a:lvl4pPr>
            <a:lvl5pPr marL="2057400" indent="-228600">
              <a:defRPr sz="1600" b="1">
                <a:solidFill>
                  <a:srgbClr val="FF0066"/>
                </a:solidFill>
                <a:latin typeface="Arial" panose="020B0604020202020204" pitchFamily="34" charset="0"/>
              </a:defRPr>
            </a:lvl5pPr>
            <a:lvl6pPr marL="2514600" indent="-228600" algn="ctr" eaLnBrk="0" fontAlgn="base" hangingPunct="0">
              <a:spcBef>
                <a:spcPct val="0"/>
              </a:spcBef>
              <a:spcAft>
                <a:spcPct val="0"/>
              </a:spcAft>
              <a:defRPr sz="1600" b="1">
                <a:solidFill>
                  <a:srgbClr val="FF0066"/>
                </a:solidFill>
                <a:latin typeface="Arial" panose="020B0604020202020204" pitchFamily="34" charset="0"/>
              </a:defRPr>
            </a:lvl6pPr>
            <a:lvl7pPr marL="2971800" indent="-228600" algn="ctr" eaLnBrk="0" fontAlgn="base" hangingPunct="0">
              <a:spcBef>
                <a:spcPct val="0"/>
              </a:spcBef>
              <a:spcAft>
                <a:spcPct val="0"/>
              </a:spcAft>
              <a:defRPr sz="1600" b="1">
                <a:solidFill>
                  <a:srgbClr val="FF0066"/>
                </a:solidFill>
                <a:latin typeface="Arial" panose="020B0604020202020204" pitchFamily="34" charset="0"/>
              </a:defRPr>
            </a:lvl7pPr>
            <a:lvl8pPr marL="3429000" indent="-228600" algn="ctr" eaLnBrk="0" fontAlgn="base" hangingPunct="0">
              <a:spcBef>
                <a:spcPct val="0"/>
              </a:spcBef>
              <a:spcAft>
                <a:spcPct val="0"/>
              </a:spcAft>
              <a:defRPr sz="1600" b="1">
                <a:solidFill>
                  <a:srgbClr val="FF0066"/>
                </a:solidFill>
                <a:latin typeface="Arial" panose="020B0604020202020204" pitchFamily="34" charset="0"/>
              </a:defRPr>
            </a:lvl8pPr>
            <a:lvl9pPr marL="3886200" indent="-228600" algn="ctr" eaLnBrk="0" fontAlgn="base" hangingPunct="0">
              <a:spcBef>
                <a:spcPct val="0"/>
              </a:spcBef>
              <a:spcAft>
                <a:spcPct val="0"/>
              </a:spcAft>
              <a:defRPr sz="1600" b="1">
                <a:solidFill>
                  <a:srgbClr val="FF0066"/>
                </a:solidFill>
                <a:latin typeface="Arial" panose="020B0604020202020204" pitchFamily="34" charset="0"/>
              </a:defRPr>
            </a:lvl9pPr>
          </a:lstStyle>
          <a:p>
            <a:endParaRPr lang="pt-BR" altLang="pt-BR"/>
          </a:p>
        </p:txBody>
      </p:sp>
      <p:sp>
        <p:nvSpPr>
          <p:cNvPr id="46" name="Line 4"/>
          <p:cNvSpPr>
            <a:spLocks noChangeShapeType="1"/>
          </p:cNvSpPr>
          <p:nvPr/>
        </p:nvSpPr>
        <p:spPr bwMode="auto">
          <a:xfrm flipV="1">
            <a:off x="2731478" y="2086707"/>
            <a:ext cx="23446" cy="74245"/>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7" name="Line 4"/>
          <p:cNvSpPr>
            <a:spLocks noChangeShapeType="1"/>
          </p:cNvSpPr>
          <p:nvPr/>
        </p:nvSpPr>
        <p:spPr bwMode="auto">
          <a:xfrm>
            <a:off x="2250831" y="1895231"/>
            <a:ext cx="394677" cy="29698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8" name="Line 4"/>
          <p:cNvSpPr>
            <a:spLocks noChangeShapeType="1"/>
          </p:cNvSpPr>
          <p:nvPr/>
        </p:nvSpPr>
        <p:spPr bwMode="auto">
          <a:xfrm flipV="1">
            <a:off x="2262554" y="1692031"/>
            <a:ext cx="386861" cy="148492"/>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49" name="Line 4"/>
          <p:cNvSpPr>
            <a:spLocks noChangeShapeType="1"/>
          </p:cNvSpPr>
          <p:nvPr/>
        </p:nvSpPr>
        <p:spPr bwMode="auto">
          <a:xfrm flipV="1">
            <a:off x="2719754" y="1539631"/>
            <a:ext cx="273538" cy="12895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0" name="Line 4"/>
          <p:cNvSpPr>
            <a:spLocks noChangeShapeType="1"/>
          </p:cNvSpPr>
          <p:nvPr/>
        </p:nvSpPr>
        <p:spPr bwMode="auto">
          <a:xfrm flipV="1">
            <a:off x="1989015" y="1918677"/>
            <a:ext cx="214923" cy="73464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1" name="Line 4"/>
          <p:cNvSpPr>
            <a:spLocks noChangeShapeType="1"/>
          </p:cNvSpPr>
          <p:nvPr/>
        </p:nvSpPr>
        <p:spPr bwMode="auto">
          <a:xfrm>
            <a:off x="1820985" y="1352062"/>
            <a:ext cx="371231" cy="49236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2" name="Line 4"/>
          <p:cNvSpPr>
            <a:spLocks noChangeShapeType="1"/>
          </p:cNvSpPr>
          <p:nvPr/>
        </p:nvSpPr>
        <p:spPr bwMode="auto">
          <a:xfrm flipV="1">
            <a:off x="2653325" y="2289907"/>
            <a:ext cx="31260" cy="4689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19463" name="Line 6"/>
          <p:cNvSpPr>
            <a:spLocks noChangeShapeType="1"/>
          </p:cNvSpPr>
          <p:nvPr/>
        </p:nvSpPr>
        <p:spPr bwMode="auto">
          <a:xfrm flipV="1">
            <a:off x="2014593" y="2407137"/>
            <a:ext cx="630915" cy="1924421"/>
          </a:xfrm>
          <a:prstGeom prst="line">
            <a:avLst/>
          </a:prstGeom>
          <a:noFill/>
          <a:ln w="31750">
            <a:solidFill>
              <a:schemeClr val="accent1">
                <a:lumMod val="60000"/>
                <a:lumOff val="40000"/>
              </a:schemeClr>
            </a:solidFill>
            <a:prstDash val="sysDot"/>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4" name="Line 4"/>
          <p:cNvSpPr>
            <a:spLocks noChangeShapeType="1"/>
          </p:cNvSpPr>
          <p:nvPr/>
        </p:nvSpPr>
        <p:spPr bwMode="auto">
          <a:xfrm flipV="1">
            <a:off x="2036451" y="4123908"/>
            <a:ext cx="1" cy="22222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36" name="Line 4"/>
          <p:cNvSpPr>
            <a:spLocks noChangeShapeType="1"/>
          </p:cNvSpPr>
          <p:nvPr/>
        </p:nvSpPr>
        <p:spPr bwMode="auto">
          <a:xfrm flipV="1">
            <a:off x="2063748" y="4024154"/>
            <a:ext cx="51003" cy="3643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a:p>
        </p:txBody>
      </p:sp>
      <p:sp>
        <p:nvSpPr>
          <p:cNvPr id="53" name="CaixaDeTexto 29"/>
          <p:cNvSpPr txBox="1">
            <a:spLocks noChangeArrowheads="1"/>
          </p:cNvSpPr>
          <p:nvPr/>
        </p:nvSpPr>
        <p:spPr bwMode="auto">
          <a:xfrm>
            <a:off x="5338025" y="4733279"/>
            <a:ext cx="1791057" cy="400110"/>
          </a:xfrm>
          <a:prstGeom prst="rect">
            <a:avLst/>
          </a:prstGeom>
          <a:noFill/>
          <a:ln w="9525">
            <a:noFill/>
            <a:miter lim="800000"/>
          </a:ln>
        </p:spPr>
        <p:txBody>
          <a:bodyPr wrap="square">
            <a:spAutoFit/>
          </a:bodyPr>
          <a:lstStyle/>
          <a:p>
            <a:r>
              <a:rPr lang="pt-BR" sz="2000" dirty="0" err="1" smtClean="0">
                <a:solidFill>
                  <a:schemeClr val="bg1"/>
                </a:solidFill>
                <a:latin typeface="Century Gothic" panose="020B0502020202020204" pitchFamily="34" charset="0"/>
              </a:rPr>
              <a:t>Andromeda</a:t>
            </a:r>
            <a:endParaRPr lang="pt-BR" sz="2000" dirty="0" smtClean="0">
              <a:solidFill>
                <a:schemeClr val="bg1"/>
              </a:solidFill>
              <a:latin typeface="Century Gothic" panose="020B0502020202020204" pitchFamily="34" charset="0"/>
            </a:endParaRPr>
          </a:p>
        </p:txBody>
      </p:sp>
      <p:sp>
        <p:nvSpPr>
          <p:cNvPr id="54" name="Line 4"/>
          <p:cNvSpPr>
            <a:spLocks noChangeShapeType="1"/>
          </p:cNvSpPr>
          <p:nvPr/>
        </p:nvSpPr>
        <p:spPr bwMode="auto">
          <a:xfrm flipV="1">
            <a:off x="4717859" y="2086272"/>
            <a:ext cx="365496" cy="14725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6" name="Line 4"/>
          <p:cNvSpPr>
            <a:spLocks noChangeShapeType="1"/>
          </p:cNvSpPr>
          <p:nvPr/>
        </p:nvSpPr>
        <p:spPr bwMode="auto">
          <a:xfrm>
            <a:off x="5692412" y="2482079"/>
            <a:ext cx="287602" cy="33395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7" name="Line 4"/>
          <p:cNvSpPr>
            <a:spLocks noChangeShapeType="1"/>
          </p:cNvSpPr>
          <p:nvPr/>
        </p:nvSpPr>
        <p:spPr bwMode="auto">
          <a:xfrm>
            <a:off x="5220071" y="2060847"/>
            <a:ext cx="395801" cy="342487"/>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8" name="Line 4"/>
          <p:cNvSpPr>
            <a:spLocks noChangeShapeType="1"/>
          </p:cNvSpPr>
          <p:nvPr/>
        </p:nvSpPr>
        <p:spPr bwMode="auto">
          <a:xfrm>
            <a:off x="6837127" y="4261382"/>
            <a:ext cx="291955" cy="302526"/>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59" name="Line 4"/>
          <p:cNvSpPr>
            <a:spLocks noChangeShapeType="1"/>
          </p:cNvSpPr>
          <p:nvPr/>
        </p:nvSpPr>
        <p:spPr bwMode="auto">
          <a:xfrm>
            <a:off x="7218096" y="4669104"/>
            <a:ext cx="171256" cy="50178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0" name="Line 4"/>
          <p:cNvSpPr>
            <a:spLocks noChangeShapeType="1"/>
          </p:cNvSpPr>
          <p:nvPr/>
        </p:nvSpPr>
        <p:spPr bwMode="auto">
          <a:xfrm flipV="1">
            <a:off x="5472615" y="3781662"/>
            <a:ext cx="252724" cy="3676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1" name="Line 4"/>
          <p:cNvSpPr>
            <a:spLocks noChangeShapeType="1"/>
          </p:cNvSpPr>
          <p:nvPr/>
        </p:nvSpPr>
        <p:spPr bwMode="auto">
          <a:xfrm>
            <a:off x="4957978" y="3418661"/>
            <a:ext cx="404358" cy="399763"/>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2" name="Line 4"/>
          <p:cNvSpPr>
            <a:spLocks noChangeShapeType="1"/>
          </p:cNvSpPr>
          <p:nvPr/>
        </p:nvSpPr>
        <p:spPr bwMode="auto">
          <a:xfrm>
            <a:off x="5631103" y="3500582"/>
            <a:ext cx="110836" cy="224751"/>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3" name="Line 4"/>
          <p:cNvSpPr>
            <a:spLocks noChangeShapeType="1"/>
          </p:cNvSpPr>
          <p:nvPr/>
        </p:nvSpPr>
        <p:spPr bwMode="auto">
          <a:xfrm>
            <a:off x="4668494" y="2816720"/>
            <a:ext cx="885639" cy="542238"/>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4" name="Line 4"/>
          <p:cNvSpPr>
            <a:spLocks noChangeShapeType="1"/>
          </p:cNvSpPr>
          <p:nvPr/>
        </p:nvSpPr>
        <p:spPr bwMode="auto">
          <a:xfrm>
            <a:off x="5585215" y="3404288"/>
            <a:ext cx="18179" cy="4395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5" name="Line 4"/>
          <p:cNvSpPr>
            <a:spLocks noChangeShapeType="1"/>
          </p:cNvSpPr>
          <p:nvPr/>
        </p:nvSpPr>
        <p:spPr bwMode="auto">
          <a:xfrm flipV="1">
            <a:off x="4291830" y="2797647"/>
            <a:ext cx="307525" cy="124122"/>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6" name="Line 4"/>
          <p:cNvSpPr>
            <a:spLocks noChangeShapeType="1"/>
          </p:cNvSpPr>
          <p:nvPr/>
        </p:nvSpPr>
        <p:spPr bwMode="auto">
          <a:xfrm>
            <a:off x="4608945" y="3371273"/>
            <a:ext cx="289407" cy="15394"/>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7" name="Line 4"/>
          <p:cNvSpPr>
            <a:spLocks noChangeShapeType="1"/>
          </p:cNvSpPr>
          <p:nvPr/>
        </p:nvSpPr>
        <p:spPr bwMode="auto">
          <a:xfrm>
            <a:off x="6788076" y="4286922"/>
            <a:ext cx="220532" cy="45720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
        <p:nvSpPr>
          <p:cNvPr id="68" name="Line 4"/>
          <p:cNvSpPr>
            <a:spLocks noChangeShapeType="1"/>
          </p:cNvSpPr>
          <p:nvPr/>
        </p:nvSpPr>
        <p:spPr bwMode="auto">
          <a:xfrm>
            <a:off x="7046260" y="4851699"/>
            <a:ext cx="43030" cy="408790"/>
          </a:xfrm>
          <a:prstGeom prst="line">
            <a:avLst/>
          </a:prstGeom>
          <a:noFill/>
          <a:ln w="31750">
            <a:solidFill>
              <a:schemeClr val="bg1"/>
            </a:solidFill>
            <a:prstDash val="solid"/>
            <a:miter lim="800000"/>
            <a:headEnd/>
            <a:tailEnd/>
          </a:ln>
          <a:extLst>
            <a:ext uri="{909E8E84-426E-40DD-AFC4-6F175D3DCCD1}">
              <a14:hiddenFill xmlns:a14="http://schemas.microsoft.com/office/drawing/2010/main">
                <a:noFill/>
              </a14:hiddenFill>
            </a:ext>
          </a:extLst>
        </p:spPr>
        <p:txBody>
          <a:bodyPr/>
          <a:lstStyle/>
          <a:p>
            <a:endParaRPr lang="pt-BR" dirty="0"/>
          </a:p>
        </p:txBody>
      </p:sp>
    </p:spTree>
    <p:extLst>
      <p:ext uri="{BB962C8B-B14F-4D97-AF65-F5344CB8AC3E}">
        <p14:creationId xmlns:p14="http://schemas.microsoft.com/office/powerpoint/2010/main" val="17799723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500"/>
                                        <p:tgtEl>
                                          <p:spTgt spid="194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20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2000"/>
                                        <p:tgtEl>
                                          <p:spTgt spid="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20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20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20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20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20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2000"/>
                                        <p:tgtEl>
                                          <p:spTgt spid="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2000"/>
                                        <p:tgtEl>
                                          <p:spTgt spid="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20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20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20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20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2000"/>
                                        <p:tgtEl>
                                          <p:spTgt spid="6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9462"/>
                                        </p:tgtEl>
                                        <p:attrNameLst>
                                          <p:attrName>style.visibility</p:attrName>
                                        </p:attrNameLst>
                                      </p:cBhvr>
                                      <p:to>
                                        <p:strVal val="visible"/>
                                      </p:to>
                                    </p:set>
                                    <p:animEffect transition="in" filter="fade">
                                      <p:cBhvr>
                                        <p:cTn id="106" dur="500"/>
                                        <p:tgtEl>
                                          <p:spTgt spid="1946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463"/>
                                        </p:tgtEl>
                                        <p:attrNameLst>
                                          <p:attrName>style.visibility</p:attrName>
                                        </p:attrNameLst>
                                      </p:cBhvr>
                                      <p:to>
                                        <p:strVal val="visible"/>
                                      </p:to>
                                    </p:set>
                                    <p:animEffect transition="in" filter="fade">
                                      <p:cBhvr>
                                        <p:cTn id="109" dur="500"/>
                                        <p:tgtEl>
                                          <p:spTgt spid="1946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464"/>
                                        </p:tgtEl>
                                        <p:attrNameLst>
                                          <p:attrName>style.visibility</p:attrName>
                                        </p:attrNameLst>
                                      </p:cBhvr>
                                      <p:to>
                                        <p:strVal val="visible"/>
                                      </p:to>
                                    </p:set>
                                    <p:animEffect transition="in" filter="fade">
                                      <p:cBhvr>
                                        <p:cTn id="112" dur="500"/>
                                        <p:tgtEl>
                                          <p:spTgt spid="1946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0493"/>
                                        </p:tgtEl>
                                        <p:attrNameLst>
                                          <p:attrName>style.visibility</p:attrName>
                                        </p:attrNameLst>
                                      </p:cBhvr>
                                      <p:to>
                                        <p:strVal val="visible"/>
                                      </p:to>
                                    </p:set>
                                    <p:animEffect transition="in" filter="fade">
                                      <p:cBhvr>
                                        <p:cTn id="117" dur="500"/>
                                        <p:tgtEl>
                                          <p:spTgt spid="204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500"/>
                                        <p:tgtEl>
                                          <p:spTgt spid="4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fade">
                                      <p:cBhvr>
                                        <p:cTn id="143" dur="500"/>
                                        <p:tgtEl>
                                          <p:spTgt spid="4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fade">
                                      <p:cBhvr>
                                        <p:cTn id="149" dur="500"/>
                                        <p:tgtEl>
                                          <p:spTgt spid="4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fade">
                                      <p:cBhvr>
                                        <p:cTn id="154" dur="500"/>
                                        <p:tgtEl>
                                          <p:spTgt spid="1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0492"/>
                                        </p:tgtEl>
                                        <p:attrNameLst>
                                          <p:attrName>style.visibility</p:attrName>
                                        </p:attrNameLst>
                                      </p:cBhvr>
                                      <p:to>
                                        <p:strVal val="visible"/>
                                      </p:to>
                                    </p:set>
                                    <p:animEffect transition="in" filter="fade">
                                      <p:cBhvr>
                                        <p:cTn id="157" dur="500"/>
                                        <p:tgtEl>
                                          <p:spTgt spid="2049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
                                        </p:tgtEl>
                                        <p:attrNameLst>
                                          <p:attrName>style.visibility</p:attrName>
                                        </p:attrNameLst>
                                      </p:cBhvr>
                                      <p:to>
                                        <p:strVal val="visible"/>
                                      </p:to>
                                    </p:set>
                                    <p:animEffect transition="in" filter="fade">
                                      <p:cBhvr>
                                        <p:cTn id="162" dur="500"/>
                                        <p:tgtEl>
                                          <p:spTgt spid="1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6"/>
                                        </p:tgtEl>
                                        <p:attrNameLst>
                                          <p:attrName>style.visibility</p:attrName>
                                        </p:attrNameLst>
                                      </p:cBhvr>
                                      <p:to>
                                        <p:strVal val="visible"/>
                                      </p:to>
                                    </p:set>
                                    <p:animEffect transition="in" filter="fade">
                                      <p:cBhvr>
                                        <p:cTn id="165" dur="500"/>
                                        <p:tgtEl>
                                          <p:spTgt spid="46"/>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fade">
                                      <p:cBhvr>
                                        <p:cTn id="168" dur="500"/>
                                        <p:tgtEl>
                                          <p:spTgt spid="4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8"/>
                                        </p:tgtEl>
                                        <p:attrNameLst>
                                          <p:attrName>style.visibility</p:attrName>
                                        </p:attrNameLst>
                                      </p:cBhvr>
                                      <p:to>
                                        <p:strVal val="visible"/>
                                      </p:to>
                                    </p:set>
                                    <p:animEffect transition="in" filter="fade">
                                      <p:cBhvr>
                                        <p:cTn id="171" dur="500"/>
                                        <p:tgtEl>
                                          <p:spTgt spid="4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500"/>
                                        <p:tgtEl>
                                          <p:spTgt spid="4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fade">
                                      <p:cBhvr>
                                        <p:cTn id="180" dur="500"/>
                                        <p:tgtEl>
                                          <p:spTgt spid="5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fade">
                                      <p:cBhvr>
                                        <p:cTn id="183" dur="500"/>
                                        <p:tgtEl>
                                          <p:spTgt spid="5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0494"/>
                                        </p:tgtEl>
                                        <p:attrNameLst>
                                          <p:attrName>style.visibility</p:attrName>
                                        </p:attrNameLst>
                                      </p:cBhvr>
                                      <p:to>
                                        <p:strVal val="visible"/>
                                      </p:to>
                                    </p:set>
                                    <p:animEffect transition="in" filter="fade">
                                      <p:cBhvr>
                                        <p:cTn id="188" dur="500"/>
                                        <p:tgtEl>
                                          <p:spTgt spid="2049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1"/>
                                        </p:tgtEl>
                                        <p:attrNameLst>
                                          <p:attrName>style.visibility</p:attrName>
                                        </p:attrNameLst>
                                      </p:cBhvr>
                                      <p:to>
                                        <p:strVal val="visible"/>
                                      </p:to>
                                    </p:set>
                                    <p:animEffect transition="in" filter="fade">
                                      <p:cBhvr>
                                        <p:cTn id="191" dur="500"/>
                                        <p:tgtEl>
                                          <p:spTgt spid="21"/>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9"/>
                                        </p:tgtEl>
                                        <p:attrNameLst>
                                          <p:attrName>style.visibility</p:attrName>
                                        </p:attrNameLst>
                                      </p:cBhvr>
                                      <p:to>
                                        <p:strVal val="visible"/>
                                      </p:to>
                                    </p:set>
                                    <p:animEffect transition="in" filter="fade">
                                      <p:cBhvr>
                                        <p:cTn id="196" dur="500"/>
                                        <p:tgtEl>
                                          <p:spTgt spid="1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33"/>
                                        </p:tgtEl>
                                        <p:attrNameLst>
                                          <p:attrName>style.visibility</p:attrName>
                                        </p:attrNameLst>
                                      </p:cBhvr>
                                      <p:to>
                                        <p:strVal val="visible"/>
                                      </p:to>
                                    </p:set>
                                    <p:animEffect transition="in" filter="fade">
                                      <p:cBhvr>
                                        <p:cTn id="199" dur="500"/>
                                        <p:tgtEl>
                                          <p:spTgt spid="3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4"/>
                                        </p:tgtEl>
                                        <p:attrNameLst>
                                          <p:attrName>style.visibility</p:attrName>
                                        </p:attrNameLst>
                                      </p:cBhvr>
                                      <p:to>
                                        <p:strVal val="visible"/>
                                      </p:to>
                                    </p:set>
                                    <p:animEffect transition="in" filter="fade">
                                      <p:cBhvr>
                                        <p:cTn id="202" dur="500"/>
                                        <p:tgtEl>
                                          <p:spTgt spid="3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Effect transition="in" filter="fade">
                                      <p:cBhvr>
                                        <p:cTn id="205" dur="500"/>
                                        <p:tgtEl>
                                          <p:spTgt spid="3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36"/>
                                        </p:tgtEl>
                                        <p:attrNameLst>
                                          <p:attrName>style.visibility</p:attrName>
                                        </p:attrNameLst>
                                      </p:cBhvr>
                                      <p:to>
                                        <p:strVal val="visible"/>
                                      </p:to>
                                    </p:set>
                                    <p:animEffect transition="in" filter="fade">
                                      <p:cBhvr>
                                        <p:cTn id="208" dur="500"/>
                                        <p:tgtEl>
                                          <p:spTgt spid="36"/>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fade">
                                      <p:cBhvr>
                                        <p:cTn id="2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p:bldP spid="19464" grpId="0" animBg="1"/>
      <p:bldP spid="9" grpId="0" animBg="1"/>
      <p:bldP spid="10" grpId="0" animBg="1"/>
      <p:bldP spid="11" grpId="0" animBg="1"/>
      <p:bldP spid="20493" grpId="0" animBg="1"/>
      <p:bldP spid="16" grpId="0"/>
      <p:bldP spid="18" grpId="0"/>
      <p:bldP spid="19" grpId="0"/>
      <p:bldP spid="20" grpId="0"/>
      <p:bldP spid="21" grpId="0"/>
      <p:bldP spid="22" grpId="0"/>
      <p:bldP spid="24" grpId="0" animBg="1"/>
      <p:bldP spid="25" grpId="0" animBg="1"/>
      <p:bldP spid="26" grpId="0"/>
      <p:bldP spid="27" grpId="0"/>
      <p:bldP spid="28" grpId="0"/>
      <p:bldP spid="29" grpId="0"/>
      <p:bldP spid="30" grpId="0" animBg="1"/>
      <p:bldP spid="31" grpId="0" animBg="1"/>
      <p:bldP spid="32" grpId="0"/>
      <p:bldP spid="33" grpId="0" animBg="1"/>
      <p:bldP spid="35" grpId="0" animBg="1"/>
      <p:bldP spid="20494" grpId="0" animBg="1"/>
      <p:bldP spid="37" grpId="0" animBg="1"/>
      <p:bldP spid="38" grpId="0" animBg="1"/>
      <p:bldP spid="39" grpId="0" animBg="1"/>
      <p:bldP spid="40" grpId="0" animBg="1"/>
      <p:bldP spid="41" grpId="0" animBg="1"/>
      <p:bldP spid="42" grpId="0" animBg="1"/>
      <p:bldP spid="43" grpId="0" animBg="1"/>
      <p:bldP spid="44" grpId="0" animBg="1"/>
      <p:bldP spid="45" grpId="0" animBg="1"/>
      <p:bldP spid="20492" grpId="0" animBg="1"/>
      <p:bldP spid="46" grpId="0" animBg="1"/>
      <p:bldP spid="47" grpId="0" animBg="1"/>
      <p:bldP spid="48" grpId="0" animBg="1"/>
      <p:bldP spid="49" grpId="0" animBg="1"/>
      <p:bldP spid="50" grpId="0" animBg="1"/>
      <p:bldP spid="51" grpId="0" animBg="1"/>
      <p:bldP spid="52" grpId="0" animBg="1"/>
      <p:bldP spid="19463" grpId="0" animBg="1"/>
      <p:bldP spid="34" grpId="0" animBg="1"/>
      <p:bldP spid="36" grpId="0" animBg="1"/>
      <p:bldP spid="53" grpId="0"/>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Explanation.  Clicking on the picture will download&#10; the highest resolution vers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14846" t="17289" r="14846" b="12618"/>
          <a:stretch/>
        </p:blipFill>
        <p:spPr bwMode="auto">
          <a:xfrm rot="5400000">
            <a:off x="3006504" y="783384"/>
            <a:ext cx="6804000" cy="5400000"/>
          </a:xfrm>
          <a:prstGeom prst="rect">
            <a:avLst/>
          </a:prstGeom>
          <a:noFill/>
          <a:extLst>
            <a:ext uri="{909E8E84-426E-40DD-AFC4-6F175D3DCCD1}">
              <a14:hiddenFill xmlns:a14="http://schemas.microsoft.com/office/drawing/2010/main">
                <a:solidFill>
                  <a:srgbClr val="FFFFFF"/>
                </a:solidFill>
              </a14:hiddenFill>
            </a:ext>
          </a:extLst>
        </p:spPr>
      </p:pic>
      <p:sp>
        <p:nvSpPr>
          <p:cNvPr id="15363" name="Título 3"/>
          <p:cNvSpPr>
            <a:spLocks noGrp="1"/>
          </p:cNvSpPr>
          <p:nvPr>
            <p:ph type="title"/>
          </p:nvPr>
        </p:nvSpPr>
        <p:spPr>
          <a:xfrm>
            <a:off x="0" y="0"/>
            <a:ext cx="9144000" cy="1143000"/>
          </a:xfrm>
        </p:spPr>
        <p:txBody>
          <a:bodyPr/>
          <a:lstStyle/>
          <a:p>
            <a:r>
              <a:rPr lang="pt-BR" sz="4000" dirty="0" err="1" smtClean="0">
                <a:solidFill>
                  <a:schemeClr val="bg1"/>
                </a:solidFill>
                <a:latin typeface="Century Gothic" panose="020B0502020202020204" pitchFamily="34" charset="0"/>
              </a:rPr>
              <a:t>Albireo</a:t>
            </a:r>
            <a:r>
              <a:rPr lang="pt-BR" sz="4000" dirty="0" smtClean="0">
                <a:solidFill>
                  <a:schemeClr val="bg1"/>
                </a:solidFill>
                <a:latin typeface="Century Gothic" panose="020B0502020202020204" pitchFamily="34" charset="0"/>
              </a:rPr>
              <a:t>: Safira e Topázio</a:t>
            </a:r>
          </a:p>
        </p:txBody>
      </p:sp>
      <p:sp>
        <p:nvSpPr>
          <p:cNvPr id="3" name="CaixaDeTexto 2"/>
          <p:cNvSpPr txBox="1"/>
          <p:nvPr/>
        </p:nvSpPr>
        <p:spPr>
          <a:xfrm>
            <a:off x="0" y="6581775"/>
            <a:ext cx="6786563" cy="276999"/>
          </a:xfrm>
          <a:prstGeom prst="rect">
            <a:avLst/>
          </a:prstGeom>
          <a:noFill/>
        </p:spPr>
        <p:txBody>
          <a:bodyPr wrap="square">
            <a:spAutoFit/>
          </a:bodyPr>
          <a:lstStyle/>
          <a:p>
            <a:pPr algn="l">
              <a:defRPr/>
            </a:pPr>
            <a:r>
              <a:rPr lang="pt-BR" sz="1200" dirty="0">
                <a:solidFill>
                  <a:srgbClr val="FF9999"/>
                </a:solidFill>
                <a:latin typeface="Century Gothic" panose="020B0502020202020204" pitchFamily="34" charset="0"/>
              </a:rPr>
              <a:t>Crédito da imagem:   Richard </a:t>
            </a:r>
            <a:r>
              <a:rPr lang="pt-BR" sz="1200" dirty="0" err="1">
                <a:solidFill>
                  <a:srgbClr val="FF9999"/>
                </a:solidFill>
                <a:latin typeface="Century Gothic" panose="020B0502020202020204" pitchFamily="34" charset="0"/>
              </a:rPr>
              <a:t>Yandrick</a:t>
            </a:r>
            <a:r>
              <a:rPr lang="pt-BR" sz="1200" dirty="0">
                <a:solidFill>
                  <a:srgbClr val="FF9999"/>
                </a:solidFill>
                <a:latin typeface="Century Gothic" panose="020B0502020202020204" pitchFamily="34" charset="0"/>
              </a:rPr>
              <a:t> (</a:t>
            </a:r>
            <a:r>
              <a:rPr lang="pt-BR" sz="1200" dirty="0" smtClean="0">
                <a:solidFill>
                  <a:srgbClr val="FF9999"/>
                </a:solidFill>
                <a:latin typeface="Century Gothic" panose="020B0502020202020204" pitchFamily="34" charset="0"/>
              </a:rPr>
              <a:t>Cosmicimage.com) - APOD – 30/08/2005)</a:t>
            </a:r>
            <a:endParaRPr lang="pt-BR" sz="1200" dirty="0">
              <a:solidFill>
                <a:srgbClr val="FF9999"/>
              </a:solidFill>
              <a:latin typeface="Century Gothic" panose="020B0502020202020204" pitchFamily="34" charset="0"/>
            </a:endParaRPr>
          </a:p>
        </p:txBody>
      </p:sp>
      <p:sp>
        <p:nvSpPr>
          <p:cNvPr id="6" name="Subtítulo 3"/>
          <p:cNvSpPr txBox="1">
            <a:spLocks/>
          </p:cNvSpPr>
          <p:nvPr/>
        </p:nvSpPr>
        <p:spPr>
          <a:xfrm>
            <a:off x="209872" y="1700808"/>
            <a:ext cx="4985738" cy="3684423"/>
          </a:xfrm>
          <a:prstGeom prst="rect">
            <a:avLst/>
          </a:prstGeom>
        </p:spPr>
        <p:txBody>
          <a:bodyPr/>
          <a:lst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a:lstStyle>
          <a:p>
            <a:pPr marL="457200" indent="-457200">
              <a:buClr>
                <a:srgbClr val="FF9999"/>
              </a:buClr>
              <a:buFont typeface="Wingdings" pitchFamily="2" charset="2"/>
              <a:buChar char="v"/>
              <a:defRPr/>
            </a:pPr>
            <a:r>
              <a:rPr lang="el-GR" sz="2800" i="1" kern="0" dirty="0" smtClean="0">
                <a:solidFill>
                  <a:srgbClr val="FF9999"/>
                </a:solidFill>
                <a:latin typeface="+mj-lt"/>
              </a:rPr>
              <a:t>β</a:t>
            </a:r>
            <a:r>
              <a:rPr lang="pt-BR" sz="2800" kern="0" dirty="0" smtClean="0">
                <a:solidFill>
                  <a:srgbClr val="FF9999"/>
                </a:solidFill>
                <a:latin typeface="Century Gothic" panose="020B0502020202020204" pitchFamily="34" charset="0"/>
              </a:rPr>
              <a:t> </a:t>
            </a:r>
            <a:r>
              <a:rPr lang="pt-BR" sz="2800" kern="0" dirty="0" err="1" smtClean="0">
                <a:solidFill>
                  <a:srgbClr val="FF9999"/>
                </a:solidFill>
                <a:latin typeface="Century Gothic" panose="020B0502020202020204" pitchFamily="34" charset="0"/>
              </a:rPr>
              <a:t>Cygni</a:t>
            </a:r>
            <a:endParaRPr lang="pt-BR" sz="2800" kern="0" dirty="0" smtClean="0">
              <a:solidFill>
                <a:srgbClr val="FF9999"/>
              </a:solidFill>
              <a:latin typeface="Century Gothic" panose="020B0502020202020204" pitchFamily="34" charset="0"/>
            </a:endParaRPr>
          </a:p>
          <a:p>
            <a:pPr marL="457200" indent="-457200">
              <a:buClr>
                <a:srgbClr val="FF9999"/>
              </a:buClr>
              <a:buFont typeface="Wingdings" pitchFamily="2" charset="2"/>
              <a:buChar char="v"/>
              <a:defRPr/>
            </a:pPr>
            <a:r>
              <a:rPr lang="pt-BR" sz="2800" kern="0" dirty="0" smtClean="0">
                <a:solidFill>
                  <a:srgbClr val="FF9999"/>
                </a:solidFill>
                <a:latin typeface="Century Gothic" panose="020B0502020202020204" pitchFamily="34" charset="0"/>
              </a:rPr>
              <a:t>Dupla: 34”</a:t>
            </a:r>
          </a:p>
          <a:p>
            <a:pPr marL="457200" indent="-457200">
              <a:buClr>
                <a:srgbClr val="FF9999"/>
              </a:buClr>
              <a:buFont typeface="Wingdings" pitchFamily="2" charset="2"/>
              <a:buChar char="v"/>
              <a:defRPr/>
            </a:pPr>
            <a:r>
              <a:rPr lang="pt-BR" sz="2800" kern="0" dirty="0" smtClean="0">
                <a:solidFill>
                  <a:srgbClr val="FF9999"/>
                </a:solidFill>
                <a:latin typeface="Century Gothic" panose="020B0502020202020204" pitchFamily="34" charset="0"/>
              </a:rPr>
              <a:t>T=75 mil anos </a:t>
            </a:r>
          </a:p>
          <a:p>
            <a:pPr marL="457200" indent="-457200">
              <a:buClr>
                <a:srgbClr val="FF9999"/>
              </a:buClr>
              <a:buFont typeface="Wingdings" pitchFamily="2" charset="2"/>
              <a:buChar char="v"/>
              <a:defRPr/>
            </a:pPr>
            <a:r>
              <a:rPr lang="pt-BR" sz="2800" kern="0" dirty="0" err="1" smtClean="0">
                <a:solidFill>
                  <a:srgbClr val="FF9999"/>
                </a:solidFill>
                <a:latin typeface="Century Gothic" panose="020B0502020202020204" pitchFamily="34" charset="0"/>
              </a:rPr>
              <a:t>Sep</a:t>
            </a:r>
            <a:r>
              <a:rPr lang="pt-BR" sz="2800" kern="0" dirty="0" smtClean="0">
                <a:solidFill>
                  <a:srgbClr val="FF9999"/>
                </a:solidFill>
                <a:latin typeface="Century Gothic" panose="020B0502020202020204" pitchFamily="34" charset="0"/>
              </a:rPr>
              <a:t>: 4600 UA</a:t>
            </a:r>
          </a:p>
          <a:p>
            <a:pPr marL="457200" indent="-457200">
              <a:buClr>
                <a:srgbClr val="FF9999"/>
              </a:buClr>
              <a:buFont typeface="Wingdings" pitchFamily="2" charset="2"/>
              <a:buChar char="v"/>
              <a:defRPr/>
            </a:pPr>
            <a:r>
              <a:rPr lang="pt-BR" sz="2800" kern="0" dirty="0">
                <a:solidFill>
                  <a:srgbClr val="FF9999"/>
                </a:solidFill>
                <a:latin typeface="Century Gothic" panose="020B0502020202020204" pitchFamily="34" charset="0"/>
              </a:rPr>
              <a:t>Sistema </a:t>
            </a:r>
            <a:r>
              <a:rPr lang="pt-BR" sz="2800" kern="0" dirty="0" smtClean="0">
                <a:solidFill>
                  <a:srgbClr val="FF9999"/>
                </a:solidFill>
                <a:latin typeface="Century Gothic" panose="020B0502020202020204" pitchFamily="34" charset="0"/>
              </a:rPr>
              <a:t>triplo</a:t>
            </a:r>
            <a:r>
              <a:rPr lang="pt-BR" sz="2800" kern="0" dirty="0">
                <a:solidFill>
                  <a:srgbClr val="FF9999"/>
                </a:solidFill>
                <a:latin typeface="Century Gothic" panose="020B0502020202020204" pitchFamily="34" charset="0"/>
              </a:rPr>
              <a:t> </a:t>
            </a:r>
            <a:endParaRPr lang="pt-BR" sz="2800" kern="0" dirty="0" smtClean="0">
              <a:solidFill>
                <a:srgbClr val="FF9999"/>
              </a:solidFill>
              <a:latin typeface="Century Gothic" panose="020B0502020202020204" pitchFamily="34" charset="0"/>
            </a:endParaRPr>
          </a:p>
          <a:p>
            <a:pPr marL="857250" lvl="1" indent="-457200">
              <a:buClr>
                <a:srgbClr val="FF9999"/>
              </a:buClr>
              <a:buFont typeface="Wingdings" pitchFamily="2" charset="2"/>
              <a:buChar char="v"/>
              <a:defRPr/>
            </a:pPr>
            <a:endParaRPr lang="pt-BR" sz="2400" kern="0"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1060443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860152" y="3212976"/>
            <a:ext cx="1080000" cy="1080120"/>
            <a:chOff x="2435808" y="2521530"/>
            <a:chExt cx="1476000" cy="1476000"/>
          </a:xfrm>
        </p:grpSpPr>
        <p:sp>
          <p:nvSpPr>
            <p:cNvPr id="8" name="Elipse 7"/>
            <p:cNvSpPr>
              <a:spLocks noChangeAspect="1"/>
            </p:cNvSpPr>
            <p:nvPr/>
          </p:nvSpPr>
          <p:spPr bwMode="auto">
            <a:xfrm>
              <a:off x="2435808" y="2521530"/>
              <a:ext cx="1476000" cy="1476000"/>
            </a:xfrm>
            <a:prstGeom prst="ellipse">
              <a:avLst/>
            </a:prstGeom>
            <a:gradFill>
              <a:gsLst>
                <a:gs pos="11000">
                  <a:schemeClr val="bg1">
                    <a:lumMod val="0"/>
                    <a:lumOff val="100000"/>
                    <a:alpha val="0"/>
                  </a:schemeClr>
                </a:gs>
                <a:gs pos="36000">
                  <a:srgbClr val="EA8D04">
                    <a:lumMod val="97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 name="Elipse 8"/>
            <p:cNvSpPr>
              <a:spLocks noChangeAspect="1"/>
            </p:cNvSpPr>
            <p:nvPr/>
          </p:nvSpPr>
          <p:spPr bwMode="auto">
            <a:xfrm>
              <a:off x="2772988" y="2886248"/>
              <a:ext cx="751680" cy="751680"/>
            </a:xfrm>
            <a:prstGeom prst="ellipse">
              <a:avLst/>
            </a:prstGeom>
            <a:gradFill>
              <a:gsLst>
                <a:gs pos="0">
                  <a:schemeClr val="bg1"/>
                </a:gs>
                <a:gs pos="84000">
                  <a:srgbClr val="FFC000">
                    <a:lumMod val="97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4" name="Grupo 3"/>
          <p:cNvGrpSpPr>
            <a:grpSpLocks noChangeAspect="1"/>
          </p:cNvGrpSpPr>
          <p:nvPr/>
        </p:nvGrpSpPr>
        <p:grpSpPr>
          <a:xfrm>
            <a:off x="338042" y="1945698"/>
            <a:ext cx="3600000" cy="3600000"/>
            <a:chOff x="2454172" y="2587564"/>
            <a:chExt cx="1476000" cy="1476000"/>
          </a:xfrm>
        </p:grpSpPr>
        <p:sp>
          <p:nvSpPr>
            <p:cNvPr id="5" name="Elipse 4"/>
            <p:cNvSpPr>
              <a:spLocks noChangeAspect="1"/>
            </p:cNvSpPr>
            <p:nvPr/>
          </p:nvSpPr>
          <p:spPr bwMode="auto">
            <a:xfrm>
              <a:off x="2454172" y="2587564"/>
              <a:ext cx="1476000" cy="1476000"/>
            </a:xfrm>
            <a:prstGeom prst="ellipse">
              <a:avLst/>
            </a:prstGeom>
            <a:gradFill>
              <a:gsLst>
                <a:gs pos="0">
                  <a:schemeClr val="bg1">
                    <a:lumMod val="0"/>
                    <a:lumOff val="100000"/>
                    <a:alpha val="0"/>
                  </a:schemeClr>
                </a:gs>
                <a:gs pos="59000">
                  <a:srgbClr val="3788FF">
                    <a:lumMod val="80000"/>
                    <a:lumOff val="20000"/>
                  </a:srgbClr>
                </a:gs>
                <a:gs pos="75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 name="Elipse 5"/>
            <p:cNvSpPr>
              <a:spLocks noChangeAspect="1"/>
            </p:cNvSpPr>
            <p:nvPr/>
          </p:nvSpPr>
          <p:spPr bwMode="auto">
            <a:xfrm>
              <a:off x="2739306" y="2873371"/>
              <a:ext cx="900000" cy="900000"/>
            </a:xfrm>
            <a:prstGeom prst="ellipse">
              <a:avLst/>
            </a:prstGeom>
            <a:gradFill>
              <a:gsLst>
                <a:gs pos="7000">
                  <a:srgbClr val="69D8FF">
                    <a:lumMod val="37000"/>
                    <a:lumOff val="63000"/>
                  </a:srgbClr>
                </a:gs>
                <a:gs pos="96000">
                  <a:srgbClr val="00B0F0">
                    <a:lumMod val="90000"/>
                  </a:srgbClr>
                </a:gs>
                <a:gs pos="96000">
                  <a:srgbClr val="69D8FF">
                    <a:lumMod val="98000"/>
                    <a:lumOff val="2000"/>
                  </a:srgbClr>
                </a:gs>
                <a:gs pos="99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 name="Elipse 1"/>
          <p:cNvSpPr/>
          <p:nvPr/>
        </p:nvSpPr>
        <p:spPr bwMode="auto">
          <a:xfrm>
            <a:off x="404044" y="1320799"/>
            <a:ext cx="4996108" cy="4851401"/>
          </a:xfrm>
          <a:prstGeom prst="ellipse">
            <a:avLst/>
          </a:prstGeom>
          <a:noFill/>
          <a:ln w="28575" cap="flat" cmpd="sng" algn="ctr">
            <a:solidFill>
              <a:schemeClr val="bg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2082734" y="2927683"/>
            <a:ext cx="1625170" cy="1628275"/>
          </a:xfrm>
          <a:prstGeom prst="ellipse">
            <a:avLst/>
          </a:prstGeom>
          <a:noFill/>
          <a:ln w="28575" cap="flat" cmpd="sng" algn="ctr">
            <a:solidFill>
              <a:schemeClr val="bg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 name="Subtítulo 2"/>
          <p:cNvSpPr>
            <a:spLocks noGrp="1"/>
          </p:cNvSpPr>
          <p:nvPr>
            <p:ph type="subTitle" idx="1"/>
          </p:nvPr>
        </p:nvSpPr>
        <p:spPr>
          <a:xfrm>
            <a:off x="179512" y="260648"/>
            <a:ext cx="8712968" cy="792088"/>
          </a:xfrm>
        </p:spPr>
        <p:txBody>
          <a:bodyPr/>
          <a:lstStyle/>
          <a:p>
            <a:pPr marL="901700" indent="-901700">
              <a:buClr>
                <a:srgbClr val="00B050"/>
              </a:buClr>
              <a:tabLst>
                <a:tab pos="444500" algn="l"/>
              </a:tabLst>
            </a:pPr>
            <a:r>
              <a:rPr lang="pt-BR" sz="4400" dirty="0" smtClean="0">
                <a:solidFill>
                  <a:schemeClr val="bg1"/>
                </a:solidFill>
                <a:latin typeface="Century Gothic" pitchFamily="34" charset="0"/>
              </a:rPr>
              <a:t>Estrelas binárias e massas</a:t>
            </a:r>
          </a:p>
        </p:txBody>
      </p:sp>
      <p:sp>
        <p:nvSpPr>
          <p:cNvPr id="12" name="Retângulo 11"/>
          <p:cNvSpPr/>
          <p:nvPr/>
        </p:nvSpPr>
        <p:spPr>
          <a:xfrm>
            <a:off x="1689275" y="1772816"/>
            <a:ext cx="702436" cy="830997"/>
          </a:xfrm>
          <a:prstGeom prst="rect">
            <a:avLst/>
          </a:prstGeom>
        </p:spPr>
        <p:txBody>
          <a:bodyPr wrap="none">
            <a:spAutoFit/>
          </a:bodyPr>
          <a:lstStyle/>
          <a:p>
            <a:r>
              <a:rPr lang="pt-BR" sz="4800" b="0" i="1" dirty="0" smtClean="0">
                <a:solidFill>
                  <a:schemeClr val="bg1"/>
                </a:solidFill>
                <a:latin typeface="Monotype Corsiva" pitchFamily="66" charset="0"/>
                <a:cs typeface="Times New Roman" pitchFamily="18" charset="0"/>
              </a:rPr>
              <a:t>M</a:t>
            </a:r>
            <a:endParaRPr lang="pt-BR" sz="4800" b="0" i="1" dirty="0">
              <a:solidFill>
                <a:schemeClr val="accent5">
                  <a:lumMod val="75000"/>
                </a:schemeClr>
              </a:solidFill>
              <a:latin typeface="Monotype Corsiva" pitchFamily="66" charset="0"/>
              <a:cs typeface="Times New Roman" pitchFamily="18" charset="0"/>
            </a:endParaRPr>
          </a:p>
        </p:txBody>
      </p:sp>
      <p:sp>
        <p:nvSpPr>
          <p:cNvPr id="13" name="Retângulo 12"/>
          <p:cNvSpPr/>
          <p:nvPr/>
        </p:nvSpPr>
        <p:spPr>
          <a:xfrm>
            <a:off x="5126689" y="2636912"/>
            <a:ext cx="566182" cy="830997"/>
          </a:xfrm>
          <a:prstGeom prst="rect">
            <a:avLst/>
          </a:prstGeom>
        </p:spPr>
        <p:txBody>
          <a:bodyPr wrap="none">
            <a:spAutoFit/>
          </a:bodyPr>
          <a:lstStyle/>
          <a:p>
            <a:r>
              <a:rPr lang="pt-BR" sz="4800" b="0" i="1" dirty="0" smtClean="0">
                <a:solidFill>
                  <a:schemeClr val="bg1"/>
                </a:solidFill>
                <a:latin typeface="Monotype Corsiva" pitchFamily="66" charset="0"/>
                <a:cs typeface="Times New Roman" pitchFamily="18" charset="0"/>
              </a:rPr>
              <a:t>m</a:t>
            </a:r>
            <a:endParaRPr lang="pt-BR" sz="4800" b="0" i="1" dirty="0">
              <a:solidFill>
                <a:schemeClr val="accent5">
                  <a:lumMod val="75000"/>
                </a:schemeClr>
              </a:solidFill>
              <a:latin typeface="Monotype Corsiva" pitchFamily="66" charset="0"/>
              <a:cs typeface="Times New Roman" pitchFamily="18" charset="0"/>
            </a:endParaRPr>
          </a:p>
        </p:txBody>
      </p:sp>
      <p:graphicFrame>
        <p:nvGraphicFramePr>
          <p:cNvPr id="54275" name="Object 3"/>
          <p:cNvGraphicFramePr>
            <a:graphicFrameLocks noChangeAspect="1"/>
          </p:cNvGraphicFramePr>
          <p:nvPr/>
        </p:nvGraphicFramePr>
        <p:xfrm>
          <a:off x="5929313" y="1212850"/>
          <a:ext cx="2709862" cy="1041400"/>
        </p:xfrm>
        <a:graphic>
          <a:graphicData uri="http://schemas.openxmlformats.org/presentationml/2006/ole">
            <mc:AlternateContent xmlns:mc="http://schemas.openxmlformats.org/markup-compatibility/2006">
              <mc:Choice xmlns:v="urn:schemas-microsoft-com:vml" Requires="v">
                <p:oleObj spid="_x0000_s2094" name="Equação" r:id="rId4" imgW="1739880" imgH="672840" progId="Equation.3">
                  <p:embed/>
                </p:oleObj>
              </mc:Choice>
              <mc:Fallback>
                <p:oleObj name="Equação" r:id="rId4" imgW="1739880" imgH="672840" progId="Equation.3">
                  <p:embed/>
                  <p:pic>
                    <p:nvPicPr>
                      <p:cNvPr id="54275" name="Object 3"/>
                      <p:cNvPicPr>
                        <a:picLocks noChangeAspect="1" noChangeArrowheads="1"/>
                      </p:cNvPicPr>
                      <p:nvPr/>
                    </p:nvPicPr>
                    <p:blipFill>
                      <a:blip r:embed="rId5">
                        <a:lum bright="100000" contrast="2000"/>
                        <a:extLst>
                          <a:ext uri="{28A0092B-C50C-407E-A947-70E740481C1C}">
                            <a14:useLocalDpi xmlns:a14="http://schemas.microsoft.com/office/drawing/2010/main" val="0"/>
                          </a:ext>
                        </a:extLst>
                      </a:blip>
                      <a:srcRect/>
                      <a:stretch>
                        <a:fillRect/>
                      </a:stretch>
                    </p:blipFill>
                    <p:spPr bwMode="auto">
                      <a:xfrm>
                        <a:off x="5929313" y="1212850"/>
                        <a:ext cx="270986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tângulo 14"/>
          <p:cNvSpPr/>
          <p:nvPr/>
        </p:nvSpPr>
        <p:spPr>
          <a:xfrm>
            <a:off x="5580112" y="4653136"/>
            <a:ext cx="3240360" cy="1785104"/>
          </a:xfrm>
          <a:prstGeom prst="rect">
            <a:avLst/>
          </a:prstGeom>
        </p:spPr>
        <p:txBody>
          <a:bodyPr wrap="square">
            <a:spAutoFit/>
          </a:bodyPr>
          <a:lstStyle/>
          <a:p>
            <a:pPr algn="l">
              <a:spcBef>
                <a:spcPts val="600"/>
              </a:spcBef>
            </a:pPr>
            <a:r>
              <a:rPr lang="pt-BR" sz="3600" b="0" i="1" dirty="0" smtClean="0">
                <a:solidFill>
                  <a:schemeClr val="bg1"/>
                </a:solidFill>
                <a:latin typeface="Monotype Corsiva" pitchFamily="66" charset="0"/>
                <a:cs typeface="Times New Roman" pitchFamily="18" charset="0"/>
              </a:rPr>
              <a:t>M</a:t>
            </a:r>
            <a:r>
              <a:rPr lang="pt-BR" sz="2800" b="0" i="1" dirty="0" smtClean="0">
                <a:solidFill>
                  <a:schemeClr val="bg1"/>
                </a:solidFill>
                <a:latin typeface="Times New Roman" pitchFamily="18" charset="0"/>
                <a:cs typeface="Times New Roman" pitchFamily="18" charset="0"/>
              </a:rPr>
              <a:t> </a:t>
            </a:r>
            <a:r>
              <a:rPr lang="pt-BR" sz="2800" b="0" i="1" dirty="0" smtClean="0">
                <a:solidFill>
                  <a:schemeClr val="bg1"/>
                </a:solidFill>
                <a:latin typeface="Century Gothic" pitchFamily="34" charset="0"/>
                <a:cs typeface="Times New Roman" pitchFamily="18" charset="0"/>
              </a:rPr>
              <a:t>e </a:t>
            </a:r>
            <a:r>
              <a:rPr lang="pt-BR" sz="3200" b="0" i="1" dirty="0" smtClean="0">
                <a:solidFill>
                  <a:schemeClr val="bg1"/>
                </a:solidFill>
                <a:latin typeface="Monotype Corsiva" pitchFamily="66" charset="0"/>
                <a:cs typeface="Times New Roman" pitchFamily="18" charset="0"/>
              </a:rPr>
              <a:t>m</a:t>
            </a:r>
            <a:r>
              <a:rPr lang="pt-BR" sz="2800" b="0" i="1" dirty="0" smtClean="0">
                <a:solidFill>
                  <a:schemeClr val="bg1"/>
                </a:solidFill>
                <a:latin typeface="Century Gothic" pitchFamily="34" charset="0"/>
                <a:cs typeface="Times New Roman" pitchFamily="18" charset="0"/>
              </a:rPr>
              <a:t> em M</a:t>
            </a:r>
            <a:r>
              <a:rPr lang="pt-BR" sz="2800" b="0" baseline="-25000" dirty="0" smtClean="0">
                <a:solidFill>
                  <a:schemeClr val="bg1"/>
                </a:solidFill>
                <a:latin typeface="Arial"/>
                <a:cs typeface="Arial"/>
              </a:rPr>
              <a:t>ʘ</a:t>
            </a:r>
            <a:endParaRPr lang="pt-BR" sz="2800" b="0" i="1" baseline="-25000" dirty="0" smtClean="0">
              <a:solidFill>
                <a:schemeClr val="bg1"/>
              </a:solidFill>
              <a:latin typeface="Century Gothic" pitchFamily="34" charset="0"/>
              <a:cs typeface="Times New Roman" pitchFamily="18" charset="0"/>
            </a:endParaRPr>
          </a:p>
          <a:p>
            <a:pPr algn="l">
              <a:spcBef>
                <a:spcPts val="600"/>
              </a:spcBef>
            </a:pPr>
            <a:r>
              <a:rPr lang="pt-BR" sz="3200" b="0" i="1" dirty="0" smtClean="0">
                <a:solidFill>
                  <a:schemeClr val="bg1"/>
                </a:solidFill>
                <a:latin typeface="Times New Roman" pitchFamily="18" charset="0"/>
                <a:cs typeface="Times New Roman" pitchFamily="18" charset="0"/>
              </a:rPr>
              <a:t>a,</a:t>
            </a:r>
            <a:r>
              <a:rPr lang="pt-BR" sz="3200" b="0" i="1" dirty="0" err="1" smtClean="0">
                <a:solidFill>
                  <a:schemeClr val="bg1"/>
                </a:solidFill>
                <a:latin typeface="Times New Roman" pitchFamily="18" charset="0"/>
                <a:cs typeface="Times New Roman" pitchFamily="18" charset="0"/>
              </a:rPr>
              <a:t>a</a:t>
            </a:r>
            <a:r>
              <a:rPr lang="pt-BR" sz="3200" b="0" i="1" baseline="-25000" dirty="0" err="1" smtClean="0">
                <a:solidFill>
                  <a:schemeClr val="bg1"/>
                </a:solidFill>
                <a:latin typeface="Monotype Corsiva" pitchFamily="66" charset="0"/>
                <a:cs typeface="Times New Roman" pitchFamily="18" charset="0"/>
              </a:rPr>
              <a:t>m</a:t>
            </a:r>
            <a:r>
              <a:rPr lang="pt-BR" sz="2800" b="0" i="1" dirty="0" smtClean="0">
                <a:solidFill>
                  <a:schemeClr val="bg1"/>
                </a:solidFill>
                <a:latin typeface="Times New Roman" pitchFamily="18" charset="0"/>
                <a:cs typeface="Times New Roman" pitchFamily="18" charset="0"/>
              </a:rPr>
              <a:t> </a:t>
            </a:r>
            <a:r>
              <a:rPr lang="pt-BR" sz="2800" b="0" i="1" dirty="0" smtClean="0">
                <a:solidFill>
                  <a:schemeClr val="bg1"/>
                </a:solidFill>
                <a:latin typeface="Century Gothic" pitchFamily="34" charset="0"/>
                <a:cs typeface="Times New Roman" pitchFamily="18" charset="0"/>
              </a:rPr>
              <a:t>e</a:t>
            </a:r>
            <a:r>
              <a:rPr lang="pt-BR" sz="2800" b="0" i="1" dirty="0" smtClean="0">
                <a:solidFill>
                  <a:schemeClr val="bg1"/>
                </a:solidFill>
                <a:latin typeface="Times New Roman" pitchFamily="18" charset="0"/>
                <a:cs typeface="Times New Roman" pitchFamily="18" charset="0"/>
              </a:rPr>
              <a:t> </a:t>
            </a:r>
            <a:r>
              <a:rPr lang="pt-BR" sz="3200" b="0" i="1" dirty="0" smtClean="0">
                <a:solidFill>
                  <a:schemeClr val="bg1"/>
                </a:solidFill>
                <a:latin typeface="Times New Roman" pitchFamily="18" charset="0"/>
                <a:cs typeface="Times New Roman" pitchFamily="18" charset="0"/>
              </a:rPr>
              <a:t>a</a:t>
            </a:r>
            <a:r>
              <a:rPr lang="pt-BR" sz="3200" b="0" i="1" baseline="-25000" dirty="0" smtClean="0">
                <a:solidFill>
                  <a:schemeClr val="bg1"/>
                </a:solidFill>
                <a:latin typeface="Monotype Corsiva" pitchFamily="66" charset="0"/>
                <a:cs typeface="Times New Roman" pitchFamily="18" charset="0"/>
              </a:rPr>
              <a:t>M</a:t>
            </a:r>
            <a:r>
              <a:rPr lang="pt-BR" sz="2800" b="0" i="1" dirty="0" smtClean="0">
                <a:solidFill>
                  <a:schemeClr val="bg1"/>
                </a:solidFill>
                <a:latin typeface="Century Gothic" pitchFamily="34" charset="0"/>
                <a:cs typeface="Times New Roman" pitchFamily="18" charset="0"/>
              </a:rPr>
              <a:t> em UA</a:t>
            </a:r>
          </a:p>
          <a:p>
            <a:pPr algn="l">
              <a:spcBef>
                <a:spcPts val="600"/>
              </a:spcBef>
            </a:pPr>
            <a:r>
              <a:rPr lang="pt-BR" sz="3200" b="0" i="1" dirty="0" smtClean="0">
                <a:solidFill>
                  <a:schemeClr val="bg1"/>
                </a:solidFill>
                <a:latin typeface="Times New Roman" pitchFamily="18" charset="0"/>
                <a:cs typeface="Times New Roman" pitchFamily="18" charset="0"/>
              </a:rPr>
              <a:t>T</a:t>
            </a:r>
            <a:r>
              <a:rPr lang="pt-BR" sz="3200" b="0" i="1" dirty="0" smtClean="0">
                <a:solidFill>
                  <a:schemeClr val="bg1"/>
                </a:solidFill>
                <a:latin typeface="Century Gothic" pitchFamily="34" charset="0"/>
                <a:cs typeface="Times New Roman" pitchFamily="18" charset="0"/>
              </a:rPr>
              <a:t> </a:t>
            </a:r>
            <a:r>
              <a:rPr lang="pt-BR" sz="2800" b="0" i="1" dirty="0" smtClean="0">
                <a:solidFill>
                  <a:schemeClr val="bg1"/>
                </a:solidFill>
                <a:latin typeface="Century Gothic" pitchFamily="34" charset="0"/>
                <a:cs typeface="Times New Roman" pitchFamily="18" charset="0"/>
              </a:rPr>
              <a:t>em anos</a:t>
            </a:r>
            <a:endParaRPr lang="pt-BR" sz="2800" b="0" i="1" dirty="0">
              <a:solidFill>
                <a:schemeClr val="accent5">
                  <a:lumMod val="75000"/>
                </a:schemeClr>
              </a:solidFill>
              <a:latin typeface="Times New Roman" pitchFamily="18" charset="0"/>
              <a:cs typeface="Times New Roman" pitchFamily="18" charset="0"/>
            </a:endParaRPr>
          </a:p>
        </p:txBody>
      </p:sp>
      <p:cxnSp>
        <p:nvCxnSpPr>
          <p:cNvPr id="17" name="Conector de seta reta 16"/>
          <p:cNvCxnSpPr/>
          <p:nvPr/>
        </p:nvCxnSpPr>
        <p:spPr bwMode="auto">
          <a:xfrm>
            <a:off x="2086103" y="3718560"/>
            <a:ext cx="3289069" cy="30480"/>
          </a:xfrm>
          <a:prstGeom prst="straightConnector1">
            <a:avLst/>
          </a:prstGeom>
          <a:solidFill>
            <a:schemeClr val="accent1"/>
          </a:solidFill>
          <a:ln w="38100" cap="flat" cmpd="sng" algn="ctr">
            <a:solidFill>
              <a:schemeClr val="bg1"/>
            </a:solidFill>
            <a:prstDash val="solid"/>
            <a:round/>
            <a:headEnd type="triangle" w="lg" len="lg"/>
            <a:tailEnd type="triangle" w="lg" len="lg"/>
          </a:ln>
          <a:effectLst/>
        </p:spPr>
      </p:cxnSp>
      <p:sp>
        <p:nvSpPr>
          <p:cNvPr id="18" name="Retângulo 17"/>
          <p:cNvSpPr/>
          <p:nvPr/>
        </p:nvSpPr>
        <p:spPr>
          <a:xfrm>
            <a:off x="3487999" y="3606115"/>
            <a:ext cx="492443" cy="830997"/>
          </a:xfrm>
          <a:prstGeom prst="rect">
            <a:avLst/>
          </a:prstGeom>
        </p:spPr>
        <p:txBody>
          <a:bodyPr wrap="none">
            <a:spAutoFit/>
          </a:bodyPr>
          <a:lstStyle/>
          <a:p>
            <a:r>
              <a:rPr lang="pt-BR" sz="4800" b="0" i="1" dirty="0" smtClean="0">
                <a:solidFill>
                  <a:schemeClr val="bg1"/>
                </a:solidFill>
                <a:latin typeface="Times New Roman" pitchFamily="18" charset="0"/>
                <a:cs typeface="Times New Roman" pitchFamily="18" charset="0"/>
              </a:rPr>
              <a:t>a</a:t>
            </a:r>
            <a:endParaRPr lang="pt-BR" sz="4800" b="0" i="1" dirty="0">
              <a:solidFill>
                <a:schemeClr val="accent5">
                  <a:lumMod val="75000"/>
                </a:schemeClr>
              </a:solidFill>
              <a:latin typeface="Times New Roman" pitchFamily="18" charset="0"/>
              <a:cs typeface="Times New Roman" pitchFamily="18" charset="0"/>
            </a:endParaRPr>
          </a:p>
        </p:txBody>
      </p:sp>
      <p:sp>
        <p:nvSpPr>
          <p:cNvPr id="20" name="Elipse 19"/>
          <p:cNvSpPr/>
          <p:nvPr/>
        </p:nvSpPr>
        <p:spPr bwMode="auto">
          <a:xfrm>
            <a:off x="2832762" y="3661650"/>
            <a:ext cx="144016" cy="144016"/>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Chave esquerda 20"/>
          <p:cNvSpPr/>
          <p:nvPr/>
        </p:nvSpPr>
        <p:spPr bwMode="auto">
          <a:xfrm rot="16200000">
            <a:off x="2393758" y="3555013"/>
            <a:ext cx="216024" cy="828092"/>
          </a:xfrm>
          <a:prstGeom prst="leftBrace">
            <a:avLst>
              <a:gd name="adj1" fmla="val 39117"/>
              <a:gd name="adj2" fmla="val 50000"/>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Chave esquerda 21"/>
          <p:cNvSpPr/>
          <p:nvPr/>
        </p:nvSpPr>
        <p:spPr bwMode="auto">
          <a:xfrm rot="5400000">
            <a:off x="4031940" y="2240868"/>
            <a:ext cx="216024" cy="2448272"/>
          </a:xfrm>
          <a:prstGeom prst="leftBrace">
            <a:avLst>
              <a:gd name="adj1" fmla="val 39117"/>
              <a:gd name="adj2" fmla="val 50000"/>
            </a:avLst>
          </a:prstGeom>
          <a:noFill/>
          <a:ln w="317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Retângulo 22"/>
          <p:cNvSpPr/>
          <p:nvPr/>
        </p:nvSpPr>
        <p:spPr>
          <a:xfrm>
            <a:off x="3865545" y="2772217"/>
            <a:ext cx="559769" cy="584775"/>
          </a:xfrm>
          <a:prstGeom prst="rect">
            <a:avLst/>
          </a:prstGeom>
        </p:spPr>
        <p:txBody>
          <a:bodyPr wrap="none">
            <a:spAutoFit/>
          </a:bodyPr>
          <a:lstStyle/>
          <a:p>
            <a:r>
              <a:rPr lang="pt-BR" sz="3200" b="0" i="1" dirty="0" err="1" smtClean="0">
                <a:solidFill>
                  <a:schemeClr val="bg1"/>
                </a:solidFill>
                <a:latin typeface="Times New Roman" pitchFamily="18" charset="0"/>
                <a:cs typeface="Times New Roman" pitchFamily="18" charset="0"/>
              </a:rPr>
              <a:t>a</a:t>
            </a:r>
            <a:r>
              <a:rPr lang="pt-BR" sz="3200" b="0" i="1" baseline="-25000" dirty="0" err="1" smtClean="0">
                <a:solidFill>
                  <a:schemeClr val="bg1"/>
                </a:solidFill>
                <a:latin typeface="Monotype Corsiva" pitchFamily="66" charset="0"/>
                <a:cs typeface="Times New Roman" pitchFamily="18" charset="0"/>
              </a:rPr>
              <a:t>m</a:t>
            </a:r>
            <a:endParaRPr lang="pt-BR" sz="3200" b="0" i="1" dirty="0">
              <a:solidFill>
                <a:schemeClr val="accent5">
                  <a:lumMod val="75000"/>
                </a:schemeClr>
              </a:solidFill>
              <a:latin typeface="Monotype Corsiva" pitchFamily="66" charset="0"/>
              <a:cs typeface="Times New Roman" pitchFamily="18" charset="0"/>
            </a:endParaRPr>
          </a:p>
        </p:txBody>
      </p:sp>
      <p:sp>
        <p:nvSpPr>
          <p:cNvPr id="24" name="Retângulo 23"/>
          <p:cNvSpPr/>
          <p:nvPr/>
        </p:nvSpPr>
        <p:spPr>
          <a:xfrm>
            <a:off x="2281497" y="3924345"/>
            <a:ext cx="617477" cy="584775"/>
          </a:xfrm>
          <a:prstGeom prst="rect">
            <a:avLst/>
          </a:prstGeom>
        </p:spPr>
        <p:txBody>
          <a:bodyPr wrap="none">
            <a:spAutoFit/>
          </a:bodyPr>
          <a:lstStyle/>
          <a:p>
            <a:r>
              <a:rPr lang="pt-BR" sz="3200" b="0" i="1" dirty="0" smtClean="0">
                <a:solidFill>
                  <a:schemeClr val="bg1"/>
                </a:solidFill>
                <a:latin typeface="Times New Roman" pitchFamily="18" charset="0"/>
                <a:cs typeface="Times New Roman" pitchFamily="18" charset="0"/>
              </a:rPr>
              <a:t>a</a:t>
            </a:r>
            <a:r>
              <a:rPr lang="pt-BR" sz="3200" b="0" i="1" baseline="-25000" dirty="0" smtClean="0">
                <a:solidFill>
                  <a:schemeClr val="bg1"/>
                </a:solidFill>
                <a:latin typeface="Monotype Corsiva" pitchFamily="66" charset="0"/>
                <a:cs typeface="Times New Roman" pitchFamily="18" charset="0"/>
              </a:rPr>
              <a:t>M</a:t>
            </a:r>
            <a:endParaRPr lang="pt-BR" sz="3200" b="0" i="1" dirty="0">
              <a:solidFill>
                <a:schemeClr val="accent5">
                  <a:lumMod val="75000"/>
                </a:schemeClr>
              </a:solidFill>
              <a:latin typeface="Monotype Corsiva" pitchFamily="66" charset="0"/>
              <a:cs typeface="Times New Roman" pitchFamily="18" charset="0"/>
            </a:endParaRPr>
          </a:p>
        </p:txBody>
      </p:sp>
      <p:graphicFrame>
        <p:nvGraphicFramePr>
          <p:cNvPr id="54276" name="Object 4"/>
          <p:cNvGraphicFramePr>
            <a:graphicFrameLocks noChangeAspect="1"/>
          </p:cNvGraphicFramePr>
          <p:nvPr/>
        </p:nvGraphicFramePr>
        <p:xfrm>
          <a:off x="6281738" y="2628900"/>
          <a:ext cx="2041525" cy="1116013"/>
        </p:xfrm>
        <a:graphic>
          <a:graphicData uri="http://schemas.openxmlformats.org/presentationml/2006/ole">
            <mc:AlternateContent xmlns:mc="http://schemas.openxmlformats.org/markup-compatibility/2006">
              <mc:Choice xmlns:v="urn:schemas-microsoft-com:vml" Requires="v">
                <p:oleObj spid="_x0000_s2095" name="Equação" r:id="rId6" imgW="1320480" imgH="723600" progId="Equation.3">
                  <p:embed/>
                </p:oleObj>
              </mc:Choice>
              <mc:Fallback>
                <p:oleObj name="Equação" r:id="rId6" imgW="1320480" imgH="723600" progId="Equation.3">
                  <p:embed/>
                  <p:pic>
                    <p:nvPicPr>
                      <p:cNvPr id="54276" name="Object 4"/>
                      <p:cNvPicPr>
                        <a:picLocks noChangeAspect="1" noChangeArrowheads="1"/>
                      </p:cNvPicPr>
                      <p:nvPr/>
                    </p:nvPicPr>
                    <p:blipFill>
                      <a:blip r:embed="rId7">
                        <a:lum bright="100000" contrast="2000"/>
                        <a:extLst>
                          <a:ext uri="{28A0092B-C50C-407E-A947-70E740481C1C}">
                            <a14:useLocalDpi xmlns:a14="http://schemas.microsoft.com/office/drawing/2010/main" val="0"/>
                          </a:ext>
                        </a:extLst>
                      </a:blip>
                      <a:srcRect/>
                      <a:stretch>
                        <a:fillRect/>
                      </a:stretch>
                    </p:blipFill>
                    <p:spPr bwMode="auto">
                      <a:xfrm>
                        <a:off x="6281738" y="2628900"/>
                        <a:ext cx="20415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Espaço Reservado para Número de Slide 24"/>
          <p:cNvSpPr>
            <a:spLocks noGrp="1"/>
          </p:cNvSpPr>
          <p:nvPr>
            <p:ph type="sldNum" sz="quarter" idx="12"/>
          </p:nvPr>
        </p:nvSpPr>
        <p:spPr/>
        <p:txBody>
          <a:bodyPr/>
          <a:lstStyle/>
          <a:p>
            <a:pPr>
              <a:defRPr/>
            </a:pPr>
            <a:fld id="{AEE8CAD3-4044-4BE4-8FFC-CE5CC9D5A168}" type="slidenum">
              <a:rPr lang="pt-BR" smtClean="0"/>
              <a:pPr>
                <a:defRPr/>
              </a:pPr>
              <a:t>27</a:t>
            </a:fld>
            <a:endParaRPr lang="pt-BR"/>
          </a:p>
        </p:txBody>
      </p:sp>
    </p:spTree>
    <p:extLst>
      <p:ext uri="{BB962C8B-B14F-4D97-AF65-F5344CB8AC3E}">
        <p14:creationId xmlns:p14="http://schemas.microsoft.com/office/powerpoint/2010/main" val="3637435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1" presetClass="path" presetSubtype="0" repeatCount="indefinite" fill="hold" nodeType="afterEffect">
                                  <p:stCondLst>
                                    <p:cond delay="0"/>
                                  </p:stCondLst>
                                  <p:childTnLst>
                                    <p:animMotion origin="layout" path="M -0.00087 -0.00278 C -0.00087 0.19213 -0.12135 0.35209 -0.27066 0.35209 C -0.4217 0.35209 -0.54427 0.19213 -0.54427 -0.00278 C -0.54427 -0.19745 -0.4217 -0.35486 -0.27066 -0.35486 C -0.12135 -0.35486 -0.00087 -0.19745 -0.00087 -0.00278 Z " pathEditMode="relative" rAng="5400000" ptsTypes="fffff">
                                      <p:cBhvr>
                                        <p:cTn id="33" dur="10000" fill="hold"/>
                                        <p:tgtEl>
                                          <p:spTgt spid="7"/>
                                        </p:tgtEl>
                                        <p:attrNameLst>
                                          <p:attrName>ppt_x</p:attrName>
                                          <p:attrName>ppt_y</p:attrName>
                                        </p:attrNameLst>
                                      </p:cBhvr>
                                      <p:rCtr x="-27170" y="139"/>
                                    </p:animMotion>
                                  </p:childTnLst>
                                </p:cTn>
                              </p:par>
                              <p:par>
                                <p:cTn id="34" presetID="1" presetClass="path" presetSubtype="0" repeatCount="indefinite" fill="hold" nodeType="withEffect">
                                  <p:stCondLst>
                                    <p:cond delay="0"/>
                                  </p:stCondLst>
                                  <p:childTnLst>
                                    <p:animMotion origin="layout" path="M -0.00608 -0.00023 C -0.00608 0.06474 0.03351 0.11792 0.08212 0.11792 C 0.13055 0.11792 0.17031 0.06474 0.17031 -0.00023 C 0.17031 -0.06543 0.13055 -0.11792 0.08212 -0.11792 C 0.03351 -0.11792 -0.00608 -0.06543 -0.00608 -0.00023 Z " pathEditMode="relative" rAng="5400000" ptsTypes="fffff">
                                      <p:cBhvr>
                                        <p:cTn id="35" dur="10000" spd="-100000" fill="hold"/>
                                        <p:tgtEl>
                                          <p:spTgt spid="4"/>
                                        </p:tgtEl>
                                        <p:attrNameLst>
                                          <p:attrName>ppt_x</p:attrName>
                                          <p:attrName>ppt_y</p:attrName>
                                        </p:attrNameLst>
                                      </p:cBhvr>
                                      <p:rCtr x="8819" y="23"/>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20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4275"/>
                                        </p:tgtEl>
                                        <p:attrNameLst>
                                          <p:attrName>style.visibility</p:attrName>
                                        </p:attrNameLst>
                                      </p:cBhvr>
                                      <p:to>
                                        <p:strVal val="visible"/>
                                      </p:to>
                                    </p:set>
                                    <p:animEffect transition="in" filter="fade">
                                      <p:cBhvr>
                                        <p:cTn id="63" dur="500"/>
                                        <p:tgtEl>
                                          <p:spTgt spid="54275"/>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54276"/>
                                        </p:tgtEl>
                                        <p:attrNameLst>
                                          <p:attrName>style.visibility</p:attrName>
                                        </p:attrNameLst>
                                      </p:cBhvr>
                                      <p:to>
                                        <p:strVal val="visible"/>
                                      </p:to>
                                    </p:set>
                                    <p:animEffect transition="in" filter="fade">
                                      <p:cBhvr>
                                        <p:cTn id="67" dur="500"/>
                                        <p:tgtEl>
                                          <p:spTgt spid="54276"/>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2000"/>
                                        <p:tgtEl>
                                          <p:spTgt spid="15">
                                            <p:txEl>
                                              <p:pRg st="0" end="0"/>
                                            </p:txEl>
                                          </p:spTgt>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15">
                                            <p:txEl>
                                              <p:pRg st="1" end="1"/>
                                            </p:txEl>
                                          </p:spTgt>
                                        </p:tgtEl>
                                        <p:attrNameLst>
                                          <p:attrName>style.visibility</p:attrName>
                                        </p:attrNameLst>
                                      </p:cBhvr>
                                      <p:to>
                                        <p:strVal val="visible"/>
                                      </p:to>
                                    </p:set>
                                    <p:animEffect transition="in" filter="fade">
                                      <p:cBhvr>
                                        <p:cTn id="75" dur="2000"/>
                                        <p:tgtEl>
                                          <p:spTgt spid="15">
                                            <p:txEl>
                                              <p:pRg st="1" end="1"/>
                                            </p:txEl>
                                          </p:spTgt>
                                        </p:tgtEl>
                                      </p:cBhvr>
                                    </p:animEffect>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15">
                                            <p:txEl>
                                              <p:pRg st="2" end="2"/>
                                            </p:txEl>
                                          </p:spTgt>
                                        </p:tgtEl>
                                        <p:attrNameLst>
                                          <p:attrName>style.visibility</p:attrName>
                                        </p:attrNameLst>
                                      </p:cBhvr>
                                      <p:to>
                                        <p:strVal val="visible"/>
                                      </p:to>
                                    </p:set>
                                    <p:animEffect transition="in" filter="fade">
                                      <p:cBhvr>
                                        <p:cTn id="79"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p:bldP spid="13" grpId="0"/>
      <p:bldP spid="18" grpId="0"/>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dirty="0" smtClean="0">
                <a:solidFill>
                  <a:srgbClr val="FF9999"/>
                </a:solidFill>
                <a:latin typeface="Century Gothic" panose="020B0502020202020204" pitchFamily="34" charset="0"/>
              </a:rPr>
              <a:t>Galáxia de Andrômeda, M33 e o Grupo Local</a:t>
            </a:r>
          </a:p>
        </p:txBody>
      </p:sp>
    </p:spTree>
    <p:extLst>
      <p:ext uri="{BB962C8B-B14F-4D97-AF65-F5344CB8AC3E}">
        <p14:creationId xmlns:p14="http://schemas.microsoft.com/office/powerpoint/2010/main" val="44686064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A\Documents\Andre\1-MINICURSO-OC-23dez16\M42-M43-De-Laet.png"/>
          <p:cNvPicPr>
            <a:picLocks noChangeAspect="1" noChangeArrowheads="1"/>
          </p:cNvPicPr>
          <p:nvPr/>
        </p:nvPicPr>
        <p:blipFill>
          <a:blip r:embed="rId2" cstate="print">
            <a:lum contrast="10000"/>
          </a:blip>
          <a:srcRect l="34641" t="27713" r="34641" b="27083"/>
          <a:stretch>
            <a:fillRect/>
          </a:stretch>
        </p:blipFill>
        <p:spPr bwMode="auto">
          <a:xfrm>
            <a:off x="5088612" y="2060848"/>
            <a:ext cx="2896503" cy="4262440"/>
          </a:xfrm>
          <a:prstGeom prst="rect">
            <a:avLst/>
          </a:prstGeom>
          <a:noFill/>
        </p:spPr>
      </p:pic>
      <p:sp>
        <p:nvSpPr>
          <p:cNvPr id="5" name="Título 1"/>
          <p:cNvSpPr txBox="1">
            <a:spLocks/>
          </p:cNvSpPr>
          <p:nvPr/>
        </p:nvSpPr>
        <p:spPr bwMode="auto">
          <a:xfrm>
            <a:off x="179512" y="44624"/>
            <a:ext cx="8784976"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rgbClr val="FFFFFF"/>
                </a:solidFill>
                <a:effectLst/>
                <a:uLnTx/>
                <a:uFillTx/>
                <a:latin typeface="Century Gothic" pitchFamily="34" charset="0"/>
                <a:ea typeface="+mn-ea"/>
                <a:cs typeface="+mn-cs"/>
              </a:rPr>
              <a:t>Observação visual de </a:t>
            </a:r>
            <a:r>
              <a:rPr kumimoji="0" lang="pt-BR" sz="4400" b="1" i="0" u="none" strike="noStrike" kern="0" cap="none" spc="0" normalizeH="0" baseline="0" noProof="0" dirty="0" err="1" smtClean="0">
                <a:ln>
                  <a:noFill/>
                </a:ln>
                <a:solidFill>
                  <a:srgbClr val="FFFFFF"/>
                </a:solidFill>
                <a:effectLst/>
                <a:uLnTx/>
                <a:uFillTx/>
                <a:latin typeface="Century Gothic" pitchFamily="34" charset="0"/>
                <a:ea typeface="+mn-ea"/>
                <a:cs typeface="+mn-cs"/>
              </a:rPr>
              <a:t>DSO’s</a:t>
            </a:r>
            <a:endParaRPr kumimoji="0" lang="pt-BR" sz="4400" b="1" i="0" u="none" strike="noStrike" kern="0" cap="none" spc="0" normalizeH="0" baseline="0" noProof="0" dirty="0" smtClean="0">
              <a:ln>
                <a:noFill/>
              </a:ln>
              <a:solidFill>
                <a:srgbClr val="FFFFFF"/>
              </a:solidFill>
              <a:effectLst/>
              <a:uLnTx/>
              <a:uFillTx/>
              <a:latin typeface="Century Gothic" pitchFamily="34" charset="0"/>
              <a:ea typeface="+mn-ea"/>
              <a:cs typeface="+mn-cs"/>
            </a:endParaRPr>
          </a:p>
        </p:txBody>
      </p:sp>
      <p:sp>
        <p:nvSpPr>
          <p:cNvPr id="4" name="Retângulo 3"/>
          <p:cNvSpPr/>
          <p:nvPr/>
        </p:nvSpPr>
        <p:spPr>
          <a:xfrm>
            <a:off x="-36512" y="6536377"/>
            <a:ext cx="9196748"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Crédito das imagens: à esquerda: Joel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Tonyan</a:t>
            </a: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/Sky &amp; Telescope; à direita: De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Laet</a:t>
            </a: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 Rony.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The</a:t>
            </a: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 casual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sky</a:t>
            </a: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observer`</a:t>
            </a:r>
            <a:r>
              <a:rPr kumimoji="0" lang="pt-BR" sz="1200" b="1" i="0" u="none" strike="noStrike" kern="1200" cap="none" spc="0" normalizeH="0" baseline="0" noProof="0" dirty="0" smtClean="0">
                <a:ln>
                  <a:noFill/>
                </a:ln>
                <a:solidFill>
                  <a:srgbClr val="FF9999"/>
                </a:solidFill>
                <a:effectLst/>
                <a:uLnTx/>
                <a:uFillTx/>
                <a:latin typeface="Century Gothic" pitchFamily="34" charset="0"/>
                <a:ea typeface="+mn-ea"/>
                <a:cs typeface="+mn-cs"/>
              </a:rPr>
              <a:t>s </a:t>
            </a:r>
            <a:r>
              <a:rPr kumimoji="0" lang="pt-BR" sz="1200" b="1" i="0" u="none" strike="noStrike" kern="1200" cap="none" spc="0" normalizeH="0" baseline="0" noProof="0" dirty="0" err="1" smtClean="0">
                <a:ln>
                  <a:noFill/>
                </a:ln>
                <a:solidFill>
                  <a:srgbClr val="FF9999"/>
                </a:solidFill>
                <a:effectLst/>
                <a:uLnTx/>
                <a:uFillTx/>
                <a:latin typeface="Century Gothic" pitchFamily="34" charset="0"/>
                <a:ea typeface="+mn-ea"/>
                <a:cs typeface="+mn-cs"/>
              </a:rPr>
              <a:t>guide</a:t>
            </a:r>
            <a:endParaRPr kumimoji="0" lang="pt-BR" sz="1200" b="1" i="0" u="none" strike="noStrike" kern="1200" cap="none" spc="0" normalizeH="0" baseline="0" noProof="0" dirty="0">
              <a:ln>
                <a:noFill/>
              </a:ln>
              <a:solidFill>
                <a:srgbClr val="FF9999"/>
              </a:solidFill>
              <a:effectLst/>
              <a:uLnTx/>
              <a:uFillTx/>
              <a:ea typeface="+mn-ea"/>
              <a:cs typeface="+mn-cs"/>
            </a:endParaRPr>
          </a:p>
        </p:txBody>
      </p:sp>
      <p:sp>
        <p:nvSpPr>
          <p:cNvPr id="7" name="CaixaDeTexto 6"/>
          <p:cNvSpPr txBox="1"/>
          <p:nvPr/>
        </p:nvSpPr>
        <p:spPr>
          <a:xfrm>
            <a:off x="1187624" y="1124744"/>
            <a:ext cx="295232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600" b="1" i="0" u="none" strike="noStrike" kern="1200" cap="none" spc="0" normalizeH="0" baseline="0" noProof="0" dirty="0" smtClean="0">
                <a:ln>
                  <a:noFill/>
                </a:ln>
                <a:solidFill>
                  <a:srgbClr val="FF9999"/>
                </a:solidFill>
                <a:effectLst/>
                <a:uLnTx/>
                <a:uFillTx/>
                <a:latin typeface="Century Gothic" pitchFamily="34" charset="0"/>
                <a:ea typeface="+mn-ea"/>
                <a:cs typeface="+mn-cs"/>
              </a:rPr>
              <a:t>expectativa</a:t>
            </a:r>
            <a:endParaRPr kumimoji="0" lang="en-US" sz="3600" b="1" i="0" u="none" strike="noStrike" kern="1200" cap="none" spc="0" normalizeH="0" baseline="0" noProof="0" dirty="0">
              <a:ln>
                <a:noFill/>
              </a:ln>
              <a:solidFill>
                <a:srgbClr val="FF9999"/>
              </a:solidFill>
              <a:effectLst/>
              <a:uLnTx/>
              <a:uFillTx/>
              <a:latin typeface="Century Gothic" pitchFamily="34" charset="0"/>
              <a:ea typeface="+mn-ea"/>
              <a:cs typeface="+mn-cs"/>
            </a:endParaRPr>
          </a:p>
        </p:txBody>
      </p:sp>
      <p:sp>
        <p:nvSpPr>
          <p:cNvPr id="8" name="CaixaDeTexto 7"/>
          <p:cNvSpPr txBox="1"/>
          <p:nvPr/>
        </p:nvSpPr>
        <p:spPr>
          <a:xfrm>
            <a:off x="5220072" y="1124744"/>
            <a:ext cx="295232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600" b="1" i="0" u="none" strike="noStrike" kern="1200" cap="none" spc="0" normalizeH="0" baseline="0" noProof="0" dirty="0" smtClean="0">
                <a:ln>
                  <a:noFill/>
                </a:ln>
                <a:solidFill>
                  <a:srgbClr val="FF9999"/>
                </a:solidFill>
                <a:effectLst/>
                <a:uLnTx/>
                <a:uFillTx/>
                <a:latin typeface="Century Gothic" pitchFamily="34" charset="0"/>
                <a:ea typeface="+mn-ea"/>
                <a:cs typeface="+mn-cs"/>
              </a:rPr>
              <a:t>realidade</a:t>
            </a:r>
            <a:endParaRPr kumimoji="0" lang="en-US" sz="3600" b="1" i="0" u="none" strike="noStrike" kern="1200" cap="none" spc="0" normalizeH="0" baseline="0" noProof="0" dirty="0">
              <a:ln>
                <a:noFill/>
              </a:ln>
              <a:solidFill>
                <a:srgbClr val="FF9999"/>
              </a:solidFill>
              <a:effectLst/>
              <a:uLnTx/>
              <a:uFillTx/>
              <a:latin typeface="Century Gothic" pitchFamily="34" charset="0"/>
              <a:ea typeface="+mn-ea"/>
              <a:cs typeface="+mn-cs"/>
            </a:endParaRPr>
          </a:p>
        </p:txBody>
      </p:sp>
      <p:pic>
        <p:nvPicPr>
          <p:cNvPr id="1027" name="Picture 3" descr="C:\Users\CDA\Documents\Andre\1-MINICURSO-OC-23dez16\orion-nebula.jpg"/>
          <p:cNvPicPr>
            <a:picLocks noChangeAspect="1" noChangeArrowheads="1"/>
          </p:cNvPicPr>
          <p:nvPr/>
        </p:nvPicPr>
        <p:blipFill>
          <a:blip r:embed="rId3" cstate="print"/>
          <a:srcRect/>
          <a:stretch>
            <a:fillRect/>
          </a:stretch>
        </p:blipFill>
        <p:spPr bwMode="auto">
          <a:xfrm>
            <a:off x="1259952" y="1989320"/>
            <a:ext cx="2880000" cy="4320000"/>
          </a:xfrm>
          <a:prstGeom prst="rect">
            <a:avLst/>
          </a:prstGeom>
          <a:noFill/>
        </p:spPr>
      </p:pic>
    </p:spTree>
    <p:extLst>
      <p:ext uri="{BB962C8B-B14F-4D97-AF65-F5344CB8AC3E}">
        <p14:creationId xmlns:p14="http://schemas.microsoft.com/office/powerpoint/2010/main" val="1874226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1520" y="1412776"/>
            <a:ext cx="8431907" cy="4421138"/>
          </a:xfrm>
        </p:spPr>
        <p:txBody>
          <a:bodyPr/>
          <a:lstStyle/>
          <a:p>
            <a:pPr marL="457200" indent="-457200" algn="l">
              <a:buClr>
                <a:srgbClr val="FF9999"/>
              </a:buClr>
              <a:buFont typeface="Wingdings" panose="05000000000000000000" pitchFamily="2" charset="2"/>
              <a:buChar char="v"/>
              <a:defRPr/>
            </a:pPr>
            <a:r>
              <a:rPr lang="pt-BR" b="0" dirty="0" smtClean="0">
                <a:solidFill>
                  <a:srgbClr val="FF9999"/>
                </a:solidFill>
                <a:latin typeface="Century Gothic" panose="020B0502020202020204" pitchFamily="34" charset="0"/>
              </a:rPr>
              <a:t>agrupamentos</a:t>
            </a:r>
            <a:r>
              <a:rPr lang="pt-BR" b="0" dirty="0" smtClean="0">
                <a:solidFill>
                  <a:srgbClr val="00B0F0"/>
                </a:solidFill>
                <a:latin typeface="Century Gothic" panose="020B0502020202020204" pitchFamily="34" charset="0"/>
              </a:rPr>
              <a:t> </a:t>
            </a:r>
            <a:r>
              <a:rPr lang="pt-BR" dirty="0" smtClean="0">
                <a:solidFill>
                  <a:schemeClr val="bg1"/>
                </a:solidFill>
                <a:latin typeface="Century Gothic" panose="020B0502020202020204" pitchFamily="34" charset="0"/>
              </a:rPr>
              <a:t>aparentes</a:t>
            </a:r>
          </a:p>
          <a:p>
            <a:pPr marL="457200" indent="-457200" algn="l">
              <a:buClr>
                <a:srgbClr val="FF9999"/>
              </a:buClr>
              <a:buFont typeface="Wingdings" panose="05000000000000000000" pitchFamily="2" charset="2"/>
              <a:buChar char="v"/>
              <a:defRPr/>
            </a:pPr>
            <a:endParaRPr lang="pt-BR" b="0" dirty="0" smtClean="0">
              <a:solidFill>
                <a:srgbClr val="00B0F0"/>
              </a:solidFill>
              <a:latin typeface="Century Gothic" panose="020B0502020202020204" pitchFamily="34" charset="0"/>
            </a:endParaRPr>
          </a:p>
          <a:p>
            <a:pPr marL="457200" indent="-457200" algn="l">
              <a:buClr>
                <a:srgbClr val="FF9999"/>
              </a:buClr>
              <a:buFont typeface="Wingdings" panose="05000000000000000000" pitchFamily="2" charset="2"/>
              <a:buChar char="v"/>
              <a:defRPr/>
            </a:pPr>
            <a:r>
              <a:rPr lang="pt-BR" b="0" dirty="0" smtClean="0">
                <a:solidFill>
                  <a:srgbClr val="00B0F0"/>
                </a:solidFill>
                <a:latin typeface="Century Gothic" panose="020B0502020202020204" pitchFamily="34" charset="0"/>
              </a:rPr>
              <a:t> </a:t>
            </a:r>
            <a:r>
              <a:rPr lang="pt-BR" b="0" dirty="0" smtClean="0">
                <a:solidFill>
                  <a:srgbClr val="FF9999"/>
                </a:solidFill>
                <a:latin typeface="Century Gothic" panose="020B0502020202020204" pitchFamily="34" charset="0"/>
              </a:rPr>
              <a:t>figuras:</a:t>
            </a:r>
            <a:r>
              <a:rPr lang="pt-BR" b="0" dirty="0" smtClean="0">
                <a:solidFill>
                  <a:srgbClr val="00B0F0"/>
                </a:solidFill>
                <a:latin typeface="Century Gothic" panose="020B0502020202020204" pitchFamily="34" charset="0"/>
              </a:rPr>
              <a:t> </a:t>
            </a:r>
            <a:r>
              <a:rPr lang="pt-BR" dirty="0" smtClean="0">
                <a:solidFill>
                  <a:schemeClr val="bg1"/>
                </a:solidFill>
                <a:latin typeface="Century Gothic" panose="020B0502020202020204" pitchFamily="34" charset="0"/>
              </a:rPr>
              <a:t>imaginárias</a:t>
            </a:r>
          </a:p>
          <a:p>
            <a:pPr marL="457200" indent="-457200" algn="l">
              <a:buClr>
                <a:srgbClr val="FF9999"/>
              </a:buClr>
              <a:buFont typeface="Wingdings" panose="05000000000000000000" pitchFamily="2" charset="2"/>
              <a:buChar char="v"/>
              <a:defRPr/>
            </a:pPr>
            <a:endParaRPr lang="pt-BR" b="0" dirty="0">
              <a:solidFill>
                <a:srgbClr val="00B0F0"/>
              </a:solidFill>
              <a:latin typeface="Century Gothic" panose="020B0502020202020204" pitchFamily="34" charset="0"/>
            </a:endParaRPr>
          </a:p>
          <a:p>
            <a:pPr marL="457200" indent="-457200" algn="l">
              <a:buClr>
                <a:srgbClr val="FF9999"/>
              </a:buClr>
              <a:buFont typeface="Wingdings" panose="05000000000000000000" pitchFamily="2" charset="2"/>
              <a:buChar char="v"/>
              <a:defRPr/>
            </a:pPr>
            <a:r>
              <a:rPr lang="pt-BR" b="0" dirty="0" smtClean="0">
                <a:solidFill>
                  <a:srgbClr val="00B0F0"/>
                </a:solidFill>
                <a:latin typeface="Century Gothic" panose="020B0502020202020204" pitchFamily="34" charset="0"/>
              </a:rPr>
              <a:t> </a:t>
            </a:r>
            <a:r>
              <a:rPr lang="pt-BR" b="0" dirty="0" smtClean="0">
                <a:solidFill>
                  <a:srgbClr val="FF9999"/>
                </a:solidFill>
                <a:latin typeface="Century Gothic" panose="020B0502020202020204" pitchFamily="34" charset="0"/>
              </a:rPr>
              <a:t>ajuda: </a:t>
            </a:r>
            <a:r>
              <a:rPr lang="pt-BR" dirty="0" smtClean="0">
                <a:solidFill>
                  <a:schemeClr val="bg1"/>
                </a:solidFill>
                <a:latin typeface="Century Gothic" panose="020B0502020202020204" pitchFamily="34" charset="0"/>
              </a:rPr>
              <a:t>localização</a:t>
            </a:r>
            <a:r>
              <a:rPr lang="pt-BR" b="0" dirty="0" smtClean="0">
                <a:solidFill>
                  <a:srgbClr val="00B0F0"/>
                </a:solidFill>
                <a:latin typeface="Century Gothic" panose="020B0502020202020204" pitchFamily="34" charset="0"/>
              </a:rPr>
              <a:t> </a:t>
            </a:r>
            <a:r>
              <a:rPr lang="pt-BR" b="0" dirty="0" smtClean="0">
                <a:solidFill>
                  <a:srgbClr val="FF9999"/>
                </a:solidFill>
                <a:latin typeface="Century Gothic" panose="020B0502020202020204" pitchFamily="34" charset="0"/>
              </a:rPr>
              <a:t>de astros</a:t>
            </a:r>
            <a:endParaRPr lang="pt-BR" b="0" dirty="0">
              <a:solidFill>
                <a:srgbClr val="FF9999"/>
              </a:solidFill>
              <a:latin typeface="Century Gothic" panose="020B0502020202020204" pitchFamily="34" charset="0"/>
            </a:endParaRPr>
          </a:p>
          <a:p>
            <a:pPr marL="457200" indent="-457200" algn="l">
              <a:buClr>
                <a:srgbClr val="FF9999"/>
              </a:buClr>
              <a:buFont typeface="Wingdings" panose="05000000000000000000" pitchFamily="2" charset="2"/>
              <a:buChar char="v"/>
              <a:defRPr/>
            </a:pPr>
            <a:endParaRPr lang="pt-BR" b="0" dirty="0" smtClean="0">
              <a:solidFill>
                <a:srgbClr val="00B0F0"/>
              </a:solidFill>
              <a:latin typeface="Century Gothic" panose="020B0502020202020204" pitchFamily="34" charset="0"/>
            </a:endParaRPr>
          </a:p>
          <a:p>
            <a:pPr marL="457200" indent="-457200" algn="l">
              <a:buClr>
                <a:srgbClr val="FF9999"/>
              </a:buClr>
              <a:buFont typeface="Wingdings" panose="05000000000000000000" pitchFamily="2" charset="2"/>
              <a:buChar char="v"/>
              <a:defRPr/>
            </a:pPr>
            <a:r>
              <a:rPr lang="pt-BR" b="0" dirty="0" smtClean="0">
                <a:solidFill>
                  <a:srgbClr val="00B0F0"/>
                </a:solidFill>
                <a:latin typeface="Century Gothic" panose="020B0502020202020204" pitchFamily="34" charset="0"/>
              </a:rPr>
              <a:t> </a:t>
            </a:r>
            <a:r>
              <a:rPr lang="pt-BR" b="0" dirty="0" smtClean="0">
                <a:solidFill>
                  <a:srgbClr val="FF9999"/>
                </a:solidFill>
                <a:latin typeface="Century Gothic" panose="020B0502020202020204" pitchFamily="34" charset="0"/>
              </a:rPr>
              <a:t>hoje: </a:t>
            </a:r>
            <a:r>
              <a:rPr lang="pt-BR" dirty="0" smtClean="0">
                <a:solidFill>
                  <a:schemeClr val="bg1"/>
                </a:solidFill>
                <a:latin typeface="Century Gothic" panose="020B0502020202020204" pitchFamily="34" charset="0"/>
              </a:rPr>
              <a:t>áreas</a:t>
            </a:r>
            <a:r>
              <a:rPr lang="pt-BR" b="0" dirty="0" smtClean="0">
                <a:solidFill>
                  <a:srgbClr val="FF9999"/>
                </a:solidFill>
                <a:latin typeface="Century Gothic" panose="020B0502020202020204" pitchFamily="34" charset="0"/>
              </a:rPr>
              <a:t> com limites </a:t>
            </a:r>
            <a:r>
              <a:rPr lang="pt-BR" dirty="0" smtClean="0">
                <a:solidFill>
                  <a:schemeClr val="bg1"/>
                </a:solidFill>
                <a:latin typeface="Century Gothic" panose="020B0502020202020204" pitchFamily="34" charset="0"/>
              </a:rPr>
              <a:t>bem definidos</a:t>
            </a:r>
            <a:endParaRPr lang="pt-BR"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84891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Explanation.  Clicking on the picture will download&#10; the highest resolution vers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21140" cy="6509614"/>
          </a:xfrm>
          <a:prstGeom prst="rect">
            <a:avLst/>
          </a:prstGeom>
          <a:noFill/>
          <a:extLst>
            <a:ext uri="{909E8E84-426E-40DD-AFC4-6F175D3DCCD1}">
              <a14:hiddenFill xmlns:a14="http://schemas.microsoft.com/office/drawing/2010/main">
                <a:solidFill>
                  <a:srgbClr val="FFFFFF"/>
                </a:solidFill>
              </a14:hiddenFill>
            </a:ext>
          </a:extLst>
        </p:spPr>
      </p:pic>
      <p:sp>
        <p:nvSpPr>
          <p:cNvPr id="15363" name="Título 3"/>
          <p:cNvSpPr>
            <a:spLocks noGrp="1"/>
          </p:cNvSpPr>
          <p:nvPr>
            <p:ph type="title"/>
          </p:nvPr>
        </p:nvSpPr>
        <p:spPr>
          <a:xfrm>
            <a:off x="0" y="0"/>
            <a:ext cx="9144000" cy="1143000"/>
          </a:xfrm>
        </p:spPr>
        <p:txBody>
          <a:bodyPr/>
          <a:lstStyle/>
          <a:p>
            <a:r>
              <a:rPr lang="pt-BR" sz="4000" dirty="0" smtClean="0">
                <a:solidFill>
                  <a:schemeClr val="bg1"/>
                </a:solidFill>
                <a:latin typeface="Century Gothic" panose="020B0502020202020204" pitchFamily="34" charset="0"/>
              </a:rPr>
              <a:t>M33: A galáxia do Triângulo </a:t>
            </a:r>
          </a:p>
        </p:txBody>
      </p:sp>
      <p:sp>
        <p:nvSpPr>
          <p:cNvPr id="3" name="CaixaDeTexto 2"/>
          <p:cNvSpPr txBox="1"/>
          <p:nvPr/>
        </p:nvSpPr>
        <p:spPr>
          <a:xfrm>
            <a:off x="0" y="6581775"/>
            <a:ext cx="6786563"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Robert </a:t>
            </a:r>
            <a:r>
              <a:rPr lang="pt-BR" sz="1200" dirty="0" err="1">
                <a:solidFill>
                  <a:srgbClr val="FF9999"/>
                </a:solidFill>
                <a:latin typeface="Century Gothic" panose="020B0502020202020204" pitchFamily="34" charset="0"/>
              </a:rPr>
              <a:t>Gendler</a:t>
            </a:r>
            <a:r>
              <a:rPr lang="pt-BR" sz="1200" dirty="0">
                <a:solidFill>
                  <a:srgbClr val="FF9999"/>
                </a:solidFill>
                <a:latin typeface="Century Gothic" panose="020B0502020202020204" pitchFamily="34" charset="0"/>
              </a:rPr>
              <a:t>, </a:t>
            </a:r>
            <a:r>
              <a:rPr lang="pt-BR" sz="1200" dirty="0" err="1">
                <a:solidFill>
                  <a:srgbClr val="FF9999"/>
                </a:solidFill>
                <a:latin typeface="Century Gothic" panose="020B0502020202020204" pitchFamily="34" charset="0"/>
              </a:rPr>
              <a:t>Subaru</a:t>
            </a:r>
            <a:r>
              <a:rPr lang="pt-BR" sz="1200" dirty="0">
                <a:solidFill>
                  <a:srgbClr val="FF9999"/>
                </a:solidFill>
                <a:latin typeface="Century Gothic" panose="020B0502020202020204" pitchFamily="34" charset="0"/>
              </a:rPr>
              <a:t> Telescope (NAOJ</a:t>
            </a:r>
            <a:r>
              <a:rPr lang="pt-BR" sz="1200" dirty="0" smtClean="0">
                <a:solidFill>
                  <a:srgbClr val="FF9999"/>
                </a:solidFill>
                <a:latin typeface="Century Gothic" panose="020B0502020202020204" pitchFamily="34" charset="0"/>
              </a:rPr>
              <a:t>) APOD - 20/12/2012) </a:t>
            </a:r>
            <a:endParaRPr lang="pt-BR" sz="1200"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250610472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Explanation.  Clicking on the picture will download&#10; the highest resolution vers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 y="48213"/>
            <a:ext cx="9144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15363" name="Título 3"/>
          <p:cNvSpPr>
            <a:spLocks noGrp="1"/>
          </p:cNvSpPr>
          <p:nvPr>
            <p:ph type="title"/>
          </p:nvPr>
        </p:nvSpPr>
        <p:spPr>
          <a:xfrm>
            <a:off x="0" y="0"/>
            <a:ext cx="9144000" cy="1143000"/>
          </a:xfrm>
        </p:spPr>
        <p:txBody>
          <a:bodyPr/>
          <a:lstStyle/>
          <a:p>
            <a:r>
              <a:rPr lang="pt-BR" sz="4000" dirty="0" smtClean="0">
                <a:solidFill>
                  <a:schemeClr val="bg1"/>
                </a:solidFill>
                <a:latin typeface="Century Gothic" panose="020B0502020202020204" pitchFamily="34" charset="0"/>
              </a:rPr>
              <a:t>M31: A Galáxia de Andrômeda </a:t>
            </a:r>
          </a:p>
        </p:txBody>
      </p:sp>
      <p:sp>
        <p:nvSpPr>
          <p:cNvPr id="3" name="CaixaDeTexto 2"/>
          <p:cNvSpPr txBox="1"/>
          <p:nvPr/>
        </p:nvSpPr>
        <p:spPr>
          <a:xfrm>
            <a:off x="0" y="6581775"/>
            <a:ext cx="6786563" cy="276225"/>
          </a:xfrm>
          <a:prstGeom prst="rect">
            <a:avLst/>
          </a:prstGeom>
          <a:noFill/>
        </p:spPr>
        <p:txBody>
          <a:bodyPr wrap="square">
            <a:spAutoFit/>
          </a:bodyPr>
          <a:lstStyle/>
          <a:p>
            <a:pPr algn="l">
              <a:defRPr/>
            </a:pPr>
            <a:r>
              <a:rPr lang="pt-BR" sz="1200" dirty="0">
                <a:solidFill>
                  <a:srgbClr val="FF9999"/>
                </a:solidFill>
                <a:latin typeface="Century Gothic" panose="020B0502020202020204" pitchFamily="34" charset="0"/>
              </a:rPr>
              <a:t>Crédito da imagem:  </a:t>
            </a:r>
            <a:r>
              <a:rPr lang="pt-BR" sz="1200" dirty="0" err="1" smtClean="0">
                <a:solidFill>
                  <a:srgbClr val="FF9999"/>
                </a:solidFill>
                <a:latin typeface="Century Gothic" panose="020B0502020202020204" pitchFamily="34" charset="0"/>
              </a:rPr>
              <a:t>Farmakopoulos</a:t>
            </a:r>
            <a:r>
              <a:rPr lang="pt-BR" sz="1200" dirty="0" smtClean="0">
                <a:solidFill>
                  <a:srgbClr val="FF9999"/>
                </a:solidFill>
                <a:latin typeface="Century Gothic" panose="020B0502020202020204" pitchFamily="34" charset="0"/>
              </a:rPr>
              <a:t> </a:t>
            </a:r>
            <a:r>
              <a:rPr lang="pt-BR" sz="1200" dirty="0" err="1">
                <a:solidFill>
                  <a:srgbClr val="FF9999"/>
                </a:solidFill>
                <a:latin typeface="Century Gothic" panose="020B0502020202020204" pitchFamily="34" charset="0"/>
              </a:rPr>
              <a:t>Antonis</a:t>
            </a:r>
            <a:r>
              <a:rPr lang="pt-BR" sz="1200" dirty="0">
                <a:solidFill>
                  <a:srgbClr val="FF9999"/>
                </a:solidFill>
                <a:latin typeface="Century Gothic" panose="020B0502020202020204" pitchFamily="34" charset="0"/>
              </a:rPr>
              <a:t> </a:t>
            </a:r>
            <a:r>
              <a:rPr lang="pt-BR" sz="1200" dirty="0" smtClean="0">
                <a:solidFill>
                  <a:srgbClr val="FF9999"/>
                </a:solidFill>
                <a:latin typeface="Century Gothic" panose="020B0502020202020204" pitchFamily="34" charset="0"/>
              </a:rPr>
              <a:t>(APOD – 27/12/2016)</a:t>
            </a:r>
            <a:endParaRPr lang="pt-BR" sz="1200"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19422990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André\BackUp_26fev11\ASTRONOMIA\Observatório_Magno\Apresentações\figuras\grupo_local.jpg"/>
          <p:cNvPicPr>
            <a:picLocks noChangeAspect="1" noChangeArrowheads="1"/>
          </p:cNvPicPr>
          <p:nvPr/>
        </p:nvPicPr>
        <p:blipFill>
          <a:blip r:embed="rId2" cstate="print"/>
          <a:srcRect/>
          <a:stretch>
            <a:fillRect/>
          </a:stretch>
        </p:blipFill>
        <p:spPr bwMode="auto">
          <a:xfrm>
            <a:off x="4357688" y="0"/>
            <a:ext cx="4786312" cy="6824663"/>
          </a:xfrm>
          <a:prstGeom prst="rect">
            <a:avLst/>
          </a:prstGeom>
          <a:noFill/>
          <a:ln w="9525">
            <a:noFill/>
            <a:miter lim="800000"/>
            <a:headEnd/>
            <a:tailEnd/>
          </a:ln>
        </p:spPr>
      </p:pic>
      <p:sp>
        <p:nvSpPr>
          <p:cNvPr id="4" name="Título 3"/>
          <p:cNvSpPr txBox="1"/>
          <p:nvPr/>
        </p:nvSpPr>
        <p:spPr>
          <a:xfrm>
            <a:off x="0" y="5929313"/>
            <a:ext cx="9144000" cy="92868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rPr>
              <a:t>O Grupo Local de Galáxias</a:t>
            </a:r>
            <a:r>
              <a:rPr kumimoji="0" lang="pt-BR" sz="4400" b="0" i="0" u="none" strike="noStrike" kern="0" cap="none" spc="0" normalizeH="0" baseline="0" noProof="0" dirty="0">
                <a:ln>
                  <a:noFill/>
                </a:ln>
                <a:solidFill>
                  <a:srgbClr val="ADADEB"/>
                </a:solidFill>
                <a:effectLst/>
                <a:uLnTx/>
                <a:uFillTx/>
                <a:latin typeface="Century Gothic" panose="020B0502020202020204" pitchFamily="34" charset="0"/>
                <a:ea typeface="+mn-ea"/>
                <a:cs typeface="+mn-cs"/>
              </a:rPr>
              <a:t/>
            </a:r>
            <a:br>
              <a:rPr kumimoji="0" lang="pt-BR" sz="4400" b="0" i="0" u="none" strike="noStrike" kern="0" cap="none" spc="0" normalizeH="0" baseline="0" noProof="0" dirty="0">
                <a:ln>
                  <a:noFill/>
                </a:ln>
                <a:solidFill>
                  <a:srgbClr val="ADADEB"/>
                </a:solidFill>
                <a:effectLst/>
                <a:uLnTx/>
                <a:uFillTx/>
                <a:latin typeface="Century Gothic" panose="020B0502020202020204" pitchFamily="34" charset="0"/>
                <a:ea typeface="+mn-ea"/>
                <a:cs typeface="+mn-cs"/>
              </a:rPr>
            </a:br>
            <a:endParaRPr kumimoji="0" lang="pt-BR" sz="4400" b="1" i="0" u="none" strike="noStrike" kern="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5" name="Chave esquerda 4"/>
          <p:cNvSpPr/>
          <p:nvPr/>
        </p:nvSpPr>
        <p:spPr bwMode="auto">
          <a:xfrm>
            <a:off x="4000500" y="1143000"/>
            <a:ext cx="500063" cy="3214688"/>
          </a:xfrm>
          <a:prstGeom prst="leftBrace">
            <a:avLst>
              <a:gd name="adj1" fmla="val 65655"/>
              <a:gd name="adj2" fmla="val 50000"/>
            </a:avLst>
          </a:prstGeom>
          <a:noFill/>
          <a:ln w="31750" algn="ctr">
            <a:solidFill>
              <a:schemeClr val="bg1"/>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6" name="Título 3"/>
          <p:cNvSpPr txBox="1"/>
          <p:nvPr/>
        </p:nvSpPr>
        <p:spPr bwMode="auto">
          <a:xfrm>
            <a:off x="467544" y="2428875"/>
            <a:ext cx="3604395" cy="528638"/>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rPr>
              <a:t>2 milhões de </a:t>
            </a:r>
            <a:r>
              <a:rPr kumimoji="0" lang="pt-BR" sz="3200" i="0" u="none" strike="noStrike" kern="0" cap="none" spc="0" normalizeH="0" baseline="0" noProof="0" dirty="0" err="1">
                <a:ln>
                  <a:noFill/>
                </a:ln>
                <a:solidFill>
                  <a:srgbClr val="FF9999"/>
                </a:solidFill>
                <a:effectLst/>
                <a:uLnTx/>
                <a:uFillTx/>
                <a:latin typeface="Century Gothic" panose="020B0502020202020204" pitchFamily="34" charset="0"/>
                <a:ea typeface="+mn-ea"/>
                <a:cs typeface="+mn-cs"/>
              </a:rPr>
              <a:t>a.l.</a:t>
            </a:r>
            <a:endPar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endParaRPr>
          </a:p>
        </p:txBody>
      </p:sp>
      <p:grpSp>
        <p:nvGrpSpPr>
          <p:cNvPr id="2" name="Grupo 6"/>
          <p:cNvGrpSpPr/>
          <p:nvPr/>
        </p:nvGrpSpPr>
        <p:grpSpPr bwMode="auto">
          <a:xfrm>
            <a:off x="500062" y="714375"/>
            <a:ext cx="5643563" cy="1000125"/>
            <a:chOff x="500033" y="714356"/>
            <a:chExt cx="5643603" cy="1000132"/>
          </a:xfrm>
        </p:grpSpPr>
        <p:sp>
          <p:nvSpPr>
            <p:cNvPr id="8" name="Elipse 7"/>
            <p:cNvSpPr/>
            <p:nvPr/>
          </p:nvSpPr>
          <p:spPr bwMode="auto">
            <a:xfrm rot="20252356">
              <a:off x="5143504" y="714356"/>
              <a:ext cx="1000132" cy="1000132"/>
            </a:xfrm>
            <a:prstGeom prst="ellipse">
              <a:avLst/>
            </a:prstGeom>
            <a:noFill/>
            <a:ln w="34925" cap="flat" cmpd="sng" algn="ctr">
              <a:solidFill>
                <a:srgbClr val="FF9999"/>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9" name="Título 3"/>
            <p:cNvSpPr txBox="1"/>
            <p:nvPr/>
          </p:nvSpPr>
          <p:spPr bwMode="auto">
            <a:xfrm>
              <a:off x="500033" y="714356"/>
              <a:ext cx="2631797" cy="642943"/>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rPr>
                <a:t>Galáxia de Andrômeda</a:t>
              </a:r>
            </a:p>
          </p:txBody>
        </p:sp>
        <p:cxnSp>
          <p:nvCxnSpPr>
            <p:cNvPr id="10" name="Conector de seta reta 9"/>
            <p:cNvCxnSpPr>
              <a:stCxn id="8" idx="1"/>
              <a:endCxn id="9" idx="3"/>
            </p:cNvCxnSpPr>
            <p:nvPr/>
          </p:nvCxnSpPr>
          <p:spPr bwMode="auto">
            <a:xfrm flipH="1">
              <a:off x="3131830" y="1022738"/>
              <a:ext cx="2049871" cy="13089"/>
            </a:xfrm>
            <a:prstGeom prst="straightConnector1">
              <a:avLst/>
            </a:prstGeom>
            <a:solidFill>
              <a:schemeClr val="accent1"/>
            </a:solidFill>
            <a:ln w="34925" cap="flat" cmpd="sng" algn="ctr">
              <a:solidFill>
                <a:srgbClr val="FF9999"/>
              </a:solidFill>
              <a:prstDash val="solid"/>
              <a:round/>
              <a:headEnd type="none" w="sm" len="sm"/>
              <a:tailEnd type="arrow"/>
            </a:ln>
            <a:effectLst/>
          </p:spPr>
        </p:cxnSp>
      </p:grpSp>
      <p:grpSp>
        <p:nvGrpSpPr>
          <p:cNvPr id="3" name="Grupo 13"/>
          <p:cNvGrpSpPr/>
          <p:nvPr/>
        </p:nvGrpSpPr>
        <p:grpSpPr bwMode="auto">
          <a:xfrm>
            <a:off x="571500" y="3857625"/>
            <a:ext cx="6715125" cy="1214438"/>
            <a:chOff x="-571536" y="714356"/>
            <a:chExt cx="6715172" cy="1214440"/>
          </a:xfrm>
        </p:grpSpPr>
        <p:sp>
          <p:nvSpPr>
            <p:cNvPr id="15" name="Elipse 14"/>
            <p:cNvSpPr/>
            <p:nvPr/>
          </p:nvSpPr>
          <p:spPr bwMode="auto">
            <a:xfrm rot="20700000">
              <a:off x="5143504" y="714356"/>
              <a:ext cx="1000132" cy="1000127"/>
            </a:xfrm>
            <a:prstGeom prst="ellipse">
              <a:avLst/>
            </a:prstGeom>
            <a:noFill/>
            <a:ln w="34925" cap="flat" cmpd="sng" algn="ctr">
              <a:solidFill>
                <a:srgbClr val="FF9999"/>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16" name="Título 3"/>
            <p:cNvSpPr txBox="1"/>
            <p:nvPr/>
          </p:nvSpPr>
          <p:spPr bwMode="auto">
            <a:xfrm>
              <a:off x="-571536" y="1285857"/>
              <a:ext cx="2488349" cy="642939"/>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rPr>
                <a:t>Via Láctea</a:t>
              </a:r>
            </a:p>
          </p:txBody>
        </p:sp>
        <p:cxnSp>
          <p:nvCxnSpPr>
            <p:cNvPr id="17" name="Conector de seta reta 16"/>
            <p:cNvCxnSpPr>
              <a:stCxn id="15" idx="2"/>
            </p:cNvCxnSpPr>
            <p:nvPr/>
          </p:nvCxnSpPr>
          <p:spPr bwMode="auto">
            <a:xfrm flipH="1">
              <a:off x="1916813" y="1343846"/>
              <a:ext cx="3243730" cy="263480"/>
            </a:xfrm>
            <a:prstGeom prst="straightConnector1">
              <a:avLst/>
            </a:prstGeom>
            <a:solidFill>
              <a:schemeClr val="accent1"/>
            </a:solidFill>
            <a:ln w="34925" cap="flat" cmpd="sng" algn="ctr">
              <a:solidFill>
                <a:srgbClr val="FF9999"/>
              </a:solidFill>
              <a:prstDash val="solid"/>
              <a:round/>
              <a:headEnd type="none" w="sm" len="sm"/>
              <a:tailEnd type="arrow"/>
            </a:ln>
            <a:effectLst/>
          </p:spPr>
        </p:cxnSp>
      </p:grpSp>
      <p:grpSp>
        <p:nvGrpSpPr>
          <p:cNvPr id="14" name="Grupo 6"/>
          <p:cNvGrpSpPr/>
          <p:nvPr/>
        </p:nvGrpSpPr>
        <p:grpSpPr bwMode="auto">
          <a:xfrm flipH="1">
            <a:off x="6046018" y="1378992"/>
            <a:ext cx="3845021" cy="1185912"/>
            <a:chOff x="2579687" y="1226576"/>
            <a:chExt cx="3811785" cy="1185925"/>
          </a:xfrm>
        </p:grpSpPr>
        <p:sp>
          <p:nvSpPr>
            <p:cNvPr id="18" name="Elipse 17"/>
            <p:cNvSpPr/>
            <p:nvPr/>
          </p:nvSpPr>
          <p:spPr bwMode="auto">
            <a:xfrm rot="17552356">
              <a:off x="5674580" y="1229693"/>
              <a:ext cx="720009" cy="713775"/>
            </a:xfrm>
            <a:prstGeom prst="ellipse">
              <a:avLst/>
            </a:prstGeom>
            <a:noFill/>
            <a:ln w="34925" cap="flat" cmpd="sng" algn="ctr">
              <a:solidFill>
                <a:srgbClr val="FF9999"/>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600" b="0" i="0" u="none" strike="noStrike" kern="1200" cap="none" spc="0" normalizeH="0" baseline="0" noProof="0">
                <a:ln>
                  <a:noFill/>
                </a:ln>
                <a:solidFill>
                  <a:srgbClr val="00B0F0"/>
                </a:solidFill>
                <a:effectLst/>
                <a:uLnTx/>
                <a:uFillTx/>
                <a:latin typeface="Century Gothic" panose="020B0502020202020204" pitchFamily="34" charset="0"/>
                <a:ea typeface="+mn-ea"/>
                <a:cs typeface="+mn-cs"/>
              </a:endParaRPr>
            </a:p>
          </p:txBody>
        </p:sp>
        <p:sp>
          <p:nvSpPr>
            <p:cNvPr id="19" name="Título 3"/>
            <p:cNvSpPr txBox="1"/>
            <p:nvPr/>
          </p:nvSpPr>
          <p:spPr bwMode="auto">
            <a:xfrm>
              <a:off x="2579687" y="1769558"/>
              <a:ext cx="2631797" cy="642943"/>
            </a:xfrm>
            <a:prstGeom prst="rect">
              <a:avLst/>
            </a:prstGeom>
            <a:noFill/>
            <a:ln w="9525">
              <a:noFill/>
              <a:miter lim="800000"/>
            </a:ln>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3200" i="0" u="none" strike="noStrike" kern="0" cap="none" spc="0" normalizeH="0" baseline="0" noProof="0" dirty="0" smtClean="0">
                  <a:ln>
                    <a:noFill/>
                  </a:ln>
                  <a:solidFill>
                    <a:srgbClr val="FF9999"/>
                  </a:solidFill>
                  <a:effectLst/>
                  <a:uLnTx/>
                  <a:uFillTx/>
                  <a:latin typeface="Century Gothic" panose="020B0502020202020204" pitchFamily="34" charset="0"/>
                  <a:ea typeface="+mn-ea"/>
                  <a:cs typeface="+mn-cs"/>
                </a:rPr>
                <a:t>M33</a:t>
              </a:r>
              <a:endParaRPr kumimoji="0" lang="pt-BR" sz="3200" i="0" u="none" strike="noStrike" kern="0" cap="none" spc="0" normalizeH="0" baseline="0" noProof="0" dirty="0">
                <a:ln>
                  <a:noFill/>
                </a:ln>
                <a:solidFill>
                  <a:srgbClr val="FF9999"/>
                </a:solidFill>
                <a:effectLst/>
                <a:uLnTx/>
                <a:uFillTx/>
                <a:latin typeface="Century Gothic" panose="020B0502020202020204" pitchFamily="34" charset="0"/>
                <a:ea typeface="+mn-ea"/>
                <a:cs typeface="+mn-cs"/>
              </a:endParaRPr>
            </a:p>
          </p:txBody>
        </p:sp>
        <p:cxnSp>
          <p:nvCxnSpPr>
            <p:cNvPr id="20" name="Conector de seta reta 9"/>
            <p:cNvCxnSpPr>
              <a:stCxn id="18" idx="1"/>
              <a:endCxn id="19" idx="3"/>
            </p:cNvCxnSpPr>
            <p:nvPr/>
          </p:nvCxnSpPr>
          <p:spPr bwMode="auto">
            <a:xfrm flipH="1">
              <a:off x="5211484" y="1724120"/>
              <a:ext cx="493285" cy="366909"/>
            </a:xfrm>
            <a:prstGeom prst="straightConnector1">
              <a:avLst/>
            </a:prstGeom>
            <a:solidFill>
              <a:schemeClr val="accent1"/>
            </a:solidFill>
            <a:ln w="34925" cap="flat" cmpd="sng" algn="ctr">
              <a:solidFill>
                <a:srgbClr val="FF9999"/>
              </a:solidFill>
              <a:prstDash val="solid"/>
              <a:round/>
              <a:headEnd type="none" w="sm" len="sm"/>
              <a:tailEnd type="arrow"/>
            </a:ln>
            <a:effectLst/>
          </p:spPr>
        </p:cxnSp>
      </p:grpSp>
    </p:spTree>
    <p:extLst>
      <p:ext uri="{BB962C8B-B14F-4D97-AF65-F5344CB8AC3E}">
        <p14:creationId xmlns:p14="http://schemas.microsoft.com/office/powerpoint/2010/main" val="790261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2492896"/>
            <a:ext cx="7772400" cy="1143000"/>
          </a:xfrm>
        </p:spPr>
        <p:txBody>
          <a:bodyPr/>
          <a:lstStyle/>
          <a:p>
            <a:pPr>
              <a:defRPr/>
            </a:pPr>
            <a:r>
              <a:rPr lang="pt-BR" dirty="0" smtClean="0">
                <a:solidFill>
                  <a:srgbClr val="FF9999"/>
                </a:solidFill>
                <a:latin typeface="Century Gothic" panose="020B0502020202020204" pitchFamily="34" charset="0"/>
              </a:rPr>
              <a:t>Chuvas de meteoros</a:t>
            </a:r>
          </a:p>
        </p:txBody>
      </p:sp>
    </p:spTree>
    <p:extLst>
      <p:ext uri="{BB962C8B-B14F-4D97-AF65-F5344CB8AC3E}">
        <p14:creationId xmlns:p14="http://schemas.microsoft.com/office/powerpoint/2010/main" val="5860208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44016" y="1021149"/>
            <a:ext cx="9144000" cy="720080"/>
          </a:xfrm>
          <a:solidFill>
            <a:schemeClr val="tx1">
              <a:alpha val="0"/>
            </a:schemeClr>
          </a:solidFill>
        </p:spPr>
        <p:txBody>
          <a:bodyPr/>
          <a:lstStyle/>
          <a:p>
            <a:pPr algn="ctr"/>
            <a:r>
              <a:rPr lang="pt-BR" sz="3600" b="1" dirty="0" smtClean="0">
                <a:solidFill>
                  <a:schemeClr val="bg1"/>
                </a:solidFill>
                <a:latin typeface="Century Gothic" pitchFamily="34" charset="0"/>
              </a:rPr>
              <a:t>Principais chuvas de </a:t>
            </a:r>
            <a:br>
              <a:rPr lang="pt-BR" sz="3600" b="1" dirty="0" smtClean="0">
                <a:solidFill>
                  <a:schemeClr val="bg1"/>
                </a:solidFill>
                <a:latin typeface="Century Gothic" pitchFamily="34" charset="0"/>
              </a:rPr>
            </a:br>
            <a:r>
              <a:rPr lang="pt-BR" sz="3600" b="1" dirty="0" smtClean="0">
                <a:solidFill>
                  <a:schemeClr val="bg1"/>
                </a:solidFill>
                <a:latin typeface="Century Gothic" pitchFamily="34" charset="0"/>
              </a:rPr>
              <a:t>meteoros </a:t>
            </a:r>
            <a:r>
              <a:rPr lang="pt-BR" sz="3600" dirty="0" smtClean="0">
                <a:solidFill>
                  <a:schemeClr val="bg1"/>
                </a:solidFill>
                <a:latin typeface="Century Gothic" pitchFamily="34" charset="0"/>
              </a:rPr>
              <a:t>da Primavera</a:t>
            </a:r>
            <a:r>
              <a:rPr lang="pt-BR" sz="3600" b="1" dirty="0" smtClean="0">
                <a:solidFill>
                  <a:schemeClr val="bg1"/>
                </a:solidFill>
                <a:latin typeface="Century Gothic" pitchFamily="34" charset="0"/>
              </a:rPr>
              <a:t/>
            </a:r>
            <a:br>
              <a:rPr lang="pt-BR" sz="3600" b="1" dirty="0" smtClean="0">
                <a:solidFill>
                  <a:schemeClr val="bg1"/>
                </a:solidFill>
                <a:latin typeface="Century Gothic" pitchFamily="34" charset="0"/>
              </a:rPr>
            </a:br>
            <a:endParaRPr lang="pt-BR" sz="3600" b="1" dirty="0" smtClean="0">
              <a:solidFill>
                <a:schemeClr val="bg1"/>
              </a:solidFill>
              <a:latin typeface="Century Gothic" pitchFamily="34" charset="0"/>
            </a:endParaRPr>
          </a:p>
        </p:txBody>
      </p:sp>
      <p:sp>
        <p:nvSpPr>
          <p:cNvPr id="25" name="Text Box 141"/>
          <p:cNvSpPr txBox="1">
            <a:spLocks noChangeArrowheads="1"/>
          </p:cNvSpPr>
          <p:nvPr/>
        </p:nvSpPr>
        <p:spPr bwMode="auto">
          <a:xfrm>
            <a:off x="35496" y="6536377"/>
            <a:ext cx="9108504" cy="276999"/>
          </a:xfrm>
          <a:prstGeom prst="rect">
            <a:avLst/>
          </a:prstGeom>
          <a:noFill/>
          <a:ln w="9525">
            <a:noFill/>
            <a:miter lim="800000"/>
            <a:headEnd/>
            <a:tailEnd/>
          </a:ln>
        </p:spPr>
        <p:txBody>
          <a:bodyPr wrap="square">
            <a:spAutoFit/>
          </a:bodyPr>
          <a:lstStyle/>
          <a:p>
            <a:pPr algn="l">
              <a:defRPr/>
            </a:pPr>
            <a:r>
              <a:rPr lang="pt-BR" sz="1200" dirty="0" smtClean="0">
                <a:solidFill>
                  <a:srgbClr val="FF9999"/>
                </a:solidFill>
                <a:latin typeface="Century Gothic" pitchFamily="34" charset="0"/>
              </a:rPr>
              <a:t>Fonte: NASA</a:t>
            </a:r>
            <a:endParaRPr lang="pt-BR" sz="1200" dirty="0">
              <a:solidFill>
                <a:srgbClr val="FF9999"/>
              </a:solidFill>
              <a:latin typeface="Century Gothic" pitchFamily="34" charset="0"/>
            </a:endParaRPr>
          </a:p>
        </p:txBody>
      </p:sp>
      <p:sp>
        <p:nvSpPr>
          <p:cNvPr id="2052" name="AutoShape 4"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4" name="AutoShape 6"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6" name="AutoShape 8"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32" name="CaixaDeTexto 31"/>
          <p:cNvSpPr txBox="1"/>
          <p:nvPr/>
        </p:nvSpPr>
        <p:spPr>
          <a:xfrm>
            <a:off x="323528" y="3077404"/>
            <a:ext cx="2088232" cy="400110"/>
          </a:xfrm>
          <a:prstGeom prst="rect">
            <a:avLst/>
          </a:prstGeom>
          <a:noFill/>
        </p:spPr>
        <p:txBody>
          <a:bodyPr wrap="square" rtlCol="0">
            <a:spAutoFit/>
          </a:bodyPr>
          <a:lstStyle/>
          <a:p>
            <a:r>
              <a:rPr lang="pt-BR" sz="2000" dirty="0" err="1" smtClean="0">
                <a:solidFill>
                  <a:schemeClr val="bg1"/>
                </a:solidFill>
                <a:latin typeface="Century Gothic" pitchFamily="34" charset="0"/>
              </a:rPr>
              <a:t>Orionídeas</a:t>
            </a:r>
            <a:endParaRPr lang="pt-BR" sz="2000" dirty="0">
              <a:solidFill>
                <a:schemeClr val="bg1"/>
              </a:solidFill>
              <a:latin typeface="Century Gothic" pitchFamily="34" charset="0"/>
            </a:endParaRPr>
          </a:p>
        </p:txBody>
      </p:sp>
      <p:sp>
        <p:nvSpPr>
          <p:cNvPr id="33" name="CaixaDeTexto 32"/>
          <p:cNvSpPr txBox="1"/>
          <p:nvPr/>
        </p:nvSpPr>
        <p:spPr>
          <a:xfrm>
            <a:off x="4427984" y="3077404"/>
            <a:ext cx="2088232" cy="400110"/>
          </a:xfrm>
          <a:prstGeom prst="rect">
            <a:avLst/>
          </a:prstGeom>
          <a:noFill/>
        </p:spPr>
        <p:txBody>
          <a:bodyPr wrap="square" rtlCol="0">
            <a:spAutoFit/>
          </a:bodyPr>
          <a:lstStyle/>
          <a:p>
            <a:pPr algn="ctr"/>
            <a:r>
              <a:rPr lang="pt-BR" sz="2000" dirty="0" smtClean="0">
                <a:solidFill>
                  <a:schemeClr val="bg1"/>
                </a:solidFill>
                <a:latin typeface="Century Gothic" pitchFamily="34" charset="0"/>
              </a:rPr>
              <a:t>25</a:t>
            </a:r>
            <a:endParaRPr lang="pt-BR" sz="2000" dirty="0">
              <a:solidFill>
                <a:schemeClr val="bg1"/>
              </a:solidFill>
              <a:latin typeface="Century Gothic" pitchFamily="34" charset="0"/>
            </a:endParaRPr>
          </a:p>
        </p:txBody>
      </p:sp>
      <p:sp>
        <p:nvSpPr>
          <p:cNvPr id="34" name="CaixaDeTexto 33"/>
          <p:cNvSpPr txBox="1"/>
          <p:nvPr/>
        </p:nvSpPr>
        <p:spPr>
          <a:xfrm>
            <a:off x="2483768" y="3077404"/>
            <a:ext cx="2088232" cy="400110"/>
          </a:xfrm>
          <a:prstGeom prst="rect">
            <a:avLst/>
          </a:prstGeom>
          <a:noFill/>
        </p:spPr>
        <p:txBody>
          <a:bodyPr wrap="square" rtlCol="0">
            <a:spAutoFit/>
          </a:bodyPr>
          <a:lstStyle/>
          <a:p>
            <a:pPr algn="ctr"/>
            <a:r>
              <a:rPr lang="pt-BR" sz="2000" dirty="0" smtClean="0">
                <a:solidFill>
                  <a:schemeClr val="bg1"/>
                </a:solidFill>
                <a:latin typeface="Century Gothic" pitchFamily="34" charset="0"/>
              </a:rPr>
              <a:t>20-21 out</a:t>
            </a:r>
            <a:endParaRPr lang="pt-BR" sz="2000" dirty="0">
              <a:solidFill>
                <a:schemeClr val="bg1"/>
              </a:solidFill>
              <a:latin typeface="Century Gothic" pitchFamily="34" charset="0"/>
            </a:endParaRPr>
          </a:p>
        </p:txBody>
      </p:sp>
      <p:sp>
        <p:nvSpPr>
          <p:cNvPr id="35" name="CaixaDeTexto 34"/>
          <p:cNvSpPr txBox="1"/>
          <p:nvPr/>
        </p:nvSpPr>
        <p:spPr>
          <a:xfrm>
            <a:off x="6660232" y="3068960"/>
            <a:ext cx="2088232" cy="400110"/>
          </a:xfrm>
          <a:prstGeom prst="rect">
            <a:avLst/>
          </a:prstGeom>
          <a:noFill/>
        </p:spPr>
        <p:txBody>
          <a:bodyPr wrap="square" rtlCol="0">
            <a:spAutoFit/>
          </a:bodyPr>
          <a:lstStyle/>
          <a:p>
            <a:r>
              <a:rPr lang="pt-BR" sz="2000" dirty="0" smtClean="0">
                <a:solidFill>
                  <a:schemeClr val="bg1"/>
                </a:solidFill>
                <a:latin typeface="Century Gothic" pitchFamily="34" charset="0"/>
              </a:rPr>
              <a:t>1P/Halley</a:t>
            </a:r>
            <a:endParaRPr lang="pt-BR" sz="2000" dirty="0">
              <a:solidFill>
                <a:schemeClr val="bg1"/>
              </a:solidFill>
              <a:latin typeface="Century Gothic" pitchFamily="34" charset="0"/>
            </a:endParaRPr>
          </a:p>
        </p:txBody>
      </p:sp>
      <p:sp>
        <p:nvSpPr>
          <p:cNvPr id="36" name="CaixaDeTexto 35"/>
          <p:cNvSpPr txBox="1"/>
          <p:nvPr/>
        </p:nvSpPr>
        <p:spPr>
          <a:xfrm>
            <a:off x="323528" y="3694564"/>
            <a:ext cx="2088232" cy="400110"/>
          </a:xfrm>
          <a:prstGeom prst="rect">
            <a:avLst/>
          </a:prstGeom>
          <a:noFill/>
        </p:spPr>
        <p:txBody>
          <a:bodyPr wrap="square" rtlCol="0">
            <a:spAutoFit/>
          </a:bodyPr>
          <a:lstStyle/>
          <a:p>
            <a:r>
              <a:rPr lang="pt-BR" sz="2000" dirty="0" err="1" smtClean="0">
                <a:solidFill>
                  <a:schemeClr val="bg1"/>
                </a:solidFill>
                <a:latin typeface="Century Gothic" pitchFamily="34" charset="0"/>
              </a:rPr>
              <a:t>Leonídeas</a:t>
            </a:r>
            <a:endParaRPr lang="pt-BR" sz="2000" dirty="0">
              <a:solidFill>
                <a:schemeClr val="bg1"/>
              </a:solidFill>
              <a:latin typeface="Century Gothic" pitchFamily="34" charset="0"/>
            </a:endParaRPr>
          </a:p>
        </p:txBody>
      </p:sp>
      <p:sp>
        <p:nvSpPr>
          <p:cNvPr id="37" name="CaixaDeTexto 36"/>
          <p:cNvSpPr txBox="1"/>
          <p:nvPr/>
        </p:nvSpPr>
        <p:spPr>
          <a:xfrm>
            <a:off x="4427984" y="3694564"/>
            <a:ext cx="2088232" cy="400110"/>
          </a:xfrm>
          <a:prstGeom prst="rect">
            <a:avLst/>
          </a:prstGeom>
          <a:noFill/>
        </p:spPr>
        <p:txBody>
          <a:bodyPr wrap="square" rtlCol="0">
            <a:spAutoFit/>
          </a:bodyPr>
          <a:lstStyle/>
          <a:p>
            <a:pPr algn="ctr"/>
            <a:r>
              <a:rPr lang="pt-BR" sz="2000" dirty="0" smtClean="0">
                <a:solidFill>
                  <a:schemeClr val="bg1"/>
                </a:solidFill>
                <a:latin typeface="Century Gothic" pitchFamily="34" charset="0"/>
              </a:rPr>
              <a:t>10-15</a:t>
            </a:r>
            <a:endParaRPr lang="pt-BR" sz="2000" dirty="0">
              <a:solidFill>
                <a:schemeClr val="bg1"/>
              </a:solidFill>
              <a:latin typeface="Century Gothic" pitchFamily="34" charset="0"/>
            </a:endParaRPr>
          </a:p>
        </p:txBody>
      </p:sp>
      <p:sp>
        <p:nvSpPr>
          <p:cNvPr id="38" name="CaixaDeTexto 37"/>
          <p:cNvSpPr txBox="1"/>
          <p:nvPr/>
        </p:nvSpPr>
        <p:spPr>
          <a:xfrm>
            <a:off x="2483768" y="3694564"/>
            <a:ext cx="2088232" cy="400110"/>
          </a:xfrm>
          <a:prstGeom prst="rect">
            <a:avLst/>
          </a:prstGeom>
          <a:noFill/>
        </p:spPr>
        <p:txBody>
          <a:bodyPr wrap="square" rtlCol="0">
            <a:spAutoFit/>
          </a:bodyPr>
          <a:lstStyle/>
          <a:p>
            <a:pPr algn="ctr"/>
            <a:r>
              <a:rPr lang="pt-BR" sz="2000" dirty="0" smtClean="0">
                <a:solidFill>
                  <a:schemeClr val="bg1"/>
                </a:solidFill>
                <a:latin typeface="Century Gothic" pitchFamily="34" charset="0"/>
              </a:rPr>
              <a:t>17-18 </a:t>
            </a:r>
            <a:r>
              <a:rPr lang="pt-BR" sz="2000" dirty="0" err="1" smtClean="0">
                <a:solidFill>
                  <a:schemeClr val="bg1"/>
                </a:solidFill>
                <a:latin typeface="Century Gothic" pitchFamily="34" charset="0"/>
              </a:rPr>
              <a:t>nov</a:t>
            </a:r>
            <a:endParaRPr lang="pt-BR" sz="2000" dirty="0">
              <a:solidFill>
                <a:schemeClr val="bg1"/>
              </a:solidFill>
              <a:latin typeface="Century Gothic" pitchFamily="34" charset="0"/>
            </a:endParaRPr>
          </a:p>
        </p:txBody>
      </p:sp>
      <p:sp>
        <p:nvSpPr>
          <p:cNvPr id="39" name="CaixaDeTexto 38"/>
          <p:cNvSpPr txBox="1"/>
          <p:nvPr/>
        </p:nvSpPr>
        <p:spPr>
          <a:xfrm>
            <a:off x="6660232" y="3686120"/>
            <a:ext cx="2088232" cy="369332"/>
          </a:xfrm>
          <a:prstGeom prst="rect">
            <a:avLst/>
          </a:prstGeom>
          <a:noFill/>
        </p:spPr>
        <p:txBody>
          <a:bodyPr wrap="square" rtlCol="0">
            <a:spAutoFit/>
          </a:bodyPr>
          <a:lstStyle/>
          <a:p>
            <a:r>
              <a:rPr lang="pt-BR" sz="1800" dirty="0" smtClean="0">
                <a:solidFill>
                  <a:schemeClr val="bg1"/>
                </a:solidFill>
                <a:latin typeface="Century Gothic" pitchFamily="34" charset="0"/>
              </a:rPr>
              <a:t>55P/</a:t>
            </a:r>
            <a:r>
              <a:rPr lang="pt-BR" sz="1800" dirty="0" err="1" smtClean="0">
                <a:solidFill>
                  <a:schemeClr val="bg1"/>
                </a:solidFill>
                <a:latin typeface="Century Gothic" pitchFamily="34" charset="0"/>
              </a:rPr>
              <a:t>TempelTuttle</a:t>
            </a:r>
            <a:endParaRPr lang="pt-BR" sz="1800" dirty="0">
              <a:solidFill>
                <a:schemeClr val="bg1"/>
              </a:solidFill>
              <a:latin typeface="Century Gothic" pitchFamily="34" charset="0"/>
            </a:endParaRPr>
          </a:p>
        </p:txBody>
      </p:sp>
      <p:graphicFrame>
        <p:nvGraphicFramePr>
          <p:cNvPr id="44" name="Tabela 43"/>
          <p:cNvGraphicFramePr>
            <a:graphicFrameLocks noGrp="1"/>
          </p:cNvGraphicFramePr>
          <p:nvPr>
            <p:extLst>
              <p:ext uri="{D42A27DB-BD31-4B8C-83A1-F6EECF244321}">
                <p14:modId xmlns:p14="http://schemas.microsoft.com/office/powerpoint/2010/main" val="2008844939"/>
              </p:ext>
            </p:extLst>
          </p:nvPr>
        </p:nvGraphicFramePr>
        <p:xfrm>
          <a:off x="352939" y="2344431"/>
          <a:ext cx="8496946" cy="1904980"/>
        </p:xfrm>
        <a:graphic>
          <a:graphicData uri="http://schemas.openxmlformats.org/drawingml/2006/table">
            <a:tbl>
              <a:tblPr firstRow="1" bandRow="1">
                <a:tableStyleId>{BDBED569-4797-4DF1-A0F4-6AAB3CD982D8}</a:tableStyleId>
              </a:tblPr>
              <a:tblGrid>
                <a:gridCol w="2124237">
                  <a:extLst>
                    <a:ext uri="{9D8B030D-6E8A-4147-A177-3AD203B41FA5}">
                      <a16:colId xmlns:a16="http://schemas.microsoft.com/office/drawing/2014/main" val="20000"/>
                    </a:ext>
                  </a:extLst>
                </a:gridCol>
                <a:gridCol w="2009412">
                  <a:extLst>
                    <a:ext uri="{9D8B030D-6E8A-4147-A177-3AD203B41FA5}">
                      <a16:colId xmlns:a16="http://schemas.microsoft.com/office/drawing/2014/main" val="20001"/>
                    </a:ext>
                  </a:extLst>
                </a:gridCol>
                <a:gridCol w="2239060">
                  <a:extLst>
                    <a:ext uri="{9D8B030D-6E8A-4147-A177-3AD203B41FA5}">
                      <a16:colId xmlns:a16="http://schemas.microsoft.com/office/drawing/2014/main" val="20002"/>
                    </a:ext>
                  </a:extLst>
                </a:gridCol>
                <a:gridCol w="2124237">
                  <a:extLst>
                    <a:ext uri="{9D8B030D-6E8A-4147-A177-3AD203B41FA5}">
                      <a16:colId xmlns:a16="http://schemas.microsoft.com/office/drawing/2014/main" val="20003"/>
                    </a:ext>
                  </a:extLst>
                </a:gridCol>
              </a:tblGrid>
              <a:tr h="648072">
                <a:tc>
                  <a:txBody>
                    <a:bodyPr/>
                    <a:lstStyle/>
                    <a:p>
                      <a:pPr algn="ctr"/>
                      <a:r>
                        <a:rPr lang="pt-BR" sz="2400" dirty="0" smtClean="0">
                          <a:solidFill>
                            <a:schemeClr val="bg1"/>
                          </a:solidFill>
                          <a:latin typeface="Century Gothic" pitchFamily="34" charset="0"/>
                        </a:rPr>
                        <a:t>Chuva</a:t>
                      </a:r>
                      <a:endParaRPr lang="pt-BR" sz="2400"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solidFill>
                      <a:srgbClr val="FF9999">
                        <a:alpha val="55000"/>
                      </a:srgbClr>
                    </a:solidFill>
                  </a:tcPr>
                </a:tc>
                <a:tc>
                  <a:txBody>
                    <a:bodyPr/>
                    <a:lstStyle/>
                    <a:p>
                      <a:pPr algn="ctr"/>
                      <a:r>
                        <a:rPr lang="pt-BR" sz="2400" dirty="0" smtClean="0">
                          <a:solidFill>
                            <a:schemeClr val="bg1"/>
                          </a:solidFill>
                          <a:latin typeface="Century Gothic" pitchFamily="34" charset="0"/>
                        </a:rPr>
                        <a:t>Pico</a:t>
                      </a:r>
                      <a:endParaRPr lang="pt-BR" sz="2400"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solidFill>
                      <a:srgbClr val="FF9999">
                        <a:alpha val="55000"/>
                      </a:srgbClr>
                    </a:solidFill>
                  </a:tcPr>
                </a:tc>
                <a:tc>
                  <a:txBody>
                    <a:bodyPr/>
                    <a:lstStyle/>
                    <a:p>
                      <a:pPr algn="ctr"/>
                      <a:r>
                        <a:rPr lang="pt-BR" sz="2000" dirty="0" smtClean="0">
                          <a:solidFill>
                            <a:schemeClr val="bg1"/>
                          </a:solidFill>
                          <a:latin typeface="Century Gothic" pitchFamily="34" charset="0"/>
                        </a:rPr>
                        <a:t>THZ </a:t>
                      </a:r>
                      <a:r>
                        <a:rPr lang="pt-BR" dirty="0" smtClean="0">
                          <a:solidFill>
                            <a:schemeClr val="bg1"/>
                          </a:solidFill>
                          <a:latin typeface="Century Gothic" pitchFamily="34" charset="0"/>
                        </a:rPr>
                        <a:t>(meteoros/hora)</a:t>
                      </a: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solidFill>
                      <a:srgbClr val="FF9999">
                        <a:alpha val="55000"/>
                      </a:srgbClr>
                    </a:solidFill>
                  </a:tcPr>
                </a:tc>
                <a:tc>
                  <a:txBody>
                    <a:bodyPr/>
                    <a:lstStyle/>
                    <a:p>
                      <a:pPr algn="ctr"/>
                      <a:r>
                        <a:rPr lang="pt-BR" sz="2400" dirty="0" smtClean="0">
                          <a:solidFill>
                            <a:schemeClr val="bg1"/>
                          </a:solidFill>
                          <a:latin typeface="Century Gothic" pitchFamily="34" charset="0"/>
                        </a:rPr>
                        <a:t>Origem</a:t>
                      </a:r>
                      <a:endParaRPr lang="pt-BR" sz="2400"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solidFill>
                      <a:srgbClr val="FF9999">
                        <a:alpha val="55000"/>
                      </a:srgbClr>
                    </a:solidFill>
                  </a:tcPr>
                </a:tc>
                <a:extLst>
                  <a:ext uri="{0D108BD9-81ED-4DB2-BD59-A6C34878D82A}">
                    <a16:rowId xmlns:a16="http://schemas.microsoft.com/office/drawing/2014/main" val="10000"/>
                  </a:ext>
                </a:extLst>
              </a:tr>
              <a:tr h="617210">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7210">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pt-BR" dirty="0">
                        <a:solidFill>
                          <a:schemeClr val="bg1"/>
                        </a:solidFill>
                        <a:latin typeface="Century Gothic" pitchFamily="34" charset="0"/>
                      </a:endParaRPr>
                    </a:p>
                  </a:txBody>
                  <a:tcPr>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1776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3" grpId="0"/>
      <p:bldP spid="34" grpId="0"/>
      <p:bldP spid="35" grpId="0"/>
      <p:bldP spid="36"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Explanation.  Clicking on the picture will download&#10; the highest resolution version available."/>
          <p:cNvPicPr>
            <a:picLocks noChangeAspect="1" noChangeArrowheads="1"/>
          </p:cNvPicPr>
          <p:nvPr/>
        </p:nvPicPr>
        <p:blipFill>
          <a:blip r:embed="rId3" cstate="print"/>
          <a:srcRect l="-384" t="2835" b="19843"/>
          <a:stretch>
            <a:fillRect/>
          </a:stretch>
        </p:blipFill>
        <p:spPr bwMode="auto">
          <a:xfrm>
            <a:off x="23935" y="1124744"/>
            <a:ext cx="9084569" cy="5681218"/>
          </a:xfrm>
          <a:prstGeom prst="rect">
            <a:avLst/>
          </a:prstGeom>
          <a:noFill/>
        </p:spPr>
      </p:pic>
      <p:sp>
        <p:nvSpPr>
          <p:cNvPr id="36866" name="Rectangle 4"/>
          <p:cNvSpPr>
            <a:spLocks noGrp="1" noChangeArrowheads="1"/>
          </p:cNvSpPr>
          <p:nvPr>
            <p:ph type="title"/>
          </p:nvPr>
        </p:nvSpPr>
        <p:spPr>
          <a:xfrm>
            <a:off x="0" y="116632"/>
            <a:ext cx="9144000" cy="1143000"/>
          </a:xfrm>
          <a:solidFill>
            <a:schemeClr val="tx1">
              <a:alpha val="0"/>
            </a:schemeClr>
          </a:solidFill>
        </p:spPr>
        <p:txBody>
          <a:bodyPr/>
          <a:lstStyle/>
          <a:p>
            <a:pPr algn="ctr"/>
            <a:r>
              <a:rPr lang="pt-BR" sz="3600" b="1" dirty="0" smtClean="0">
                <a:solidFill>
                  <a:schemeClr val="bg1"/>
                </a:solidFill>
                <a:latin typeface="Century Gothic" pitchFamily="34" charset="0"/>
              </a:rPr>
              <a:t>Meteoro, meteoroide e meteorito</a:t>
            </a:r>
          </a:p>
        </p:txBody>
      </p:sp>
      <p:sp>
        <p:nvSpPr>
          <p:cNvPr id="36868" name="Rectangle 3"/>
          <p:cNvSpPr>
            <a:spLocks noChangeArrowheads="1"/>
          </p:cNvSpPr>
          <p:nvPr/>
        </p:nvSpPr>
        <p:spPr bwMode="auto">
          <a:xfrm>
            <a:off x="23935" y="6514112"/>
            <a:ext cx="5304657" cy="276999"/>
          </a:xfrm>
          <a:prstGeom prst="rect">
            <a:avLst/>
          </a:prstGeom>
          <a:noFill/>
          <a:ln w="9525">
            <a:noFill/>
            <a:miter lim="800000"/>
            <a:headEnd/>
            <a:tailEnd/>
          </a:ln>
        </p:spPr>
        <p:txBody>
          <a:bodyPr wrap="none">
            <a:spAutoFit/>
          </a:bodyPr>
          <a:lstStyle/>
          <a:p>
            <a:r>
              <a:rPr lang="pt-BR" sz="1200" b="0" dirty="0">
                <a:solidFill>
                  <a:srgbClr val="FF9999"/>
                </a:solidFill>
                <a:latin typeface="Century Gothic" pitchFamily="34" charset="0"/>
              </a:rPr>
              <a:t>Crédito da imagem: </a:t>
            </a:r>
            <a:r>
              <a:rPr lang="pt-BR" sz="1200" b="0" dirty="0" smtClean="0">
                <a:solidFill>
                  <a:srgbClr val="FF9999"/>
                </a:solidFill>
                <a:latin typeface="Century Gothic" pitchFamily="34" charset="0"/>
              </a:rPr>
              <a:t> </a:t>
            </a:r>
            <a:r>
              <a:rPr lang="en-US" sz="1200" dirty="0" smtClean="0">
                <a:solidFill>
                  <a:srgbClr val="FF9999"/>
                </a:solidFill>
                <a:latin typeface="Times New Roman" pitchFamily="18" charset="0"/>
              </a:rPr>
              <a:t> </a:t>
            </a:r>
            <a:r>
              <a:rPr lang="en-US" sz="1200" b="0" dirty="0" smtClean="0">
                <a:solidFill>
                  <a:srgbClr val="FF9999"/>
                </a:solidFill>
                <a:latin typeface="Century Gothic" pitchFamily="34" charset="0"/>
              </a:rPr>
              <a:t>Howard </a:t>
            </a:r>
            <a:r>
              <a:rPr lang="en-US" sz="1200" b="0" dirty="0" err="1" smtClean="0">
                <a:solidFill>
                  <a:srgbClr val="FF9999"/>
                </a:solidFill>
                <a:latin typeface="Century Gothic" pitchFamily="34" charset="0"/>
              </a:rPr>
              <a:t>Edin</a:t>
            </a:r>
            <a:r>
              <a:rPr lang="en-US" sz="1200" b="0" dirty="0" smtClean="0">
                <a:solidFill>
                  <a:srgbClr val="FF9999"/>
                </a:solidFill>
                <a:latin typeface="Century Gothic" pitchFamily="34" charset="0"/>
              </a:rPr>
              <a:t> (Oklahoma City Astronomy Club)</a:t>
            </a:r>
            <a:endParaRPr lang="pt-BR" sz="1200" dirty="0">
              <a:solidFill>
                <a:srgbClr val="FF9999"/>
              </a:solidFill>
              <a:latin typeface="Century Gothic" pitchFamily="34" charset="0"/>
            </a:endParaRPr>
          </a:p>
        </p:txBody>
      </p:sp>
      <p:sp>
        <p:nvSpPr>
          <p:cNvPr id="5" name="Retângulo 4"/>
          <p:cNvSpPr/>
          <p:nvPr/>
        </p:nvSpPr>
        <p:spPr>
          <a:xfrm>
            <a:off x="3851920" y="3212976"/>
            <a:ext cx="5256584" cy="2308324"/>
          </a:xfrm>
          <a:prstGeom prst="rect">
            <a:avLst/>
          </a:prstGeom>
        </p:spPr>
        <p:txBody>
          <a:bodyPr wrap="square">
            <a:spAutoFit/>
          </a:bodyPr>
          <a:lstStyle/>
          <a:p>
            <a:pPr marL="457200" indent="-457200" algn="l">
              <a:lnSpc>
                <a:spcPct val="150000"/>
              </a:lnSpc>
              <a:buClr>
                <a:srgbClr val="FF9999"/>
              </a:buClr>
              <a:buFont typeface="Wingdings" panose="05000000000000000000" pitchFamily="2" charset="2"/>
              <a:buChar char="v"/>
            </a:pPr>
            <a:r>
              <a:rPr lang="pt-BR" sz="2400" b="1" dirty="0" smtClean="0">
                <a:solidFill>
                  <a:srgbClr val="FF9999"/>
                </a:solidFill>
                <a:latin typeface="Century Gothic" panose="020B0502020202020204" pitchFamily="34" charset="0"/>
              </a:rPr>
              <a:t>Meteoro:</a:t>
            </a:r>
            <a:r>
              <a:rPr lang="pt-BR" sz="2400" b="1" dirty="0" smtClean="0">
                <a:solidFill>
                  <a:srgbClr val="00B0F0"/>
                </a:solidFill>
                <a:latin typeface="Century Gothic" panose="020B0502020202020204" pitchFamily="34" charset="0"/>
              </a:rPr>
              <a:t> </a:t>
            </a:r>
            <a:r>
              <a:rPr lang="pt-BR" sz="2400" b="1" dirty="0" smtClean="0">
                <a:solidFill>
                  <a:schemeClr val="bg1"/>
                </a:solidFill>
                <a:latin typeface="Century Gothic" panose="020B0502020202020204" pitchFamily="34" charset="0"/>
              </a:rPr>
              <a:t>rastro</a:t>
            </a:r>
            <a:r>
              <a:rPr lang="pt-BR" sz="2400" b="1" dirty="0" smtClean="0">
                <a:solidFill>
                  <a:srgbClr val="00B0F0"/>
                </a:solidFill>
                <a:latin typeface="Century Gothic" panose="020B0502020202020204" pitchFamily="34" charset="0"/>
              </a:rPr>
              <a:t> </a:t>
            </a:r>
            <a:r>
              <a:rPr lang="pt-BR" sz="2400" b="1" dirty="0" smtClean="0">
                <a:solidFill>
                  <a:srgbClr val="FF9999"/>
                </a:solidFill>
                <a:latin typeface="Century Gothic" panose="020B0502020202020204" pitchFamily="34" charset="0"/>
              </a:rPr>
              <a:t>luminoso</a:t>
            </a:r>
          </a:p>
          <a:p>
            <a:pPr marL="457200" indent="-457200" algn="l">
              <a:lnSpc>
                <a:spcPct val="150000"/>
              </a:lnSpc>
              <a:buClr>
                <a:srgbClr val="FF9999"/>
              </a:buClr>
              <a:buFont typeface="Wingdings" panose="05000000000000000000" pitchFamily="2" charset="2"/>
              <a:buChar char="v"/>
            </a:pPr>
            <a:r>
              <a:rPr lang="pt-BR" sz="2400" b="1" dirty="0" smtClean="0">
                <a:solidFill>
                  <a:srgbClr val="FF9999"/>
                </a:solidFill>
                <a:latin typeface="Century Gothic" panose="020B0502020202020204" pitchFamily="34" charset="0"/>
              </a:rPr>
              <a:t>Meteoroide:</a:t>
            </a:r>
            <a:r>
              <a:rPr lang="pt-BR" sz="2400" b="1" dirty="0" smtClean="0">
                <a:solidFill>
                  <a:srgbClr val="00B0F0"/>
                </a:solidFill>
                <a:latin typeface="Century Gothic" panose="020B0502020202020204" pitchFamily="34" charset="0"/>
              </a:rPr>
              <a:t> </a:t>
            </a:r>
            <a:r>
              <a:rPr lang="pt-BR" sz="2400" b="1" dirty="0" smtClean="0">
                <a:solidFill>
                  <a:schemeClr val="bg1"/>
                </a:solidFill>
                <a:latin typeface="Century Gothic" panose="020B0502020202020204" pitchFamily="34" charset="0"/>
              </a:rPr>
              <a:t>corpo que entra</a:t>
            </a:r>
          </a:p>
          <a:p>
            <a:pPr marL="457200" indent="-457200" algn="l">
              <a:lnSpc>
                <a:spcPct val="150000"/>
              </a:lnSpc>
              <a:buClr>
                <a:srgbClr val="FF9999"/>
              </a:buClr>
              <a:buFont typeface="Wingdings" panose="05000000000000000000" pitchFamily="2" charset="2"/>
              <a:buChar char="v"/>
            </a:pPr>
            <a:r>
              <a:rPr lang="pt-BR" sz="2400" b="1" dirty="0" smtClean="0">
                <a:solidFill>
                  <a:srgbClr val="FF9999"/>
                </a:solidFill>
                <a:latin typeface="Century Gothic" panose="020B0502020202020204" pitchFamily="34" charset="0"/>
              </a:rPr>
              <a:t>Meteorito: meteoroide que </a:t>
            </a:r>
            <a:r>
              <a:rPr lang="pt-BR" sz="2400" b="1" dirty="0" smtClean="0">
                <a:solidFill>
                  <a:schemeClr val="bg1"/>
                </a:solidFill>
                <a:latin typeface="Century Gothic" panose="020B0502020202020204" pitchFamily="34" charset="0"/>
              </a:rPr>
              <a:t>chega na superfície</a:t>
            </a:r>
            <a:endParaRPr lang="pt-BR"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4045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ipse 37"/>
          <p:cNvSpPr/>
          <p:nvPr/>
        </p:nvSpPr>
        <p:spPr bwMode="auto">
          <a:xfrm rot="20201506">
            <a:off x="1568742" y="2069726"/>
            <a:ext cx="7312692" cy="2817257"/>
          </a:xfrm>
          <a:prstGeom prst="ellipse">
            <a:avLst/>
          </a:prstGeom>
          <a:noFill/>
          <a:ln w="285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866" name="Rectangle 4"/>
          <p:cNvSpPr>
            <a:spLocks noGrp="1" noChangeArrowheads="1"/>
          </p:cNvSpPr>
          <p:nvPr>
            <p:ph type="title"/>
          </p:nvPr>
        </p:nvSpPr>
        <p:spPr>
          <a:xfrm>
            <a:off x="0" y="-27384"/>
            <a:ext cx="9144000" cy="1143000"/>
          </a:xfrm>
          <a:solidFill>
            <a:schemeClr val="tx1">
              <a:alpha val="0"/>
            </a:schemeClr>
          </a:solidFill>
        </p:spPr>
        <p:txBody>
          <a:bodyPr/>
          <a:lstStyle/>
          <a:p>
            <a:pPr algn="ctr"/>
            <a:r>
              <a:rPr lang="pt-BR" sz="4400" b="1" dirty="0" smtClean="0">
                <a:solidFill>
                  <a:schemeClr val="bg1"/>
                </a:solidFill>
                <a:latin typeface="Century Gothic" pitchFamily="34" charset="0"/>
              </a:rPr>
              <a:t>Chuvas de meteoros</a:t>
            </a:r>
          </a:p>
        </p:txBody>
      </p:sp>
      <p:grpSp>
        <p:nvGrpSpPr>
          <p:cNvPr id="21" name="Grupo 10"/>
          <p:cNvGrpSpPr>
            <a:grpSpLocks noChangeAspect="1"/>
          </p:cNvGrpSpPr>
          <p:nvPr/>
        </p:nvGrpSpPr>
        <p:grpSpPr>
          <a:xfrm>
            <a:off x="2564953" y="4005064"/>
            <a:ext cx="998935" cy="988965"/>
            <a:chOff x="4230514" y="2138607"/>
            <a:chExt cx="4721895" cy="4674769"/>
          </a:xfrm>
        </p:grpSpPr>
        <p:sp>
          <p:nvSpPr>
            <p:cNvPr id="22" name="Elipse 21"/>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24" name="Retângulo 8"/>
          <p:cNvSpPr>
            <a:spLocks noChangeArrowheads="1"/>
          </p:cNvSpPr>
          <p:nvPr/>
        </p:nvSpPr>
        <p:spPr bwMode="auto">
          <a:xfrm>
            <a:off x="3491880" y="4221088"/>
            <a:ext cx="1872208" cy="584775"/>
          </a:xfrm>
          <a:prstGeom prst="rect">
            <a:avLst/>
          </a:prstGeom>
          <a:noFill/>
          <a:ln w="9525">
            <a:noFill/>
            <a:miter lim="800000"/>
            <a:headEnd/>
            <a:tailEnd/>
          </a:ln>
        </p:spPr>
        <p:txBody>
          <a:bodyPr wrap="square">
            <a:spAutoFit/>
          </a:bodyPr>
          <a:lstStyle/>
          <a:p>
            <a:r>
              <a:rPr lang="pt-BR" sz="3200" dirty="0" smtClean="0">
                <a:solidFill>
                  <a:srgbClr val="FFC000"/>
                </a:solidFill>
                <a:latin typeface="Century Gothic" pitchFamily="34" charset="0"/>
              </a:rPr>
              <a:t>Sol</a:t>
            </a:r>
            <a:endParaRPr lang="pt-BR" sz="3200" dirty="0">
              <a:solidFill>
                <a:srgbClr val="FFC000"/>
              </a:solidFill>
              <a:latin typeface="Century Gothic" pitchFamily="34" charset="0"/>
            </a:endParaRPr>
          </a:p>
        </p:txBody>
      </p:sp>
      <p:sp>
        <p:nvSpPr>
          <p:cNvPr id="25" name="Text Box 141"/>
          <p:cNvSpPr txBox="1">
            <a:spLocks noChangeArrowheads="1"/>
          </p:cNvSpPr>
          <p:nvPr/>
        </p:nvSpPr>
        <p:spPr bwMode="auto">
          <a:xfrm>
            <a:off x="35496" y="6536377"/>
            <a:ext cx="9108504" cy="261610"/>
          </a:xfrm>
          <a:prstGeom prst="rect">
            <a:avLst/>
          </a:prstGeom>
          <a:noFill/>
          <a:ln w="9525">
            <a:noFill/>
            <a:miter lim="800000"/>
            <a:headEnd/>
            <a:tailEnd/>
          </a:ln>
        </p:spPr>
        <p:txBody>
          <a:bodyPr wrap="square">
            <a:spAutoFit/>
          </a:bodyPr>
          <a:lstStyle/>
          <a:p>
            <a:pPr algn="l">
              <a:defRPr/>
            </a:pPr>
            <a:r>
              <a:rPr lang="pt-BR" sz="1100" dirty="0">
                <a:solidFill>
                  <a:srgbClr val="FF9999"/>
                </a:solidFill>
                <a:latin typeface="Century Gothic" pitchFamily="34" charset="0"/>
              </a:rPr>
              <a:t>Crédito da imagem</a:t>
            </a:r>
            <a:r>
              <a:rPr lang="pt-BR" sz="1100" dirty="0" smtClean="0">
                <a:solidFill>
                  <a:srgbClr val="FF9999"/>
                </a:solidFill>
                <a:latin typeface="Century Gothic" pitchFamily="34" charset="0"/>
              </a:rPr>
              <a:t>: André Luiz da Silva/CDA/CDCC, baseada em ilustração de </a:t>
            </a:r>
            <a:r>
              <a:rPr lang="pt-BR" sz="1100" dirty="0" err="1" smtClean="0">
                <a:solidFill>
                  <a:srgbClr val="FF9999"/>
                </a:solidFill>
                <a:latin typeface="Century Gothic" pitchFamily="34" charset="0"/>
              </a:rPr>
              <a:t>Chaisson</a:t>
            </a:r>
            <a:r>
              <a:rPr lang="pt-BR" sz="1100" dirty="0" smtClean="0">
                <a:solidFill>
                  <a:srgbClr val="FF9999"/>
                </a:solidFill>
                <a:latin typeface="Century Gothic" pitchFamily="34" charset="0"/>
              </a:rPr>
              <a:t> &amp; </a:t>
            </a:r>
            <a:r>
              <a:rPr lang="pt-BR" sz="1100" dirty="0" err="1" smtClean="0">
                <a:solidFill>
                  <a:srgbClr val="FF9999"/>
                </a:solidFill>
                <a:latin typeface="Century Gothic" pitchFamily="34" charset="0"/>
              </a:rPr>
              <a:t>McMillan</a:t>
            </a:r>
            <a:r>
              <a:rPr lang="pt-BR" sz="1100" dirty="0" smtClean="0">
                <a:solidFill>
                  <a:srgbClr val="FF9999"/>
                </a:solidFill>
                <a:latin typeface="Century Gothic" pitchFamily="34" charset="0"/>
              </a:rPr>
              <a:t> em </a:t>
            </a:r>
            <a:r>
              <a:rPr lang="pt-BR" sz="1100" dirty="0" err="1" smtClean="0">
                <a:solidFill>
                  <a:srgbClr val="FF9999"/>
                </a:solidFill>
                <a:latin typeface="Century Gothic" pitchFamily="34" charset="0"/>
              </a:rPr>
              <a:t>Astronomy</a:t>
            </a:r>
            <a:r>
              <a:rPr lang="pt-BR" sz="1100" dirty="0" smtClean="0">
                <a:solidFill>
                  <a:srgbClr val="FF9999"/>
                </a:solidFill>
                <a:latin typeface="Century Gothic" pitchFamily="34" charset="0"/>
              </a:rPr>
              <a:t> </a:t>
            </a:r>
            <a:r>
              <a:rPr lang="pt-BR" sz="1100" dirty="0" err="1" smtClean="0">
                <a:solidFill>
                  <a:srgbClr val="FF9999"/>
                </a:solidFill>
                <a:latin typeface="Century Gothic" pitchFamily="34" charset="0"/>
              </a:rPr>
              <a:t>Today</a:t>
            </a:r>
            <a:endParaRPr lang="pt-BR" sz="1100" dirty="0">
              <a:solidFill>
                <a:srgbClr val="FF9999"/>
              </a:solidFill>
              <a:latin typeface="Century Gothic" pitchFamily="34" charset="0"/>
            </a:endParaRPr>
          </a:p>
        </p:txBody>
      </p:sp>
      <p:sp>
        <p:nvSpPr>
          <p:cNvPr id="37" name="Elipse 36"/>
          <p:cNvSpPr/>
          <p:nvPr/>
        </p:nvSpPr>
        <p:spPr bwMode="auto">
          <a:xfrm>
            <a:off x="1043608" y="3645024"/>
            <a:ext cx="4032448" cy="2160240"/>
          </a:xfrm>
          <a:prstGeom prst="ellipse">
            <a:avLst/>
          </a:prstGeom>
          <a:noFill/>
          <a:ln w="28575" cap="flat" cmpd="sng" algn="ctr">
            <a:solidFill>
              <a:srgbClr val="53D2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solidFill>
                  <a:srgbClr val="53D2FF"/>
                </a:solidFill>
              </a:ln>
              <a:solidFill>
                <a:srgbClr val="FF0066"/>
              </a:solidFill>
              <a:effectLst/>
              <a:latin typeface="Arial" charset="0"/>
            </a:endParaRPr>
          </a:p>
        </p:txBody>
      </p:sp>
      <p:grpSp>
        <p:nvGrpSpPr>
          <p:cNvPr id="803" name="Grupo 802"/>
          <p:cNvGrpSpPr/>
          <p:nvPr/>
        </p:nvGrpSpPr>
        <p:grpSpPr>
          <a:xfrm>
            <a:off x="809826" y="4653136"/>
            <a:ext cx="3654974" cy="1680650"/>
            <a:chOff x="693716" y="4653136"/>
            <a:chExt cx="3654974" cy="1680650"/>
          </a:xfrm>
        </p:grpSpPr>
        <p:sp>
          <p:nvSpPr>
            <p:cNvPr id="680" name="Lágrima 11"/>
            <p:cNvSpPr/>
            <p:nvPr/>
          </p:nvSpPr>
          <p:spPr bwMode="auto">
            <a:xfrm rot="767894">
              <a:off x="693716" y="4770667"/>
              <a:ext cx="1526829" cy="1563119"/>
            </a:xfrm>
            <a:custGeom>
              <a:avLst/>
              <a:gdLst>
                <a:gd name="connsiteX0" fmla="*/ 0 w 1156717"/>
                <a:gd name="connsiteY0" fmla="*/ 579323 h 1158646"/>
                <a:gd name="connsiteX1" fmla="*/ 578359 w 1156717"/>
                <a:gd name="connsiteY1" fmla="*/ 0 h 1158646"/>
                <a:gd name="connsiteX2" fmla="*/ 1735076 w 1156717"/>
                <a:gd name="connsiteY2" fmla="*/ -579323 h 1158646"/>
                <a:gd name="connsiteX3" fmla="*/ 1156717 w 1156717"/>
                <a:gd name="connsiteY3" fmla="*/ 579323 h 1158646"/>
                <a:gd name="connsiteX4" fmla="*/ 578358 w 1156717"/>
                <a:gd name="connsiteY4" fmla="*/ 1158646 h 1158646"/>
                <a:gd name="connsiteX5" fmla="*/ -1 w 1156717"/>
                <a:gd name="connsiteY5" fmla="*/ 579323 h 1158646"/>
                <a:gd name="connsiteX6" fmla="*/ 0 w 1156717"/>
                <a:gd name="connsiteY6" fmla="*/ 579323 h 1158646"/>
                <a:gd name="connsiteX0" fmla="*/ 1 w 1747623"/>
                <a:gd name="connsiteY0" fmla="*/ 1160280 h 1739603"/>
                <a:gd name="connsiteX1" fmla="*/ 476760 w 1747623"/>
                <a:gd name="connsiteY1" fmla="*/ 885757 h 1739603"/>
                <a:gd name="connsiteX2" fmla="*/ 1735077 w 1747623"/>
                <a:gd name="connsiteY2" fmla="*/ 1634 h 1739603"/>
                <a:gd name="connsiteX3" fmla="*/ 1156718 w 1747623"/>
                <a:gd name="connsiteY3" fmla="*/ 1160280 h 1739603"/>
                <a:gd name="connsiteX4" fmla="*/ 578359 w 1747623"/>
                <a:gd name="connsiteY4" fmla="*/ 1739603 h 1739603"/>
                <a:gd name="connsiteX5" fmla="*/ 0 w 1747623"/>
                <a:gd name="connsiteY5" fmla="*/ 1160280 h 1739603"/>
                <a:gd name="connsiteX6" fmla="*/ 1 w 1747623"/>
                <a:gd name="connsiteY6" fmla="*/ 1160280 h 1739603"/>
                <a:gd name="connsiteX0" fmla="*/ 177801 w 1747623"/>
                <a:gd name="connsiteY0" fmla="*/ 1554574 h 1740197"/>
                <a:gd name="connsiteX1" fmla="*/ 476760 w 1747623"/>
                <a:gd name="connsiteY1" fmla="*/ 886351 h 1740197"/>
                <a:gd name="connsiteX2" fmla="*/ 1735077 w 1747623"/>
                <a:gd name="connsiteY2" fmla="*/ 2228 h 1740197"/>
                <a:gd name="connsiteX3" fmla="*/ 1156718 w 1747623"/>
                <a:gd name="connsiteY3" fmla="*/ 1160874 h 1740197"/>
                <a:gd name="connsiteX4" fmla="*/ 578359 w 1747623"/>
                <a:gd name="connsiteY4" fmla="*/ 1740197 h 1740197"/>
                <a:gd name="connsiteX5" fmla="*/ 0 w 1747623"/>
                <a:gd name="connsiteY5" fmla="*/ 1160874 h 1740197"/>
                <a:gd name="connsiteX6" fmla="*/ 177801 w 1747623"/>
                <a:gd name="connsiteY6" fmla="*/ 1554574 h 1740197"/>
                <a:gd name="connsiteX0" fmla="*/ 177801 w 1740940"/>
                <a:gd name="connsiteY0" fmla="*/ 1556616 h 1742239"/>
                <a:gd name="connsiteX1" fmla="*/ 476760 w 1740940"/>
                <a:gd name="connsiteY1" fmla="*/ 888393 h 1742239"/>
                <a:gd name="connsiteX2" fmla="*/ 1735077 w 1740940"/>
                <a:gd name="connsiteY2" fmla="*/ 4270 h 1742239"/>
                <a:gd name="connsiteX3" fmla="*/ 978918 w 1740940"/>
                <a:gd name="connsiteY3" fmla="*/ 1277216 h 1742239"/>
                <a:gd name="connsiteX4" fmla="*/ 578359 w 1740940"/>
                <a:gd name="connsiteY4" fmla="*/ 1742239 h 1742239"/>
                <a:gd name="connsiteX5" fmla="*/ 0 w 1740940"/>
                <a:gd name="connsiteY5" fmla="*/ 1162916 h 1742239"/>
                <a:gd name="connsiteX6" fmla="*/ 177801 w 1740940"/>
                <a:gd name="connsiteY6" fmla="*/ 1556616 h 1742239"/>
                <a:gd name="connsiteX0" fmla="*/ 177801 w 2868564"/>
                <a:gd name="connsiteY0" fmla="*/ 2570335 h 2755958"/>
                <a:gd name="connsiteX1" fmla="*/ 476760 w 2868564"/>
                <a:gd name="connsiteY1" fmla="*/ 1902112 h 2755958"/>
                <a:gd name="connsiteX2" fmla="*/ 2865377 w 2868564"/>
                <a:gd name="connsiteY2" fmla="*/ 1989 h 2755958"/>
                <a:gd name="connsiteX3" fmla="*/ 978918 w 2868564"/>
                <a:gd name="connsiteY3" fmla="*/ 2290935 h 2755958"/>
                <a:gd name="connsiteX4" fmla="*/ 578359 w 2868564"/>
                <a:gd name="connsiteY4" fmla="*/ 2755958 h 2755958"/>
                <a:gd name="connsiteX5" fmla="*/ 0 w 2868564"/>
                <a:gd name="connsiteY5" fmla="*/ 2176635 h 2755958"/>
                <a:gd name="connsiteX6" fmla="*/ 177801 w 2868564"/>
                <a:gd name="connsiteY6" fmla="*/ 2570335 h 2755958"/>
                <a:gd name="connsiteX0" fmla="*/ 177801 w 2868564"/>
                <a:gd name="connsiteY0" fmla="*/ 2570335 h 2755958"/>
                <a:gd name="connsiteX1" fmla="*/ 476760 w 2868564"/>
                <a:gd name="connsiteY1" fmla="*/ 1902112 h 2755958"/>
                <a:gd name="connsiteX2" fmla="*/ 2865377 w 2868564"/>
                <a:gd name="connsiteY2" fmla="*/ 1989 h 2755958"/>
                <a:gd name="connsiteX3" fmla="*/ 978918 w 2868564"/>
                <a:gd name="connsiteY3" fmla="*/ 2290935 h 2755958"/>
                <a:gd name="connsiteX4" fmla="*/ 578359 w 2868564"/>
                <a:gd name="connsiteY4" fmla="*/ 2755958 h 2755958"/>
                <a:gd name="connsiteX5" fmla="*/ 0 w 2868564"/>
                <a:gd name="connsiteY5" fmla="*/ 2176635 h 2755958"/>
                <a:gd name="connsiteX6" fmla="*/ 177801 w 2868564"/>
                <a:gd name="connsiteY6" fmla="*/ 2570335 h 2755958"/>
                <a:gd name="connsiteX0" fmla="*/ 31108 w 2721871"/>
                <a:gd name="connsiteY0" fmla="*/ 2570335 h 2768331"/>
                <a:gd name="connsiteX1" fmla="*/ 330067 w 2721871"/>
                <a:gd name="connsiteY1" fmla="*/ 1902112 h 2768331"/>
                <a:gd name="connsiteX2" fmla="*/ 2718684 w 2721871"/>
                <a:gd name="connsiteY2" fmla="*/ 1989 h 2768331"/>
                <a:gd name="connsiteX3" fmla="*/ 832225 w 2721871"/>
                <a:gd name="connsiteY3" fmla="*/ 2290935 h 2768331"/>
                <a:gd name="connsiteX4" fmla="*/ 431666 w 2721871"/>
                <a:gd name="connsiteY4" fmla="*/ 2755958 h 2768331"/>
                <a:gd name="connsiteX5" fmla="*/ 31108 w 2721871"/>
                <a:gd name="connsiteY5" fmla="*/ 2570335 h 2768331"/>
                <a:gd name="connsiteX0" fmla="*/ 31108 w 2721937"/>
                <a:gd name="connsiteY0" fmla="*/ 2570335 h 2756819"/>
                <a:gd name="connsiteX1" fmla="*/ 330067 w 2721937"/>
                <a:gd name="connsiteY1" fmla="*/ 1902112 h 2756819"/>
                <a:gd name="connsiteX2" fmla="*/ 2718684 w 2721937"/>
                <a:gd name="connsiteY2" fmla="*/ 1989 h 2756819"/>
                <a:gd name="connsiteX3" fmla="*/ 832225 w 2721937"/>
                <a:gd name="connsiteY3" fmla="*/ 2290935 h 2756819"/>
                <a:gd name="connsiteX4" fmla="*/ 228466 w 2721937"/>
                <a:gd name="connsiteY4" fmla="*/ 2743258 h 2756819"/>
                <a:gd name="connsiteX5" fmla="*/ 31108 w 2721937"/>
                <a:gd name="connsiteY5" fmla="*/ 2570335 h 2756819"/>
                <a:gd name="connsiteX0" fmla="*/ 11654 w 2791383"/>
                <a:gd name="connsiteY0" fmla="*/ 2494120 h 2751745"/>
                <a:gd name="connsiteX1" fmla="*/ 399513 w 2791383"/>
                <a:gd name="connsiteY1" fmla="*/ 1902097 h 2751745"/>
                <a:gd name="connsiteX2" fmla="*/ 2788130 w 2791383"/>
                <a:gd name="connsiteY2" fmla="*/ 1974 h 2751745"/>
                <a:gd name="connsiteX3" fmla="*/ 901671 w 2791383"/>
                <a:gd name="connsiteY3" fmla="*/ 2290920 h 2751745"/>
                <a:gd name="connsiteX4" fmla="*/ 297912 w 2791383"/>
                <a:gd name="connsiteY4" fmla="*/ 2743243 h 2751745"/>
                <a:gd name="connsiteX5" fmla="*/ 11654 w 2791383"/>
                <a:gd name="connsiteY5" fmla="*/ 2494120 h 2751745"/>
                <a:gd name="connsiteX0" fmla="*/ 11654 w 2791399"/>
                <a:gd name="connsiteY0" fmla="*/ 2494120 h 2697049"/>
                <a:gd name="connsiteX1" fmla="*/ 399513 w 2791399"/>
                <a:gd name="connsiteY1" fmla="*/ 1902097 h 2697049"/>
                <a:gd name="connsiteX2" fmla="*/ 2788130 w 2791399"/>
                <a:gd name="connsiteY2" fmla="*/ 1974 h 2697049"/>
                <a:gd name="connsiteX3" fmla="*/ 901671 w 2791399"/>
                <a:gd name="connsiteY3" fmla="*/ 2290920 h 2697049"/>
                <a:gd name="connsiteX4" fmla="*/ 249337 w 2791399"/>
                <a:gd name="connsiteY4" fmla="*/ 2685124 h 2697049"/>
                <a:gd name="connsiteX5" fmla="*/ 11654 w 2791399"/>
                <a:gd name="connsiteY5" fmla="*/ 2494120 h 2697049"/>
                <a:gd name="connsiteX0" fmla="*/ 37021 w 2708872"/>
                <a:gd name="connsiteY0" fmla="*/ 2560003 h 2705587"/>
                <a:gd name="connsiteX1" fmla="*/ 316986 w 2708872"/>
                <a:gd name="connsiteY1" fmla="*/ 1902110 h 2705587"/>
                <a:gd name="connsiteX2" fmla="*/ 2705603 w 2708872"/>
                <a:gd name="connsiteY2" fmla="*/ 1987 h 2705587"/>
                <a:gd name="connsiteX3" fmla="*/ 819144 w 2708872"/>
                <a:gd name="connsiteY3" fmla="*/ 2290933 h 2705587"/>
                <a:gd name="connsiteX4" fmla="*/ 166810 w 2708872"/>
                <a:gd name="connsiteY4" fmla="*/ 2685137 h 2705587"/>
                <a:gd name="connsiteX5" fmla="*/ 37021 w 2708872"/>
                <a:gd name="connsiteY5" fmla="*/ 2560003 h 2705587"/>
                <a:gd name="connsiteX0" fmla="*/ 20200 w 2691429"/>
                <a:gd name="connsiteY0" fmla="*/ 2558718 h 2704302"/>
                <a:gd name="connsiteX1" fmla="*/ 352550 w 2691429"/>
                <a:gd name="connsiteY1" fmla="*/ 2051036 h 2704302"/>
                <a:gd name="connsiteX2" fmla="*/ 2688782 w 2691429"/>
                <a:gd name="connsiteY2" fmla="*/ 702 h 2704302"/>
                <a:gd name="connsiteX3" fmla="*/ 802323 w 2691429"/>
                <a:gd name="connsiteY3" fmla="*/ 2289648 h 2704302"/>
                <a:gd name="connsiteX4" fmla="*/ 149989 w 2691429"/>
                <a:gd name="connsiteY4" fmla="*/ 2683852 h 2704302"/>
                <a:gd name="connsiteX5" fmla="*/ 20200 w 2691429"/>
                <a:gd name="connsiteY5" fmla="*/ 2558718 h 2704302"/>
                <a:gd name="connsiteX0" fmla="*/ 20200 w 2689847"/>
                <a:gd name="connsiteY0" fmla="*/ 2558988 h 2704572"/>
                <a:gd name="connsiteX1" fmla="*/ 352550 w 2689847"/>
                <a:gd name="connsiteY1" fmla="*/ 2051306 h 2704572"/>
                <a:gd name="connsiteX2" fmla="*/ 2688782 w 2689847"/>
                <a:gd name="connsiteY2" fmla="*/ 972 h 2704572"/>
                <a:gd name="connsiteX3" fmla="*/ 647652 w 2689847"/>
                <a:gd name="connsiteY3" fmla="*/ 2333423 h 2704572"/>
                <a:gd name="connsiteX4" fmla="*/ 149989 w 2689847"/>
                <a:gd name="connsiteY4" fmla="*/ 2684122 h 2704572"/>
                <a:gd name="connsiteX5" fmla="*/ 20200 w 2689847"/>
                <a:gd name="connsiteY5" fmla="*/ 2558988 h 27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847" h="2704572">
                  <a:moveTo>
                    <a:pt x="20200" y="2558988"/>
                  </a:moveTo>
                  <a:cubicBezTo>
                    <a:pt x="3267" y="2416680"/>
                    <a:pt x="-92214" y="2477642"/>
                    <a:pt x="352550" y="2051306"/>
                  </a:cubicBezTo>
                  <a:cubicBezTo>
                    <a:pt x="797314" y="1624970"/>
                    <a:pt x="2639598" y="-46047"/>
                    <a:pt x="2688782" y="972"/>
                  </a:cubicBezTo>
                  <a:cubicBezTo>
                    <a:pt x="2737966" y="47991"/>
                    <a:pt x="1070784" y="1886231"/>
                    <a:pt x="647652" y="2333423"/>
                  </a:cubicBezTo>
                  <a:cubicBezTo>
                    <a:pt x="224520" y="2780615"/>
                    <a:pt x="469408" y="2684122"/>
                    <a:pt x="149989" y="2684122"/>
                  </a:cubicBezTo>
                  <a:cubicBezTo>
                    <a:pt x="16470" y="2730689"/>
                    <a:pt x="37133" y="2701296"/>
                    <a:pt x="20200" y="2558988"/>
                  </a:cubicBezTo>
                  <a:close/>
                </a:path>
              </a:pathLst>
            </a:custGeom>
            <a:gradFill flip="none" rotWithShape="1">
              <a:gsLst>
                <a:gs pos="12000">
                  <a:srgbClr val="5E9EFF"/>
                </a:gs>
                <a:gs pos="39999">
                  <a:srgbClr val="00B0F0"/>
                </a:gs>
                <a:gs pos="74000">
                  <a:srgbClr val="C4D6EB">
                    <a:alpha val="5000"/>
                  </a:srgbClr>
                </a:gs>
                <a:gs pos="32000">
                  <a:srgbClr val="FFEBFA">
                    <a:lumMod val="0"/>
                    <a:lumOff val="100000"/>
                    <a:alpha val="79000"/>
                  </a:srgb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Elipse 27"/>
            <p:cNvSpPr/>
            <p:nvPr/>
          </p:nvSpPr>
          <p:spPr bwMode="auto">
            <a:xfrm>
              <a:off x="1547664" y="4653136"/>
              <a:ext cx="998935" cy="988965"/>
            </a:xfrm>
            <a:prstGeom prst="ellipse">
              <a:avLst/>
            </a:prstGeom>
            <a:gradFill>
              <a:gsLst>
                <a:gs pos="62000">
                  <a:srgbClr val="FFFFCC">
                    <a:alpha val="0"/>
                  </a:srgbClr>
                </a:gs>
                <a:gs pos="4000">
                  <a:srgbClr val="FFC000"/>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Oval 3"/>
            <p:cNvSpPr>
              <a:spLocks noChangeArrowheads="1"/>
            </p:cNvSpPr>
            <p:nvPr/>
          </p:nvSpPr>
          <p:spPr bwMode="auto">
            <a:xfrm rot="2168867">
              <a:off x="1835696" y="4869160"/>
              <a:ext cx="432048" cy="629112"/>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 name="Retângulo 8"/>
            <p:cNvSpPr>
              <a:spLocks noChangeArrowheads="1"/>
            </p:cNvSpPr>
            <p:nvPr/>
          </p:nvSpPr>
          <p:spPr bwMode="auto">
            <a:xfrm>
              <a:off x="899592" y="5786100"/>
              <a:ext cx="3420549" cy="523220"/>
            </a:xfrm>
            <a:prstGeom prst="rect">
              <a:avLst/>
            </a:prstGeom>
            <a:noFill/>
            <a:ln w="9525">
              <a:noFill/>
              <a:miter lim="800000"/>
              <a:headEnd/>
              <a:tailEnd/>
            </a:ln>
          </p:spPr>
          <p:txBody>
            <a:bodyPr wrap="square">
              <a:spAutoFit/>
            </a:bodyPr>
            <a:lstStyle/>
            <a:p>
              <a:r>
                <a:rPr lang="pt-BR" sz="2800" b="0" dirty="0" err="1" smtClean="0">
                  <a:solidFill>
                    <a:schemeClr val="bg1"/>
                  </a:solidFill>
                  <a:latin typeface="Century Gothic" pitchFamily="34" charset="0"/>
                </a:rPr>
                <a:t>Desfragmentação</a:t>
              </a:r>
              <a:endParaRPr lang="pt-BR" sz="2800" b="0" dirty="0">
                <a:solidFill>
                  <a:schemeClr val="bg1"/>
                </a:solidFill>
                <a:latin typeface="Century Gothic" pitchFamily="34" charset="0"/>
              </a:endParaRPr>
            </a:p>
          </p:txBody>
        </p:sp>
        <p:sp>
          <p:nvSpPr>
            <p:cNvPr id="40" name="Oval 3"/>
            <p:cNvSpPr>
              <a:spLocks noChangeAspect="1" noChangeArrowheads="1"/>
            </p:cNvSpPr>
            <p:nvPr/>
          </p:nvSpPr>
          <p:spPr bwMode="auto">
            <a:xfrm rot="2168867">
              <a:off x="1965174" y="531933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 name="Oval 3"/>
            <p:cNvSpPr>
              <a:spLocks noChangeAspect="1" noChangeArrowheads="1"/>
            </p:cNvSpPr>
            <p:nvPr/>
          </p:nvSpPr>
          <p:spPr bwMode="auto">
            <a:xfrm rot="2168867">
              <a:off x="1821158" y="531933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 name="Oval 3"/>
            <p:cNvSpPr>
              <a:spLocks noChangeAspect="1" noChangeArrowheads="1"/>
            </p:cNvSpPr>
            <p:nvPr/>
          </p:nvSpPr>
          <p:spPr bwMode="auto">
            <a:xfrm rot="2168867">
              <a:off x="1605134" y="5391343"/>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 name="Oval 3"/>
            <p:cNvSpPr>
              <a:spLocks noChangeAspect="1" noChangeArrowheads="1"/>
            </p:cNvSpPr>
            <p:nvPr/>
          </p:nvSpPr>
          <p:spPr bwMode="auto">
            <a:xfrm rot="2168867">
              <a:off x="1749150" y="517531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 name="Oval 3"/>
            <p:cNvSpPr>
              <a:spLocks noChangeArrowheads="1"/>
            </p:cNvSpPr>
            <p:nvPr/>
          </p:nvSpPr>
          <p:spPr bwMode="auto">
            <a:xfrm rot="2168867">
              <a:off x="1722744" y="533290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 name="Oval 3"/>
            <p:cNvSpPr>
              <a:spLocks noChangeArrowheads="1"/>
            </p:cNvSpPr>
            <p:nvPr/>
          </p:nvSpPr>
          <p:spPr bwMode="auto">
            <a:xfrm rot="2168867">
              <a:off x="1866761" y="5332910"/>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 name="Oval 3"/>
            <p:cNvSpPr>
              <a:spLocks noChangeArrowheads="1"/>
            </p:cNvSpPr>
            <p:nvPr/>
          </p:nvSpPr>
          <p:spPr bwMode="auto">
            <a:xfrm rot="2168867">
              <a:off x="1794750" y="518889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 name="Oval 3"/>
            <p:cNvSpPr>
              <a:spLocks noChangeArrowheads="1"/>
            </p:cNvSpPr>
            <p:nvPr/>
          </p:nvSpPr>
          <p:spPr bwMode="auto">
            <a:xfrm rot="2168867">
              <a:off x="1794752" y="547692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 name="Oval 3"/>
            <p:cNvSpPr>
              <a:spLocks noChangeAspect="1" noChangeArrowheads="1"/>
            </p:cNvSpPr>
            <p:nvPr/>
          </p:nvSpPr>
          <p:spPr bwMode="auto">
            <a:xfrm rot="2168867">
              <a:off x="1973558" y="547173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 name="Oval 3"/>
            <p:cNvSpPr>
              <a:spLocks noChangeAspect="1" noChangeArrowheads="1"/>
            </p:cNvSpPr>
            <p:nvPr/>
          </p:nvSpPr>
          <p:spPr bwMode="auto">
            <a:xfrm rot="2168867">
              <a:off x="1757534" y="5543743"/>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 name="Oval 3"/>
            <p:cNvSpPr>
              <a:spLocks noChangeAspect="1" noChangeArrowheads="1"/>
            </p:cNvSpPr>
            <p:nvPr/>
          </p:nvSpPr>
          <p:spPr bwMode="auto">
            <a:xfrm rot="2168867">
              <a:off x="1901550" y="532771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 name="Oval 3"/>
            <p:cNvSpPr>
              <a:spLocks noChangeArrowheads="1"/>
            </p:cNvSpPr>
            <p:nvPr/>
          </p:nvSpPr>
          <p:spPr bwMode="auto">
            <a:xfrm rot="2168867">
              <a:off x="1794752" y="511688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257" name="Grupo 256"/>
            <p:cNvGrpSpPr/>
            <p:nvPr/>
          </p:nvGrpSpPr>
          <p:grpSpPr>
            <a:xfrm rot="18834804">
              <a:off x="1658740" y="5089227"/>
              <a:ext cx="758919" cy="522775"/>
              <a:chOff x="5167122" y="4476508"/>
              <a:chExt cx="758919" cy="522775"/>
            </a:xfrm>
          </p:grpSpPr>
          <p:sp>
            <p:nvSpPr>
              <p:cNvPr id="258"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59"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0"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1"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2"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3"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4"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5"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6"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7"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8"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69"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0"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1"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2"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3"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4"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5"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6"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7"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8"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79" name="Oval 3"/>
              <p:cNvSpPr>
                <a:spLocks noChangeArrowheads="1"/>
              </p:cNvSpPr>
              <p:nvPr/>
            </p:nvSpPr>
            <p:spPr bwMode="auto">
              <a:xfrm rot="15260985">
                <a:off x="5166308" y="451674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280" name="Grupo 279"/>
            <p:cNvGrpSpPr/>
            <p:nvPr/>
          </p:nvGrpSpPr>
          <p:grpSpPr>
            <a:xfrm rot="18834804">
              <a:off x="1657495" y="5078557"/>
              <a:ext cx="650349" cy="581558"/>
              <a:chOff x="5275692" y="4417725"/>
              <a:chExt cx="650349" cy="581558"/>
            </a:xfrm>
          </p:grpSpPr>
          <p:sp>
            <p:nvSpPr>
              <p:cNvPr id="281"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2"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3"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4"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5"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6"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7"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8"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89"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0"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1"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2"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3"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4"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5"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6"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7"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8"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299"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00"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01"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02"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652" name="Oval 3"/>
            <p:cNvSpPr>
              <a:spLocks noChangeAspect="1" noChangeArrowheads="1"/>
            </p:cNvSpPr>
            <p:nvPr/>
          </p:nvSpPr>
          <p:spPr bwMode="auto">
            <a:xfrm rot="2168867">
              <a:off x="2004033" y="5184583"/>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53" name="Oval 3"/>
            <p:cNvSpPr>
              <a:spLocks noChangeArrowheads="1"/>
            </p:cNvSpPr>
            <p:nvPr/>
          </p:nvSpPr>
          <p:spPr bwMode="auto">
            <a:xfrm rot="2168867">
              <a:off x="2121395" y="5182685"/>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54" name="Oval 3"/>
            <p:cNvSpPr>
              <a:spLocks noChangeArrowheads="1"/>
            </p:cNvSpPr>
            <p:nvPr/>
          </p:nvSpPr>
          <p:spPr bwMode="auto">
            <a:xfrm rot="2168867">
              <a:off x="2063132" y="5077396"/>
              <a:ext cx="78068" cy="102933"/>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55" name="Oval 3"/>
            <p:cNvSpPr>
              <a:spLocks noChangeAspect="1" noChangeArrowheads="1"/>
            </p:cNvSpPr>
            <p:nvPr/>
          </p:nvSpPr>
          <p:spPr bwMode="auto">
            <a:xfrm rot="2168867">
              <a:off x="2166653" y="5381368"/>
              <a:ext cx="45719" cy="75966"/>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656" name="Grupo 655"/>
            <p:cNvGrpSpPr/>
            <p:nvPr/>
          </p:nvGrpSpPr>
          <p:grpSpPr>
            <a:xfrm>
              <a:off x="1629319" y="5135516"/>
              <a:ext cx="426007" cy="439647"/>
              <a:chOff x="5275692" y="4417725"/>
              <a:chExt cx="650349" cy="581558"/>
            </a:xfrm>
          </p:grpSpPr>
          <p:sp>
            <p:nvSpPr>
              <p:cNvPr id="657"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58"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59"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0"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1"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2"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3"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4"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5"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6"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7"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8"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69"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0"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1"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2"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3"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4"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5"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6"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7"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78"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781" name="Grupo 780"/>
            <p:cNvGrpSpPr/>
            <p:nvPr/>
          </p:nvGrpSpPr>
          <p:grpSpPr>
            <a:xfrm rot="18834804">
              <a:off x="4056142" y="5163944"/>
              <a:ext cx="426007" cy="159089"/>
              <a:chOff x="5275692" y="4540121"/>
              <a:chExt cx="650349" cy="323541"/>
            </a:xfrm>
          </p:grpSpPr>
          <p:sp>
            <p:nvSpPr>
              <p:cNvPr id="78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8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8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9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98"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grpSp>
        <p:nvGrpSpPr>
          <p:cNvPr id="804" name="Grupo 803"/>
          <p:cNvGrpSpPr/>
          <p:nvPr/>
        </p:nvGrpSpPr>
        <p:grpSpPr>
          <a:xfrm>
            <a:off x="899592" y="1681644"/>
            <a:ext cx="4392738" cy="1148119"/>
            <a:chOff x="899592" y="1681644"/>
            <a:chExt cx="4392738" cy="1148119"/>
          </a:xfrm>
        </p:grpSpPr>
        <p:sp>
          <p:nvSpPr>
            <p:cNvPr id="334" name="Oval 3"/>
            <p:cNvSpPr>
              <a:spLocks noChangeArrowheads="1"/>
            </p:cNvSpPr>
            <p:nvPr/>
          </p:nvSpPr>
          <p:spPr bwMode="auto">
            <a:xfrm rot="2168867">
              <a:off x="3480103" y="270203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35" name="Oval 3"/>
            <p:cNvSpPr>
              <a:spLocks noChangeAspect="1" noChangeArrowheads="1"/>
            </p:cNvSpPr>
            <p:nvPr/>
          </p:nvSpPr>
          <p:spPr bwMode="auto">
            <a:xfrm rot="2168867">
              <a:off x="3642160" y="266999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36" name="Oval 3"/>
            <p:cNvSpPr>
              <a:spLocks noChangeAspect="1" noChangeArrowheads="1"/>
            </p:cNvSpPr>
            <p:nvPr/>
          </p:nvSpPr>
          <p:spPr bwMode="auto">
            <a:xfrm rot="2168867">
              <a:off x="3498144" y="266999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38" name="Oval 3"/>
            <p:cNvSpPr>
              <a:spLocks noChangeArrowheads="1"/>
            </p:cNvSpPr>
            <p:nvPr/>
          </p:nvSpPr>
          <p:spPr bwMode="auto">
            <a:xfrm rot="2168867">
              <a:off x="3696126" y="2630028"/>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0" name="Oval 3"/>
            <p:cNvSpPr>
              <a:spLocks noChangeAspect="1" noChangeArrowheads="1"/>
            </p:cNvSpPr>
            <p:nvPr/>
          </p:nvSpPr>
          <p:spPr bwMode="auto">
            <a:xfrm rot="2168867">
              <a:off x="3578536" y="2678383"/>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1" name="Oval 3"/>
            <p:cNvSpPr>
              <a:spLocks noChangeAspect="1" noChangeArrowheads="1"/>
            </p:cNvSpPr>
            <p:nvPr/>
          </p:nvSpPr>
          <p:spPr bwMode="auto">
            <a:xfrm rot="2168867">
              <a:off x="3542154" y="2564435"/>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2" name="Oval 3"/>
            <p:cNvSpPr>
              <a:spLocks noChangeAspect="1" noChangeArrowheads="1"/>
            </p:cNvSpPr>
            <p:nvPr/>
          </p:nvSpPr>
          <p:spPr bwMode="auto">
            <a:xfrm rot="2168867">
              <a:off x="3690260" y="2606386"/>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3" name="Oval 3"/>
            <p:cNvSpPr>
              <a:spLocks noChangeAspect="1" noChangeArrowheads="1"/>
            </p:cNvSpPr>
            <p:nvPr/>
          </p:nvSpPr>
          <p:spPr bwMode="auto">
            <a:xfrm rot="2168867">
              <a:off x="3855814" y="2505165"/>
              <a:ext cx="70424" cy="117015"/>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4" name="Oval 3"/>
            <p:cNvSpPr>
              <a:spLocks noChangeArrowheads="1"/>
            </p:cNvSpPr>
            <p:nvPr/>
          </p:nvSpPr>
          <p:spPr bwMode="auto">
            <a:xfrm rot="2168867">
              <a:off x="3591598" y="267649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5" name="Oval 3"/>
            <p:cNvSpPr>
              <a:spLocks noChangeArrowheads="1"/>
            </p:cNvSpPr>
            <p:nvPr/>
          </p:nvSpPr>
          <p:spPr bwMode="auto">
            <a:xfrm rot="2168867">
              <a:off x="3735615" y="2599065"/>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7" name="Oval 3"/>
            <p:cNvSpPr>
              <a:spLocks noChangeArrowheads="1"/>
            </p:cNvSpPr>
            <p:nvPr/>
          </p:nvSpPr>
          <p:spPr bwMode="auto">
            <a:xfrm rot="2168867">
              <a:off x="3389608" y="2642730"/>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48" name="Oval 3"/>
            <p:cNvSpPr>
              <a:spLocks noChangeAspect="1" noChangeArrowheads="1"/>
            </p:cNvSpPr>
            <p:nvPr/>
          </p:nvSpPr>
          <p:spPr bwMode="auto">
            <a:xfrm rot="2168867">
              <a:off x="3568662" y="2581004"/>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0" name="Oval 3"/>
            <p:cNvSpPr>
              <a:spLocks noChangeAspect="1" noChangeArrowheads="1"/>
            </p:cNvSpPr>
            <p:nvPr/>
          </p:nvSpPr>
          <p:spPr bwMode="auto">
            <a:xfrm rot="2168867">
              <a:off x="3770652" y="2537338"/>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1" name="Oval 3"/>
            <p:cNvSpPr>
              <a:spLocks noChangeArrowheads="1"/>
            </p:cNvSpPr>
            <p:nvPr/>
          </p:nvSpPr>
          <p:spPr bwMode="auto">
            <a:xfrm rot="2168867">
              <a:off x="3620029" y="2516069"/>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352" name="Grupo 351"/>
            <p:cNvGrpSpPr/>
            <p:nvPr/>
          </p:nvGrpSpPr>
          <p:grpSpPr>
            <a:xfrm rot="16789911">
              <a:off x="3720470" y="2412126"/>
              <a:ext cx="426007" cy="285958"/>
              <a:chOff x="5275692" y="4417725"/>
              <a:chExt cx="650349" cy="581558"/>
            </a:xfrm>
          </p:grpSpPr>
          <p:sp>
            <p:nvSpPr>
              <p:cNvPr id="353"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4"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5"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6"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7"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8"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59"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0"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1"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2"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3"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4"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5"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6"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7"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8"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69"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0"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1"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2"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3"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4"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375" name="Grupo 374"/>
            <p:cNvGrpSpPr/>
            <p:nvPr/>
          </p:nvGrpSpPr>
          <p:grpSpPr>
            <a:xfrm rot="18834804">
              <a:off x="4063710" y="2243657"/>
              <a:ext cx="426007" cy="285958"/>
              <a:chOff x="5275692" y="4417725"/>
              <a:chExt cx="650349" cy="581558"/>
            </a:xfrm>
          </p:grpSpPr>
          <p:sp>
            <p:nvSpPr>
              <p:cNvPr id="376"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7"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8"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79"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0"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1"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2"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3"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4"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5"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6"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7"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8"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89"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0"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1"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2"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3"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4"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5"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6"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397"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398" name="Grupo 397"/>
            <p:cNvGrpSpPr/>
            <p:nvPr/>
          </p:nvGrpSpPr>
          <p:grpSpPr>
            <a:xfrm rot="18834804">
              <a:off x="3916617" y="2396057"/>
              <a:ext cx="426007" cy="285958"/>
              <a:chOff x="5275692" y="4417725"/>
              <a:chExt cx="650349" cy="581558"/>
            </a:xfrm>
          </p:grpSpPr>
          <p:sp>
            <p:nvSpPr>
              <p:cNvPr id="399"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0"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1"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2"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3"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4"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5"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6"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7"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8"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09"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0"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1"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2"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3"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4"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5"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6"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7"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8"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19"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0"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421" name="Grupo 420"/>
            <p:cNvGrpSpPr/>
            <p:nvPr/>
          </p:nvGrpSpPr>
          <p:grpSpPr>
            <a:xfrm rot="18834804">
              <a:off x="4207726" y="2242489"/>
              <a:ext cx="426007" cy="285958"/>
              <a:chOff x="5275692" y="4417725"/>
              <a:chExt cx="650349" cy="581558"/>
            </a:xfrm>
          </p:grpSpPr>
          <p:sp>
            <p:nvSpPr>
              <p:cNvPr id="422"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3"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6"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7"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29"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0"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1"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2"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3"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4"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5"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6"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7"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8"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39"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0"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1"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546" name="Grupo 545"/>
            <p:cNvGrpSpPr/>
            <p:nvPr/>
          </p:nvGrpSpPr>
          <p:grpSpPr>
            <a:xfrm rot="10287150">
              <a:off x="3578177" y="2100456"/>
              <a:ext cx="1174101" cy="595644"/>
              <a:chOff x="3578177" y="2100456"/>
              <a:chExt cx="1174101" cy="595644"/>
            </a:xfrm>
          </p:grpSpPr>
          <p:sp>
            <p:nvSpPr>
              <p:cNvPr id="442" name="Oval 3"/>
              <p:cNvSpPr>
                <a:spLocks noChangeArrowheads="1"/>
              </p:cNvSpPr>
              <p:nvPr/>
            </p:nvSpPr>
            <p:spPr bwMode="auto">
              <a:xfrm rot="2168867">
                <a:off x="3668672" y="255259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3" name="Oval 3"/>
              <p:cNvSpPr>
                <a:spLocks noChangeAspect="1" noChangeArrowheads="1"/>
              </p:cNvSpPr>
              <p:nvPr/>
            </p:nvSpPr>
            <p:spPr bwMode="auto">
              <a:xfrm rot="2168867">
                <a:off x="3830729" y="252055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4" name="Oval 3"/>
              <p:cNvSpPr>
                <a:spLocks noChangeAspect="1" noChangeArrowheads="1"/>
              </p:cNvSpPr>
              <p:nvPr/>
            </p:nvSpPr>
            <p:spPr bwMode="auto">
              <a:xfrm rot="2168867">
                <a:off x="3686713" y="252055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5" name="Oval 3"/>
              <p:cNvSpPr>
                <a:spLocks noChangeArrowheads="1"/>
              </p:cNvSpPr>
              <p:nvPr/>
            </p:nvSpPr>
            <p:spPr bwMode="auto">
              <a:xfrm rot="2168867">
                <a:off x="3884695" y="2480588"/>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6" name="Oval 3"/>
              <p:cNvSpPr>
                <a:spLocks noChangeAspect="1" noChangeArrowheads="1"/>
              </p:cNvSpPr>
              <p:nvPr/>
            </p:nvSpPr>
            <p:spPr bwMode="auto">
              <a:xfrm rot="2168867">
                <a:off x="3767105" y="2528943"/>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7" name="Oval 3"/>
              <p:cNvSpPr>
                <a:spLocks noChangeAspect="1" noChangeArrowheads="1"/>
              </p:cNvSpPr>
              <p:nvPr/>
            </p:nvSpPr>
            <p:spPr bwMode="auto">
              <a:xfrm rot="2168867">
                <a:off x="3730723" y="2414995"/>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8" name="Oval 3"/>
              <p:cNvSpPr>
                <a:spLocks noChangeAspect="1" noChangeArrowheads="1"/>
              </p:cNvSpPr>
              <p:nvPr/>
            </p:nvSpPr>
            <p:spPr bwMode="auto">
              <a:xfrm rot="2168867">
                <a:off x="3878829" y="2456946"/>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49" name="Oval 3"/>
              <p:cNvSpPr>
                <a:spLocks noChangeAspect="1" noChangeArrowheads="1"/>
              </p:cNvSpPr>
              <p:nvPr/>
            </p:nvSpPr>
            <p:spPr bwMode="auto">
              <a:xfrm rot="2168867">
                <a:off x="4044383" y="2433157"/>
                <a:ext cx="70424" cy="117015"/>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0" name="Oval 3"/>
              <p:cNvSpPr>
                <a:spLocks noChangeArrowheads="1"/>
              </p:cNvSpPr>
              <p:nvPr/>
            </p:nvSpPr>
            <p:spPr bwMode="auto">
              <a:xfrm rot="2168867">
                <a:off x="3780167" y="252705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1" name="Oval 3"/>
              <p:cNvSpPr>
                <a:spLocks noChangeArrowheads="1"/>
              </p:cNvSpPr>
              <p:nvPr/>
            </p:nvSpPr>
            <p:spPr bwMode="auto">
              <a:xfrm rot="2168867">
                <a:off x="3924184" y="2527057"/>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2" name="Oval 3"/>
              <p:cNvSpPr>
                <a:spLocks noChangeArrowheads="1"/>
              </p:cNvSpPr>
              <p:nvPr/>
            </p:nvSpPr>
            <p:spPr bwMode="auto">
              <a:xfrm rot="2168867">
                <a:off x="3578177" y="2493290"/>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3" name="Oval 3"/>
              <p:cNvSpPr>
                <a:spLocks noChangeAspect="1" noChangeArrowheads="1"/>
              </p:cNvSpPr>
              <p:nvPr/>
            </p:nvSpPr>
            <p:spPr bwMode="auto">
              <a:xfrm rot="2168867">
                <a:off x="3757231" y="2431564"/>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4" name="Oval 3"/>
              <p:cNvSpPr>
                <a:spLocks noChangeAspect="1" noChangeArrowheads="1"/>
              </p:cNvSpPr>
              <p:nvPr/>
            </p:nvSpPr>
            <p:spPr bwMode="auto">
              <a:xfrm rot="2168867">
                <a:off x="3959221" y="2465330"/>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5" name="Oval 3"/>
              <p:cNvSpPr>
                <a:spLocks noChangeArrowheads="1"/>
              </p:cNvSpPr>
              <p:nvPr/>
            </p:nvSpPr>
            <p:spPr bwMode="auto">
              <a:xfrm rot="2168867">
                <a:off x="3808598" y="2366629"/>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456" name="Grupo 455"/>
              <p:cNvGrpSpPr/>
              <p:nvPr/>
            </p:nvGrpSpPr>
            <p:grpSpPr>
              <a:xfrm rot="16789911">
                <a:off x="3909039" y="2340118"/>
                <a:ext cx="426007" cy="285958"/>
                <a:chOff x="5275692" y="4417725"/>
                <a:chExt cx="650349" cy="581558"/>
              </a:xfrm>
            </p:grpSpPr>
            <p:sp>
              <p:nvSpPr>
                <p:cNvPr id="457"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8"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59"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0"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1"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2"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3"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4"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5"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6"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7"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8"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69"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0"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1"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2"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3"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4"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5"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6"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7"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78"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479" name="Grupo 478"/>
              <p:cNvGrpSpPr/>
              <p:nvPr/>
            </p:nvGrpSpPr>
            <p:grpSpPr>
              <a:xfrm rot="18834804">
                <a:off x="4252279" y="2171649"/>
                <a:ext cx="426007" cy="285958"/>
                <a:chOff x="5275692" y="4417725"/>
                <a:chExt cx="650349" cy="581558"/>
              </a:xfrm>
            </p:grpSpPr>
            <p:sp>
              <p:nvSpPr>
                <p:cNvPr id="480"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1"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2"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3"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4"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5"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6"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7"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8"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89"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0"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2"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3"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4"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5"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6"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7"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8"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499"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0"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1"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502" name="Grupo 501"/>
              <p:cNvGrpSpPr/>
              <p:nvPr/>
            </p:nvGrpSpPr>
            <p:grpSpPr>
              <a:xfrm rot="18834804">
                <a:off x="4105186" y="2324049"/>
                <a:ext cx="426007" cy="285958"/>
                <a:chOff x="5275692" y="4417725"/>
                <a:chExt cx="650349" cy="581558"/>
              </a:xfrm>
            </p:grpSpPr>
            <p:sp>
              <p:nvSpPr>
                <p:cNvPr id="503"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4"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5"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6"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7"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8"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09"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0"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1"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2"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3"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4"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5"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6"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7"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8"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19"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0"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1"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2"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3"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4"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525" name="Grupo 524"/>
              <p:cNvGrpSpPr/>
              <p:nvPr/>
            </p:nvGrpSpPr>
            <p:grpSpPr>
              <a:xfrm rot="18834804">
                <a:off x="4396295" y="2170481"/>
                <a:ext cx="426007" cy="285958"/>
                <a:chOff x="5275692" y="4417725"/>
                <a:chExt cx="650349" cy="581558"/>
              </a:xfrm>
            </p:grpSpPr>
            <p:sp>
              <p:nvSpPr>
                <p:cNvPr id="526"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7"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8"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29"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0"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1"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2"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3"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4"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5"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6"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7"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8"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39"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0"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1"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2"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3"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4"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45"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grpSp>
          <p:nvGrpSpPr>
            <p:cNvPr id="651" name="Grupo 650"/>
            <p:cNvGrpSpPr/>
            <p:nvPr/>
          </p:nvGrpSpPr>
          <p:grpSpPr>
            <a:xfrm rot="10473759">
              <a:off x="3668569" y="2176546"/>
              <a:ext cx="949887" cy="584412"/>
              <a:chOff x="3794560" y="2336057"/>
              <a:chExt cx="949887" cy="584412"/>
            </a:xfrm>
          </p:grpSpPr>
          <p:sp>
            <p:nvSpPr>
              <p:cNvPr id="548" name="Oval 3"/>
              <p:cNvSpPr>
                <a:spLocks noChangeAspect="1" noChangeArrowheads="1"/>
              </p:cNvSpPr>
              <p:nvPr/>
            </p:nvSpPr>
            <p:spPr bwMode="auto">
              <a:xfrm rot="2168867">
                <a:off x="3794560" y="2744967"/>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50" name="Oval 3"/>
              <p:cNvSpPr>
                <a:spLocks noChangeArrowheads="1"/>
              </p:cNvSpPr>
              <p:nvPr/>
            </p:nvSpPr>
            <p:spPr bwMode="auto">
              <a:xfrm rot="2168867">
                <a:off x="3848526" y="270499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53" name="Oval 3"/>
              <p:cNvSpPr>
                <a:spLocks noChangeAspect="1" noChangeArrowheads="1"/>
              </p:cNvSpPr>
              <p:nvPr/>
            </p:nvSpPr>
            <p:spPr bwMode="auto">
              <a:xfrm rot="2168867">
                <a:off x="3842660" y="2681354"/>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54" name="Oval 3"/>
              <p:cNvSpPr>
                <a:spLocks noChangeAspect="1" noChangeArrowheads="1"/>
              </p:cNvSpPr>
              <p:nvPr/>
            </p:nvSpPr>
            <p:spPr bwMode="auto">
              <a:xfrm rot="2168867">
                <a:off x="4008214" y="2657565"/>
                <a:ext cx="70424" cy="117015"/>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561" name="Grupo 560"/>
              <p:cNvGrpSpPr/>
              <p:nvPr/>
            </p:nvGrpSpPr>
            <p:grpSpPr>
              <a:xfrm rot="16789911">
                <a:off x="3875147" y="2567233"/>
                <a:ext cx="420515" cy="285958"/>
                <a:chOff x="5275692" y="4417725"/>
                <a:chExt cx="641965" cy="581558"/>
              </a:xfrm>
            </p:grpSpPr>
            <p:sp>
              <p:nvSpPr>
                <p:cNvPr id="562"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3"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6"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7"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69"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0"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1"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2"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3"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4"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5"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6"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7"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8"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79"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0" name="Oval 3"/>
                <p:cNvSpPr>
                  <a:spLocks noChangeAspect="1" noChangeArrowheads="1"/>
                </p:cNvSpPr>
                <p:nvPr/>
              </p:nvSpPr>
              <p:spPr bwMode="auto">
                <a:xfrm rot="15260985">
                  <a:off x="5622710" y="479520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1"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2"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3"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584" name="Grupo 583"/>
              <p:cNvGrpSpPr/>
              <p:nvPr/>
            </p:nvGrpSpPr>
            <p:grpSpPr>
              <a:xfrm rot="18834804">
                <a:off x="4226522" y="2420534"/>
                <a:ext cx="426007" cy="257054"/>
                <a:chOff x="5275692" y="4476508"/>
                <a:chExt cx="650349" cy="522775"/>
              </a:xfrm>
            </p:grpSpPr>
            <p:sp>
              <p:nvSpPr>
                <p:cNvPr id="585"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6"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7"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8"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89"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2"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3"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4"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5"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6"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7"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598"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0"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2"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3"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4"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5"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607" name="Grupo 606"/>
              <p:cNvGrpSpPr/>
              <p:nvPr/>
            </p:nvGrpSpPr>
            <p:grpSpPr>
              <a:xfrm rot="18834804">
                <a:off x="4072945" y="2557684"/>
                <a:ext cx="400384" cy="285958"/>
                <a:chOff x="5275692" y="4417725"/>
                <a:chExt cx="611232" cy="581558"/>
              </a:xfrm>
            </p:grpSpPr>
            <p:sp>
              <p:nvSpPr>
                <p:cNvPr id="608"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09"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0"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1"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2"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3"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4"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5"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6"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7"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18"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0"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1"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2"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3"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5"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29"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630" name="Grupo 629"/>
              <p:cNvGrpSpPr/>
              <p:nvPr/>
            </p:nvGrpSpPr>
            <p:grpSpPr>
              <a:xfrm rot="18834804">
                <a:off x="4456765" y="2387401"/>
                <a:ext cx="320686" cy="254679"/>
                <a:chOff x="5428092" y="4481338"/>
                <a:chExt cx="489565" cy="517945"/>
              </a:xfrm>
            </p:grpSpPr>
            <p:sp>
              <p:nvSpPr>
                <p:cNvPr id="631"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32"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37"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39"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40"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41"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42"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grpSp>
          <p:nvGrpSpPr>
            <p:cNvPr id="681" name="Grupo 680"/>
            <p:cNvGrpSpPr/>
            <p:nvPr/>
          </p:nvGrpSpPr>
          <p:grpSpPr>
            <a:xfrm rot="18834804">
              <a:off x="4588206" y="2003892"/>
              <a:ext cx="426007" cy="226199"/>
              <a:chOff x="5275692" y="4476508"/>
              <a:chExt cx="650349" cy="460024"/>
            </a:xfrm>
          </p:grpSpPr>
          <p:sp>
            <p:nvSpPr>
              <p:cNvPr id="682"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3"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6"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7"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89"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0"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2"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3"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4"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5"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6"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7"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8"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699"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00"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721" name="Grupo 720"/>
            <p:cNvGrpSpPr/>
            <p:nvPr/>
          </p:nvGrpSpPr>
          <p:grpSpPr>
            <a:xfrm rot="202560">
              <a:off x="4866323" y="1857172"/>
              <a:ext cx="426007" cy="226199"/>
              <a:chOff x="5275692" y="4476508"/>
              <a:chExt cx="650349" cy="460024"/>
            </a:xfrm>
          </p:grpSpPr>
          <p:sp>
            <p:nvSpPr>
              <p:cNvPr id="722"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3"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6"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7"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29"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0"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2"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3"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4"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5"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6"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7"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8"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39"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740"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801" name="Retângulo 8"/>
            <p:cNvSpPr>
              <a:spLocks noChangeArrowheads="1"/>
            </p:cNvSpPr>
            <p:nvPr/>
          </p:nvSpPr>
          <p:spPr bwMode="auto">
            <a:xfrm>
              <a:off x="899592" y="1681644"/>
              <a:ext cx="3420549" cy="523220"/>
            </a:xfrm>
            <a:prstGeom prst="rect">
              <a:avLst/>
            </a:prstGeom>
            <a:noFill/>
            <a:ln w="9525">
              <a:noFill/>
              <a:miter lim="800000"/>
              <a:headEnd/>
              <a:tailEnd/>
            </a:ln>
          </p:spPr>
          <p:txBody>
            <a:bodyPr wrap="square">
              <a:spAutoFit/>
            </a:bodyPr>
            <a:lstStyle/>
            <a:p>
              <a:r>
                <a:rPr lang="pt-BR" sz="2800" b="0" dirty="0" smtClean="0">
                  <a:solidFill>
                    <a:schemeClr val="bg1"/>
                  </a:solidFill>
                  <a:latin typeface="Century Gothic" pitchFamily="34" charset="0"/>
                </a:rPr>
                <a:t>Espalhamento</a:t>
              </a:r>
              <a:endParaRPr lang="pt-BR" sz="2800" b="0" dirty="0">
                <a:solidFill>
                  <a:schemeClr val="bg1"/>
                </a:solidFill>
                <a:latin typeface="Century Gothic" pitchFamily="34" charset="0"/>
              </a:endParaRPr>
            </a:p>
          </p:txBody>
        </p:sp>
      </p:grpSp>
      <p:grpSp>
        <p:nvGrpSpPr>
          <p:cNvPr id="806" name="Grupo 805"/>
          <p:cNvGrpSpPr/>
          <p:nvPr/>
        </p:nvGrpSpPr>
        <p:grpSpPr>
          <a:xfrm>
            <a:off x="4283968" y="3772807"/>
            <a:ext cx="3276533" cy="2320489"/>
            <a:chOff x="4298228" y="3772807"/>
            <a:chExt cx="3276533" cy="2320489"/>
          </a:xfrm>
        </p:grpSpPr>
        <p:sp>
          <p:nvSpPr>
            <p:cNvPr id="807" name="Oval 3"/>
            <p:cNvSpPr>
              <a:spLocks noChangeAspect="1" noChangeArrowheads="1"/>
            </p:cNvSpPr>
            <p:nvPr/>
          </p:nvSpPr>
          <p:spPr bwMode="auto">
            <a:xfrm rot="2168867">
              <a:off x="4925612" y="496623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08" name="Oval 3"/>
            <p:cNvSpPr>
              <a:spLocks noChangeAspect="1" noChangeArrowheads="1"/>
            </p:cNvSpPr>
            <p:nvPr/>
          </p:nvSpPr>
          <p:spPr bwMode="auto">
            <a:xfrm rot="2168867">
              <a:off x="4895786" y="5004312"/>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09" name="Oval 3"/>
            <p:cNvSpPr>
              <a:spLocks noChangeAspect="1" noChangeArrowheads="1"/>
            </p:cNvSpPr>
            <p:nvPr/>
          </p:nvSpPr>
          <p:spPr bwMode="auto">
            <a:xfrm rot="2168867">
              <a:off x="4679762" y="5076320"/>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0" name="Oval 3"/>
            <p:cNvSpPr>
              <a:spLocks noChangeAspect="1" noChangeArrowheads="1"/>
            </p:cNvSpPr>
            <p:nvPr/>
          </p:nvSpPr>
          <p:spPr bwMode="auto">
            <a:xfrm rot="2168867">
              <a:off x="5134024" y="4766416"/>
              <a:ext cx="70424" cy="117015"/>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1" name="Oval 3"/>
            <p:cNvSpPr>
              <a:spLocks noChangeArrowheads="1"/>
            </p:cNvSpPr>
            <p:nvPr/>
          </p:nvSpPr>
          <p:spPr bwMode="auto">
            <a:xfrm rot="2168867">
              <a:off x="4797124" y="5074422"/>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2" name="Oval 3"/>
            <p:cNvSpPr>
              <a:spLocks noChangeArrowheads="1"/>
            </p:cNvSpPr>
            <p:nvPr/>
          </p:nvSpPr>
          <p:spPr bwMode="auto">
            <a:xfrm rot="2168867">
              <a:off x="4941141" y="5074423"/>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3" name="Oval 3"/>
            <p:cNvSpPr>
              <a:spLocks noChangeArrowheads="1"/>
            </p:cNvSpPr>
            <p:nvPr/>
          </p:nvSpPr>
          <p:spPr bwMode="auto">
            <a:xfrm rot="2168867">
              <a:off x="4869130" y="493040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4" name="Oval 3"/>
            <p:cNvSpPr>
              <a:spLocks noChangeArrowheads="1"/>
            </p:cNvSpPr>
            <p:nvPr/>
          </p:nvSpPr>
          <p:spPr bwMode="auto">
            <a:xfrm rot="2168867">
              <a:off x="4738861" y="4969133"/>
              <a:ext cx="78068" cy="102933"/>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5" name="Oval 3"/>
            <p:cNvSpPr>
              <a:spLocks noChangeAspect="1" noChangeArrowheads="1"/>
            </p:cNvSpPr>
            <p:nvPr/>
          </p:nvSpPr>
          <p:spPr bwMode="auto">
            <a:xfrm rot="2168867">
              <a:off x="4944216" y="5163024"/>
              <a:ext cx="45719" cy="75966"/>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6" name="Oval 3"/>
            <p:cNvSpPr>
              <a:spLocks noChangeAspect="1" noChangeArrowheads="1"/>
            </p:cNvSpPr>
            <p:nvPr/>
          </p:nvSpPr>
          <p:spPr bwMode="auto">
            <a:xfrm rot="2168867">
              <a:off x="4842382" y="5273105"/>
              <a:ext cx="45719" cy="75966"/>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7" name="Oval 3"/>
            <p:cNvSpPr>
              <a:spLocks noChangeAspect="1" noChangeArrowheads="1"/>
            </p:cNvSpPr>
            <p:nvPr/>
          </p:nvSpPr>
          <p:spPr bwMode="auto">
            <a:xfrm rot="2168867">
              <a:off x="4976178" y="5012696"/>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8" name="Oval 3"/>
            <p:cNvSpPr>
              <a:spLocks noChangeArrowheads="1"/>
            </p:cNvSpPr>
            <p:nvPr/>
          </p:nvSpPr>
          <p:spPr bwMode="auto">
            <a:xfrm rot="2168867">
              <a:off x="4915955" y="4998276"/>
              <a:ext cx="120252" cy="127727"/>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19" name="Oval 3"/>
            <p:cNvSpPr>
              <a:spLocks noChangeAspect="1" noChangeArrowheads="1"/>
            </p:cNvSpPr>
            <p:nvPr/>
          </p:nvSpPr>
          <p:spPr bwMode="auto">
            <a:xfrm rot="2168867">
              <a:off x="5135852" y="4766795"/>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0" name="Oval 3"/>
            <p:cNvSpPr>
              <a:spLocks noChangeAspect="1" noChangeArrowheads="1"/>
            </p:cNvSpPr>
            <p:nvPr/>
          </p:nvSpPr>
          <p:spPr bwMode="auto">
            <a:xfrm rot="2168867">
              <a:off x="4953291" y="4895962"/>
              <a:ext cx="93019"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2" name="Oval 3"/>
            <p:cNvSpPr>
              <a:spLocks noChangeArrowheads="1"/>
            </p:cNvSpPr>
            <p:nvPr/>
          </p:nvSpPr>
          <p:spPr bwMode="auto">
            <a:xfrm rot="2168867">
              <a:off x="4989240" y="5010809"/>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3" name="Oval 3"/>
            <p:cNvSpPr>
              <a:spLocks noChangeArrowheads="1"/>
            </p:cNvSpPr>
            <p:nvPr/>
          </p:nvSpPr>
          <p:spPr bwMode="auto">
            <a:xfrm rot="2168867">
              <a:off x="5019067" y="4972737"/>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4" name="Oval 3"/>
            <p:cNvSpPr>
              <a:spLocks noChangeArrowheads="1"/>
            </p:cNvSpPr>
            <p:nvPr/>
          </p:nvSpPr>
          <p:spPr bwMode="auto">
            <a:xfrm rot="2168867">
              <a:off x="5538291" y="478367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5" name="Oval 3"/>
            <p:cNvSpPr>
              <a:spLocks noChangeArrowheads="1"/>
            </p:cNvSpPr>
            <p:nvPr/>
          </p:nvSpPr>
          <p:spPr bwMode="auto">
            <a:xfrm rot="2168867">
              <a:off x="4977869" y="5151601"/>
              <a:ext cx="78068" cy="102933"/>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6" name="Oval 3"/>
            <p:cNvSpPr>
              <a:spLocks noChangeAspect="1" noChangeArrowheads="1"/>
            </p:cNvSpPr>
            <p:nvPr/>
          </p:nvSpPr>
          <p:spPr bwMode="auto">
            <a:xfrm rot="2168867">
              <a:off x="5144236" y="4919195"/>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7" name="Oval 3"/>
            <p:cNvSpPr>
              <a:spLocks noChangeAspect="1" noChangeArrowheads="1"/>
            </p:cNvSpPr>
            <p:nvPr/>
          </p:nvSpPr>
          <p:spPr bwMode="auto">
            <a:xfrm rot="2168867">
              <a:off x="4920308" y="5171419"/>
              <a:ext cx="45719" cy="75966"/>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28" name="Oval 3"/>
            <p:cNvSpPr>
              <a:spLocks noChangeAspect="1" noChangeArrowheads="1"/>
            </p:cNvSpPr>
            <p:nvPr/>
          </p:nvSpPr>
          <p:spPr bwMode="auto">
            <a:xfrm rot="2168867">
              <a:off x="5054104" y="4911010"/>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0" name="Oval 3"/>
            <p:cNvSpPr>
              <a:spLocks noChangeAspect="1" noChangeArrowheads="1"/>
            </p:cNvSpPr>
            <p:nvPr/>
          </p:nvSpPr>
          <p:spPr bwMode="auto">
            <a:xfrm rot="2168867">
              <a:off x="5700348" y="475163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1" name="Oval 3"/>
            <p:cNvSpPr>
              <a:spLocks noChangeAspect="1" noChangeArrowheads="1"/>
            </p:cNvSpPr>
            <p:nvPr/>
          </p:nvSpPr>
          <p:spPr bwMode="auto">
            <a:xfrm rot="2168867">
              <a:off x="5556332" y="4751639"/>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2" name="Oval 3"/>
            <p:cNvSpPr>
              <a:spLocks noChangeAspect="1" noChangeArrowheads="1"/>
            </p:cNvSpPr>
            <p:nvPr/>
          </p:nvSpPr>
          <p:spPr bwMode="auto">
            <a:xfrm rot="2168867">
              <a:off x="4933996" y="4894231"/>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4" name="Oval 3"/>
            <p:cNvSpPr>
              <a:spLocks noChangeArrowheads="1"/>
            </p:cNvSpPr>
            <p:nvPr/>
          </p:nvSpPr>
          <p:spPr bwMode="auto">
            <a:xfrm rot="2168867">
              <a:off x="5051358" y="4892333"/>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5" name="Oval 3"/>
            <p:cNvSpPr>
              <a:spLocks noChangeArrowheads="1"/>
            </p:cNvSpPr>
            <p:nvPr/>
          </p:nvSpPr>
          <p:spPr bwMode="auto">
            <a:xfrm rot="2168867">
              <a:off x="5309565" y="4779799"/>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6" name="Oval 3"/>
            <p:cNvSpPr>
              <a:spLocks noChangeArrowheads="1"/>
            </p:cNvSpPr>
            <p:nvPr/>
          </p:nvSpPr>
          <p:spPr bwMode="auto">
            <a:xfrm rot="2168867">
              <a:off x="5754314" y="4711668"/>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7" name="Oval 3"/>
            <p:cNvSpPr>
              <a:spLocks noChangeAspect="1" noChangeArrowheads="1"/>
            </p:cNvSpPr>
            <p:nvPr/>
          </p:nvSpPr>
          <p:spPr bwMode="auto">
            <a:xfrm rot="2168867">
              <a:off x="5434734" y="4726257"/>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8" name="Oval 3"/>
            <p:cNvSpPr>
              <a:spLocks noChangeAspect="1" noChangeArrowheads="1"/>
            </p:cNvSpPr>
            <p:nvPr/>
          </p:nvSpPr>
          <p:spPr bwMode="auto">
            <a:xfrm rot="2168867">
              <a:off x="5498871" y="4868674"/>
              <a:ext cx="131382"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39" name="Oval 3"/>
            <p:cNvSpPr>
              <a:spLocks noChangeAspect="1" noChangeArrowheads="1"/>
            </p:cNvSpPr>
            <p:nvPr/>
          </p:nvSpPr>
          <p:spPr bwMode="auto">
            <a:xfrm rot="2168867">
              <a:off x="5636724" y="4760023"/>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1" name="Oval 3"/>
            <p:cNvSpPr>
              <a:spLocks noChangeAspect="1" noChangeArrowheads="1"/>
            </p:cNvSpPr>
            <p:nvPr/>
          </p:nvSpPr>
          <p:spPr bwMode="auto">
            <a:xfrm rot="2168867">
              <a:off x="5600342" y="4646075"/>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2" name="Oval 3"/>
            <p:cNvSpPr>
              <a:spLocks noChangeAspect="1" noChangeArrowheads="1"/>
            </p:cNvSpPr>
            <p:nvPr/>
          </p:nvSpPr>
          <p:spPr bwMode="auto">
            <a:xfrm rot="2168867">
              <a:off x="5748448" y="4688026"/>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3" name="Oval 3"/>
            <p:cNvSpPr>
              <a:spLocks noChangeAspect="1" noChangeArrowheads="1"/>
            </p:cNvSpPr>
            <p:nvPr/>
          </p:nvSpPr>
          <p:spPr bwMode="auto">
            <a:xfrm rot="2168867">
              <a:off x="5914002" y="4664237"/>
              <a:ext cx="70424" cy="117015"/>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4" name="Oval 3"/>
            <p:cNvSpPr>
              <a:spLocks noChangeArrowheads="1"/>
            </p:cNvSpPr>
            <p:nvPr/>
          </p:nvSpPr>
          <p:spPr bwMode="auto">
            <a:xfrm rot="2168867">
              <a:off x="5649786" y="4758136"/>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5" name="Oval 3"/>
            <p:cNvSpPr>
              <a:spLocks noChangeArrowheads="1"/>
            </p:cNvSpPr>
            <p:nvPr/>
          </p:nvSpPr>
          <p:spPr bwMode="auto">
            <a:xfrm rot="2168867">
              <a:off x="5793803" y="4758137"/>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7" name="Oval 3"/>
            <p:cNvSpPr>
              <a:spLocks noChangeArrowheads="1"/>
            </p:cNvSpPr>
            <p:nvPr/>
          </p:nvSpPr>
          <p:spPr bwMode="auto">
            <a:xfrm rot="2168867">
              <a:off x="5447796" y="4724370"/>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8" name="Oval 3"/>
            <p:cNvSpPr>
              <a:spLocks noChangeAspect="1" noChangeArrowheads="1"/>
            </p:cNvSpPr>
            <p:nvPr/>
          </p:nvSpPr>
          <p:spPr bwMode="auto">
            <a:xfrm rot="2168867">
              <a:off x="5626850" y="4662644"/>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49" name="Oval 3"/>
            <p:cNvSpPr>
              <a:spLocks noChangeAspect="1" noChangeArrowheads="1"/>
            </p:cNvSpPr>
            <p:nvPr/>
          </p:nvSpPr>
          <p:spPr bwMode="auto">
            <a:xfrm rot="2168867">
              <a:off x="5410826" y="4734652"/>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50" name="Oval 3"/>
            <p:cNvSpPr>
              <a:spLocks noChangeAspect="1" noChangeArrowheads="1"/>
            </p:cNvSpPr>
            <p:nvPr/>
          </p:nvSpPr>
          <p:spPr bwMode="auto">
            <a:xfrm rot="2168867">
              <a:off x="5828840" y="4696410"/>
              <a:ext cx="70424" cy="117015"/>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51" name="Oval 3"/>
            <p:cNvSpPr>
              <a:spLocks noChangeArrowheads="1"/>
            </p:cNvSpPr>
            <p:nvPr/>
          </p:nvSpPr>
          <p:spPr bwMode="auto">
            <a:xfrm rot="2168867">
              <a:off x="5678217" y="4597709"/>
              <a:ext cx="120252" cy="127727"/>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nvGrpSpPr>
            <p:cNvPr id="852" name="Grupo 117"/>
            <p:cNvGrpSpPr/>
            <p:nvPr/>
          </p:nvGrpSpPr>
          <p:grpSpPr>
            <a:xfrm rot="18834804">
              <a:off x="5095907" y="4824442"/>
              <a:ext cx="426007" cy="353427"/>
              <a:chOff x="5275692" y="4417725"/>
              <a:chExt cx="650349" cy="590447"/>
            </a:xfrm>
          </p:grpSpPr>
          <p:sp>
            <p:nvSpPr>
              <p:cNvPr id="1036"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7"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8"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9"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0"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1"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2"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3"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4"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5"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6"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7"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8"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49"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0"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1"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2"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3"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4"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5" name="Oval 3"/>
              <p:cNvSpPr>
                <a:spLocks noChangeAspect="1" noChangeArrowheads="1"/>
              </p:cNvSpPr>
              <p:nvPr/>
            </p:nvSpPr>
            <p:spPr bwMode="auto">
              <a:xfrm rot="15260985">
                <a:off x="5831993" y="4917899"/>
                <a:ext cx="90737"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6"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57"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3" name="Grupo 118"/>
            <p:cNvGrpSpPr/>
            <p:nvPr/>
          </p:nvGrpSpPr>
          <p:grpSpPr>
            <a:xfrm rot="16789911">
              <a:off x="5778658" y="4571198"/>
              <a:ext cx="426007" cy="285958"/>
              <a:chOff x="5275692" y="4417725"/>
              <a:chExt cx="650349" cy="581558"/>
            </a:xfrm>
          </p:grpSpPr>
          <p:sp>
            <p:nvSpPr>
              <p:cNvPr id="1014"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5"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6"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7"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8"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9"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0"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1"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2"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3"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4"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5"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6"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7"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8"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29"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0"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1"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2"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3"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4"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35"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4" name="Grupo 141"/>
            <p:cNvGrpSpPr/>
            <p:nvPr/>
          </p:nvGrpSpPr>
          <p:grpSpPr>
            <a:xfrm rot="18834804">
              <a:off x="6121898" y="4402729"/>
              <a:ext cx="426007" cy="285958"/>
              <a:chOff x="5275692" y="4417725"/>
              <a:chExt cx="650349" cy="581558"/>
            </a:xfrm>
          </p:grpSpPr>
          <p:sp>
            <p:nvSpPr>
              <p:cNvPr id="992"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3"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4"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5"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6"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7"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8"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9"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0"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1"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2"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3"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4"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5"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6"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7"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8"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09"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0"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1"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2"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1013"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5" name="Grupo 164"/>
            <p:cNvGrpSpPr/>
            <p:nvPr/>
          </p:nvGrpSpPr>
          <p:grpSpPr>
            <a:xfrm rot="18834804">
              <a:off x="5974805" y="4555129"/>
              <a:ext cx="426007" cy="285958"/>
              <a:chOff x="5275692" y="4417725"/>
              <a:chExt cx="650349" cy="581558"/>
            </a:xfrm>
          </p:grpSpPr>
          <p:sp>
            <p:nvSpPr>
              <p:cNvPr id="970"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1"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2"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3"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4"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5"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6"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7"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8"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79"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0"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2"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3"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4"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5"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6"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7"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8"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89"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0"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91"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6" name="Grupo 187"/>
            <p:cNvGrpSpPr/>
            <p:nvPr/>
          </p:nvGrpSpPr>
          <p:grpSpPr>
            <a:xfrm rot="18834804">
              <a:off x="6265914" y="4401561"/>
              <a:ext cx="426007" cy="285958"/>
              <a:chOff x="5275692" y="4417725"/>
              <a:chExt cx="650349" cy="581558"/>
            </a:xfrm>
          </p:grpSpPr>
          <p:sp>
            <p:nvSpPr>
              <p:cNvPr id="950"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1"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2"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3"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4"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5"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6"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7"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8"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59"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0"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1"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2"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3"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4"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5"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6"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7"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8"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69"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7" name="Grupo 210"/>
            <p:cNvGrpSpPr/>
            <p:nvPr/>
          </p:nvGrpSpPr>
          <p:grpSpPr>
            <a:xfrm rot="18834804">
              <a:off x="6409231" y="4214744"/>
              <a:ext cx="426007" cy="226199"/>
              <a:chOff x="5275692" y="4476508"/>
              <a:chExt cx="650349" cy="460024"/>
            </a:xfrm>
          </p:grpSpPr>
          <p:sp>
            <p:nvSpPr>
              <p:cNvPr id="931"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2"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3"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4"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5"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6"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7"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8"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9"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0"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1"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2"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3"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4"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5"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6"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7"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8"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49"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8" name="Grupo 233"/>
            <p:cNvGrpSpPr/>
            <p:nvPr/>
          </p:nvGrpSpPr>
          <p:grpSpPr>
            <a:xfrm rot="18834804">
              <a:off x="4305048" y="5027253"/>
              <a:ext cx="426007" cy="439647"/>
              <a:chOff x="5275692" y="4417725"/>
              <a:chExt cx="650349" cy="581558"/>
            </a:xfrm>
          </p:grpSpPr>
          <p:sp>
            <p:nvSpPr>
              <p:cNvPr id="909"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0"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1"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2"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3"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4"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5"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6"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7"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8"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19"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0"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1"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2"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3"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4"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5"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6"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7"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8"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29"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30" name="Oval 3"/>
              <p:cNvSpPr>
                <a:spLocks noChangeArrowheads="1"/>
              </p:cNvSpPr>
              <p:nvPr/>
            </p:nvSpPr>
            <p:spPr bwMode="auto">
              <a:xfrm rot="15260985">
                <a:off x="5656962" y="441853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59" name="Grupo 302"/>
            <p:cNvGrpSpPr/>
            <p:nvPr/>
          </p:nvGrpSpPr>
          <p:grpSpPr>
            <a:xfrm rot="18834804">
              <a:off x="6636366" y="4139174"/>
              <a:ext cx="426007" cy="257054"/>
              <a:chOff x="5275692" y="4476508"/>
              <a:chExt cx="650349" cy="522775"/>
            </a:xfrm>
          </p:grpSpPr>
          <p:sp>
            <p:nvSpPr>
              <p:cNvPr id="888"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89"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0"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1"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2" name="Oval 3"/>
              <p:cNvSpPr>
                <a:spLocks noChangeArrowheads="1"/>
              </p:cNvSpPr>
              <p:nvPr/>
            </p:nvSpPr>
            <p:spPr bwMode="auto">
              <a:xfrm rot="15260985">
                <a:off x="5392838" y="4698175"/>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3"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4" name="Oval 3"/>
              <p:cNvSpPr>
                <a:spLocks noChangeArrowheads="1"/>
              </p:cNvSpPr>
              <p:nvPr/>
            </p:nvSpPr>
            <p:spPr bwMode="auto">
              <a:xfrm rot="15260985">
                <a:off x="5464844" y="4554159"/>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5"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6" name="Oval 3"/>
              <p:cNvSpPr>
                <a:spLocks noChangeAspect="1" noChangeArrowheads="1"/>
              </p:cNvSpPr>
              <p:nvPr/>
            </p:nvSpPr>
            <p:spPr bwMode="auto">
              <a:xfrm rot="15260985">
                <a:off x="5427628" y="49090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7" name="Oval 3"/>
              <p:cNvSpPr>
                <a:spLocks noChangeAspect="1" noChangeArrowheads="1"/>
              </p:cNvSpPr>
              <p:nvPr/>
            </p:nvSpPr>
            <p:spPr bwMode="auto">
              <a:xfrm rot="15260985">
                <a:off x="5571644" y="4692985"/>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8" name="Oval 3"/>
              <p:cNvSpPr>
                <a:spLocks noChangeArrowheads="1"/>
              </p:cNvSpPr>
              <p:nvPr/>
            </p:nvSpPr>
            <p:spPr bwMode="auto">
              <a:xfrm rot="15260985">
                <a:off x="5464846" y="4482152"/>
                <a:ext cx="158768" cy="15713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99"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0"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1"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2" name="Oval 3"/>
              <p:cNvSpPr>
                <a:spLocks noChangeArrowheads="1"/>
              </p:cNvSpPr>
              <p:nvPr/>
            </p:nvSpPr>
            <p:spPr bwMode="auto">
              <a:xfrm rot="15260985">
                <a:off x="5584954" y="4634562"/>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3"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4"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5"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6"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7" name="Oval 3"/>
              <p:cNvSpPr>
                <a:spLocks noChangeAspect="1" noChangeArrowheads="1"/>
              </p:cNvSpPr>
              <p:nvPr/>
            </p:nvSpPr>
            <p:spPr bwMode="auto">
              <a:xfrm rot="15260985">
                <a:off x="5619744" y="4845396"/>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908"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grpSp>
          <p:nvGrpSpPr>
            <p:cNvPr id="860" name="Grupo 13"/>
            <p:cNvGrpSpPr>
              <a:grpSpLocks noChangeAspect="1"/>
            </p:cNvGrpSpPr>
            <p:nvPr/>
          </p:nvGrpSpPr>
          <p:grpSpPr>
            <a:xfrm rot="801934">
              <a:off x="4756580" y="4905352"/>
              <a:ext cx="354990" cy="357330"/>
              <a:chOff x="2714969" y="2176734"/>
              <a:chExt cx="3606414" cy="3630189"/>
            </a:xfrm>
          </p:grpSpPr>
          <p:sp>
            <p:nvSpPr>
              <p:cNvPr id="882" name="Elipse 881"/>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83" name="Forma livre 882"/>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84" name="Forma livre 883"/>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85" name="Forma livre 884"/>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86" name="Forma livre 88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87" name="Corda 886"/>
              <p:cNvSpPr/>
              <p:nvPr/>
            </p:nvSpPr>
            <p:spPr bwMode="auto">
              <a:xfrm rot="631368" flipH="1">
                <a:off x="2721381" y="2188918"/>
                <a:ext cx="3600002" cy="3618005"/>
              </a:xfrm>
              <a:prstGeom prst="chord">
                <a:avLst>
                  <a:gd name="adj1" fmla="val 5409229"/>
                  <a:gd name="adj2" fmla="val 16201961"/>
                </a:avLst>
              </a:prstGeom>
              <a:solidFill>
                <a:schemeClr val="tx1">
                  <a:alpha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6000" b="0" i="0" u="none" strike="noStrike" cap="none" normalizeH="0" baseline="0" smtClean="0">
                  <a:ln>
                    <a:noFill/>
                  </a:ln>
                  <a:solidFill>
                    <a:srgbClr val="FF0066"/>
                  </a:solidFill>
                  <a:effectLst/>
                  <a:latin typeface="Helvetica 55 Roman" pitchFamily="34" charset="0"/>
                </a:endParaRPr>
              </a:p>
            </p:txBody>
          </p:sp>
        </p:grpSp>
        <p:grpSp>
          <p:nvGrpSpPr>
            <p:cNvPr id="861" name="Grupo 760"/>
            <p:cNvGrpSpPr/>
            <p:nvPr/>
          </p:nvGrpSpPr>
          <p:grpSpPr>
            <a:xfrm rot="6316616">
              <a:off x="6900487" y="3872711"/>
              <a:ext cx="426007" cy="226199"/>
              <a:chOff x="5275692" y="4476508"/>
              <a:chExt cx="650349" cy="460024"/>
            </a:xfrm>
          </p:grpSpPr>
          <p:sp>
            <p:nvSpPr>
              <p:cNvPr id="863" name="Oval 3"/>
              <p:cNvSpPr>
                <a:spLocks noChangeAspect="1" noChangeArrowheads="1"/>
              </p:cNvSpPr>
              <p:nvPr/>
            </p:nvSpPr>
            <p:spPr bwMode="auto">
              <a:xfrm rot="15260985">
                <a:off x="5635268"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64" name="Oval 3"/>
              <p:cNvSpPr>
                <a:spLocks noChangeAspect="1" noChangeArrowheads="1"/>
              </p:cNvSpPr>
              <p:nvPr/>
            </p:nvSpPr>
            <p:spPr bwMode="auto">
              <a:xfrm rot="15260985">
                <a:off x="5491252" y="46846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65" name="Oval 3"/>
              <p:cNvSpPr>
                <a:spLocks noChangeAspect="1" noChangeArrowheads="1"/>
              </p:cNvSpPr>
              <p:nvPr/>
            </p:nvSpPr>
            <p:spPr bwMode="auto">
              <a:xfrm rot="15260985">
                <a:off x="5275228" y="4756609"/>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66" name="Oval 3"/>
              <p:cNvSpPr>
                <a:spLocks noChangeAspect="1" noChangeArrowheads="1"/>
              </p:cNvSpPr>
              <p:nvPr/>
            </p:nvSpPr>
            <p:spPr bwMode="auto">
              <a:xfrm rot="15260985">
                <a:off x="5419244" y="4540585"/>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68" name="Oval 3"/>
              <p:cNvSpPr>
                <a:spLocks noChangeArrowheads="1"/>
              </p:cNvSpPr>
              <p:nvPr/>
            </p:nvSpPr>
            <p:spPr bwMode="auto">
              <a:xfrm rot="15260985">
                <a:off x="5536855" y="469817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0" name="Oval 3"/>
              <p:cNvSpPr>
                <a:spLocks noChangeAspect="1" noChangeArrowheads="1"/>
              </p:cNvSpPr>
              <p:nvPr/>
            </p:nvSpPr>
            <p:spPr bwMode="auto">
              <a:xfrm rot="15260985">
                <a:off x="5643652" y="4837001"/>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2" name="Oval 3"/>
              <p:cNvSpPr>
                <a:spLocks noChangeAspect="1" noChangeArrowheads="1"/>
              </p:cNvSpPr>
              <p:nvPr/>
            </p:nvSpPr>
            <p:spPr bwMode="auto">
              <a:xfrm rot="15260985">
                <a:off x="5827384"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3" name="Oval 3"/>
              <p:cNvSpPr>
                <a:spLocks noChangeAspect="1" noChangeArrowheads="1"/>
              </p:cNvSpPr>
              <p:nvPr/>
            </p:nvSpPr>
            <p:spPr bwMode="auto">
              <a:xfrm rot="15260985">
                <a:off x="5683368" y="46209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4" name="Oval 3"/>
              <p:cNvSpPr>
                <a:spLocks noChangeAspect="1" noChangeArrowheads="1"/>
              </p:cNvSpPr>
              <p:nvPr/>
            </p:nvSpPr>
            <p:spPr bwMode="auto">
              <a:xfrm rot="15260985">
                <a:off x="5611360" y="4476972"/>
                <a:ext cx="90738" cy="89809"/>
              </a:xfrm>
              <a:prstGeom prst="ellipse">
                <a:avLst/>
              </a:prstGeom>
              <a:gradFill flip="none" rotWithShape="1">
                <a:gsLst>
                  <a:gs pos="74000">
                    <a:schemeClr val="tx1">
                      <a:alpha val="0"/>
                    </a:schemeClr>
                  </a:gs>
                  <a:gs pos="8000">
                    <a:srgbClr val="FFFFCC"/>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6" name="Oval 3"/>
              <p:cNvSpPr>
                <a:spLocks noChangeArrowheads="1"/>
              </p:cNvSpPr>
              <p:nvPr/>
            </p:nvSpPr>
            <p:spPr bwMode="auto">
              <a:xfrm rot="15260985">
                <a:off x="5728971" y="4634563"/>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7" name="Oval 3"/>
              <p:cNvSpPr>
                <a:spLocks noChangeArrowheads="1"/>
              </p:cNvSpPr>
              <p:nvPr/>
            </p:nvSpPr>
            <p:spPr bwMode="auto">
              <a:xfrm rot="15260985">
                <a:off x="5656960" y="4490546"/>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8" name="Oval 3"/>
              <p:cNvSpPr>
                <a:spLocks noChangeArrowheads="1"/>
              </p:cNvSpPr>
              <p:nvPr/>
            </p:nvSpPr>
            <p:spPr bwMode="auto">
              <a:xfrm rot="15260985">
                <a:off x="5656962" y="4778578"/>
                <a:ext cx="158768" cy="15713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79" name="Oval 3"/>
              <p:cNvSpPr>
                <a:spLocks noChangeAspect="1" noChangeArrowheads="1"/>
              </p:cNvSpPr>
              <p:nvPr/>
            </p:nvSpPr>
            <p:spPr bwMode="auto">
              <a:xfrm rot="15260985">
                <a:off x="5835768" y="4773388"/>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sp>
            <p:nvSpPr>
              <p:cNvPr id="881" name="Oval 3"/>
              <p:cNvSpPr>
                <a:spLocks noChangeAspect="1" noChangeArrowheads="1"/>
              </p:cNvSpPr>
              <p:nvPr/>
            </p:nvSpPr>
            <p:spPr bwMode="auto">
              <a:xfrm rot="15260985">
                <a:off x="5763760" y="4629372"/>
                <a:ext cx="90738" cy="89809"/>
              </a:xfrm>
              <a:prstGeom prst="ellipse">
                <a:avLst/>
              </a:prstGeom>
              <a:gradFill flip="none" rotWithShape="1">
                <a:gsLst>
                  <a:gs pos="74000">
                    <a:schemeClr val="tx1">
                      <a:alpha val="0"/>
                    </a:schemeClr>
                  </a:gs>
                  <a:gs pos="8000">
                    <a:schemeClr val="bg1"/>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862" name="Retângulo 8"/>
            <p:cNvSpPr>
              <a:spLocks noChangeArrowheads="1"/>
            </p:cNvSpPr>
            <p:nvPr/>
          </p:nvSpPr>
          <p:spPr bwMode="auto">
            <a:xfrm>
              <a:off x="4946300" y="5139189"/>
              <a:ext cx="2628461" cy="954107"/>
            </a:xfrm>
            <a:prstGeom prst="rect">
              <a:avLst/>
            </a:prstGeom>
            <a:noFill/>
            <a:ln w="9525">
              <a:noFill/>
              <a:miter lim="800000"/>
              <a:headEnd/>
              <a:tailEnd/>
            </a:ln>
          </p:spPr>
          <p:txBody>
            <a:bodyPr wrap="square">
              <a:spAutoFit/>
            </a:bodyPr>
            <a:lstStyle/>
            <a:p>
              <a:r>
                <a:rPr lang="pt-BR" sz="2800" b="0" dirty="0" smtClean="0">
                  <a:solidFill>
                    <a:schemeClr val="bg1"/>
                  </a:solidFill>
                  <a:latin typeface="Century Gothic" pitchFamily="34" charset="0"/>
                </a:rPr>
                <a:t>Chuva de meteoros</a:t>
              </a:r>
              <a:endParaRPr lang="pt-BR" sz="2800" b="0" dirty="0">
                <a:solidFill>
                  <a:schemeClr val="bg1"/>
                </a:solidFill>
                <a:latin typeface="Century Gothic" pitchFamily="34" charset="0"/>
              </a:endParaRPr>
            </a:p>
          </p:txBody>
        </p:sp>
      </p:grpSp>
      <p:sp>
        <p:nvSpPr>
          <p:cNvPr id="1058" name="Retângulo 8"/>
          <p:cNvSpPr>
            <a:spLocks noChangeArrowheads="1"/>
          </p:cNvSpPr>
          <p:nvPr/>
        </p:nvSpPr>
        <p:spPr bwMode="auto">
          <a:xfrm>
            <a:off x="71331" y="3388930"/>
            <a:ext cx="2628461" cy="400110"/>
          </a:xfrm>
          <a:prstGeom prst="rect">
            <a:avLst/>
          </a:prstGeom>
          <a:noFill/>
          <a:ln w="9525">
            <a:noFill/>
            <a:miter lim="800000"/>
            <a:headEnd/>
            <a:tailEnd/>
          </a:ln>
        </p:spPr>
        <p:txBody>
          <a:bodyPr wrap="square">
            <a:spAutoFit/>
          </a:bodyPr>
          <a:lstStyle/>
          <a:p>
            <a:r>
              <a:rPr lang="pt-BR" sz="2000" dirty="0" smtClean="0">
                <a:solidFill>
                  <a:srgbClr val="FF9999"/>
                </a:solidFill>
                <a:latin typeface="Century Gothic" pitchFamily="34" charset="0"/>
              </a:rPr>
              <a:t>Órbita da Terra</a:t>
            </a:r>
            <a:endParaRPr lang="pt-BR" sz="2000" dirty="0">
              <a:solidFill>
                <a:srgbClr val="FF9999"/>
              </a:solidFill>
              <a:latin typeface="Century Gothic" pitchFamily="34" charset="0"/>
            </a:endParaRPr>
          </a:p>
        </p:txBody>
      </p:sp>
      <p:sp>
        <p:nvSpPr>
          <p:cNvPr id="1059" name="Retângulo 8"/>
          <p:cNvSpPr>
            <a:spLocks noChangeArrowheads="1"/>
          </p:cNvSpPr>
          <p:nvPr/>
        </p:nvSpPr>
        <p:spPr bwMode="auto">
          <a:xfrm>
            <a:off x="5796136" y="1052736"/>
            <a:ext cx="2628461" cy="400110"/>
          </a:xfrm>
          <a:prstGeom prst="rect">
            <a:avLst/>
          </a:prstGeom>
          <a:noFill/>
          <a:ln w="9525">
            <a:noFill/>
            <a:miter lim="800000"/>
            <a:headEnd/>
            <a:tailEnd/>
          </a:ln>
        </p:spPr>
        <p:txBody>
          <a:bodyPr wrap="square">
            <a:spAutoFit/>
          </a:bodyPr>
          <a:lstStyle/>
          <a:p>
            <a:r>
              <a:rPr lang="pt-BR" sz="2000" dirty="0" smtClean="0">
                <a:solidFill>
                  <a:schemeClr val="bg1"/>
                </a:solidFill>
                <a:latin typeface="Century Gothic" pitchFamily="34" charset="0"/>
              </a:rPr>
              <a:t>Órbita </a:t>
            </a:r>
            <a:r>
              <a:rPr lang="pt-BR" sz="2000" dirty="0" err="1" smtClean="0">
                <a:solidFill>
                  <a:schemeClr val="bg1"/>
                </a:solidFill>
                <a:latin typeface="Century Gothic" pitchFamily="34" charset="0"/>
              </a:rPr>
              <a:t>cometária</a:t>
            </a:r>
            <a:endParaRPr lang="pt-BR" sz="2000" dirty="0">
              <a:solidFill>
                <a:schemeClr val="bg1"/>
              </a:solidFill>
              <a:latin typeface="Century Gothic" pitchFamily="34" charset="0"/>
            </a:endParaRPr>
          </a:p>
        </p:txBody>
      </p:sp>
      <p:sp>
        <p:nvSpPr>
          <p:cNvPr id="5122" name="AutoShape 2"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253144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8"/>
                                        </p:tgtEl>
                                        <p:attrNameLst>
                                          <p:attrName>style.visibility</p:attrName>
                                        </p:attrNameLst>
                                      </p:cBhvr>
                                      <p:to>
                                        <p:strVal val="visible"/>
                                      </p:to>
                                    </p:set>
                                    <p:animEffect transition="in" filter="fade">
                                      <p:cBhvr>
                                        <p:cTn id="16" dur="2000"/>
                                        <p:tgtEl>
                                          <p:spTgt spid="10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59"/>
                                        </p:tgtEl>
                                        <p:attrNameLst>
                                          <p:attrName>style.visibility</p:attrName>
                                        </p:attrNameLst>
                                      </p:cBhvr>
                                      <p:to>
                                        <p:strVal val="visible"/>
                                      </p:to>
                                    </p:set>
                                    <p:animEffect transition="in" filter="fade">
                                      <p:cBhvr>
                                        <p:cTn id="24" dur="2000"/>
                                        <p:tgtEl>
                                          <p:spTgt spid="105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03"/>
                                        </p:tgtEl>
                                        <p:attrNameLst>
                                          <p:attrName>style.visibility</p:attrName>
                                        </p:attrNameLst>
                                      </p:cBhvr>
                                      <p:to>
                                        <p:strVal val="visible"/>
                                      </p:to>
                                    </p:set>
                                    <p:animEffect transition="in" filter="fade">
                                      <p:cBhvr>
                                        <p:cTn id="29" dur="2000"/>
                                        <p:tgtEl>
                                          <p:spTgt spid="80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04"/>
                                        </p:tgtEl>
                                        <p:attrNameLst>
                                          <p:attrName>style.visibility</p:attrName>
                                        </p:attrNameLst>
                                      </p:cBhvr>
                                      <p:to>
                                        <p:strVal val="visible"/>
                                      </p:to>
                                    </p:set>
                                    <p:animEffect transition="in" filter="fade">
                                      <p:cBhvr>
                                        <p:cTn id="34" dur="2000"/>
                                        <p:tgtEl>
                                          <p:spTgt spid="80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06"/>
                                        </p:tgtEl>
                                        <p:attrNameLst>
                                          <p:attrName>style.visibility</p:attrName>
                                        </p:attrNameLst>
                                      </p:cBhvr>
                                      <p:to>
                                        <p:strVal val="visible"/>
                                      </p:to>
                                    </p:set>
                                    <p:animEffect transition="in" filter="fade">
                                      <p:cBhvr>
                                        <p:cTn id="39" dur="2000"/>
                                        <p:tgtEl>
                                          <p:spTgt spid="806"/>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4" grpId="0"/>
      <p:bldP spid="25" grpId="0"/>
      <p:bldP spid="37" grpId="0" animBg="1"/>
      <p:bldP spid="1058" grpId="0"/>
      <p:bldP spid="10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minid_meteor_shower_ut%255B3%255D.jpg]"/>
          <p:cNvPicPr>
            <a:picLocks noChangeAspect="1" noChangeArrowheads="1"/>
          </p:cNvPicPr>
          <p:nvPr/>
        </p:nvPicPr>
        <p:blipFill>
          <a:blip r:embed="rId3" cstate="print"/>
          <a:srcRect l="369" t="653" r="1107"/>
          <a:stretch>
            <a:fillRect/>
          </a:stretch>
        </p:blipFill>
        <p:spPr bwMode="auto">
          <a:xfrm>
            <a:off x="-2208" y="1375081"/>
            <a:ext cx="9159323" cy="5222271"/>
          </a:xfrm>
          <a:prstGeom prst="rect">
            <a:avLst/>
          </a:prstGeom>
          <a:noFill/>
        </p:spPr>
      </p:pic>
      <p:sp>
        <p:nvSpPr>
          <p:cNvPr id="36866" name="Rectangle 4"/>
          <p:cNvSpPr>
            <a:spLocks noGrp="1" noChangeArrowheads="1"/>
          </p:cNvSpPr>
          <p:nvPr>
            <p:ph type="title"/>
          </p:nvPr>
        </p:nvSpPr>
        <p:spPr>
          <a:xfrm>
            <a:off x="0" y="-27384"/>
            <a:ext cx="9144000" cy="1143000"/>
          </a:xfrm>
          <a:solidFill>
            <a:schemeClr val="tx1">
              <a:alpha val="0"/>
            </a:schemeClr>
          </a:solidFill>
        </p:spPr>
        <p:txBody>
          <a:bodyPr/>
          <a:lstStyle/>
          <a:p>
            <a:pPr algn="ctr"/>
            <a:r>
              <a:rPr lang="pt-BR" sz="4400" b="1" dirty="0" smtClean="0">
                <a:solidFill>
                  <a:schemeClr val="bg1"/>
                </a:solidFill>
                <a:latin typeface="Century Gothic" pitchFamily="34" charset="0"/>
              </a:rPr>
              <a:t>Radiantes</a:t>
            </a:r>
          </a:p>
        </p:txBody>
      </p:sp>
      <p:sp>
        <p:nvSpPr>
          <p:cNvPr id="25" name="Text Box 141"/>
          <p:cNvSpPr txBox="1">
            <a:spLocks noChangeArrowheads="1"/>
          </p:cNvSpPr>
          <p:nvPr/>
        </p:nvSpPr>
        <p:spPr bwMode="auto">
          <a:xfrm>
            <a:off x="35496" y="6536377"/>
            <a:ext cx="9108504" cy="276999"/>
          </a:xfrm>
          <a:prstGeom prst="rect">
            <a:avLst/>
          </a:prstGeom>
          <a:noFill/>
          <a:ln w="9525">
            <a:noFill/>
            <a:miter lim="800000"/>
            <a:headEnd/>
            <a:tailEnd/>
          </a:ln>
        </p:spPr>
        <p:txBody>
          <a:bodyPr wrap="square">
            <a:spAutoFit/>
          </a:bodyPr>
          <a:lstStyle/>
          <a:p>
            <a:pPr algn="l">
              <a:defRPr/>
            </a:pPr>
            <a:r>
              <a:rPr lang="pt-BR" sz="1200" dirty="0">
                <a:solidFill>
                  <a:srgbClr val="FF9999"/>
                </a:solidFill>
                <a:latin typeface="Century Gothic" pitchFamily="34" charset="0"/>
              </a:rPr>
              <a:t>Crédito da imagem</a:t>
            </a:r>
            <a:r>
              <a:rPr lang="pt-BR" sz="1200" dirty="0" smtClean="0">
                <a:solidFill>
                  <a:srgbClr val="FF9999"/>
                </a:solidFill>
                <a:latin typeface="Century Gothic" pitchFamily="34" charset="0"/>
              </a:rPr>
              <a:t>: Stardate.org (constelações); http://pt.depositphotos.com (trilhos)</a:t>
            </a:r>
            <a:endParaRPr lang="pt-BR" sz="1200" dirty="0">
              <a:solidFill>
                <a:srgbClr val="FF9999"/>
              </a:solidFill>
              <a:latin typeface="Century Gothic" pitchFamily="34" charset="0"/>
            </a:endParaRPr>
          </a:p>
        </p:txBody>
      </p:sp>
      <p:sp>
        <p:nvSpPr>
          <p:cNvPr id="2052" name="AutoShape 4"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4" name="AutoShape 6"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056" name="AutoShape 8" descr="data:image/jpeg;base64,/9j/4AAQSkZJRgABAQAAAQABAAD/2wCEAAkGBxQTEhQUExQUFhUXGR8YGRgYGCAgHBodHh4cHR4ZIBwhISohGh8mIB8cITEhJSkrLy4uGiEzODMsNygtLisBCgoKDg0OGhAQGzQkHyQsLCwsLCwsLDQsLCwsLCwsLCwsLCw0LCwsLCwsLCwsLCwsLCwsLCwsLCwsLCwsLCwsLP/AABEIARQAtwMBIgACEQEDEQH/xAAcAAACAgMBAQAAAAAAAAAAAAAEBQAGAQIDBwj/xABCEAACAQMDAwIEBAMGBQMDBQABAhEDEiEABDEFIkETUQYyYXEjQoGRFKHwBzNSYrHRFXLB4fEkgqI0Q1MWF2Nzkv/EABcBAQEBAQAAAAAAAAAAAAAAAAEAAgP/xAAiEQEBAQACAgMBAQADAAAAAAAAARECIRIxQVFhgXEDIjL/2gAMAwEAAhEDEQA/APcdTWs621JNTU1NSTU1NYOpM6mpqakmpqampJqampqSamprE6kzqawDrOpJqaxOs6kmpqampJqampqSampqak5Ke4j9tdJ0GlQhzPsP6/nrcbj7cT/r/toQnWJ1zp1Jn6fXWQ2lOg1DrUHWSdSZnWdag6hbUmdYLa5Vqnj+f7aV7jqX2xj/AF+mi3DIcK862nSPb7854n+v30wpbr9f/MapdVgtjrW7XBqpEz9/t/X/AF0JX3Z+n9R/vqtQ8Vhre/ScVc5/10Vta2icjg67WZ1znWZ0h0nWJ1pOpOoOk6k64PUzGtRX9+Rzn/t/X7aUJnU0L/FgEgwIxk+YmNTUizadRD2mI7T5+qznyPGu203ILMPYnz9T/tqqUNzYrEnALrJ5+ZR7/fnTLp1cTUxkuR7jAXP7mPvrhObreKyHcAAwNck3i3Efr/X89LTXUDkcex/30kTfj1ZJ7Yt45wzD+Q/npvMTiuNPdgga3/ihpVROMkca5brcBVJnjP08/wC2nyHidfxOl+76rawn6/rj/wA6r+3+Ik4LCCSBBj7fb/TXQb6jUUOzgRM+/Mcazf8Ak3014YZ7zrAZMA5HI/7frpUrlvzR9zobZdRp1LlEKimASefr9P8AtrnAB+adYvK1qccNqLRyccDP9Y0z29WCOf30gFZUWSJ9pI10q7kqVUkBuWk/y/T/AKnTOWCzVjfcjjjz/X8taGP6J1XK+9tYEkfUTyPI/b+caO2+6E+mWmRKn3BEj+WRrXno8R7kTxrehUtPGuVOD+aCPHAP78640uod9rLH3/r+p06MNf44AZ1sm8U+RoLt+nOuDgTA/l/099PlRh0Kg1m/SmmGXMwPM50Q+4jzrXkMd93UgA/XI9xkf9/01xfeAZMjnzjBj9vOga3UJZVgyefOh95XUSIkCWj3BGR/rrN5tTiH6turCw+WW7TJAnz+hAPt4+mpoXdbkM5nx7nBnz41nXK3tuRW06tRhgskAhRnzexP1jjWtPrUAWg9xzPiSSfv4yD76pBrgm0yFYkz4zMEk5ETz4Gmo3gi64vaSSY+2Pcz2+PzffWHXFkrfGgFVRZAtt/zKfMjjiPP66B33V2LM6MsYeYnjgT+p/XGqvUrhRMdxMkAHyZInj/D++sJWLowBILZImZ8QST/AKfQabq8Y9Jb4iDUyMHmWHvxEfSPr/rpJ1r4geopUH0zgWz+mPP1z/00u6JtaQzundltMIAyj692BPP0/fT3Y7cGlZQ2zsslgxkHOZJAwPtzA1d1nJFPrbpxAmTOYnx5j20z6LSqsflcz7A/p9P+3nGrNsOldwtCE4/T3+aOJ554x7O6DdwHPv4ggxx54OfoOedU46byKNh0ZyBJC/p+/wCv89MzskoqXIdyB8s8/YTj99FGqqISPGSf9eP9tJdzvjXqCkqyWMKIMH2kHOPM8ackY211oblo9dgVg2opzLE9v3Awf21tt0zkk2iMnJPufvpT1Kuj1RRpNUFPbqB2lbSzSS8MDJgjOe1wMZnbYVDLfORP/wDHwPMge+dFODepV7SDz55A/fWlKpfQYAm6gcEHPptlT7QpJXzofqNYQSUf91/6HOgOndSWnXR2yr/gso9mnkeYIgR5aeOb5WdLT0bq3rLBi9ec/wA8aYPuWiOfsfB/01S+q1ztNwQPmBxxBXkGC3nP9TqxbDqKbil6i/WZxBHuJ/6xrUosG0txUgSv17SGIGeYmBgeddf+JKoIN0yBHtM4/wBf5+2gPlbAkScAx+vn/oONEvtFClixYsLcRJ5kWkgYzxpmgyavOAf/AB/trmKxmJBAxjSSoKqgWE2wMuI4x7SB/wCdDDqDg2sDM8qQRn7/APfjV5LxWGu8K2M8aQ1K6Oe0mTg5nkTj38aajeKwKsQD58a5VNhTGYt4+WAfbnwNF7U6I9+fTK3Ek/TxI4Of2n3886mrKdojyxClIiCBBzP/AH1nR4HyfPYrWu8kHPM494wSOJGOPfWlTflmsDBYmYHsP5+0+c/bQFRmGCCfefeB9fbxqbfZliTJEZkKSOPPtmP6xrWOmmR3sgSTEgyB5Hk++fv76xtdyxJjHAgCZwB+3n9dMNv8NswRz6qgn5mSEM5BVzAIIngNJOB7vKXwkKNNmks6ZDPCpmCIMHByJ5nIGjpafdFp1zbWp05T5T6qMwIPkYEERzMj9M2WlXrRa9V3LG0yO0kkAi0G3ORHjQPT9o4T0yFuHKg4WIiGCgQSCbonPkA6cJRNp7QCfBkQY/5u4CZ/YfXVI52h6Ki2VUFxzHufB5z4j66LuhZAgATIjM5iZ5++tXMgnyCR3YgD2EjnmeDGlXW9+pBCvVFoPCkgjBMmxvrkf6Rq9D2C6rvRUmxmEj/8oHjBKlozxA5j3Oo9b+D271WLNUqSqo1RiLLo5AMXFggYCQpLcTrToLtuKpVWApqtzkqR2g5PdTUKOeYJ8HBIF6pVpbmujMaqGmb1IaBbbFNYBuBAJZgQCGcjIkav1r8cD1K0mRSS9ibRKiWNzAWxOSfPGdHJulwStNj7l2Pt9IGsDdUriH9TiIC1jnwQQCPfGOdHJVohZAgyefU5OT2jzzMTM6ySzf7wYmlROf8AGffIPb7f7edKKW/SSfTojnKu8gwTNoAg4Bwfy/pqx16lKpPaWIyCVqYx4ugAyT5/66A3VKgQSqd0EyfUkk+QAf8AWP01IZSsrbKm8eq1FBTc1GlvTyASQGVmVpUmDNvOgejdYp7ZmBWlTVvmUPxGJCWDOVBP21v8NblaNc03utqkyS0JBCqwQM0kghaht+UE/XXP4j6WaFdlVQuJEXkkYtYFRgAAYjnyY037E+l1pVQ6XAzIkRmJH29iDH19tAVtrnBtH24mRIGY8TEYB4mNVz4c6gA0NUYGJW52ggfMpDAD/D4/XVi6jVBC1AolQGYkyADGcQODyCRP6HSMxKtOq3y1WpyefmGTlYnjESR55PGsbEvUpAra8YYKtzY8RItbkTmcHAOhVVGNLcyVZVlwCBEycSQz/lkewJjOOO76l+Ctex6BDWiTfESZZAyyCJNt8j9I1JYU22YsggxgfL5OJI4xP10U+1gexxnif/M6rmz6mKhp21CVKs0h3kkNayhMdt0AXAQDgnOu1MsGvSoSpINlSpT7TzBNxhuZFxj+QRh7S26sih6jCOfAJj3PI1NcNrt33FKUKLdyCwaCD4IuVhIifPONTTl+h/XkfTqFIqKpWkYUWmoUEjAvkxxBhfoeJ0L1VmdnFNGIZgnFtxySIHLRGYkiTmTNq3Ox2z0IUO1ptDx7klQq+mLyrG0oe0QZPOnmyQHsYorgkuFFRQrkSCQGPJtIUx+YhTIAJW6Xb3ehUXbtUtQItMJAFjMbU/N8vI8ESBA8udpsiiWhVEQuWLTGfnPcBIEAeF/KQdTZdNpkUy6IXHfcFIaZ+cQqlCVAGQMEj/mYrugG9NRLcmQfoJnjzwdAZpbePBJJmT4kDtE+MAxOtlrAEkmT5/bjHnI+px7a61WMZWQTyf6/TzpL1rr9CmLKqEggMfwWZcEQSbT+2YxqHsTujVampomxjBF6kxOSDkHBwRcM+dJn6cp9Q1CVeoeTXqdsiD+GHiOCIxmAIjSjfde2tQ9polom4l0NUQJUkLmbUAcmTIkwNNPhqmhLbyq8begpdgNy7qSAG+WMxJgXZOIiNTXoX1vqP/D6NGjRAZ6zK1QVGIspZtWCS2SrC3zDSNLqXSqILOBUYswLGm9oJYSTbfAOD48SbudIOq9XNXcMm5oWM5FdndlVkFhCU1v/AC01deCsstTOTrrS3dMm2afE+p/EkXfUKqkGPc6eV+FIte26PTDTbVEgDNQS3/MQ0gcYH89ddz09RdbcRkmKmCQ3JP8APx/LVe2iUcjIsjK1q0ZMRi2B9/fHGmIoqAGKtGCD6leYMxlZ5EfMfvGdZ1YL3G1pk2w5MG0eqBJ8qRgCe2DGQDoTebUBQfRdyDz6qATiQCSAQBOQfH7i16VMglkgTJYmqTPHJWT+/wDvrDOrHsvjGWesoH0EyP6ONGnAO7FBa1OrVQ+mjd2VeFaFLMFYsMceTHB82HqlWhu9nT3DL6xpQjMoklSAVciLsgqxESLiIkYRhTUNjkEfI6tWaO7lSLZmMR99G/Bu9hjRaiyUf/pXe6Q7dxV+FKkyRMSTUT2ganoUNsq20YhF29YJTMdyGzOTIj7CD+vGbJSrM9xek9pHzD2MflYyZE51RvjFxRrNSqNSUqxb/wCqrAlWgrcop+wjtP5iJPIA6f1hLw6uHKkn567eImD9P8QgT51ZT1XpG6T5aaAPbBUXAFSDIJmQBJAgT9sYy1J0WGa4LBzHkmB+W0RAliPl+ul1DqAq01qU1YgNaCVdCOBHaLoHdOIyPfWd3uKFX8IhmAMleVMEQvykESRCzxzkYg5b9kQ3zTogEt+G9QMEE3dxchoEyoiC2AcHWa1ZFHqVd2tMDtCtUEi4NwzC+mSAAZgc/bWlKs/yJTpreSZq/hlsyeVA5/NOcAA5gjp3WK1RHDUaVRlMoy1SFMYglriTIiQApnmBq1O+269VphgkVKaAAKgDOG8za8RzGFx76muKbmrUcW0zTwbmBUgHGQQVuknIWR5nmJp8hjdBLkPimkxHcrRdBOO7iO3i0ArnTIAwihSUOEki5cXR3T9cCDngDQqdJFqFjDZqfOwtGcXAiOweGjnBk62JYOQFVUBF15YOWz+IEksyx5YgYwPcTtVbCAU3dRicYjAaWYTAP5ZM8a1WuDeqh6gi3zj5cwFw1uR5zk+dEUHcgMBb24UDDiJki0w2CA3BDCCDxzqbhXqekKyetZdYT6hZMiQTGCQMwI+sghwKr8Qdd222IaqS4mEMsWAyci20EmT88i0AA50oqfG22amsvuVkQXx9JK3Bh4BtjGMnnVj3FesNwUFVXkC+lUJnLCPwlAaDgMv+YyMk6Q73qVI0zVOwoEKxT8QBSrkgR6bLKnAJJAEDmJ1dNNNjvE3VT0qO6rveF7WVTaf8TN6ZvXEwQsRg8aefGFWotMbTbfifwqCvuHYiL/mphuB25rsIiEURmNF7V6ey27b19vTWoRbTppm5mPaFIGbmM4xHGq43W9sKR21Wu7VHd6m8dBNxIJamGIggtC4BACQRnTAW9G+IxWn1q6h6rCoWQrepVSvcLIm1VPaAMTiW0Yd3tmaP+I1BnBZ6XEHwF9wPfHvrGyXpxogtQZmpRNRFtlS0IxWZYAwt5kTE5OsMnTaLFjQrJ6hYuXpvDU47qYMwkSJIzyIHALlp9Q3pdV2fqG/eMwky5q4IMZKxPE5Gccca03HVtsGAWvCKeUdYtEQQsCTOMgEAHzGux6JtQy16W0qKghl9KgWzbJi0SfBzNpydBJu9nRamqUVpVPlQttGDOxMNANO+RhQAzRccHGjInQdSosKoG4dQICQ4uIwWiMTMxMffMDlT6mvcDVeWWFJqSRMfNj7zAIOccTo3UulM7Bghawgr6TQLV49IUsBYLFpu9zjXHqVTpFR1kUgrKAS1N6bkQIKwiqZwZiY8mcXitcdxvVAJFWsW8g1KXOZI/D+3M5P0yGOqVQwSj+J65CEQGqj0iWUgqqwVDlg1hm3wRrWj8P7IUzNri641QKihB5UgkxGYlvvJ1yv2+3uq0a9EMrX0GVSWuWSEYKIMntDG4i4gyDpkiuvSOoVK+72lOtQqilVpXeopVT3rgjMGQQQouEh5zjVU6hv2DMPXfkwHpqrDHDHKt+kYI51aekbtBuEIzt9/SDD/APsCT+7UwR9PS+uqZ8WdE2u2rMKtVSxFwViV54khboMRKk8NkEDUo79L66Kbhn3LOqCbCyDiYjHtxkff2uf/ABcViPTpbgMMcMpgrJLqrfKJgtbz58GodM6NQWkA+227UirP6r0zcpIuUByQ7IM5YePAwO/QeqJf6NMK7FSEdSWCHJugVrUZhIFoUAjiABo6VdOndQoq1alU9GmywiutziGmBBE+SSxIk4mJhutAmxUYBiAF9RX/ABDkkwWtbBXIJb6CIIHVabqnyV3VgytJBYExHpsWWwzIJIMQYg4I1Lc0UDMKbkFpBq1BTqoc/hqkenUAMGLlZQSBxqRv0/amtYaVjLj5G9QNcpYmBBpqDABK5/XM0sQUa1K1VEq/bVcR3ZlgoJYgr23LzA8cTV0uz/oG73RepTq0+1WuQyQClzMqwAVDqMGT4Bk866fwQUlwKphroDl2UZJQKxtAIJhZgWiBgHQS7Uisahpw7C1iqkjMFEFyqgWZ7i0SYuU8G731q9AU/TlmqAqHC2LYVglUdyZkntbmJjMoa0atKiXYsaVQyovenbIyHtBMEZJkSSciTqrdZ29KvVV6m9qeqpwKTIFpkk/KwF7NAALRMQchbdBfEez2N1L+Mq1WqQEvpsoCqBMWyxPcxa6BwOfK6v0np6Mlm63RpPm5mUG24rI7SG4OZHy8GdJh3tehemh/9bWClsBWEni6AYkiQZEyJiSNMuifCi1atOo9etVtIlSRY0AEK4KqTDH5TPBmJANZ2Hw+KpmhV3MDCmQRUJkdpFIDGSymYAJnGr71io3TNhTpI5qbqqfSpXQTe5lmkAC1ASZgeJ50SK0m67XTd7moXcptNkGUuv8A+WIZxE/3YMDHzGdVrpHwayXMjOA4gr6amoFIn02uYoViC2Pb7aedTpjb7QbSmSGsWrVaASaYbLHMrc/cSRxIE+GvTzSqdzuWJkl1IUm2JdYBUgDJlvAA5wasTp/QzRpinTq1Fpsh7TSpsLY4BAPzZmODnXHqHTmapLVKhAIIlAIYAAEpYaYJOPrPOMlP6VQMFN1htzUC5gQZmCOePtg40PsqVJHH/rKircDB3CgGPJWZgHImPt7iHbPo59MqtQqG4ECAoEA2jAwPygGIxoZ+m11IsrJerU7WFL0wBFkB14a3tHuTB5J0TuNyIUiuxKwvdUW20GDcLW9TAJWRLRzrLUqFdQPWeViJYAQIEWKBiR4geTzpThuul7pqbfjLTqP88KVuJMg3hlZGIgMIPJyRGgn6bWZR6m6Soig0wtWiz07UgkktU/xRLEyY58aP/wCFKWAbd7lYGB6pBkeRBMgrA/bnXah0umhe+tUlyD3NyYgGYMk/QYzoRLudq6UfRv26ApACggsipLXFrrwMce7SedVvedCpjC1aQaSQDSAuJGYN1oUREqwA4MwYvG/+HaT1DdXeoBhgbC84sTOAYjn2+o0irdPqMtRnq0adKlMeoq3A2yrlZNnMW8/NMDJezsIuh7So67hkrinSp/i06RcuaNrdtQk5Fvp5GZDAedeidc24rbP+LZCtekhHqLUCgAsLgxUklQy8kYBJxnXnRqrc9ONzL3qG2zqGqQQVZQDaqMqWmnkk2/M0zYf7LviO56myqoylVBX1BDOo7Tcvg22YzPcdb/WK47jfXKVZdm7BiQyNBUKe61kQ/MGAgk/MZWI1jqlSo0V3CNUDAks5YwouUBLVQY7g8xJmPOjOv9Oq0q1hXbMzNKslECpVyWVanYVURdLCJJ4XGm+3pN2evS2dJmb8JTRvYKsJyO1LfozYIEDjWMa1XqagMPVqemKmPVDgOM3gqBCmCfPjmRK6N3tBay0/w7wtYkVP4hjnAMqxVBgHAEduBzLvcmgEcrSpgF7DUo0lENiSTIacr9cgxkQjXd1CGWm61LGtUgFTjFsybm5gEqDnBzAiTedJT1APRe090BlhDB7EIdVhcjljk8ETqasVY7ioqltvUrU4g+mnB8MIeSD4wBB1NXZWAbjub06ZvUrBtlD+Y3BaigmTliQPPvKXffFe2DBFpiKU1GMhai5JamqMvcwCkGDGBmTB03fxNREulem13ZbcJX/5WgduIUgl5LAToPcdX6fXqVA6U1IYW1Cy2sBlmJW1iY8ECTxdxrbGFVbrnTrnqMx3BDSpbbKAAw7sems5JADsfeSYOuGz3fRmRA61EaDcpRiQAB3EqO7A5uMZMZJ0z6jV6T63qFaNQquQSRTJBggIR6a/cDMT9Sf8K9E6funK0drSKg5a29VxPzMT3HAzM8wInV1uH4P/AIE+GNvt53NNXpqySFd2IUGCTDAEcA5E++qlV6sd5udx1Ai6jQVk26kkCxfnqmASLjIkDi4fl1Yv7Vup+ns22m3KoWpi/Py0ybVpge9QgqP8qudeU9E+Ia4UbdwpoG1XVYVgixBvniRLfZpidas6xmfa07nrtMkl6lINWAc7dgoIBIIRiEZg4B5IJLAEATrTb9V6fVUh32yVFYOreg6qVOCAI+b6ny3GcMNrV2VP8NxRq0xatNQqkYIM3MS8DMAnMCSMjRO9odLQh7KSgRcQqNLQDAWCSJHPvrn032GrdX6We4bcKv8AjKVZEGYHnEe3B0Cu/wCl1LQGcCmCyep6hSSTAYH5lJ9h440+qbnZTUNIUluU/wB2UXDAQT3iY8AZ/wBdEUOsUAy0yC0dnqFlC2yB2sGNsZJIC8+3D0uyXqPXOl1wBXRFSmxXspVFyeCGCAAdwJWwEkA5EA4o9K6ZVWr6e4lAoZlFQyCAxutdLhi6f94Grb1HfL6eaiFmVoUOn4hDSeDZnHA/N9McH6lTQKoTakn+8IemMMMmG/vMxgk4zMiNPQ2/Ci7XrOzpMKVOpuQtNrfCqxJGYAuY3KT3DAjySCz6n1nYOGp1N3WBzeBTZgS0Yi2AAMROJP3Lxd3tFChlRLi1S4WBWkgSFBkg2mCARAERA0N1He7awwdvVOWg9vMAKOwsxiWkLN32jWch2qiX6fT7qe43IMz3IZ44EKBmRyP1Gid5X2dRBG5rioALXFNjL8S5IAMY7sNCmS2NPKG82LiWpUl90ICAYAM+4nIGAY+slZX2vTalS+1BIAAumSebganaOMzMYwBBujtIN70mlt19enuzUqBAZpU8ITBWHyMEDuwfEA6B6DRqhh1Cm7VKlN8hjLMYkqeTDKSoPmfGrZV/hagFN6OzSgrAP+IFutU2OSqoVc3ZKqQYhjiBXOqdQOwmltlWzcIr8s6hlJUBWJHcIzzBIHidb99Rm/r1zrNZNz096tMK/wCFeGJKkLFwYMFLLHmPqNeb7ba1RT9GtWr0ajhWWh/eljPzlJEgjIg4iczAf/2TdfUh9u2AO9FPFj/Mo+iPI+zDXHr/AENNtXYB61KmljrU9UqhBJtRSAVVhDLJBgW+SDoU6I3q1GW197RWsSqtSK/KABC8CCOCuBI86zR3opW27qjUhwTlkbyS0hmJAyIyJPHnROzr7Nq7+o9f8RhUeqrnvJPDWrHIkgqImbR47vstkSUQ7pnlQDTZXQT/AJ0m0HzdAW0SsTdZDtOek9Z2dIGzcJB/LcTJkk2gmUGZMROPqNTSantdnTh6i7mmx+Wn6qE4mWW3jGDJQ/RsxNZyfa/jr1f4HpiiHo1npxS9Wdw+ahi4fhQCkDmCxAIwTI0r2/wJuCVB3FKyLiyhiI5EXFZJkCPrJIkaUf8A6v3RIY7hGI4uIOcZgyJ4zzjWa/xfuWgGtT85lcSZOfEnJ1rs5+iK3wlWCBxu9pEhDLuCHP5Vib/Ix/vHrnw3tU6V066sVLKCzlRBdie1ROWbIUT59tVD4A6bU3Xp7vcOKgpytNLAQCCIe/8AMQZEDyOfARf2rfGdR9wm2oNiiwLECZqeBHBt/wBftpm1jkF+IN0N1ugteqQpq/imkys/rMLQqqSCUpi2mCB+Vjy2lO82VGjX3CUjVqUZsDsO4lYJhlU2ywwbe4LznHToYp7enXq1qTCuWVaVUyQpb5mAPLKAzBveM50yo9O9agGo752fPrU6lQ01QSCqrLG4CY5IEZK+bTJ9ifh34aaqiszFXJtNKoMxPA7pMjgx+nnTGh8LbcXtUasEAmEIlDkgNhifbgZHnjSulsN9SaxF3M4GL/0zkAf6CD7HWdt/FVOxC7APBE4D5EGVgz7ZBH01zb/ph07YbZn9IUKr1GAJplwGAnL5UOg8kezDVjf4Y29MrbSLq5wxqEqBBN0FhKjAk+49wdVXb096a9MwEqy1NWdVFoaZBNmFORPHjzGuW62vUTesVpYguaYgucBcpkgYj2GeOFf06q/D1NfwaVQoXtZuyRAMKvqsLw0MSBgnzgGR63wO9+NxUW4m25STAzIC1CDC+cZIwBpHU6fXPYQHtGUAqPbysupkDKsJPtph0wdTandSatZEKQrWsMi1ZEE4Mx+vvqGCKXT6W5qVVrdQ3G4q02+YU4RFtwO7HIwFgc++jB8Fbeo9NGYMSsiwAkjPzDuhgRkj5ZiNJK+439hrS7Bj6bSAXkcqywXB+hzrWjuN7Aha0RI/CZTHtIXjEc/pqqw73n9n+ypMyM7oALiz+kBAAxLBSoye4gfLoTd/BNNVQrUpi8/hu1MMpQD/ACGCfN0gQDiMhYnW91cRbDstuVMsCOAQAWxg5Ohx1LcU8Q6qBP8AdMFgEGZibRAPt2j21bVn64734WrhwL9owYsFYCJA8wMkEhgInKwJJGtOtdHcI23DU3CH1QULP3QQyzxmMgR8qmW85qdQqVFkFTaCPlyFIHIAkSBORkAnOdLjvqgZXDBiSGIAy8ZF3EiMfY61LVYI6Kp2vo7mnUFT0zeyr/gYD1KZ9mC5g8ROvaOst/EbFmpMpNkyaYqB0ImLSRyIMgg4HPGvGejioz1EioV7npyGCQTLQhx5++dX/wDsp6vCvtXOaR7Z802yv7GV+mNVvbNnSvbb4ZutLWOGwKdMAPdzaCxtMLJOQJgT5GnUehUqVWspZglAIGLBUvdoPY63i233BIMA8wLT/aBTo7a1wT6txYKfVIqBvmFwODOYDKbZ+mqBV3qWq7ICoBtgGFBk8kSFOeSSQMzrLcurP0rbUjVZKO+YIQLEqFnyRdEKthAXyGWScAgC6aqW46otW6uVBMwzgEEnjkAD28+2pp7Wfr1va9HpuKpp7Xbqjwj2pN3bK4lDTUA2lQCQXzEE6UdO+HdnXrrNKkagHcvpAp6YxCgNYATaQ9pPze8LT+m9Zai6EEsshQhqOqm6BGGA9vmBX3BGvY/hDoi7PaD1YDCXqMWujJa24gSBxMZ+5OmdufKYU/HnXqfS9gFpKquw9OigGAY+aPZR/PXzyQoqIajOZhnK/MJM4nlozzydWL40+Jf4/eVK7f3NPtpJ9Jhf3PcfoDpXsqRrOSLVxlro+8n6/XwNb9DNWboFEVKgMvuaKqVS95ZCwF3ZgMJjDeAvB16FR2Vaj8xJodsLREQGyXGHKwY7QJySMduvJKCMxQVW9RachR5g+7LDMPbOJxGrJQ3gAVZe1cLk9sGZBmf1mfHGuVrpOL0r1FtgrQrGnFNmdV4IJKVIHPBJhVgiQJxp13b02ostZLoW+0lQSSCIWWRDjkAzHI86p+067UHDPk84MZ5kt7+50SOqBg1OwkPhp84iB3Qq/QQNHkvGnPbSQFjUoBmtLIKZdu0MbPJugLkkm0kBlgjJ2+2auFJdmaVFNqhNb8TuFSORaokKCBFw5ULpVv8Ac1St1Omj1KawiyOLpgQSCOcZnjONNdp1ivXYVNwKtMIDCL/eWkCVkxfMcePYxOmWDDXbQgJphg0yRUa1HY5kBWZzmIDGc8aGc1KjVKRpNTbwwqMVMCYAgOgUyM4IOCfAO36o3qF6O3ZSLbVf1QCASReCnabSB28x3WmAO1V67As6IXR/UQtSlFc+wEuvngk/UDVoxN1uVRyiVrYHqMtZ3lQLQzojzdKwO0EGHIgnOuw322IJTcV2V6gCsQ9pZmX5Aw+UzF2IhvrA56lu2hSlCnWyBUCsytIAPbYDJIwQ0jAzpht+nV7b2kMwUFUEZE9/4jA3G4gkkHHA1JyKszC5HdWCw70kCwJB77xOTwoEATOZLHZrYtQU6YVjMFWYDuMXkqrR836ZnGdMtr0aILlgcEd85B+sgTziMnWp2dIqyi4SMgsSYgcFpIHsOCW4zpwaQCnUQlV7QBDkW32iRHJAEDiZ4nnSnc+qypO12z90NUNOajUxEABywDFh3Ak/ynVzq0UCMMmBbcrZmZgkZ8kYzk8Y0l6kruLFv8EG60rkkkcEzMeT+uj0Zdef1do9Cq25q16aqpBenaArBgQwQKSRCxi0LNoJ4hJsev06e6XcUibEaxwRBNJjBMf5TDD7jjVg+LeitVZg9atcqplld7mXCgqEtIi7g4MTrz1VRS3qGGypFsffAED7a1JKrr6G6sHrUA1OwsAACwBHIP7EeR7jVb2fWIDXO6KQFDVmtWboBDLU9EjJHyzlWOtP7K+s+rt/QqGWpfht9V/+237Sv/tGuXxHsqG1f8Uk0qzlKiM6qoUyxKQpc90G2CBd9TGflQZ1qnuj6SbZaFlVmcMAAKgAMMCEYQRDGPzN7amvNer/ABGGFihjTDY72BMDgxhRmYAifA1jW5xt+FbJ8vT/AII+EtuKw3C0zZTJsvU3M5AAy0EhYJyD8wg40N/bZ8W+nSGxpHvqZqkeF/wfqf8Arq89Z36bGgzkiKadoPkxOSTz9/p76+fqtGtua77msQXqMYlhgnA+4A49zH10zpn3Wmw6fTAUN3SpcRkOQMj3kcR9Doz4S2geqpekjdpZbakAWZaYMZECGK+/kaOoJSqUxRVXStSb1FgJyPzMWPaAJNvJMcQdONh1TbBlcCmZBUp5xdFqE3LgscsRJ8TrGun+HVOhtvScslK3CorvY8LBAuhWW4krCyML4wHVPaUUItCqpIYF0EFmTkEgGmpgGbYwYm7Fdo7zbVr2phKdQiSfTRagbwwbIAHPOMyMAaL2temlJEWpSSzvKrTVYYQIVj7nuIAIJkCAToGUT0xJJLIHgBViqFRszhz23BbjaCeIJE6Kfb0QVqjApySDWUl8gz6Qklhm0CAcHzjj1D4io1EQKr4IBN0KQIzaytHiSFBGca4U+phE9Taoai1OVqBgECglFpB1W0zEEqAfJxOrpdiW2L03C1GNOk3dTYOAVbkqyvcGMZ7I5+saKoyrllIp2mSFZe9AwAYMFJg5OYUTmNVrp3TqrMGfe17Bb2EFo4uVgoIiceORjTbqFf1AlO6mtqhSFEBgIhWLAh8k4DCDI8GJLBW6qKLKjl1w7Jc6MGAIItae484z+nGiavXLZvX0xML6igg5EgQwgkn39sZ1VtkrJfdSp1S0SWPygYW1JtQiLjcSZ85Ma9RptUawmosLcjBxCtxIa42MPlhhE/aA7Wci6t1NWQMWCzgYAE+35v8AYyNKt38QLTCkPIqXWOFBUEKWM8YtEzPkA86p6NvSqbc1Gq+mpFzKCQpzcRgHKnNSTiZJwSduiyrXW9thpWqqAyuFRCpK8j5sQMZgtq8YYdVrUyzUGLFwB3+oEOQSLCEzI/MvliAcamw3NOUsrUQ0G4BgziO6xzeWVi2YOCSdbbLpqukVFucAkmkzX1czBKmEUz8oHg4zpX1DdKCVprNNZW1llVWZKmFwGHMRPIMayYcDrFGubfWcMRChlYKWiTA7QW/yHHbiPK7ddMZD+GfUAMOEwxiZYljEls2gMR4JmdNdqriq9lJIYDuYlggAnEllBgEcjj3xrhvab1yaaEpUQEYQrcvkh4hiDAJByC3ONKVbewEWk1KotV2aywg2fmm0xcZgwCpIMjgjVF6x0SmKhCVXqOWN7MgUXN4iZGcg4uBwIgm6bht0EdUHqZZTUCEspAJChYgq0xceLiZg4WUem7iutR6itTdFAS5bQAfmORAIUOIiRyZmdXHYblJPhPfts92jM0I/4VT6A/K36EAz9Dr2D4p6Wd5tGsxXQXUz/nUER+oJH/unXk282qbos6YUkK3EAmODwQPfz+uvS/7OurNUoKtT50/DeSJlcAnPJX+anV+izPTwmnsajglVOGtjzPJEfT+WNTXqvxp8PvR3DvQpsVr9xh4VGkEygX83zSTyT7ZzrfnROEpd/ah8Wtudz/DUiGRDDk8M3+yjz/toDo24Co9eoAaNJe0RzHA+kk4/5vpqnJVsUsZZn+ubZ7jPuTj99Wzo/Ww/pJToK9JAfWWqJBLAqsBZJIntgSWYDBg6OUp42T/R+22bVkqqQy7lgTfFUJGGbupBlIKk/MbdB9J+Bt3UqIhpFA35iw+WCZhQxAxEkQDHvq8bVQu1FLaValRvVFRWLGmaf+QArMQMqfDT7Sz2nVy9JBWZKZUx6YpMZWkSS6kK0AwJLUxEEcgEZO4qX/7fkJdeRILmCGUIFksX7cD2tB+hxojZ/BYoPRqtWpuqkMQSxB+wEXAGMkjg8xm+76tRuDvU9KnTQVJiFZBbAIbmCrdyj80HJA1Vl6/TqMw2xqiqQGptTp+qLZXDL2CnxEGAsjg6sXlXOp8JuzVGcu1d5Het6qWNtoe8EH2NjGBIJydcKvwc6isbmtogw1NXJBFpBEtjlpiYt4M4stLqNRFa2Q9wmm1iCQRBi5jF08Se0AQp109dHohmqUStSsVp1Ucn5iSwZ7iD5QOJAMHkYsg8qrfRaNV5ptUFGmAQENJAYMfiRGahZcluBH2HGv0XcV3Zi22ZiLlqG7utwLQqwSAQSRgHAkkw32lFjullvUIJC3eogQzy1IgrgXGWOSf0J27ovd6iRzbcxKrIE/Ue4kATJz7h0p23w7WkEmTIBIHtMkScn2EjJM8kaY0PhWq1RgwDISQGIPF05g8kTnxrn0Dqm5oyN7uENEOWtwCgN0IGA74598edb7zfUTV9cbrdKqzap7KaTM3jtU88nu4j6vQ2jdt8JsajhqVRFHyuHHcDBKtDEz4nEiNEVfgqkMg2ichoNq4kKfmHHknjzrjX69SAJepUKjw5+cn8oVe4+P3HvoVviP1GtpOCCflVDKxyHe4qv/KQGEcedPQ/7LFT29KkRcYxHqEgDNsgGZzj/wDyND7rpW1DEkhTE4aCQsZlSCQIHJxqodY6rt74d/WdEJFJZs85PdBBxgj3/TNbeUtwi1P4gUqa5cmCwU8VJ7SjAwDIIk8Zk2rDfqHUaNJkNFwAwnsWVeI+WJXA+hnGcazs+utIuNSnI/8Auoigtk4YAiTjOYgSDOqR1e5as0idwhwwRRTVjC2kQztUBEkhpmZGI0NVXdblVpKh26I7TTQoQSgJyCb7hkkMpUlOQeA49QfqlN2DgoGjEopIPEF+VH9ZzqtfEfxatFgll12CFb3IMLIuM4wI5JOqV1H+KVQiln9UALTiC4MzCgA28kG0eCJ1Thu2YhK4LkG1bgbpn5TxOfB40yWrqPRXWnUpsqVKYWbgfSKhWJ4DEFbpmYLGSJ5wi+GviQUd6FMW1SKZJEFSJtZvrcc+0tzOqjUVqLmAwyR2kiPBEf19tDbiCYED6D3GtTiLen0n1Pb/AMRQK3lCY7hEiD/Q1NV/+z3r38TtkZj3Dtef8ajP7iG/fWNc9qeIbvbsAr2yOBjGOBpt0zo9RY3DqsHCIbQHJHdiCFVVJJJHJUR3aU7XdsxVHZjTuBIkkDwWjwQCdNN3WRqhFCnCW2qBgtAwxjksc/rnga63Z0plurH0zrlakrKlRaQIhpBDEQYAqWl1EnhSBjjJ1YF6oHpAlvWa03+ogIFy92TBYEgCLeDIYGQaBtqbgYpxOLmZQP0kZ/TTLY9LrORj5uOCs+0/Kp+hjnXKumRcF+LIQF0DVFmnCMWUI0CBLYHiJJxGAANY2vxLTVVZUYPlWLMx7ckWlYBMwIJ88gAaridDqBzB9QKLhbw3I8gCJGSAcAxmJS7zasGNkOJtuWDJ+hGftMHUsj0U/Fu3kz6jkAwT2lgT/d3jIXJkEMIUckyVe6+I2d7Epr6TOtoZ0ZCJm2QqOoBzwSYAMZOqS6VFwQR7yueY9pGf9dMuibM1Ht/EVDFz2EqJ4IMQIIMEnMH3MSyLj0X4oB27tVso7gBrVtc06tgX5oLG83kTBLFSTOnu167tmRLmurgAVy94WSxuVEZgsQW+XMQDOAaxvNht1sZqt2WexVkmWJFS7AVRcBkHxg6SV9lUqBxToWiml4ChmdhI5f8AMYM5Ee0SNWjHoG465ASwLWlmDqHVbOCDdIDYPAmAP11s3WNsH9NqgDsbQt4BhgScxn2unyc6876Z0n1G/GZdpTgy9YkDtAJCqTcxz9uc4jWnoMrAU6lNlfNNgyBnUmAwQm5Sf8JGNByPUTtqTpZCtwQSSCuIIJkEgg8gzx+iHrK9hoqLl7VCJhVUmPlULgAAgzER5zqqn4d3jNAoVrpbJSAxXlQ0AE/b7zrt0j4e3Bcer6irIkFHMyQOQtsdwPP8s6u1kN6vREL06rd7hmaoiCCxABQyzAAKGOM/bMasNXainRWnTSg7vTALEp2n0wCrKSLlPmCOR4GV/T/hb0rZqghWN4YEuQYYAEGBAIGTmBjWd/0CibGuKqRbZgoGIKiVHODkyR5iNOjoLXIpd23AZlIIphoZgqgNlvlMlSRJESeDGjqdU1YqU1ak7BXPyUgAFh5ZbjdDEm1ItyeQdLa24CFS1FS6i1SbblB8ckxbJj/bXbcHcVtrUp0woWiBUYErIYfmg4J/yg8HiY0RDOnb81Xp0mRyKisalUMtxgHKl4ZijYuRFEf8uqN1bqjC4bZKiU/Vh6zMSakWwQ5WabC0/KeMkedB7zavUQ1KiVVq32mAppwFyRBuBn2W0DkydcD8NVSoZhaggXVAVAmffAGOfqPfWulgbr++NcCQVzCFmk2gYLEi6DHzEnM+BqvekwJxBB/bT9tha6qCGJI7bCG5xNwwCYzwZ51y65Q9NkGFDoHWDJAzg/TkfSNdON+Ixy4z2bf2b9VFHdGm7W06oJk8BlBIP0xI/XU1U6hmQRBHGpovCX2PL6el9P6aPVQLttmFp0boIaGLgstQvbc2FwD8pumIEmdDqbZWdalKkhqFRIQtcWJkFuO0QSDGZ5MjQGzrOr1X9GnVe/FQLaBACsqqWwpIgjIYDiGx0Z9xVHphSEUhlC2CJgEAZAMYkg8kxk652ukh11HY7ejUFJKTGoBIhu2CbbTB9RMC64AiJnnS99nWrhkpbZxTuYs7uwUADBKTk8QwH5yM6x8Qb6qop+pt6RtX+8P94CYFxZYOIAmCYECczps+mg1aNd6lZabsC2Tbb8xIEXCIBCgCI8HGhNujfC1csGWuKcJzPzAiYAiFyZkcEwRwQ/qb5XpUzQFKqaYuqlSxw3M3MuD8xIEYjS7b0i7sU/FoFmh1gBkBMAB0k4CgE4HecjuZm1UhAVotTpkHhFmM4DKwHJAzFsD2zalg21FKy2mnUdAokMnYQAACO7JuyIOAMnAOtH6HSFNhKmnOVdSffNzMRMSYiO4+CdVfqHxe9IMop1ROSWcU+CAW7jCx4B+aceZT9O+Mq1MQ8VVJgAzkEmC4i4YH2kZicaZyrd8PbVHqH+HkkOTLsyikQtsiVJPBiAM+2h+pbAULUZqi2wLk7ouKyYA7gLQLiJAcAFYJC3f9QbcU7NuDT5i1IW0AStoYKQCZNv0nEaZCpSrhVoPWNkM1lN7mkAM15VvUBHiMkeDkBb7rcMK1J1FGqFIVqlamGDK0fh4ErDBWkklSB83y6E+LWauKi0HamKVQu6r6YR5gAKzxaMkZxMg+I71LUNJK23rRVW4yjMyH5ibVeUILQe3ELHcNEDq1GveDRr07iEeraKZZVko1pcBgTgwCwkFoGkOVavVph1SqXVyJastwaUkCkTZaFE9y3ZEeJXluHFaqDTe9yGULUVqYYKchKwACAiGBKvMGPfXG2UDVkTb1HWGVyAasZWq1+aymcleMLxGknUN8f4OtUS+m1MBQqgwQGtlgALJzA7haBJOgrLX+HDTK2161YMjK6kBxz8ofttsbIBGRPvjCdHpikGRwgElizdstHcwOW7QkDMlhmJ1590Xr28upstViB2sjhEu8BQ1wJbMjiIY4tI1Ydp8S159N6JqVTgklxEAC5k/LIMgSeTAyZbFDmvtqbxDANFhZ4Be2CGB4MxJAHgmTpNuKVwRUqXMME9vdk4FsmCQIQkARknTLc1TUo3VEqUiG7CokWxd8vaxAIK5ZeZGttn1E0wAabXFWLWBVQzMXXHJJI8nAznGskBToKiVJ2rF/yo722kGSAWuDEj8oLHH5hAAvWKX4dQpToz87UixJDXKGSoCRlri0qBFtokyNE7/cbykgNJ0rplWT0ypBzi1u1lggXAW499cN3ug1NidvULEhTTh1f08Dti5CfYkkz55GnUR7jcVNxWUii9VVIX1PSMqAJanm43DuMG5smJHB/XugUNw9pqJRcG9iUKqKZLEsuQskWysYII5nS/qYN6gCotAgWOYLARBx2tcCSCucHODOk1LcU7mAoitOAolQGi49uAQSAY8a1PwUpbYmAclDNjx4BIgx/Q+2pp30bqSUqdWluVZe4MgAEgnDYxjA44J1NavLlonHjh4duyiFYwgEgD/KIIjJ0x2q1FEgknzC5yTGDxjB1Xl3Dgj8Cv8AKHGILLwGALdwnEgHVt2Hw3vqlM1F2dVVtLd1QKx/9gN4JHggE/qNc/G/Tez7Jd5Wr0KrVqYdqjp6YeYCe/YVYMDjBA48zoHqPVt7VpCiVqBeSUApknIMsFlhnjA+mBp9S2tQ9vpjCjuuuXnImbiRkFQCQQR7S5p9EqoqFaVM3gWW1BJ/9tt0x3R4HMaNv0ulI6TW3SgorVsyZvGfozFuPoOfEasLdfqPVpHcpVcesHqU6VOykQRlwZmo0wBJHytMyNMthskdTUanUVVe1yyKbVgkVfmACmBESczxo4VqFMPTAq1q1xFOmKZYMsjuvAKRJtJ8MCPbTtHRF1nqXrObaISkryjU6YFULJAVjc8eYgATE6ATqaPRFAbZEqBpWvHcoLTzaG5Zsn3nVwff0aH9+tOifKRxnB8c5xHB8QdLqW2SoWek4Niq1opr3BhgqWMFcnJI4Ogwq6fsKoqSodC7G+JWRClgxDQVYEZIMj7aLrbDcUan4FXMc2NAye7DW4iOcyPPBHXPiNVoFUWoTwTZnmDF1srnkCBIM5E8NrvDW26mm1G50JArMRfaYBFvDCSI84ImBpAL/hdYu1Wo7+qxl3UBS5jABuyBxDYONb7mlUQkK1QKJmIM90YzP3k6C3HTKilWDCoCQllJj2s2LcwwB5DRn6yLjaHTdwA1oFVREKrguA0sLhPZgctyFP0kLTbKdvUR0p+uEEvTqJIcWsuJkAjA4006R0/pqURWYbllQeodoMijVIWAswzsCTBLECbjETofp6ioVp+pSDklZdwEFsdlygi4mMTjM5Gt6/we77kWNbWWofTAcWkqC14KkiORBjIYRzrUv4zY5dQWhVqJUqoLgHNOkgKqrki1irQs2xcIhssOY0x2+zaoGRiYt9YfNytwNMZIVAbYUf5iBzrl1fom5puW3CtUUuXUBVNnqEM4EC4kQflJ5B0Z0Dcu1KoxQgrWttZSLV8kcRgo0HjI5Gs3T8E1VXUlmLqD8oVfygwPsPGcmMTBjdd0sKahNsTkHPI8DnB86stYO7OqCqGcqhkLGf8AC1hORIgNC84mdJPikihuVQKzBZQKiyZIDPIExJOSQJAjwdF4mV3p/EdJiqKrAwABIkn2Ek58RplS3qswF0XcCZOPfx7+fGqhUZiGqBFibCcdpIN0hVJXAtgxN300+6d1Tb0LRUYIYBLOpCgnwSQI8iPodCppX2pLcsBIgxHJ5P8A3nVV+JegVngrkqQJWmLp8MDJMYn9sZ1ZanxBtqjQK9N+BAYTmCIzmdD1t1TKkpVTImQwj9fp4/lp9Ca80670v1alzCpTK4ZjTNrHHytw0HWNH/Gy2EqWqMphha4NrcRBOFKhSDPk++Jrtw5dMcuPbfe/FTOlOoxudD2NcxZTj34MBeBm3xnTLZ/2jbwUmVat4giSCGEfMSfEzIk+AOdVNdnTMyr2gkBf8WIGQZVs+T4yDnWf4c2thFvZSVENcJKhSAYJMz4ODrPTdEdb3+5remrG5ZhJMuIAMNb5yCJEk+edMOk9PqozM5c1mpsUaoxSmgKklmgS5U/KASGYGOJ0NtKlvJIQGZeL+25LLS3EjiAMfppv06nR3D0qCsRUrOe+rUfsCXOJDSCCJECAS3PnQqEpvUSnb6oule+mWELPDcB1Akrme7iDq0bLY0La3/rVTcNTcBQfnKAWgT2qSFDG3MuY4B0q6z05ttualOgKVaMKA93Pd8paFce0MRg4BGk1HpVI1Gq7hBSSVJKmQRIkBQHuMSIJBOTqS79O3NOrtgHpU9w1VlTtxmPchbgGUnA4iQZOj9rQSnUSmRTppbDORbYCe25cBVZgwEAcCDMgc9r6XrKx29R6Xo3i5kX5YS8ozASYg2XN2D30y+JNvSphXWvS9OqR2RcXDgZCwWdyYN37g6MZ0p+IKm3osKqgvDgIlLvNRgDIKkE2gxI/ydpF2um62Zapairey06hpsSigFc9oPaJtyCZhs5x0pEGKaNcpUIrFFBNqklcwA35ibcE+DhdNgVept7XApo0OAwiSzN2uQSVkLIa2dRH7LpDhQXKXRdeBKUyM5GLY5kHwTzoXe9a3tE0qabfbJUfsq1C14Y8AgsQ9Qn2I9h+aQ1/41RNRjQCzTIp1PIJJWO/ILASQJzIHtA/WaFOsysQGg/4pRLZBPPJItMcwNPpn/Sur8O7c+qvp048uhscEwGJCnmJkEEHnidGUOg0itMirVDKigOGlgFMhS0SsEDzAP3MpfiffVaiUqQWxAwCOjyGMdrBriS3JthuJPMBF0cbkNUWg9BykhqePw2BjtQlSoYyfoZGYUmL1LZ1mAN7tVlgwZxAQHjtn3/U4xrRqFLAUKAzB4EkMA1xxxOTMeT5GCjG/sogMF9Vx3QcjxPJJ5kE4tzpN1D4jVaaMTHtDZ8zgw0ibY+v7HkvFfNnRAcNEt5tgAknJImPqP8AlP6gbpWmoWFKSLrvzAggDExhQfIE51Wum/FisQlxYgS0DIBOI48GccHB+nb+Nb1Zgtepku0AAQSFFpFx9yRJAjzFq8aJXbBKRZpLHIZ2sDhQLZwJJAiDIhfblJ1Y1BLlnZFuxTKEWjMHn5s9qgfQgjLredQp1VppVR/8gBySMhcfOAFJiTlZEQCAurVRzSNzjsQf4zK4HK8qIu9/A4C6dI6PTqKrUVpFW7ixSSJkgkEDuIOGgH5ZJ4J/Wuk20PToXLUB5Am7yYkzwSM8ktpcOuCnCLHqXIrEHBZhewU2/KPeB4GO2C36mWamLSCFuPJALEhhMQZz5P6ebZFlVvrXQWZLWBdCY7lYvybSzG0iLbZwDPJmNTRW43z02IJnLOpujkj7ckvx9PGpqnJrFF2lRvUqpcYIDc+Y/nz50FtRNR0JPaWg4kQSPtn7ampraabTdlSzQpK8SPqRmOdOt/t+BcQVAdWEBgWXuyACQfrqamqiH/TPheim5tQ1FikWVla1lMKRDAA4uMfznOufw+wrGolRQw9FX5YZZadQ9oITkx8sxidTU1n7Rv8ADXT6VXaVPUpq5aqlK5iWKr6lgK3E2sBwR/pjSL4U6QhqNVBcGm6oBcSpUkiGDTcBPHH01nU1aj/4nrGNwzQ123ckFVj8MMRgAA8eZ5xGvNvhZrqyhwHUq3a3Hyt7fbU1NM/81C6PVmkWrTQKxgKvJDgXFmJdifMtp18J9bq1XrIzdpDf/AL/AKgwfEADwNTU02dVLltZCUmQlPVBuCYANpMjyCff/YQm6cgrir6wFRkqFQ8BWIAb5rAof5V5HjU1NYQ3q7WsyiYUAAyZ45n9eOMDGqd8Sbkj00tWM5jOCBPsJAAMDU1NE9tRn4fcGvUBVT6ZNpjIi/E8+B9fAgY1b2UKxIAm23jxaH/QzqamrkK61qxVxH5xJxxycewknWnVepOabt2hkdVBAzE2n9xIn6nU1NQL+kUxa9XNyuYzgTTWof8A5AfsND0qpNU5IBa4iSc9x5aTz9dTU0NGVY3U7jynH6wM+/P8tTU1NS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58" name="Picture 10" descr="http://st.depositphotos.com/1770836/1581/i/950/depositphotos_15815611-Railroad-Tracks.jpg"/>
          <p:cNvPicPr>
            <a:picLocks noChangeAspect="1" noChangeArrowheads="1"/>
          </p:cNvPicPr>
          <p:nvPr/>
        </p:nvPicPr>
        <p:blipFill>
          <a:blip r:embed="rId4" cstate="print"/>
          <a:srcRect b="2215"/>
          <a:stretch>
            <a:fillRect/>
          </a:stretch>
        </p:blipFill>
        <p:spPr bwMode="auto">
          <a:xfrm>
            <a:off x="6098014" y="1369343"/>
            <a:ext cx="2938482" cy="4326897"/>
          </a:xfrm>
          <a:prstGeom prst="rect">
            <a:avLst/>
          </a:prstGeom>
          <a:noFill/>
        </p:spPr>
      </p:pic>
    </p:spTree>
    <p:extLst>
      <p:ext uri="{BB962C8B-B14F-4D97-AF65-F5344CB8AC3E}">
        <p14:creationId xmlns:p14="http://schemas.microsoft.com/office/powerpoint/2010/main" val="18987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2000"/>
                                        <p:tgtEl>
                                          <p:spTgt spid="205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2492896"/>
            <a:ext cx="7772400" cy="1143000"/>
          </a:xfrm>
        </p:spPr>
        <p:txBody>
          <a:bodyPr/>
          <a:lstStyle/>
          <a:p>
            <a:pPr>
              <a:defRPr/>
            </a:pPr>
            <a:r>
              <a:rPr lang="pt-BR" dirty="0" smtClean="0">
                <a:solidFill>
                  <a:srgbClr val="FF9999"/>
                </a:solidFill>
                <a:latin typeface="Century Gothic" panose="020B0502020202020204" pitchFamily="34" charset="0"/>
              </a:rPr>
              <a:t>E os planetas?</a:t>
            </a:r>
          </a:p>
        </p:txBody>
      </p:sp>
    </p:spTree>
    <p:extLst>
      <p:ext uri="{BB962C8B-B14F-4D97-AF65-F5344CB8AC3E}">
        <p14:creationId xmlns:p14="http://schemas.microsoft.com/office/powerpoint/2010/main" val="404219518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16116" y="1124744"/>
            <a:ext cx="7734810" cy="1446550"/>
          </a:xfrm>
          <a:prstGeom prst="rect">
            <a:avLst/>
          </a:prstGeom>
        </p:spPr>
        <p:txBody>
          <a:bodyPr wrap="none">
            <a:spAutoFit/>
          </a:bodyPr>
          <a:lstStyle/>
          <a:p>
            <a:r>
              <a:rPr lang="pt-BR" sz="4400" dirty="0" smtClean="0">
                <a:solidFill>
                  <a:schemeClr val="bg1"/>
                </a:solidFill>
                <a:latin typeface="Century Gothic" pitchFamily="34" charset="0"/>
              </a:rPr>
              <a:t>Configurações planetárias: </a:t>
            </a:r>
          </a:p>
          <a:p>
            <a:r>
              <a:rPr lang="pt-BR" sz="4400" dirty="0" smtClean="0">
                <a:solidFill>
                  <a:schemeClr val="bg1"/>
                </a:solidFill>
                <a:latin typeface="Century Gothic" pitchFamily="34" charset="0"/>
              </a:rPr>
              <a:t>simulador</a:t>
            </a:r>
            <a:endParaRPr lang="pt-BR" sz="4400" dirty="0">
              <a:solidFill>
                <a:schemeClr val="bg1"/>
              </a:solidFill>
            </a:endParaRPr>
          </a:p>
        </p:txBody>
      </p:sp>
      <p:sp>
        <p:nvSpPr>
          <p:cNvPr id="6" name="Text Box 141"/>
          <p:cNvSpPr txBox="1">
            <a:spLocks noChangeArrowheads="1"/>
          </p:cNvSpPr>
          <p:nvPr/>
        </p:nvSpPr>
        <p:spPr bwMode="auto">
          <a:xfrm>
            <a:off x="0" y="6580188"/>
            <a:ext cx="3500438" cy="277812"/>
          </a:xfrm>
          <a:prstGeom prst="rect">
            <a:avLst/>
          </a:prstGeom>
          <a:noFill/>
          <a:ln w="9525">
            <a:noFill/>
            <a:miter lim="800000"/>
            <a:headEnd/>
            <a:tailEnd/>
          </a:ln>
        </p:spPr>
        <p:txBody>
          <a:bodyPr>
            <a:spAutoFit/>
          </a:bodyPr>
          <a:lstStyle/>
          <a:p>
            <a:pPr algn="l">
              <a:defRPr/>
            </a:pPr>
            <a:r>
              <a:rPr lang="pt-BR" sz="1200" dirty="0">
                <a:solidFill>
                  <a:srgbClr val="FF9999"/>
                </a:solidFill>
                <a:latin typeface="Century Gothic" pitchFamily="34" charset="0"/>
              </a:rPr>
              <a:t>Crédito: http://astro.unl.edu</a:t>
            </a:r>
          </a:p>
        </p:txBody>
      </p:sp>
      <p:pic>
        <p:nvPicPr>
          <p:cNvPr id="1026" name="Picture 2">
            <a:hlinkClick r:id="rId2" action="ppaction://hlinkfile"/>
          </p:cNvPr>
          <p:cNvPicPr>
            <a:picLocks noChangeAspect="1" noChangeArrowheads="1"/>
          </p:cNvPicPr>
          <p:nvPr/>
        </p:nvPicPr>
        <p:blipFill>
          <a:blip r:embed="rId3" cstate="print">
            <a:lum bright="-21000" contrast="28000"/>
          </a:blip>
          <a:srcRect/>
          <a:stretch>
            <a:fillRect/>
          </a:stretch>
        </p:blipFill>
        <p:spPr bwMode="auto">
          <a:xfrm>
            <a:off x="3347864" y="2924944"/>
            <a:ext cx="2406230" cy="2520000"/>
          </a:xfrm>
          <a:prstGeom prst="rect">
            <a:avLst/>
          </a:prstGeom>
          <a:noFill/>
          <a:ln w="25400">
            <a:solidFill>
              <a:srgbClr val="FF9999"/>
            </a:solidFill>
            <a:miter lim="800000"/>
            <a:headEnd/>
            <a:tailEnd/>
          </a:ln>
        </p:spPr>
      </p:pic>
    </p:spTree>
    <p:extLst>
      <p:ext uri="{BB962C8B-B14F-4D97-AF65-F5344CB8AC3E}">
        <p14:creationId xmlns:p14="http://schemas.microsoft.com/office/powerpoint/2010/main" val="416735294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3"/>
          <p:cNvSpPr>
            <a:spLocks noGrp="1"/>
          </p:cNvSpPr>
          <p:nvPr>
            <p:ph type="title"/>
          </p:nvPr>
        </p:nvSpPr>
        <p:spPr>
          <a:xfrm>
            <a:off x="642938" y="357188"/>
            <a:ext cx="7772400" cy="1143000"/>
          </a:xfrm>
        </p:spPr>
        <p:txBody>
          <a:bodyPr/>
          <a:lstStyle/>
          <a:p>
            <a:r>
              <a:rPr lang="pt-BR" altLang="pt-BR" dirty="0" smtClean="0">
                <a:solidFill>
                  <a:schemeClr val="bg1"/>
                </a:solidFill>
                <a:latin typeface="Century Gothic" panose="020B0502020202020204" pitchFamily="34" charset="0"/>
              </a:rPr>
              <a:t>A constelação de Ursa Maior em 3 dimensões</a:t>
            </a:r>
          </a:p>
        </p:txBody>
      </p:sp>
      <p:sp>
        <p:nvSpPr>
          <p:cNvPr id="5" name="Retângulo 4"/>
          <p:cNvSpPr/>
          <p:nvPr/>
        </p:nvSpPr>
        <p:spPr>
          <a:xfrm>
            <a:off x="0" y="6536377"/>
            <a:ext cx="9144000" cy="276999"/>
          </a:xfrm>
          <a:prstGeom prst="rect">
            <a:avLst/>
          </a:prstGeom>
        </p:spPr>
        <p:txBody>
          <a:bodyPr>
            <a:spAutoFit/>
          </a:bodyPr>
          <a:lstStyle/>
          <a:p>
            <a:pPr algn="l">
              <a:defRPr/>
            </a:pPr>
            <a:r>
              <a:rPr lang="pt-BR" sz="1200" dirty="0" smtClean="0">
                <a:solidFill>
                  <a:srgbClr val="FF9999"/>
                </a:solidFill>
                <a:latin typeface="Century Gothic" panose="020B0502020202020204" pitchFamily="34" charset="0"/>
              </a:rPr>
              <a:t>Crédito: Universidade de Nebraska-Lincoln</a:t>
            </a:r>
            <a:endParaRPr lang="pt-BR" sz="1200" dirty="0">
              <a:solidFill>
                <a:srgbClr val="FF9999"/>
              </a:solidFill>
              <a:latin typeface="Century Gothic" panose="020B0502020202020204" pitchFamily="34" charset="0"/>
            </a:endParaRPr>
          </a:p>
        </p:txBody>
      </p:sp>
      <p:pic>
        <p:nvPicPr>
          <p:cNvPr id="2" name="Imagem 1">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l="33562" t="11121" r="6166" b="7418"/>
          <a:stretch/>
        </p:blipFill>
        <p:spPr>
          <a:xfrm>
            <a:off x="3419872" y="2492896"/>
            <a:ext cx="2520000" cy="2520000"/>
          </a:xfrm>
          <a:prstGeom prst="rect">
            <a:avLst/>
          </a:prstGeom>
          <a:ln w="34925">
            <a:solidFill>
              <a:srgbClr val="FF9999"/>
            </a:solidFill>
          </a:ln>
        </p:spPr>
      </p:pic>
    </p:spTree>
    <p:extLst>
      <p:ext uri="{BB962C8B-B14F-4D97-AF65-F5344CB8AC3E}">
        <p14:creationId xmlns:p14="http://schemas.microsoft.com/office/powerpoint/2010/main" val="144142516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30000"/>
                    </a14:imgEffect>
                  </a14:imgLayer>
                </a14:imgProps>
              </a:ext>
            </a:extLst>
          </a:blip>
          <a:srcRect l="12351" r="12351" b="3413"/>
          <a:stretch/>
        </p:blipFill>
        <p:spPr>
          <a:xfrm>
            <a:off x="-36512" y="-27384"/>
            <a:ext cx="9180000" cy="6624000"/>
          </a:xfrm>
          <a:prstGeom prst="rect">
            <a:avLst/>
          </a:prstGeom>
        </p:spPr>
      </p:pic>
      <p:sp>
        <p:nvSpPr>
          <p:cNvPr id="9219" name="Rectangle 231"/>
          <p:cNvSpPr>
            <a:spLocks noGrp="1" noChangeArrowheads="1"/>
          </p:cNvSpPr>
          <p:nvPr>
            <p:ph type="title" idx="4294967295"/>
          </p:nvPr>
        </p:nvSpPr>
        <p:spPr>
          <a:xfrm>
            <a:off x="571500" y="0"/>
            <a:ext cx="7772400" cy="1143000"/>
          </a:xfrm>
        </p:spPr>
        <p:txBody>
          <a:bodyPr/>
          <a:lstStyle/>
          <a:p>
            <a:r>
              <a:rPr lang="pt-BR" altLang="pt-BR" dirty="0" smtClean="0">
                <a:solidFill>
                  <a:schemeClr val="bg1"/>
                </a:solidFill>
                <a:latin typeface="Century Gothic" panose="020B0502020202020204" pitchFamily="34" charset="0"/>
              </a:rPr>
              <a:t>Constelação de Pégaso</a:t>
            </a:r>
          </a:p>
        </p:txBody>
      </p:sp>
      <p:sp>
        <p:nvSpPr>
          <p:cNvPr id="5" name="CaixaDeTexto 4"/>
          <p:cNvSpPr txBox="1"/>
          <p:nvPr/>
        </p:nvSpPr>
        <p:spPr>
          <a:xfrm>
            <a:off x="0" y="6525344"/>
            <a:ext cx="6000750"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a:solidFill>
                  <a:srgbClr val="FF9999"/>
                </a:solidFill>
                <a:latin typeface="Century Gothic" panose="020B0502020202020204" pitchFamily="34" charset="0"/>
              </a:rPr>
              <a:t>stellarium</a:t>
            </a:r>
            <a:r>
              <a:rPr lang="pt-BR" sz="1200" dirty="0">
                <a:solidFill>
                  <a:srgbClr val="FF9999"/>
                </a:solidFill>
                <a:latin typeface="Century Gothic" panose="020B0502020202020204" pitchFamily="34" charset="0"/>
              </a:rPr>
              <a:t>, disponível em www.stellarium .</a:t>
            </a:r>
            <a:r>
              <a:rPr lang="pt-BR" sz="1200" dirty="0" err="1">
                <a:solidFill>
                  <a:srgbClr val="FF9999"/>
                </a:solidFill>
                <a:latin typeface="Century Gothic" panose="020B0502020202020204" pitchFamily="34" charset="0"/>
              </a:rPr>
              <a:t>org</a:t>
            </a:r>
            <a:endParaRPr lang="pt-BR" sz="1200" dirty="0">
              <a:solidFill>
                <a:srgbClr val="FF9999"/>
              </a:solidFill>
              <a:latin typeface="Century Gothic" panose="020B0502020202020204" pitchFamily="34" charset="0"/>
            </a:endParaRPr>
          </a:p>
        </p:txBody>
      </p:sp>
      <p:sp>
        <p:nvSpPr>
          <p:cNvPr id="6" name="CaixaDeTexto 29"/>
          <p:cNvSpPr txBox="1">
            <a:spLocks noChangeArrowheads="1"/>
          </p:cNvSpPr>
          <p:nvPr/>
        </p:nvSpPr>
        <p:spPr bwMode="auto">
          <a:xfrm>
            <a:off x="2780746" y="2555644"/>
            <a:ext cx="1003583" cy="338552"/>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Markab</a:t>
            </a:r>
            <a:endParaRPr lang="pt-BR" dirty="0">
              <a:solidFill>
                <a:srgbClr val="FF9999"/>
              </a:solidFill>
              <a:latin typeface="Century Gothic" panose="020B0502020202020204" pitchFamily="34" charset="0"/>
            </a:endParaRPr>
          </a:p>
        </p:txBody>
      </p:sp>
      <p:sp>
        <p:nvSpPr>
          <p:cNvPr id="7" name="CaixaDeTexto 29"/>
          <p:cNvSpPr txBox="1">
            <a:spLocks noChangeArrowheads="1"/>
          </p:cNvSpPr>
          <p:nvPr/>
        </p:nvSpPr>
        <p:spPr bwMode="auto">
          <a:xfrm>
            <a:off x="2797547" y="4636577"/>
            <a:ext cx="1003583" cy="338552"/>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Scheat</a:t>
            </a:r>
            <a:endParaRPr lang="pt-BR" dirty="0">
              <a:solidFill>
                <a:srgbClr val="FF9999"/>
              </a:solidFill>
              <a:latin typeface="Century Gothic" panose="020B0502020202020204" pitchFamily="34" charset="0"/>
            </a:endParaRPr>
          </a:p>
        </p:txBody>
      </p:sp>
      <p:sp>
        <p:nvSpPr>
          <p:cNvPr id="8" name="CaixaDeTexto 29"/>
          <p:cNvSpPr txBox="1">
            <a:spLocks noChangeArrowheads="1"/>
          </p:cNvSpPr>
          <p:nvPr/>
        </p:nvSpPr>
        <p:spPr bwMode="auto">
          <a:xfrm>
            <a:off x="6480969" y="2732190"/>
            <a:ext cx="1003583"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Algenib</a:t>
            </a:r>
            <a:endParaRPr lang="pt-BR" dirty="0">
              <a:solidFill>
                <a:srgbClr val="FF9999"/>
              </a:solidFill>
              <a:latin typeface="Century Gothic" panose="020B0502020202020204" pitchFamily="34" charset="0"/>
            </a:endParaRPr>
          </a:p>
        </p:txBody>
      </p:sp>
      <p:sp>
        <p:nvSpPr>
          <p:cNvPr id="9" name="CaixaDeTexto 29"/>
          <p:cNvSpPr txBox="1">
            <a:spLocks noChangeArrowheads="1"/>
          </p:cNvSpPr>
          <p:nvPr/>
        </p:nvSpPr>
        <p:spPr bwMode="auto">
          <a:xfrm>
            <a:off x="6108119" y="4920442"/>
            <a:ext cx="1187624" cy="338554"/>
          </a:xfrm>
          <a:prstGeom prst="rect">
            <a:avLst/>
          </a:prstGeom>
          <a:noFill/>
          <a:ln w="9525">
            <a:noFill/>
            <a:miter lim="800000"/>
          </a:ln>
        </p:spPr>
        <p:txBody>
          <a:bodyPr wrap="square">
            <a:spAutoFit/>
          </a:bodyPr>
          <a:lstStyle/>
          <a:p>
            <a:pPr algn="l"/>
            <a:r>
              <a:rPr lang="pt-BR" dirty="0" err="1" smtClean="0">
                <a:solidFill>
                  <a:srgbClr val="FF9999"/>
                </a:solidFill>
                <a:latin typeface="Century Gothic" panose="020B0502020202020204" pitchFamily="34" charset="0"/>
              </a:rPr>
              <a:t>Alpheratz</a:t>
            </a:r>
            <a:endParaRPr lang="pt-BR" dirty="0">
              <a:solidFill>
                <a:srgbClr val="FF9999"/>
              </a:solidFill>
              <a:latin typeface="Century Gothic" panose="020B0502020202020204" pitchFamily="34" charset="0"/>
            </a:endParaRPr>
          </a:p>
        </p:txBody>
      </p:sp>
      <p:sp>
        <p:nvSpPr>
          <p:cNvPr id="10" name="Elipse 9"/>
          <p:cNvSpPr/>
          <p:nvPr/>
        </p:nvSpPr>
        <p:spPr bwMode="auto">
          <a:xfrm>
            <a:off x="3701795" y="2652152"/>
            <a:ext cx="180000" cy="180000"/>
          </a:xfrm>
          <a:prstGeom prst="ellipse">
            <a:avLst/>
          </a:prstGeom>
          <a:noFill/>
          <a:ln w="12700" cap="flat" cmpd="sng" algn="ctr">
            <a:solidFill>
              <a:srgbClr val="FF9999"/>
            </a:solidFill>
            <a:prstDash val="solid"/>
            <a:round/>
            <a:headEnd type="none" w="sm" len="sm"/>
            <a:tailEnd type="none" w="sm" len="sm"/>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6357052" y="2819712"/>
            <a:ext cx="180000" cy="180000"/>
          </a:xfrm>
          <a:prstGeom prst="ellipse">
            <a:avLst/>
          </a:prstGeom>
          <a:noFill/>
          <a:ln w="12700" cap="flat" cmpd="sng" algn="ctr">
            <a:solidFill>
              <a:srgbClr val="FF9999"/>
            </a:solidFill>
            <a:prstDash val="solid"/>
            <a:round/>
            <a:headEnd type="none" w="sm" len="sm"/>
            <a:tailEnd type="none" w="sm" len="sm"/>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3631673" y="4719509"/>
            <a:ext cx="180000" cy="180000"/>
          </a:xfrm>
          <a:prstGeom prst="ellipse">
            <a:avLst/>
          </a:prstGeom>
          <a:noFill/>
          <a:ln w="12700" cap="flat" cmpd="sng" algn="ctr">
            <a:solidFill>
              <a:srgbClr val="FF9999"/>
            </a:solidFill>
            <a:prstDash val="solid"/>
            <a:round/>
            <a:headEnd type="none" w="sm" len="sm"/>
            <a:tailEnd type="none" w="sm" len="sm"/>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5913246" y="5039785"/>
            <a:ext cx="180000" cy="180000"/>
          </a:xfrm>
          <a:prstGeom prst="ellipse">
            <a:avLst/>
          </a:prstGeom>
          <a:noFill/>
          <a:ln w="12700" cap="flat" cmpd="sng" algn="ctr">
            <a:solidFill>
              <a:srgbClr val="FF9999"/>
            </a:solidFill>
            <a:prstDash val="solid"/>
            <a:round/>
            <a:headEnd type="none" w="sm" len="sm"/>
            <a:tailEnd type="none" w="sm" len="sm"/>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extLst>
      <p:ext uri="{BB962C8B-B14F-4D97-AF65-F5344CB8AC3E}">
        <p14:creationId xmlns:p14="http://schemas.microsoft.com/office/powerpoint/2010/main" val="2757429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30000"/>
                    </a14:imgEffect>
                  </a14:imgLayer>
                </a14:imgProps>
              </a:ext>
            </a:extLst>
          </a:blip>
          <a:srcRect l="12351" t="389" r="12358" b="3026"/>
          <a:stretch/>
        </p:blipFill>
        <p:spPr>
          <a:xfrm>
            <a:off x="0" y="0"/>
            <a:ext cx="9180000" cy="6624000"/>
          </a:xfrm>
          <a:prstGeom prst="rect">
            <a:avLst/>
          </a:prstGeom>
        </p:spPr>
      </p:pic>
      <p:sp>
        <p:nvSpPr>
          <p:cNvPr id="5" name="Rectangle 231"/>
          <p:cNvSpPr txBox="1">
            <a:spLocks noChangeArrowheads="1"/>
          </p:cNvSpPr>
          <p:nvPr/>
        </p:nvSpPr>
        <p:spPr bwMode="auto">
          <a:xfrm>
            <a:off x="571500" y="0"/>
            <a:ext cx="7772400" cy="1143000"/>
          </a:xfrm>
          <a:prstGeom prst="rect">
            <a:avLst/>
          </a:prstGeom>
          <a:noFill/>
          <a:ln w="9525">
            <a:noFill/>
            <a:miter lim="800000"/>
            <a:headEnd/>
            <a:tailEnd/>
          </a:ln>
        </p:spPr>
        <p:txBody>
          <a:bodyPr lIns="92075" tIns="46038" rIns="92075" bIns="46038" anchor="ctr"/>
          <a:lstStyle/>
          <a:p>
            <a:pPr>
              <a:defRPr/>
            </a:pPr>
            <a:r>
              <a:rPr lang="pt-BR" sz="4400" kern="0" dirty="0">
                <a:solidFill>
                  <a:schemeClr val="bg1"/>
                </a:solidFill>
                <a:latin typeface="Century Gothic" panose="020B0502020202020204" pitchFamily="34" charset="0"/>
                <a:ea typeface="+mj-ea"/>
                <a:cs typeface="+mj-cs"/>
              </a:rPr>
              <a:t>Constelação </a:t>
            </a:r>
            <a:r>
              <a:rPr lang="pt-BR" sz="4400" kern="0" dirty="0" smtClean="0">
                <a:solidFill>
                  <a:schemeClr val="bg1"/>
                </a:solidFill>
                <a:latin typeface="Century Gothic" panose="020B0502020202020204" pitchFamily="34" charset="0"/>
                <a:ea typeface="+mj-ea"/>
                <a:cs typeface="+mj-cs"/>
              </a:rPr>
              <a:t>de Pégaso</a:t>
            </a:r>
            <a:endParaRPr lang="pt-BR" sz="4400" kern="0" dirty="0">
              <a:solidFill>
                <a:schemeClr val="bg1"/>
              </a:solidFill>
              <a:latin typeface="Century Gothic" panose="020B0502020202020204" pitchFamily="34" charset="0"/>
              <a:ea typeface="+mj-ea"/>
              <a:cs typeface="+mj-cs"/>
            </a:endParaRPr>
          </a:p>
        </p:txBody>
      </p:sp>
      <p:sp>
        <p:nvSpPr>
          <p:cNvPr id="6" name="CaixaDeTexto 5"/>
          <p:cNvSpPr txBox="1"/>
          <p:nvPr/>
        </p:nvSpPr>
        <p:spPr>
          <a:xfrm>
            <a:off x="0" y="6525344"/>
            <a:ext cx="6000750"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a:solidFill>
                  <a:srgbClr val="FF9999"/>
                </a:solidFill>
                <a:latin typeface="Century Gothic" panose="020B0502020202020204" pitchFamily="34" charset="0"/>
              </a:rPr>
              <a:t>stellarium</a:t>
            </a:r>
            <a:r>
              <a:rPr lang="pt-BR" sz="1200" dirty="0">
                <a:solidFill>
                  <a:srgbClr val="FF9999"/>
                </a:solidFill>
                <a:latin typeface="Century Gothic" panose="020B0502020202020204" pitchFamily="34" charset="0"/>
              </a:rPr>
              <a:t>, disponível em www.stellarium .</a:t>
            </a:r>
            <a:r>
              <a:rPr lang="pt-BR" sz="1200" dirty="0" err="1">
                <a:solidFill>
                  <a:srgbClr val="FF9999"/>
                </a:solidFill>
                <a:latin typeface="Century Gothic" panose="020B0502020202020204" pitchFamily="34" charset="0"/>
              </a:rPr>
              <a:t>org</a:t>
            </a:r>
            <a:endParaRPr lang="pt-BR" sz="1200"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424240205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5000" contrast="15000"/>
                    </a14:imgEffect>
                  </a14:imgLayer>
                </a14:imgProps>
              </a:ext>
            </a:extLst>
          </a:blip>
          <a:srcRect l="12232" t="239" r="12472" b="3173"/>
          <a:stretch/>
        </p:blipFill>
        <p:spPr>
          <a:xfrm>
            <a:off x="0" y="0"/>
            <a:ext cx="9180000" cy="6624000"/>
          </a:xfrm>
          <a:prstGeom prst="rect">
            <a:avLst/>
          </a:prstGeom>
        </p:spPr>
      </p:pic>
      <p:sp>
        <p:nvSpPr>
          <p:cNvPr id="5" name="Rectangle 231"/>
          <p:cNvSpPr txBox="1">
            <a:spLocks noChangeArrowheads="1"/>
          </p:cNvSpPr>
          <p:nvPr/>
        </p:nvSpPr>
        <p:spPr bwMode="auto">
          <a:xfrm>
            <a:off x="571500" y="0"/>
            <a:ext cx="7772400" cy="1143000"/>
          </a:xfrm>
          <a:prstGeom prst="rect">
            <a:avLst/>
          </a:prstGeom>
          <a:noFill/>
          <a:ln w="9525">
            <a:noFill/>
            <a:miter lim="800000"/>
            <a:headEnd/>
            <a:tailEnd/>
          </a:ln>
        </p:spPr>
        <p:txBody>
          <a:bodyPr lIns="92075" tIns="46038" rIns="92075" bIns="46038" anchor="ctr"/>
          <a:lstStyle/>
          <a:p>
            <a:pPr>
              <a:defRPr/>
            </a:pPr>
            <a:r>
              <a:rPr lang="pt-BR" sz="4400" kern="0" dirty="0">
                <a:solidFill>
                  <a:schemeClr val="bg1"/>
                </a:solidFill>
                <a:latin typeface="Century Gothic" panose="020B0502020202020204" pitchFamily="34" charset="0"/>
                <a:ea typeface="+mj-ea"/>
                <a:cs typeface="+mj-cs"/>
              </a:rPr>
              <a:t>Constelação de </a:t>
            </a:r>
            <a:r>
              <a:rPr lang="pt-BR" sz="4400" kern="0" dirty="0" smtClean="0">
                <a:solidFill>
                  <a:schemeClr val="bg1"/>
                </a:solidFill>
                <a:latin typeface="Century Gothic" panose="020B0502020202020204" pitchFamily="34" charset="0"/>
                <a:ea typeface="+mj-ea"/>
                <a:cs typeface="+mj-cs"/>
              </a:rPr>
              <a:t>Pégaso</a:t>
            </a:r>
            <a:endParaRPr lang="pt-BR" sz="4400" kern="0" dirty="0">
              <a:solidFill>
                <a:schemeClr val="bg1"/>
              </a:solidFill>
              <a:latin typeface="Century Gothic" panose="020B0502020202020204" pitchFamily="34" charset="0"/>
              <a:ea typeface="+mj-ea"/>
              <a:cs typeface="+mj-cs"/>
            </a:endParaRPr>
          </a:p>
        </p:txBody>
      </p:sp>
      <p:sp>
        <p:nvSpPr>
          <p:cNvPr id="6" name="CaixaDeTexto 5"/>
          <p:cNvSpPr txBox="1"/>
          <p:nvPr/>
        </p:nvSpPr>
        <p:spPr>
          <a:xfrm>
            <a:off x="0" y="6525344"/>
            <a:ext cx="6000750"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a:solidFill>
                  <a:srgbClr val="FF9999"/>
                </a:solidFill>
                <a:latin typeface="Century Gothic" panose="020B0502020202020204" pitchFamily="34" charset="0"/>
              </a:rPr>
              <a:t>stellarium</a:t>
            </a:r>
            <a:r>
              <a:rPr lang="pt-BR" sz="1200" dirty="0">
                <a:solidFill>
                  <a:srgbClr val="FF9999"/>
                </a:solidFill>
                <a:latin typeface="Century Gothic" panose="020B0502020202020204" pitchFamily="34" charset="0"/>
              </a:rPr>
              <a:t>, disponível em www.stellarium .</a:t>
            </a:r>
            <a:r>
              <a:rPr lang="pt-BR" sz="1200" dirty="0" err="1">
                <a:solidFill>
                  <a:srgbClr val="FF9999"/>
                </a:solidFill>
                <a:latin typeface="Century Gothic" panose="020B0502020202020204" pitchFamily="34" charset="0"/>
              </a:rPr>
              <a:t>org</a:t>
            </a:r>
            <a:endParaRPr lang="pt-BR" sz="1200" dirty="0">
              <a:solidFill>
                <a:srgbClr val="FF9999"/>
              </a:solidFill>
              <a:latin typeface="Century Gothic" panose="020B0502020202020204" pitchFamily="34" charset="0"/>
            </a:endParaRPr>
          </a:p>
        </p:txBody>
      </p:sp>
    </p:spTree>
    <p:extLst>
      <p:ext uri="{BB962C8B-B14F-4D97-AF65-F5344CB8AC3E}">
        <p14:creationId xmlns:p14="http://schemas.microsoft.com/office/powerpoint/2010/main" val="32481947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60000" contrast="61000"/>
                    </a14:imgEffect>
                  </a14:imgLayer>
                </a14:imgProps>
              </a:ext>
            </a:extLst>
          </a:blip>
          <a:srcRect l="12500" r="12204" b="3412"/>
          <a:stretch/>
        </p:blipFill>
        <p:spPr>
          <a:xfrm>
            <a:off x="65316" y="-34076"/>
            <a:ext cx="9180000" cy="6624000"/>
          </a:xfrm>
          <a:prstGeom prst="rect">
            <a:avLst/>
          </a:prstGeom>
        </p:spPr>
      </p:pic>
      <p:sp>
        <p:nvSpPr>
          <p:cNvPr id="5" name="Rectangle 231"/>
          <p:cNvSpPr txBox="1">
            <a:spLocks noChangeArrowheads="1"/>
          </p:cNvSpPr>
          <p:nvPr/>
        </p:nvSpPr>
        <p:spPr bwMode="auto">
          <a:xfrm>
            <a:off x="571500" y="0"/>
            <a:ext cx="7772400" cy="1143000"/>
          </a:xfrm>
          <a:prstGeom prst="rect">
            <a:avLst/>
          </a:prstGeom>
          <a:noFill/>
          <a:ln w="9525">
            <a:noFill/>
            <a:miter lim="800000"/>
            <a:headEnd/>
            <a:tailEnd/>
          </a:ln>
        </p:spPr>
        <p:txBody>
          <a:bodyPr lIns="92075" tIns="46038" rIns="92075" bIns="46038" anchor="ctr"/>
          <a:lstStyle/>
          <a:p>
            <a:pPr>
              <a:defRPr/>
            </a:pPr>
            <a:r>
              <a:rPr lang="pt-BR" sz="4400" kern="0" dirty="0">
                <a:solidFill>
                  <a:schemeClr val="bg1"/>
                </a:solidFill>
                <a:latin typeface="Century Gothic" panose="020B0502020202020204" pitchFamily="34" charset="0"/>
                <a:ea typeface="+mj-ea"/>
                <a:cs typeface="+mj-cs"/>
              </a:rPr>
              <a:t>Constelação de </a:t>
            </a:r>
            <a:r>
              <a:rPr lang="pt-BR" sz="4400" kern="0" dirty="0" smtClean="0">
                <a:solidFill>
                  <a:schemeClr val="bg1"/>
                </a:solidFill>
                <a:latin typeface="Century Gothic" panose="020B0502020202020204" pitchFamily="34" charset="0"/>
                <a:ea typeface="+mj-ea"/>
                <a:cs typeface="+mj-cs"/>
              </a:rPr>
              <a:t>Pégaso</a:t>
            </a:r>
            <a:endParaRPr lang="pt-BR" sz="4400" kern="0" dirty="0">
              <a:solidFill>
                <a:schemeClr val="bg1"/>
              </a:solidFill>
              <a:latin typeface="Century Gothic" panose="020B0502020202020204" pitchFamily="34" charset="0"/>
              <a:ea typeface="+mj-ea"/>
              <a:cs typeface="+mj-cs"/>
            </a:endParaRPr>
          </a:p>
        </p:txBody>
      </p:sp>
      <p:sp>
        <p:nvSpPr>
          <p:cNvPr id="6" name="CaixaDeTexto 5"/>
          <p:cNvSpPr txBox="1"/>
          <p:nvPr/>
        </p:nvSpPr>
        <p:spPr>
          <a:xfrm>
            <a:off x="0" y="6525344"/>
            <a:ext cx="6000750" cy="276225"/>
          </a:xfrm>
          <a:prstGeom prst="rect">
            <a:avLst/>
          </a:prstGeom>
          <a:noFill/>
        </p:spPr>
        <p:txBody>
          <a:bodyPr>
            <a:spAutoFit/>
          </a:bodyPr>
          <a:lstStyle/>
          <a:p>
            <a:pPr algn="l">
              <a:defRPr/>
            </a:pPr>
            <a:r>
              <a:rPr lang="pt-BR" sz="1200" dirty="0">
                <a:solidFill>
                  <a:srgbClr val="FF9999"/>
                </a:solidFill>
                <a:latin typeface="Century Gothic" panose="020B0502020202020204" pitchFamily="34" charset="0"/>
              </a:rPr>
              <a:t>Crédito da imagem: software </a:t>
            </a:r>
            <a:r>
              <a:rPr lang="pt-BR" sz="1200" dirty="0" err="1">
                <a:solidFill>
                  <a:srgbClr val="FF9999"/>
                </a:solidFill>
                <a:latin typeface="Century Gothic" panose="020B0502020202020204" pitchFamily="34" charset="0"/>
              </a:rPr>
              <a:t>stellarium</a:t>
            </a:r>
            <a:r>
              <a:rPr lang="pt-BR" sz="1200" dirty="0">
                <a:solidFill>
                  <a:srgbClr val="FF9999"/>
                </a:solidFill>
                <a:latin typeface="Century Gothic" panose="020B0502020202020204" pitchFamily="34" charset="0"/>
              </a:rPr>
              <a:t>, disponível em www.stellarium .</a:t>
            </a:r>
            <a:r>
              <a:rPr lang="pt-BR" sz="1200" dirty="0" err="1">
                <a:solidFill>
                  <a:srgbClr val="FF9999"/>
                </a:solidFill>
                <a:latin typeface="Century Gothic" panose="020B0502020202020204" pitchFamily="34" charset="0"/>
              </a:rPr>
              <a:t>org</a:t>
            </a:r>
            <a:endParaRPr lang="pt-BR" sz="1200" dirty="0">
              <a:solidFill>
                <a:srgbClr val="FF9999"/>
              </a:solidFill>
              <a:latin typeface="Century Gothic" panose="020B0502020202020204" pitchFamily="34" charset="0"/>
            </a:endParaRPr>
          </a:p>
        </p:txBody>
      </p:sp>
      <p:cxnSp>
        <p:nvCxnSpPr>
          <p:cNvPr id="61" name="Conector reto 60"/>
          <p:cNvCxnSpPr/>
          <p:nvPr/>
        </p:nvCxnSpPr>
        <p:spPr bwMode="auto">
          <a:xfrm rot="16200000" flipV="1">
            <a:off x="3076575" y="1076326"/>
            <a:ext cx="142875" cy="133350"/>
          </a:xfrm>
          <a:prstGeom prst="line">
            <a:avLst/>
          </a:prstGeom>
          <a:solidFill>
            <a:schemeClr val="accent1"/>
          </a:solidFill>
          <a:ln w="25400" cap="flat" cmpd="sng" algn="ctr">
            <a:solidFill>
              <a:schemeClr val="accent2">
                <a:lumMod val="60000"/>
                <a:lumOff val="40000"/>
              </a:schemeClr>
            </a:solidFill>
            <a:prstDash val="dash"/>
            <a:round/>
            <a:headEnd type="none" w="sm" len="sm"/>
            <a:tailEnd type="none" w="sm" len="sm"/>
          </a:ln>
          <a:effectLst/>
        </p:spPr>
      </p:cxnSp>
    </p:spTree>
    <p:extLst>
      <p:ext uri="{BB962C8B-B14F-4D97-AF65-F5344CB8AC3E}">
        <p14:creationId xmlns:p14="http://schemas.microsoft.com/office/powerpoint/2010/main" val="226511586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8032" y="2790056"/>
            <a:ext cx="7772400" cy="1143000"/>
          </a:xfrm>
        </p:spPr>
        <p:txBody>
          <a:bodyPr/>
          <a:lstStyle/>
          <a:p>
            <a:pPr>
              <a:defRPr/>
            </a:pPr>
            <a:r>
              <a:rPr lang="pt-BR" b="0" dirty="0" smtClean="0">
                <a:solidFill>
                  <a:srgbClr val="FF9999"/>
                </a:solidFill>
                <a:latin typeface="Century Gothic" panose="020B0502020202020204" pitchFamily="34" charset="0"/>
              </a:rPr>
              <a:t>As Constelações </a:t>
            </a:r>
            <a:br>
              <a:rPr lang="pt-BR" b="0" dirty="0" smtClean="0">
                <a:solidFill>
                  <a:srgbClr val="FF9999"/>
                </a:solidFill>
                <a:latin typeface="Century Gothic" panose="020B0502020202020204" pitchFamily="34" charset="0"/>
              </a:rPr>
            </a:br>
            <a:r>
              <a:rPr lang="pt-BR" b="0" dirty="0" smtClean="0">
                <a:solidFill>
                  <a:srgbClr val="FF9999"/>
                </a:solidFill>
                <a:latin typeface="Century Gothic" panose="020B0502020202020204" pitchFamily="34" charset="0"/>
              </a:rPr>
              <a:t>e as Estações</a:t>
            </a:r>
          </a:p>
        </p:txBody>
      </p:sp>
    </p:spTree>
    <p:extLst>
      <p:ext uri="{BB962C8B-B14F-4D97-AF65-F5344CB8AC3E}">
        <p14:creationId xmlns:p14="http://schemas.microsoft.com/office/powerpoint/2010/main" val="158943374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pt-BR" sz="1600" b="1" i="0" u="none" strike="noStrike" cap="none" normalizeH="0" baseline="0" smtClean="0">
            <a:ln>
              <a:noFill/>
            </a:ln>
            <a:solidFill>
              <a:srgbClr val="FF0066"/>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9400</TotalTime>
  <Words>2173</Words>
  <Application>Microsoft Office PowerPoint</Application>
  <PresentationFormat>Apresentação na tela (4:3)</PresentationFormat>
  <Paragraphs>228</Paragraphs>
  <Slides>39</Slides>
  <Notes>17</Notes>
  <HiddenSlides>0</HiddenSlides>
  <MMClips>0</MMClips>
  <ScaleCrop>false</ScaleCrop>
  <HeadingPairs>
    <vt:vector size="8" baseType="variant">
      <vt:variant>
        <vt:lpstr>Fontes usadas</vt:lpstr>
      </vt:variant>
      <vt:variant>
        <vt:i4>8</vt:i4>
      </vt:variant>
      <vt:variant>
        <vt:lpstr>Tema</vt:lpstr>
      </vt:variant>
      <vt:variant>
        <vt:i4>3</vt:i4>
      </vt:variant>
      <vt:variant>
        <vt:lpstr>Servidores OLE inseridos</vt:lpstr>
      </vt:variant>
      <vt:variant>
        <vt:i4>1</vt:i4>
      </vt:variant>
      <vt:variant>
        <vt:lpstr>Títulos de slides</vt:lpstr>
      </vt:variant>
      <vt:variant>
        <vt:i4>39</vt:i4>
      </vt:variant>
    </vt:vector>
  </HeadingPairs>
  <TitlesOfParts>
    <vt:vector size="51" baseType="lpstr">
      <vt:lpstr>Arial</vt:lpstr>
      <vt:lpstr>Calibri</vt:lpstr>
      <vt:lpstr>Century Gothic</vt:lpstr>
      <vt:lpstr>Courier New</vt:lpstr>
      <vt:lpstr>Helvetica 55 Roman</vt:lpstr>
      <vt:lpstr>Monotype Corsiva</vt:lpstr>
      <vt:lpstr>Times New Roman</vt:lpstr>
      <vt:lpstr>Wingdings</vt:lpstr>
      <vt:lpstr>Blank Presentation</vt:lpstr>
      <vt:lpstr>1_Blank Presentation</vt:lpstr>
      <vt:lpstr>2_Blank Presentation</vt:lpstr>
      <vt:lpstr>Equação</vt:lpstr>
      <vt:lpstr>Apresentação do PowerPoint</vt:lpstr>
      <vt:lpstr>O que são constelações?</vt:lpstr>
      <vt:lpstr>Apresentação do PowerPoint</vt:lpstr>
      <vt:lpstr>A constelação de Ursa Maior em 3 dimensões</vt:lpstr>
      <vt:lpstr>Constelação de Pégaso</vt:lpstr>
      <vt:lpstr>Apresentação do PowerPoint</vt:lpstr>
      <vt:lpstr>Apresentação do PowerPoint</vt:lpstr>
      <vt:lpstr>Apresentação do PowerPoint</vt:lpstr>
      <vt:lpstr>As Constelações  e as Estações</vt:lpstr>
      <vt:lpstr>Apresentação do PowerPoint</vt:lpstr>
      <vt:lpstr>Movimento anual aparente do Sol</vt:lpstr>
      <vt:lpstr> Deslocamento do  Sol pelo Zodíaco </vt:lpstr>
      <vt:lpstr>Apresentação do PowerPoint</vt:lpstr>
      <vt:lpstr>Aspecto do céu numa típica noite de primavera</vt:lpstr>
      <vt:lpstr>De frente para o Sul</vt:lpstr>
      <vt:lpstr>Apresentação do PowerPoint</vt:lpstr>
      <vt:lpstr>Apresentação do PowerPoint</vt:lpstr>
      <vt:lpstr>Apresentação do PowerPoint</vt:lpstr>
      <vt:lpstr>Via Láctea ou a Galáxia</vt:lpstr>
      <vt:lpstr>Apresentação do PowerPoint</vt:lpstr>
      <vt:lpstr>Apresentação do PowerPoint</vt:lpstr>
      <vt:lpstr>A Via Láctea vista de frente</vt:lpstr>
      <vt:lpstr>A Via Láctea: vista oblíqua</vt:lpstr>
      <vt:lpstr>Como seria a Via Láctea de perfil</vt:lpstr>
      <vt:lpstr>De frente para o Norte</vt:lpstr>
      <vt:lpstr>Albireo: Safira e Topázio</vt:lpstr>
      <vt:lpstr>Apresentação do PowerPoint</vt:lpstr>
      <vt:lpstr>Galáxia de Andrômeda, M33 e o Grupo Local</vt:lpstr>
      <vt:lpstr>Apresentação do PowerPoint</vt:lpstr>
      <vt:lpstr>M33: A galáxia do Triângulo </vt:lpstr>
      <vt:lpstr>M31: A Galáxia de Andrômeda </vt:lpstr>
      <vt:lpstr>Apresentação do PowerPoint</vt:lpstr>
      <vt:lpstr>Chuvas de meteoros</vt:lpstr>
      <vt:lpstr>Principais chuvas de  meteoros da Primavera </vt:lpstr>
      <vt:lpstr>Meteoro, meteoroide e meteorito</vt:lpstr>
      <vt:lpstr>Chuvas de meteoros</vt:lpstr>
      <vt:lpstr>Radiantes</vt:lpstr>
      <vt:lpstr>E os planetas?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581</cp:revision>
  <cp:lastPrinted>2000-05-01T12:23:36Z</cp:lastPrinted>
  <dcterms:created xsi:type="dcterms:W3CDTF">1995-06-17T23:31:02Z</dcterms:created>
  <dcterms:modified xsi:type="dcterms:W3CDTF">2018-09-20T15:55:39Z</dcterms:modified>
</cp:coreProperties>
</file>