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995" r:id="rId2"/>
    <p:sldId id="1000" r:id="rId3"/>
    <p:sldId id="960" r:id="rId4"/>
    <p:sldId id="988" r:id="rId5"/>
    <p:sldId id="987" r:id="rId6"/>
    <p:sldId id="970" r:id="rId7"/>
    <p:sldId id="971" r:id="rId8"/>
    <p:sldId id="972" r:id="rId9"/>
    <p:sldId id="973" r:id="rId10"/>
    <p:sldId id="1003" r:id="rId11"/>
    <p:sldId id="974" r:id="rId12"/>
    <p:sldId id="976" r:id="rId13"/>
    <p:sldId id="977" r:id="rId14"/>
    <p:sldId id="1006" r:id="rId15"/>
    <p:sldId id="978" r:id="rId16"/>
    <p:sldId id="979" r:id="rId17"/>
    <p:sldId id="980" r:id="rId18"/>
    <p:sldId id="981" r:id="rId19"/>
    <p:sldId id="982" r:id="rId20"/>
    <p:sldId id="984" r:id="rId21"/>
    <p:sldId id="1004" r:id="rId22"/>
    <p:sldId id="985" r:id="rId23"/>
    <p:sldId id="986" r:id="rId24"/>
    <p:sldId id="945" r:id="rId25"/>
    <p:sldId id="1013" r:id="rId26"/>
    <p:sldId id="1015" r:id="rId27"/>
    <p:sldId id="1016" r:id="rId28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FFF"/>
    <a:srgbClr val="9933FF"/>
    <a:srgbClr val="0000FF"/>
    <a:srgbClr val="0066FF"/>
    <a:srgbClr val="FFFFCC"/>
    <a:srgbClr val="9966FF"/>
    <a:srgbClr val="00CC99"/>
    <a:srgbClr val="143C2B"/>
    <a:srgbClr val="005392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38" autoAdjust="0"/>
  </p:normalViewPr>
  <p:slideViewPr>
    <p:cSldViewPr>
      <p:cViewPr varScale="1">
        <p:scale>
          <a:sx n="60" d="100"/>
          <a:sy n="60" d="100"/>
        </p:scale>
        <p:origin x="-1362" y="-96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andre%20silva\Meus%20documentos\SESC_2011\AG_SESC_Pinh_2011\Pasta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>
      <c:layout>
        <c:manualLayout>
          <c:xMode val="edge"/>
          <c:yMode val="edge"/>
          <c:x val="0.55417705599300082"/>
          <c:y val="0.10322545686070027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5694772528434081E-2"/>
          <c:y val="4.8656247789262287E-2"/>
          <c:w val="0.91279839037222199"/>
          <c:h val="0.91701975171921257"/>
        </c:manualLayout>
      </c:layout>
      <c:pie3DChart>
        <c:varyColors val="1"/>
        <c:ser>
          <c:idx val="0"/>
          <c:order val="0"/>
          <c:explosion val="13"/>
          <c:dPt>
            <c:idx val="0"/>
            <c:spPr>
              <a:solidFill>
                <a:schemeClr val="accent1">
                  <a:lumMod val="75000"/>
                </a:schemeClr>
              </a:solidFill>
              <a:ln w="88900">
                <a:solidFill>
                  <a:srgbClr val="66FF66"/>
                </a:solidFill>
              </a:ln>
            </c:spPr>
          </c:dPt>
          <c:dPt>
            <c:idx val="1"/>
            <c:spPr>
              <a:solidFill>
                <a:srgbClr val="0000FF"/>
              </a:solidFill>
              <a:ln w="88900">
                <a:solidFill>
                  <a:srgbClr val="00FFFF"/>
                </a:solidFill>
              </a:ln>
            </c:spPr>
          </c:dPt>
          <c:dPt>
            <c:idx val="2"/>
            <c:spPr>
              <a:solidFill>
                <a:srgbClr val="FC7108"/>
              </a:solidFill>
              <a:ln w="88900">
                <a:solidFill>
                  <a:srgbClr val="FFFF00"/>
                </a:solidFill>
              </a:ln>
            </c:spPr>
          </c:dPt>
          <c:dLbls>
            <c:delete val="1"/>
          </c:dLbls>
          <c:cat>
            <c:strRef>
              <c:f>Plan1!$D$9:$F$9</c:f>
              <c:strCache>
                <c:ptCount val="3"/>
                <c:pt idx="0">
                  <c:v>energia escura </c:v>
                </c:pt>
                <c:pt idx="1">
                  <c:v>matéria escura </c:v>
                </c:pt>
                <c:pt idx="2">
                  <c:v>átomos </c:v>
                </c:pt>
              </c:strCache>
            </c:strRef>
          </c:cat>
          <c:val>
            <c:numRef>
              <c:f>Plan1!$D$10:$F$10</c:f>
              <c:numCache>
                <c:formatCode>0%</c:formatCode>
                <c:ptCount val="3"/>
                <c:pt idx="0">
                  <c:v>0.73000000000000065</c:v>
                </c:pt>
                <c:pt idx="1">
                  <c:v>0.23</c:v>
                </c:pt>
                <c:pt idx="2">
                  <c:v>4.0000000000000112E-2</c:v>
                </c:pt>
              </c:numCache>
            </c:numRef>
          </c:val>
        </c:ser>
        <c:dLbls>
          <c:showCatName val="1"/>
          <c:showPercent val="1"/>
        </c:dLbls>
      </c:pie3DChart>
      <c:spPr>
        <a:solidFill>
          <a:schemeClr val="tx1"/>
        </a:solidFill>
      </c:spPr>
    </c:plotArea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0.03949</cdr:y>
    </cdr:from>
    <cdr:to>
      <cdr:x>0.27562</cdr:x>
      <cdr:y>0.20207</cdr:y>
    </cdr:to>
    <cdr:sp macro="" textlink="">
      <cdr:nvSpPr>
        <cdr:cNvPr id="5" name="CaixaDeTexto 1"/>
        <cdr:cNvSpPr txBox="1"/>
      </cdr:nvSpPr>
      <cdr:spPr>
        <a:xfrm xmlns:a="http://schemas.openxmlformats.org/drawingml/2006/main">
          <a:off x="-1260140" y="262382"/>
          <a:ext cx="2520280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endParaRPr lang="pt-BR" sz="3200" dirty="0">
            <a:solidFill>
              <a:srgbClr val="FFFFFF">
                <a:lumMod val="85000"/>
              </a:srgbClr>
            </a:solidFill>
            <a:latin typeface="Century Gothic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174D307-C5DA-420B-9A89-231F852FEC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8795E42-7109-4C77-9ADB-0150A755D4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</a:t>
            </a:r>
            <a:r>
              <a:rPr lang="pt-BR" smtClean="0"/>
              <a:t>da imagem: http://www.calvin.edu/academic/phys/observatory/images/Astr212.Spring2007/VanderTuig.html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E8B2-BB6C-4988-BAD7-673DDB26E2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6051-4EB8-42EE-A94B-3FAEC529BE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D1CD8-C50B-4451-9FCB-820EDF8DF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69F0-059C-491C-A77A-DF75976FC3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09CF-DD49-40A0-9781-575301A3B6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454FB-A816-4A89-8F41-235FBCB267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2DE1-BE8A-4A0C-AEB4-FFC0BEAB85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8CA9-F00A-43FC-BB90-9B327C40C9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A77C9-C02F-49B0-918C-1F07AFC78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12366-6CBA-4427-937C-DC32BB7BA2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323F-CCCC-4BA7-8037-5FEA2C1AC2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E73CDBE-5829-4CE7-8048-54077965FD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The%20Large%20Stuff.mp4" TargetMode="External"/><Relationship Id="rId2" Type="http://schemas.openxmlformats.org/officeDocument/2006/relationships/hyperlink" Target="http://www.youtube.com/watch?v=OD-fpsHQCFg&amp;list=UUeKLuqGciqZZ5RFYk5CbqX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Universo%20Conhecido.mp4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rgbClr val="B48FFF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rgbClr val="B48FFF"/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rgbClr val="B48FFF"/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rgbClr val="B48FFF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539552" y="2756520"/>
            <a:ext cx="8215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 Via</a:t>
            </a:r>
            <a:r>
              <a:rPr lang="pt-BR" sz="4800" kern="0" noProof="0" dirty="0" smtClean="0">
                <a:solidFill>
                  <a:srgbClr val="B48FFF"/>
                </a:solidFill>
                <a:latin typeface="Century Gothic" pitchFamily="34" charset="0"/>
              </a:rPr>
              <a:t> Láctea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lang="pt-BR" sz="4800" kern="0" noProof="0" dirty="0" smtClean="0">
                <a:solidFill>
                  <a:srgbClr val="B48FFF"/>
                </a:solidFill>
                <a:latin typeface="Century Gothic" pitchFamily="34" charset="0"/>
              </a:rPr>
              <a:t>e outras galáxias</a:t>
            </a:r>
            <a:endParaRPr kumimoji="0" lang="pt-BR" sz="4800" b="1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B48FFF"/>
                </a:solidFill>
                <a:latin typeface="Century Gothic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B48FFF"/>
                </a:solidFill>
                <a:latin typeface="Century Gothic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B48FFF"/>
                </a:solidFill>
                <a:latin typeface="Century Gothic" pitchFamily="34" charset="0"/>
              </a:rPr>
              <a:t>Schiel</a:t>
            </a:r>
            <a:endParaRPr lang="pt-BR" sz="1400" dirty="0" smtClean="0">
              <a:solidFill>
                <a:srgbClr val="B48FFF"/>
              </a:solidFill>
              <a:latin typeface="Century Gothic" pitchFamily="34" charset="0"/>
            </a:endParaRPr>
          </a:p>
          <a:p>
            <a:pPr algn="l"/>
            <a:r>
              <a:rPr lang="pt-BR" sz="1400" dirty="0" smtClean="0">
                <a:solidFill>
                  <a:srgbClr val="B48FFF"/>
                </a:solidFill>
                <a:latin typeface="Century Gothic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3563888" y="188640"/>
            <a:ext cx="2016224" cy="2272095"/>
            <a:chOff x="3707904" y="-144463"/>
            <a:chExt cx="2016224" cy="2272095"/>
          </a:xfrm>
        </p:grpSpPr>
        <p:sp>
          <p:nvSpPr>
            <p:cNvPr id="15" name="AutoShape 9" descr="mailbox://C%7C/Users/ANDRE/AppData/Roaming/Thunderbird/Profiles/81fy1uv9.default/Mail/cdcc.usp.br/Inbox?number=248087&amp;part=1.2&amp;type=image/jpeg&amp;filename=cda-simbolo-2560x1920.jpg"/>
            <p:cNvSpPr>
              <a:spLocks noChangeAspect="1" noChangeArrowheads="1"/>
            </p:cNvSpPr>
            <p:nvPr/>
          </p:nvSpPr>
          <p:spPr bwMode="auto">
            <a:xfrm>
              <a:off x="4538663" y="-144463"/>
              <a:ext cx="304800" cy="304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7" name="AutoShape 11" descr="mailbox://C%7C/Users/ANDRE/AppData/Roaming/Thunderbird/Profiles/81fy1uv9.default/Mail/cdcc.usp.br/Inbox?number=248087&amp;part=1.2&amp;type=image/jpeg&amp;filename=cda-simbolo-2560x1920.jpg"/>
            <p:cNvSpPr>
              <a:spLocks noChangeAspect="1" noChangeArrowheads="1"/>
            </p:cNvSpPr>
            <p:nvPr/>
          </p:nvSpPr>
          <p:spPr bwMode="auto">
            <a:xfrm>
              <a:off x="4538663" y="-144463"/>
              <a:ext cx="304800" cy="304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18" name="AutoShape 13" descr="mailbox://C%7C/Users/ANDRE/AppData/Roaming/Thunderbird/Profiles/81fy1uv9.default/Mail/cdcc.usp.br/Inbox?number=248087&amp;part=1.2&amp;type=image/jpeg&amp;filename=cda-simbolo-2560x1920.jpg"/>
            <p:cNvSpPr>
              <a:spLocks noChangeAspect="1" noChangeArrowheads="1"/>
            </p:cNvSpPr>
            <p:nvPr/>
          </p:nvSpPr>
          <p:spPr bwMode="auto">
            <a:xfrm>
              <a:off x="4538663" y="-144463"/>
              <a:ext cx="304800" cy="304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pic>
          <p:nvPicPr>
            <p:cNvPr id="19" name="Picture 2" descr="C:\Users\ANDRE\Documents\1-OBSERVATÓRIO\1-ATIVIDADES\4-Minicursos\minicursos-2015\1-minicurso-IA-prim-sem-2015\divulgacao\figura-para-facebook-e-site-IA.png"/>
            <p:cNvPicPr>
              <a:picLocks noChangeAspect="1" noChangeArrowheads="1"/>
            </p:cNvPicPr>
            <p:nvPr/>
          </p:nvPicPr>
          <p:blipFill>
            <a:blip r:embed="rId5" cstate="print"/>
            <a:srcRect t="26787" b="12500"/>
            <a:stretch>
              <a:fillRect/>
            </a:stretch>
          </p:blipFill>
          <p:spPr bwMode="auto">
            <a:xfrm>
              <a:off x="3707904" y="548688"/>
              <a:ext cx="2016224" cy="1224128"/>
            </a:xfrm>
            <a:prstGeom prst="rect">
              <a:avLst/>
            </a:prstGeom>
            <a:noFill/>
          </p:spPr>
        </p:pic>
        <p:sp>
          <p:nvSpPr>
            <p:cNvPr id="20" name="Retângulo 19"/>
            <p:cNvSpPr/>
            <p:nvPr/>
          </p:nvSpPr>
          <p:spPr>
            <a:xfrm>
              <a:off x="3948638" y="188640"/>
              <a:ext cx="158417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 smtClean="0">
                  <a:solidFill>
                    <a:srgbClr val="00FF00"/>
                  </a:solidFill>
                  <a:latin typeface="Century Gothic" pitchFamily="34" charset="0"/>
                </a:rPr>
                <a:t>Projeto Rondon</a:t>
              </a:r>
            </a:p>
            <a:p>
              <a:pPr algn="ctr"/>
              <a:endParaRPr lang="pt-BR" sz="1200" dirty="0" smtClean="0">
                <a:solidFill>
                  <a:srgbClr val="00FF00"/>
                </a:solidFill>
                <a:latin typeface="Century Gothic" pitchFamily="34" charset="0"/>
              </a:endParaRPr>
            </a:p>
            <a:p>
              <a:pPr algn="ctr"/>
              <a:endParaRPr lang="pt-BR" sz="1200" b="1" dirty="0" smtClean="0">
                <a:solidFill>
                  <a:srgbClr val="00FF00"/>
                </a:solidFill>
                <a:latin typeface="Century Gothic" pitchFamily="34" charset="0"/>
              </a:endParaRPr>
            </a:p>
            <a:p>
              <a:pPr algn="ctr"/>
              <a:endParaRPr lang="pt-BR" sz="1200" dirty="0" smtClean="0">
                <a:solidFill>
                  <a:srgbClr val="00FF00"/>
                </a:solidFill>
                <a:latin typeface="Century Gothic" pitchFamily="34" charset="0"/>
              </a:endParaRPr>
            </a:p>
            <a:p>
              <a:pPr algn="ctr"/>
              <a:endParaRPr lang="pt-BR" sz="1200" b="1" dirty="0" smtClean="0">
                <a:solidFill>
                  <a:srgbClr val="00FF00"/>
                </a:solidFill>
                <a:latin typeface="Century Gothic" pitchFamily="34" charset="0"/>
              </a:endParaRPr>
            </a:p>
            <a:p>
              <a:pPr algn="ctr"/>
              <a:endParaRPr lang="pt-BR" sz="1200" dirty="0" smtClean="0">
                <a:solidFill>
                  <a:srgbClr val="00FF00"/>
                </a:solidFill>
                <a:latin typeface="Century Gothic" pitchFamily="34" charset="0"/>
              </a:endParaRPr>
            </a:p>
            <a:p>
              <a:pPr algn="ctr"/>
              <a:endParaRPr lang="pt-BR" sz="1200" b="1" dirty="0" smtClean="0">
                <a:solidFill>
                  <a:srgbClr val="00FF00"/>
                </a:solidFill>
                <a:latin typeface="Century Gothic" pitchFamily="34" charset="0"/>
              </a:endParaRPr>
            </a:p>
            <a:p>
              <a:pPr algn="ctr"/>
              <a:endParaRPr lang="pt-BR" sz="1200" dirty="0" smtClean="0">
                <a:solidFill>
                  <a:srgbClr val="00FF00"/>
                </a:solidFill>
                <a:latin typeface="Century Gothic" pitchFamily="34" charset="0"/>
              </a:endParaRPr>
            </a:p>
            <a:p>
              <a:pPr algn="ctr"/>
              <a:endParaRPr lang="pt-BR" sz="1200" b="1" dirty="0" smtClean="0">
                <a:solidFill>
                  <a:srgbClr val="00FF00"/>
                </a:solidFill>
                <a:latin typeface="Century Gothic" pitchFamily="34" charset="0"/>
              </a:endParaRPr>
            </a:p>
            <a:p>
              <a:pPr algn="ctr"/>
              <a:r>
                <a:rPr lang="pt-BR" sz="1200" dirty="0" smtClean="0">
                  <a:solidFill>
                    <a:srgbClr val="00FF00"/>
                  </a:solidFill>
                  <a:latin typeface="Century Gothic" pitchFamily="34" charset="0"/>
                </a:rPr>
                <a:t>Astronomia Básica</a:t>
              </a:r>
              <a:endParaRPr lang="pt-BR" sz="1200" b="1" dirty="0" smtClean="0">
                <a:solidFill>
                  <a:srgbClr val="00FF00"/>
                </a:solidFill>
                <a:latin typeface="Century Gothic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Documents and Settings\andre silva\Meus documentos\CONCURSO_CDCC\apresentações\Imagens\Estrut Galáxia\saco_carvao.jpg"/>
          <p:cNvPicPr>
            <a:picLocks noChangeAspect="1" noChangeArrowheads="1"/>
          </p:cNvPicPr>
          <p:nvPr/>
        </p:nvPicPr>
        <p:blipFill>
          <a:blip r:embed="rId2" cstate="print">
            <a:lum contrast="25000"/>
          </a:blip>
          <a:srcRect r="11549" b="787"/>
          <a:stretch>
            <a:fillRect/>
          </a:stretch>
        </p:blipFill>
        <p:spPr bwMode="auto">
          <a:xfrm>
            <a:off x="35496" y="28"/>
            <a:ext cx="9099125" cy="68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87153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imagem:Yuri Beletsky, disponível em http://apod.nasa.gov/apod/ap080707.html </a:t>
            </a:r>
          </a:p>
        </p:txBody>
      </p:sp>
      <p:sp>
        <p:nvSpPr>
          <p:cNvPr id="5" name="Elipse 4"/>
          <p:cNvSpPr>
            <a:spLocks noChangeArrowheads="1"/>
          </p:cNvSpPr>
          <p:nvPr/>
        </p:nvSpPr>
        <p:spPr bwMode="auto">
          <a:xfrm rot="-1786779">
            <a:off x="60325" y="2411413"/>
            <a:ext cx="2286000" cy="2952750"/>
          </a:xfrm>
          <a:prstGeom prst="ellipse">
            <a:avLst/>
          </a:prstGeom>
          <a:noFill/>
          <a:ln w="38100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44456" y="188640"/>
            <a:ext cx="57086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“Saco de Carvão”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nuvem molecular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600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Cruzeiro do Sul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7" name="Conector reto 6"/>
          <p:cNvCxnSpPr>
            <a:cxnSpLocks noChangeAspect="1"/>
          </p:cNvCxnSpPr>
          <p:nvPr/>
        </p:nvCxnSpPr>
        <p:spPr bwMode="auto">
          <a:xfrm rot="-60000">
            <a:off x="2188543" y="1053815"/>
            <a:ext cx="138343" cy="24789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>
            <a:cxnSpLocks noChangeAspect="1"/>
          </p:cNvCxnSpPr>
          <p:nvPr/>
        </p:nvCxnSpPr>
        <p:spPr bwMode="auto">
          <a:xfrm rot="-180000" flipV="1">
            <a:off x="1374834" y="1778474"/>
            <a:ext cx="1562593" cy="2232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"/>
          </a:blip>
          <a:srcRect/>
          <a:stretch>
            <a:fillRect/>
          </a:stretch>
        </p:blipFill>
        <p:spPr bwMode="auto">
          <a:xfrm>
            <a:off x="4500563" y="0"/>
            <a:ext cx="4643437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323528" y="404664"/>
            <a:ext cx="628139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aglomerado globular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17300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Centauro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3513"/>
            <a:ext cx="9144000" cy="669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9144000" cy="1143000"/>
          </a:xfrm>
        </p:spPr>
        <p:txBody>
          <a:bodyPr/>
          <a:lstStyle/>
          <a:p>
            <a:pPr algn="l"/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Classificação </a:t>
            </a:r>
            <a:b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de Hubble</a:t>
            </a:r>
          </a:p>
        </p:txBody>
      </p:sp>
      <p:sp>
        <p:nvSpPr>
          <p:cNvPr id="8" name="Chave esquerda 7"/>
          <p:cNvSpPr>
            <a:spLocks/>
          </p:cNvSpPr>
          <p:nvPr/>
        </p:nvSpPr>
        <p:spPr bwMode="auto">
          <a:xfrm rot="5400000" flipH="1">
            <a:off x="2250281" y="2893219"/>
            <a:ext cx="714375" cy="3500438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2000250" y="4786313"/>
            <a:ext cx="1714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elípticas</a:t>
            </a:r>
          </a:p>
        </p:txBody>
      </p:sp>
      <p:sp>
        <p:nvSpPr>
          <p:cNvPr id="10" name="Chave esquerda 9"/>
          <p:cNvSpPr>
            <a:spLocks/>
          </p:cNvSpPr>
          <p:nvPr/>
        </p:nvSpPr>
        <p:spPr bwMode="auto">
          <a:xfrm rot="13679217" flipH="1">
            <a:off x="6412706" y="-127793"/>
            <a:ext cx="714375" cy="25193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Chave esquerda 10"/>
          <p:cNvSpPr>
            <a:spLocks/>
          </p:cNvSpPr>
          <p:nvPr/>
        </p:nvSpPr>
        <p:spPr bwMode="auto">
          <a:xfrm rot="7975277" flipH="1">
            <a:off x="6422231" y="4493420"/>
            <a:ext cx="714375" cy="26717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5357813" y="5715000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 barradas </a:t>
            </a: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5857875" y="142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</a:t>
            </a:r>
          </a:p>
        </p:txBody>
      </p:sp>
      <p:sp>
        <p:nvSpPr>
          <p:cNvPr id="16" name="Título 3"/>
          <p:cNvSpPr txBox="1">
            <a:spLocks/>
          </p:cNvSpPr>
          <p:nvPr/>
        </p:nvSpPr>
        <p:spPr bwMode="auto">
          <a:xfrm>
            <a:off x="7429500" y="3214688"/>
            <a:ext cx="19288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irregulares</a:t>
            </a:r>
          </a:p>
        </p:txBody>
      </p:sp>
      <p:grpSp>
        <p:nvGrpSpPr>
          <p:cNvPr id="2" name="Grupo 20"/>
          <p:cNvGrpSpPr>
            <a:grpSpLocks/>
          </p:cNvGrpSpPr>
          <p:nvPr/>
        </p:nvGrpSpPr>
        <p:grpSpPr bwMode="auto">
          <a:xfrm>
            <a:off x="3500438" y="1857375"/>
            <a:ext cx="2500312" cy="2071688"/>
            <a:chOff x="3500430" y="1857370"/>
            <a:chExt cx="2500330" cy="2071696"/>
          </a:xfrm>
        </p:grpSpPr>
        <p:sp>
          <p:nvSpPr>
            <p:cNvPr id="17" name="Elipse 16"/>
            <p:cNvSpPr/>
            <p:nvPr/>
          </p:nvSpPr>
          <p:spPr bwMode="auto">
            <a:xfrm>
              <a:off x="5000628" y="2928937"/>
              <a:ext cx="1000132" cy="1000129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" name="Título 3"/>
            <p:cNvSpPr txBox="1">
              <a:spLocks/>
            </p:cNvSpPr>
            <p:nvPr/>
          </p:nvSpPr>
          <p:spPr bwMode="auto">
            <a:xfrm>
              <a:off x="3500430" y="1857370"/>
              <a:ext cx="1928826" cy="64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lenticulares</a:t>
              </a:r>
            </a:p>
          </p:txBody>
        </p:sp>
        <p:cxnSp>
          <p:nvCxnSpPr>
            <p:cNvPr id="20" name="Conector de seta reta 19"/>
            <p:cNvCxnSpPr>
              <a:stCxn id="17" idx="1"/>
              <a:endCxn id="18" idx="2"/>
            </p:cNvCxnSpPr>
            <p:nvPr/>
          </p:nvCxnSpPr>
          <p:spPr bwMode="auto">
            <a:xfrm rot="16200000" flipV="1">
              <a:off x="4518819" y="2447128"/>
              <a:ext cx="574677" cy="6810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15" name="Retângulo 14"/>
          <p:cNvSpPr/>
          <p:nvPr/>
        </p:nvSpPr>
        <p:spPr>
          <a:xfrm>
            <a:off x="0" y="6519446"/>
            <a:ext cx="2842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rgbClr val="B48FFF"/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rgbClr val="B48FFF"/>
                </a:solidFill>
                <a:latin typeface="Century Gothic" pitchFamily="34" charset="0"/>
              </a:rPr>
              <a:t>Fahad</a:t>
            </a:r>
            <a:r>
              <a:rPr lang="pt-BR" sz="1200" dirty="0" smtClean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rgbClr val="B48FFF"/>
                </a:solidFill>
                <a:latin typeface="Century Gothic" pitchFamily="34" charset="0"/>
              </a:rPr>
              <a:t>Sulehna</a:t>
            </a:r>
            <a:endParaRPr lang="pt-BR" sz="1200" dirty="0" smtClean="0">
              <a:solidFill>
                <a:srgbClr val="B48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lanetário30dez10\Z_ATENÇÃO\EMA\exposição interna\Expo-EMARaf\Galáxias Ok\m87_gendler_f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481013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87: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elíptica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50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lvin.edu/academic/phys/observatory/images/Astr212.Spring2007/VanderTuig-NGC3115-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690" y="0"/>
            <a:ext cx="6597351" cy="659735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NGC 3115: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lenticular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45 </a:t>
            </a: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Sextante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0" y="1214438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3166" y="-27384"/>
            <a:ext cx="643907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104 (NGC 4594):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(visão oblíqua)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31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2000250" y="-17463"/>
            <a:ext cx="714375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0243" name="Text Box 3"/>
          <p:cNvSpPr txBox="1">
            <a:spLocks noChangeArrowheads="1"/>
          </p:cNvSpPr>
          <p:nvPr/>
        </p:nvSpPr>
        <p:spPr bwMode="auto">
          <a:xfrm>
            <a:off x="0" y="285750"/>
            <a:ext cx="52149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74, NGC 628: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32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Peixes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4024313" y="0"/>
            <a:ext cx="5119687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95288" y="2038350"/>
            <a:ext cx="55451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3370: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98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Leão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1571625"/>
            <a:ext cx="91059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714875" y="0"/>
            <a:ext cx="4429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NGC 1300: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Tipo: galáxia espiral barrada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Distância: 69 milhões de </a:t>
            </a:r>
            <a:r>
              <a:rPr lang="pt-BR" sz="24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4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Constelação: Erídano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Planetário30dez10\Z_ATENÇÃO\EMA\exposição interna\Expo-EMARaf\Galáxias Ok\NGC_4449_HST_1280px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250825"/>
            <a:ext cx="9144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4449: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irregular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12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Cães de caça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capturingthenight.com/blog/wp-content/uploads/2013/02/slide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" y="692697"/>
            <a:ext cx="9066622" cy="6165304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:\André\BackUp_26fev11\ASTRONOMIA\Observatório_Magno\Apresentações\figuras\grupo_lo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0"/>
            <a:ext cx="4786312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0" y="5929313"/>
            <a:ext cx="9144000" cy="928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 Grupo Local de Galáxias</a:t>
            </a:r>
            <a: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</a:br>
            <a:endParaRPr lang="pt-BR" sz="4400" kern="0" dirty="0">
              <a:solidFill>
                <a:schemeClr val="tx2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Chave esquerda 4"/>
          <p:cNvSpPr>
            <a:spLocks/>
          </p:cNvSpPr>
          <p:nvPr/>
        </p:nvSpPr>
        <p:spPr bwMode="auto">
          <a:xfrm>
            <a:off x="4000500" y="1143000"/>
            <a:ext cx="500063" cy="3214688"/>
          </a:xfrm>
          <a:prstGeom prst="leftBrace">
            <a:avLst>
              <a:gd name="adj1" fmla="val 65655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467544" y="2428875"/>
            <a:ext cx="360439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32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 milhões de </a:t>
            </a:r>
            <a:r>
              <a:rPr lang="pt-BR" sz="32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32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500062" y="714375"/>
            <a:ext cx="5643563" cy="1000125"/>
            <a:chOff x="500033" y="714356"/>
            <a:chExt cx="5643603" cy="1000132"/>
          </a:xfrm>
        </p:grpSpPr>
        <p:sp>
          <p:nvSpPr>
            <p:cNvPr id="8" name="Elipse 7"/>
            <p:cNvSpPr/>
            <p:nvPr/>
          </p:nvSpPr>
          <p:spPr bwMode="auto">
            <a:xfrm rot="20252356">
              <a:off x="5143504" y="714356"/>
              <a:ext cx="1000132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9" name="Título 3"/>
            <p:cNvSpPr txBox="1">
              <a:spLocks/>
            </p:cNvSpPr>
            <p:nvPr/>
          </p:nvSpPr>
          <p:spPr bwMode="auto">
            <a:xfrm>
              <a:off x="500033" y="714356"/>
              <a:ext cx="2631797" cy="642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B48FFF"/>
                  </a:solidFill>
                  <a:latin typeface="Century Gothic" pitchFamily="34" charset="0"/>
                  <a:ea typeface="+mj-ea"/>
                  <a:cs typeface="+mj-cs"/>
                </a:rPr>
                <a:t>Galáxia de Andrômeda</a:t>
              </a:r>
            </a:p>
          </p:txBody>
        </p:sp>
        <p:cxnSp>
          <p:nvCxnSpPr>
            <p:cNvPr id="10" name="Conector de seta reta 9"/>
            <p:cNvCxnSpPr>
              <a:stCxn id="8" idx="1"/>
              <a:endCxn id="9" idx="3"/>
            </p:cNvCxnSpPr>
            <p:nvPr/>
          </p:nvCxnSpPr>
          <p:spPr bwMode="auto">
            <a:xfrm flipH="1">
              <a:off x="3131830" y="1022738"/>
              <a:ext cx="2049871" cy="1308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71500" y="3857624"/>
            <a:ext cx="6715126" cy="1214439"/>
            <a:chOff x="-571536" y="714355"/>
            <a:chExt cx="6715173" cy="1214441"/>
          </a:xfrm>
        </p:grpSpPr>
        <p:sp>
          <p:nvSpPr>
            <p:cNvPr id="15" name="Elipse 14"/>
            <p:cNvSpPr/>
            <p:nvPr/>
          </p:nvSpPr>
          <p:spPr bwMode="auto">
            <a:xfrm rot="16200000">
              <a:off x="5143507" y="714353"/>
              <a:ext cx="1000127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6" name="Título 3"/>
            <p:cNvSpPr txBox="1">
              <a:spLocks/>
            </p:cNvSpPr>
            <p:nvPr/>
          </p:nvSpPr>
          <p:spPr bwMode="auto">
            <a:xfrm>
              <a:off x="-571536" y="1285857"/>
              <a:ext cx="2488349" cy="642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B48FFF"/>
                  </a:solidFill>
                  <a:latin typeface="Century Gothic" pitchFamily="34" charset="0"/>
                  <a:ea typeface="+mj-ea"/>
                  <a:cs typeface="+mj-cs"/>
                </a:rPr>
                <a:t>Via Láctea</a:t>
              </a:r>
            </a:p>
          </p:txBody>
        </p:sp>
        <p:cxnSp>
          <p:nvCxnSpPr>
            <p:cNvPr id="17" name="Conector de seta reta 16"/>
            <p:cNvCxnSpPr>
              <a:stCxn id="15" idx="1"/>
              <a:endCxn id="16" idx="3"/>
            </p:cNvCxnSpPr>
            <p:nvPr/>
          </p:nvCxnSpPr>
          <p:spPr bwMode="auto">
            <a:xfrm flipH="1">
              <a:off x="1916813" y="1568017"/>
              <a:ext cx="3373157" cy="393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5"/>
            <a:ext cx="917578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83568" y="26064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Galáxias Gigantes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e anãs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6588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B.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Binggeli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extraído de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Sparke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 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Gallagher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(2007)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1071563" y="928688"/>
            <a:ext cx="714375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ave esquerda 5"/>
          <p:cNvSpPr>
            <a:spLocks/>
          </p:cNvSpPr>
          <p:nvPr/>
        </p:nvSpPr>
        <p:spPr bwMode="auto">
          <a:xfrm rot="5400000">
            <a:off x="5214938" y="2571750"/>
            <a:ext cx="500062" cy="1500188"/>
          </a:xfrm>
          <a:prstGeom prst="leftBrace">
            <a:avLst>
              <a:gd name="adj1" fmla="val 65653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3757613" y="2500313"/>
            <a:ext cx="33861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52 milhões de a.l.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http://en.wikipedia.org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23528" y="44624"/>
            <a:ext cx="87090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O superaglomerado </a:t>
            </a:r>
          </a:p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local de galáxias</a:t>
            </a: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42875" y="249238"/>
            <a:ext cx="9001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Estrutura em grande escala </a:t>
            </a:r>
          </a:p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do Universo</a:t>
            </a:r>
            <a:endParaRPr lang="pt-BR" sz="88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6868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http://www.mpa-garching.mpg.de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795338" y="54868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Escala de tamanhos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6512" y="653637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Crédito: 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jacknjellify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/>
              </a:rPr>
              <a:t>http://www.youtube.com/watch?v=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/>
              </a:rPr>
              <a:t>OD-fpsHQCFg&amp;list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/>
              </a:rPr>
              <a:t>=UUeKLuqGciqZZ5RFYk5CbqXg</a:t>
            </a:r>
            <a:endParaRPr lang="pt-BR" sz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endParaRPr lang="pt-BR" sz="120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564904"/>
            <a:ext cx="2534462" cy="2520000"/>
          </a:xfrm>
          <a:prstGeom prst="rect">
            <a:avLst/>
          </a:prstGeom>
          <a:noFill/>
          <a:ln w="4445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Imagem 2" descr="F:\DTAA\STATUS\exposição interna\Exposição Interna EMA set10\Cosmologia set10\Figura 4.jpg"/>
          <p:cNvPicPr>
            <a:picLocks noChangeAspect="1" noChangeArrowheads="1"/>
          </p:cNvPicPr>
          <p:nvPr/>
        </p:nvPicPr>
        <p:blipFill>
          <a:blip r:embed="rId2" cstate="print"/>
          <a:srcRect l="15513" t="15274" r="16806" b="15274"/>
          <a:stretch>
            <a:fillRect/>
          </a:stretch>
        </p:blipFill>
        <p:spPr bwMode="auto">
          <a:xfrm>
            <a:off x="0" y="108133"/>
            <a:ext cx="9144000" cy="674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6510338"/>
            <a:ext cx="7786688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 imagem: NASA/WMAP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Science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Team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/Elisa C.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Arizono</a:t>
            </a:r>
            <a:endParaRPr lang="pt-BR" sz="11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395536" y="692696"/>
            <a:ext cx="1872208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2123728" y="764704"/>
            <a:ext cx="1872208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4283968" y="764704"/>
            <a:ext cx="2088232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5436096" y="44624"/>
            <a:ext cx="2088232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2051720" y="5229200"/>
            <a:ext cx="2088232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1115616" y="6021288"/>
            <a:ext cx="7128792" cy="50405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" name="Elipse 12"/>
          <p:cNvSpPr/>
          <p:nvPr/>
        </p:nvSpPr>
        <p:spPr bwMode="auto">
          <a:xfrm>
            <a:off x="-2484784" y="-963488"/>
            <a:ext cx="8208912" cy="828092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42000">
                <a:schemeClr val="bg1">
                  <a:alpha val="84000"/>
                </a:schemeClr>
              </a:gs>
              <a:gs pos="69000">
                <a:schemeClr val="tx1">
                  <a:alpha val="1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0" y="214290"/>
          <a:ext cx="9144000" cy="6643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Crédito:  André Luiz da Silva/CDA/CDCC/USP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 bwMode="auto">
          <a:xfrm>
            <a:off x="1403648" y="1412776"/>
            <a:ext cx="936104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/>
          <p:nvPr/>
        </p:nvCxnSpPr>
        <p:spPr bwMode="auto">
          <a:xfrm flipH="1">
            <a:off x="4211960" y="908720"/>
            <a:ext cx="1872208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1" name="Conector reto 10"/>
          <p:cNvCxnSpPr/>
          <p:nvPr/>
        </p:nvCxnSpPr>
        <p:spPr bwMode="auto">
          <a:xfrm>
            <a:off x="5364088" y="3501008"/>
            <a:ext cx="1872208" cy="20882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5" name="CaixaDeTexto 14"/>
          <p:cNvSpPr txBox="1"/>
          <p:nvPr/>
        </p:nvSpPr>
        <p:spPr>
          <a:xfrm>
            <a:off x="-108520" y="476672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Matéria </a:t>
            </a:r>
          </a:p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Escura: 23%</a:t>
            </a:r>
          </a:p>
          <a:p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5724128" y="548680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Átomos: 4%</a:t>
            </a:r>
            <a:endParaRPr lang="pt-BR" sz="2800" b="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337608" y="5589240"/>
            <a:ext cx="21948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Energia </a:t>
            </a:r>
          </a:p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Escura: 73%</a:t>
            </a:r>
            <a:endParaRPr lang="pt-BR" sz="2800" b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3"/>
          <p:cNvSpPr>
            <a:spLocks noGrp="1"/>
          </p:cNvSpPr>
          <p:nvPr>
            <p:ph type="title"/>
          </p:nvPr>
        </p:nvSpPr>
        <p:spPr>
          <a:xfrm>
            <a:off x="683568" y="1628800"/>
            <a:ext cx="7772400" cy="1143000"/>
          </a:xfrm>
        </p:spPr>
        <p:txBody>
          <a:bodyPr/>
          <a:lstStyle/>
          <a:p>
            <a:r>
              <a:rPr lang="pt-BR" dirty="0" smtClean="0">
                <a:latin typeface="Century Gothic" pitchFamily="34" charset="0"/>
              </a:rPr>
              <a:t/>
            </a:r>
            <a:br>
              <a:rPr lang="pt-BR" dirty="0" smtClean="0">
                <a:latin typeface="Century Gothic" pitchFamily="34" charset="0"/>
              </a:rPr>
            </a:br>
            <a:endParaRPr lang="pt-BR" sz="280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Título 3"/>
          <p:cNvSpPr txBox="1">
            <a:spLocks/>
          </p:cNvSpPr>
          <p:nvPr/>
        </p:nvSpPr>
        <p:spPr bwMode="auto">
          <a:xfrm>
            <a:off x="899592" y="69269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Uma </a:t>
            </a: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viagem ao universo conhecido...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6309320"/>
            <a:ext cx="8424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Fonte: Museu de História Natural de Nova Iorque</a:t>
            </a:r>
            <a:endParaRPr lang="pt-BR" sz="1200" dirty="0"/>
          </a:p>
        </p:txBody>
      </p:sp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492896"/>
            <a:ext cx="2520000" cy="2520000"/>
          </a:xfrm>
          <a:prstGeom prst="rect">
            <a:avLst/>
          </a:prstGeom>
          <a:noFill/>
          <a:ln w="4445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828675"/>
            <a:ext cx="6643687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 vista de frente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929313"/>
            <a:ext cx="90011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3200" b="0" kern="0" dirty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2" name="Chave esquerda 11"/>
          <p:cNvSpPr>
            <a:spLocks/>
          </p:cNvSpPr>
          <p:nvPr/>
        </p:nvSpPr>
        <p:spPr bwMode="auto">
          <a:xfrm>
            <a:off x="2357438" y="1268760"/>
            <a:ext cx="571500" cy="5374928"/>
          </a:xfrm>
          <a:prstGeom prst="leftBrace">
            <a:avLst>
              <a:gd name="adj1" fmla="val 65650"/>
              <a:gd name="adj2" fmla="val 4646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179512" y="3286125"/>
            <a:ext cx="2320801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32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mil </a:t>
            </a:r>
            <a:r>
              <a:rPr lang="pt-BR" sz="32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ndre silva\Meus documentos\CONCURSO_CDCC\apresentações\Imagens\Estrut Galáxia\VL oblíqua.jpg"/>
          <p:cNvPicPr>
            <a:picLocks noChangeAspect="1" noChangeArrowheads="1"/>
          </p:cNvPicPr>
          <p:nvPr/>
        </p:nvPicPr>
        <p:blipFill>
          <a:blip r:embed="rId2" cstate="print"/>
          <a:srcRect b="4804"/>
          <a:stretch>
            <a:fillRect/>
          </a:stretch>
        </p:blipFill>
        <p:spPr bwMode="auto">
          <a:xfrm>
            <a:off x="0" y="743772"/>
            <a:ext cx="9144000" cy="61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ítulo 3"/>
          <p:cNvSpPr>
            <a:spLocks noGrp="1"/>
          </p:cNvSpPr>
          <p:nvPr>
            <p:ph type="title"/>
          </p:nvPr>
        </p:nvSpPr>
        <p:spPr>
          <a:xfrm>
            <a:off x="0" y="-27384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Láctea: vista oblíqua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715000"/>
            <a:ext cx="900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3200" b="0" kern="0" dirty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4341" name="Elipse 7"/>
          <p:cNvSpPr>
            <a:spLocks noChangeArrowheads="1"/>
          </p:cNvSpPr>
          <p:nvPr/>
        </p:nvSpPr>
        <p:spPr bwMode="auto">
          <a:xfrm>
            <a:off x="142875" y="928688"/>
            <a:ext cx="785813" cy="785812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0338"/>
            <a:ext cx="9144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Mark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Garlick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, disponível em http://www.visualphotos.com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ndre silva\Meus documentos\CONCURSO_CDCC\apresentações\Imagens\Estrut Galáxia\NGC4565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695325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Como seria a Via Láctea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Bruce Hugo e Leslie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Gaul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/Adam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Block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/NOAO/AURA/NSF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50000"/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2051" name="Text Box 3"/>
          <p:cNvSpPr txBox="1">
            <a:spLocks noChangeArrowheads="1"/>
          </p:cNvSpPr>
          <p:nvPr/>
        </p:nvSpPr>
        <p:spPr bwMode="auto">
          <a:xfrm>
            <a:off x="285750" y="714375"/>
            <a:ext cx="36433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de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Órion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região HII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Órion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4286250" y="1627188"/>
            <a:ext cx="48577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323850" y="692319"/>
            <a:ext cx="567815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da Hélice, NGC 7293: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nebulosa planetária</a:t>
            </a: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690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r>
              <a:rPr lang="pt-BR" sz="2800" b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Aquário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071688" y="357188"/>
            <a:ext cx="70866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9" name="Rectangle 3"/>
          <p:cNvSpPr>
            <a:spLocks noChangeArrowheads="1"/>
          </p:cNvSpPr>
          <p:nvPr/>
        </p:nvSpPr>
        <p:spPr bwMode="auto">
          <a:xfrm>
            <a:off x="323850" y="765007"/>
            <a:ext cx="5376793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caranguejo, M1:</a:t>
            </a: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remanescente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supernova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contrast="29000"/>
          </a:blip>
          <a:srcRect/>
          <a:stretch>
            <a:fillRect/>
          </a:stretch>
        </p:blipFill>
        <p:spPr bwMode="auto">
          <a:xfrm>
            <a:off x="1908175" y="1643063"/>
            <a:ext cx="72358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450850" y="503238"/>
            <a:ext cx="452399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Plêiades, M45: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aglomerado aberto</a:t>
            </a: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400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7633</TotalTime>
  <Words>595</Words>
  <Application>Microsoft Office PowerPoint</Application>
  <PresentationFormat>Apresentação na tela (4:3)</PresentationFormat>
  <Paragraphs>147</Paragraphs>
  <Slides>27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Blank Presentation</vt:lpstr>
      <vt:lpstr>Slide 1</vt:lpstr>
      <vt:lpstr>Slide 2</vt:lpstr>
      <vt:lpstr>A Via Láctea vista de frente</vt:lpstr>
      <vt:lpstr>A Via Láctea: vista oblíqua</vt:lpstr>
      <vt:lpstr>Como seria a Via Láctea de perfil</vt:lpstr>
      <vt:lpstr>Slide 6</vt:lpstr>
      <vt:lpstr>Slide 7</vt:lpstr>
      <vt:lpstr>Slide 8</vt:lpstr>
      <vt:lpstr>Slide 9</vt:lpstr>
      <vt:lpstr>Slide 10</vt:lpstr>
      <vt:lpstr>Slide 11</vt:lpstr>
      <vt:lpstr>Classificação  de Hubble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440</cp:revision>
  <cp:lastPrinted>2000-05-01T12:23:36Z</cp:lastPrinted>
  <dcterms:created xsi:type="dcterms:W3CDTF">1995-06-17T23:31:02Z</dcterms:created>
  <dcterms:modified xsi:type="dcterms:W3CDTF">2016-07-05T15:13:34Z</dcterms:modified>
</cp:coreProperties>
</file>