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962" r:id="rId2"/>
    <p:sldId id="961" r:id="rId3"/>
    <p:sldId id="927" r:id="rId4"/>
    <p:sldId id="978" r:id="rId5"/>
    <p:sldId id="979" r:id="rId6"/>
    <p:sldId id="980" r:id="rId7"/>
    <p:sldId id="977" r:id="rId8"/>
    <p:sldId id="976" r:id="rId9"/>
    <p:sldId id="981" r:id="rId10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85A"/>
    <a:srgbClr val="FFFFCC"/>
    <a:srgbClr val="000066"/>
    <a:srgbClr val="0066FF"/>
    <a:srgbClr val="00CC99"/>
    <a:srgbClr val="143C2B"/>
    <a:srgbClr val="005392"/>
    <a:srgbClr val="0000FF"/>
    <a:srgbClr val="EE8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34" autoAdjust="0"/>
  </p:normalViewPr>
  <p:slideViewPr>
    <p:cSldViewPr>
      <p:cViewPr>
        <p:scale>
          <a:sx n="89" d="100"/>
          <a:sy n="89" d="100"/>
        </p:scale>
        <p:origin x="-594" y="156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2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NDRE\Documents\MULTIM&#205;DIA\Apresenta&#231;&#245;es\Apresentacoes-padronizadas\Estacoes-do-ano\Abertura%20CDA%20NEW.m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bertura CDA NEW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0"/>
            <a:ext cx="762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 descr="http://www.psychohistorian.org/img/astronomy/deep-sky/photos/dale_liebenberg/ngc2070-dale-liebenberg-2011.jpg"/>
          <p:cNvPicPr>
            <a:picLocks noChangeAspect="1" noChangeArrowheads="1"/>
          </p:cNvPicPr>
          <p:nvPr/>
        </p:nvPicPr>
        <p:blipFill>
          <a:blip r:embed="rId3" cstate="print"/>
          <a:srcRect t="17846" b="23657"/>
          <a:stretch>
            <a:fillRect/>
          </a:stretch>
        </p:blipFill>
        <p:spPr bwMode="auto">
          <a:xfrm>
            <a:off x="75" y="1628800"/>
            <a:ext cx="9177461" cy="3580425"/>
          </a:xfrm>
          <a:prstGeom prst="rect">
            <a:avLst/>
          </a:prstGeom>
          <a:noFill/>
        </p:spPr>
      </p:pic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1820416"/>
            <a:ext cx="9144000" cy="1752600"/>
          </a:xfrm>
        </p:spPr>
        <p:txBody>
          <a:bodyPr/>
          <a:lstStyle/>
          <a:p>
            <a:r>
              <a:rPr lang="pt-BR" sz="3600" dirty="0" smtClean="0">
                <a:solidFill>
                  <a:srgbClr val="00C85A"/>
                </a:solidFill>
                <a:latin typeface="Century Gothic" pitchFamily="34" charset="0"/>
              </a:rPr>
              <a:t>Apresentação do minicurso</a:t>
            </a:r>
          </a:p>
          <a:p>
            <a:endParaRPr lang="pt-BR" sz="3600" dirty="0" smtClean="0">
              <a:solidFill>
                <a:srgbClr val="00C85A"/>
              </a:solidFill>
              <a:latin typeface="Century Gothic" pitchFamily="34" charset="0"/>
            </a:endParaRPr>
          </a:p>
          <a:p>
            <a:r>
              <a:rPr lang="pt-BR" sz="6000" dirty="0" smtClean="0">
                <a:solidFill>
                  <a:srgbClr val="00C85A"/>
                </a:solidFill>
                <a:latin typeface="Century Gothic" pitchFamily="34" charset="0"/>
              </a:rPr>
              <a:t>Introdução à Astronomia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accent1"/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accent1"/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652120" y="5212357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chemeClr val="accent1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2000" dirty="0" smtClean="0">
                <a:solidFill>
                  <a:schemeClr val="accent1"/>
                </a:solidFill>
                <a:latin typeface="Century Gothic" pitchFamily="34" charset="0"/>
              </a:rPr>
              <a:t>Jorge </a:t>
            </a:r>
            <a:r>
              <a:rPr lang="pt-BR" sz="2000" dirty="0" err="1" smtClean="0">
                <a:solidFill>
                  <a:schemeClr val="accent1"/>
                </a:solidFill>
                <a:latin typeface="Century Gothic" pitchFamily="34" charset="0"/>
              </a:rPr>
              <a:t>Hönel</a:t>
            </a:r>
            <a:endParaRPr lang="pt-BR" sz="2000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accent1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accent1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accent1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25022"/>
            <a:ext cx="7848872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Objetivo: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algn="l"/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introduzir conceitos básicos de Astronomia para o público interessado, sem formação prévia sobre o assunto. </a:t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Por meio de:</a:t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  </a:t>
            </a:r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  <a:t>-aulas presenciais com recursos multimídia</a:t>
            </a:r>
            <a:b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  <a:t>  -atividades práticas de observação do céu</a:t>
            </a:r>
            <a:b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  <a:t>  -e manuseio de telescópios</a:t>
            </a:r>
            <a:r>
              <a:rPr lang="pt-BR" sz="2400" dirty="0" smtClean="0">
                <a:solidFill>
                  <a:srgbClr val="00B050"/>
                </a:solidFill>
                <a:latin typeface="Century Gothic" pitchFamily="34" charset="0"/>
              </a:rPr>
              <a:t/>
            </a:r>
            <a:br>
              <a:rPr lang="pt-BR" sz="2400" dirty="0" smtClean="0">
                <a:solidFill>
                  <a:srgbClr val="00B050"/>
                </a:solidFill>
                <a:latin typeface="Century Gothic" pitchFamily="34" charset="0"/>
              </a:rPr>
            </a:b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1836108"/>
            <a:ext cx="7848872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Público-alvo: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C85A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algn="l"/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interessados em geral com idade igual ou superior a 14 anos. </a:t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974335"/>
            <a:ext cx="784887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Duração e horário: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C85A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algn="l"/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Oito semanas (13 de setembro a 01 de novembro);</a:t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Carga horária de 16 horas</a:t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Sempre às sextas-feiras, das 15h às 17h</a:t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1836110"/>
            <a:ext cx="7848872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Certificado de participação: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C85A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algn="l"/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Será concedido para os participantes que obtiverem 75% de presença</a:t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420337"/>
            <a:ext cx="7848872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Programação do Curso: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C85A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13 de setembro: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apresentação do curso; aplicação de questionário; visão geral da Astronomia; apresentação do Observatório (André e Jorge);</a:t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C85A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20 de setembro: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conceitos de Astrometria; movimentos do céu, visibilidade das constelações com as estações do ano; planetas, estrelas, nebulosas </a:t>
            </a:r>
            <a:r>
              <a:rPr kumimoji="0" lang="pt-BR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etc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pt-BR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software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Stellarium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 (André); </a:t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C85A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27 de setembro: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estações do ano, fases da Lua,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 eclipses e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marés (André);</a:t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836712"/>
            <a:ext cx="784887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/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04 de outubro: </a:t>
            </a:r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Sistema Solar: leis do movimento planetário e aspectos físicos dos principais corpos do Sistema Solar; </a:t>
            </a:r>
            <a:r>
              <a:rPr lang="pt-BR" sz="2400" b="0" i="1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software</a:t>
            </a:r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2400" b="0" dirty="0" err="1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Celestia</a:t>
            </a:r>
            <a:r>
              <a:rPr lang="pt-BR" sz="24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(André); 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400" dirty="0" smtClean="0">
                <a:solidFill>
                  <a:srgbClr val="00B05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2400" dirty="0" smtClean="0">
                <a:solidFill>
                  <a:srgbClr val="00B05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C85A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11 de outubro: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o Sol (Jorge);</a:t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C85A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18 de outubro: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as estrelas: brilhos, cores, distâncias e tamanhos; evolução estelar (André);</a:t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C85A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25 de outubro: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a Via Láctea e outras galáxias; Cosmologia (André)</a:t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C85A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01 de novembro: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telescópios e equipamentos de observação do céu; Astronáutica (Jorge)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467544" y="620688"/>
            <a:ext cx="7772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/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24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44624"/>
            <a:ext cx="7992888" cy="1752600"/>
          </a:xfrm>
        </p:spPr>
        <p:txBody>
          <a:bodyPr/>
          <a:lstStyle/>
          <a:p>
            <a:pPr algn="l"/>
            <a:r>
              <a:rPr lang="pt-BR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Astronomia </a:t>
            </a:r>
          </a:p>
          <a:p>
            <a:pPr lvl="1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0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Astronomia Fundamental</a:t>
            </a:r>
          </a:p>
          <a:p>
            <a:pPr lvl="2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Astronomia Dinâmica (Mecânica Celeste)</a:t>
            </a:r>
          </a:p>
          <a:p>
            <a:pPr lvl="2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Astrometria (Astronomia de Posição)</a:t>
            </a:r>
          </a:p>
          <a:p>
            <a:pPr lvl="2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2200" dirty="0" err="1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Uranografia</a:t>
            </a:r>
            <a:endParaRPr lang="pt-BR" sz="2200" dirty="0" smtClean="0">
              <a:solidFill>
                <a:srgbClr val="00C85A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lvl="1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Astrofísica</a:t>
            </a:r>
          </a:p>
          <a:p>
            <a:pPr lvl="2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Astrofísica do Sistema Solar</a:t>
            </a:r>
          </a:p>
          <a:p>
            <a:pPr lvl="2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Astrofísica Estelar</a:t>
            </a:r>
          </a:p>
          <a:p>
            <a:pPr lvl="2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Astrofísica Galáctica</a:t>
            </a:r>
          </a:p>
          <a:p>
            <a:pPr lvl="2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Astrofísica Extragaláctica</a:t>
            </a:r>
          </a:p>
          <a:p>
            <a:pPr lvl="1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pt-BR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Arial" pitchFamily="34" charset="0"/>
              </a:rPr>
              <a:t>Cosmologia</a:t>
            </a:r>
          </a:p>
          <a:p>
            <a:pPr lvl="1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pt-BR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Arial" pitchFamily="34" charset="0"/>
              </a:rPr>
              <a:t>Astronáutica</a:t>
            </a:r>
          </a:p>
          <a:p>
            <a:pPr lvl="1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pt-BR" sz="2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Arial" pitchFamily="34" charset="0"/>
              </a:rPr>
              <a:t>Astrobiologia</a:t>
            </a:r>
            <a:endParaRPr lang="pt-BR" sz="2200" dirty="0" smtClean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lvl="1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pt-BR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Arial" pitchFamily="34" charset="0"/>
              </a:rPr>
              <a:t>Arqueoastronomia</a:t>
            </a:r>
          </a:p>
          <a:p>
            <a:pPr lvl="1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pt-BR" sz="2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Arial" pitchFamily="34" charset="0"/>
              </a:rPr>
              <a:t>Etnoastronomia</a:t>
            </a:r>
            <a:endParaRPr lang="pt-BR" sz="2200" dirty="0" smtClean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lvl="1" algn="l"/>
            <a:endParaRPr lang="pt-BR" sz="2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8185</TotalTime>
  <Words>139</Words>
  <Application>Microsoft Office PowerPoint</Application>
  <PresentationFormat>Apresentação na tela (4:3)</PresentationFormat>
  <Paragraphs>48</Paragraphs>
  <Slides>9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Blank Presentation</vt:lpstr>
      <vt:lpstr>Slide 1</vt:lpstr>
      <vt:lpstr>Slide 2</vt:lpstr>
      <vt:lpstr>Objetivo:  introduzir conceitos básicos de Astronomia para o público interessado, sem formação prévia sobre o assunto.   Por meio de:    -aulas presenciais com recursos multimídia    -atividades práticas de observação do céu    -e manuseio de telescópios    </vt:lpstr>
      <vt:lpstr>Público-alvo:  interessados em geral com idade igual ou superior a 14 anos.      </vt:lpstr>
      <vt:lpstr>Duração e horário:  Oito semanas (13 de setembro a 01 de novembro);  Carga horária de 16 horas  Sempre às sextas-feiras, das 15h às 17h     </vt:lpstr>
      <vt:lpstr>Certificado de participação:  Será concedido para os participantes que obtiverem 75% de presença     </vt:lpstr>
      <vt:lpstr>Programação do Curso:  13 de setembro: apresentação do curso; aplicação de questionário; visão geral da Astronomia; apresentação do Observatório (André e Jorge);  20 de setembro: conceitos de Astrometria; movimentos do céu, visibilidade das constelações com as estações do ano; planetas, estrelas, nebulosas etc, software Stellarium (André);   27 de setembro: estações do ano, fases da Lua, eclipses e marés (André);   </vt:lpstr>
      <vt:lpstr>04 de outubro: Sistema Solar: leis do movimento planetário e aspectos físicos dos principais corpos do Sistema Solar; software Celestia (André);   11 de outubro: o Sol (Jorge);  18 de outubro: as estrelas: brilhos, cores, distâncias e tamanhos; evolução estelar (André);  25 de outubro: a Via Láctea e outras galáxias; Cosmologia (André)  01 de novembro: telescópios e equipamentos de observação do céu; Astronáutica (Jorge)</vt:lpstr>
      <vt:lpstr>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477</cp:revision>
  <cp:lastPrinted>2000-05-01T12:23:36Z</cp:lastPrinted>
  <dcterms:created xsi:type="dcterms:W3CDTF">1995-06-17T23:31:02Z</dcterms:created>
  <dcterms:modified xsi:type="dcterms:W3CDTF">2013-09-19T17:46:57Z</dcterms:modified>
</cp:coreProperties>
</file>