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61" r:id="rId2"/>
    <p:sldId id="927" r:id="rId3"/>
    <p:sldId id="949" r:id="rId4"/>
    <p:sldId id="982" r:id="rId5"/>
    <p:sldId id="975" r:id="rId6"/>
    <p:sldId id="985" r:id="rId7"/>
    <p:sldId id="986" r:id="rId8"/>
    <p:sldId id="980" r:id="rId9"/>
    <p:sldId id="981" r:id="rId10"/>
    <p:sldId id="984" r:id="rId11"/>
    <p:sldId id="983" r:id="rId12"/>
    <p:sldId id="971" r:id="rId13"/>
    <p:sldId id="972" r:id="rId14"/>
    <p:sldId id="973" r:id="rId15"/>
    <p:sldId id="974" r:id="rId16"/>
    <p:sldId id="945" r:id="rId17"/>
    <p:sldId id="946" r:id="rId1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5" d="100"/>
          <a:sy n="95" d="100"/>
        </p:scale>
        <p:origin x="-414" y="22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sunmotions.sw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eclipticsimulator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rgbClr val="FFC000"/>
                </a:solidFill>
                <a:latin typeface="Century Gothic" pitchFamily="34" charset="0"/>
              </a:rPr>
              <a:t>Estações do ano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47" y="1555874"/>
              <a:ext cx="4681536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91141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397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5816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18880" y="1591422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508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34925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5927739" y="1614962"/>
            <a:ext cx="654763" cy="2102070"/>
            <a:chOff x="5561977" y="1603648"/>
            <a:chExt cx="654763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508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61977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34925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7"/>
          <p:cNvGrpSpPr/>
          <p:nvPr/>
        </p:nvGrpSpPr>
        <p:grpSpPr>
          <a:xfrm>
            <a:off x="4288112" y="1178746"/>
            <a:ext cx="1703094" cy="4563711"/>
            <a:chOff x="8327201" y="1329526"/>
            <a:chExt cx="1703094" cy="4563711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388424" y="1329526"/>
              <a:ext cx="1641871" cy="4527699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38100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388424" y="1347532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38100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327201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508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277327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508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1 0.01067 C 0.0172 0.03938 0.03334 0.07225 0.04411 0.10697 C 0.05487 0.14169 0.06997 0.1866 0.06841 0.21855 C 0.06685 0.25049 0.05904 0.29447 0.03473 0.29841 C 0.00678 0.30558 -0.04079 0.27526 -0.0776 0.24169 C -0.11388 0.20836 -0.15103 0.15605 -0.18263 0.09771 C -0.22708 0.02179 -0.2519 -0.05622 -0.26753 -0.10854 C -0.28315 -0.16085 -0.27933 -0.19395 -0.27638 -0.21595 C -0.2644 -0.2347 -0.26145 -0.23817 -0.2493 -0.24118 C -0.23662 -0.24534 -0.21683 -0.2465 -0.20017 -0.24048 C -0.1835 -0.23446 -0.16579 -0.22034 -0.14895 -0.20483 C -0.13211 -0.18933 -0.11718 -0.17058 -0.09895 -0.14743 C -0.08072 -0.12428 -0.05676 -0.09164 -0.03975 -0.06525 C -0.02274 -0.03886 -0.00971 -0.01803 0.00331 0.0106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0118 C 0.01597 0.03495 0.03594 0.09236 0.03646 0.11157 C 0.03698 0.13078 0.03038 0.13171 0.01059 0.12731 C -0.00469 0.11851 -0.01146 0.11481 -0.02431 0.10115 C -0.03715 0.0875 -0.05313 0.06759 -0.06649 0.04537 C -0.08629 0.01365 -0.09601 -0.0095 -0.10504 -0.03241 C -0.11406 -0.05533 -0.11997 -0.07801 -0.12101 -0.09237 C -0.12205 -0.10672 -0.11736 -0.11598 -0.11163 -0.11922 C -0.10712 -0.12176 -0.09618 -0.1176 -0.08698 -0.11135 C -0.07778 -0.10533 -0.0684 -0.09676 -0.05642 -0.08264 C -0.04445 -0.06852 -0.02535 -0.04283 -0.01476 -0.02709 C -0.00417 -0.01135 -0.00104 -0.01135 0.00746 0.0118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0" animBg="1"/>
      <p:bldP spid="43" grpId="0" animBg="1"/>
      <p:bldP spid="40" grpId="0" animBg="1"/>
      <p:bldP spid="612360" grpId="0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 movimento aparente do Sol ao longo das estações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43808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484784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76182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96083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diária do Sol no começo do verão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411760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44008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" name="Arco 40"/>
          <p:cNvSpPr/>
          <p:nvPr/>
        </p:nvSpPr>
        <p:spPr bwMode="auto">
          <a:xfrm rot="8526017">
            <a:off x="4277326" y="125370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55"/>
          <p:cNvGrpSpPr/>
          <p:nvPr/>
        </p:nvGrpSpPr>
        <p:grpSpPr>
          <a:xfrm>
            <a:off x="3756509" y="1560082"/>
            <a:ext cx="1768133" cy="4686395"/>
            <a:chOff x="8303378" y="1368728"/>
            <a:chExt cx="1639729" cy="4543821"/>
          </a:xfrm>
        </p:grpSpPr>
        <p:sp>
          <p:nvSpPr>
            <p:cNvPr id="57" name="Arco 56"/>
            <p:cNvSpPr/>
            <p:nvPr/>
          </p:nvSpPr>
          <p:spPr bwMode="auto">
            <a:xfrm rot="8526017">
              <a:off x="8319847" y="1368728"/>
              <a:ext cx="1623260" cy="4527701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303378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516216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771800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6" name="Grupo 55"/>
          <p:cNvGrpSpPr/>
          <p:nvPr/>
        </p:nvGrpSpPr>
        <p:grpSpPr>
          <a:xfrm>
            <a:off x="4572000" y="3313216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40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50040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702141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0" name="Arco 39"/>
          <p:cNvSpPr/>
          <p:nvPr/>
        </p:nvSpPr>
        <p:spPr bwMode="auto">
          <a:xfrm rot="8526017">
            <a:off x="4287375" y="1243282"/>
            <a:ext cx="1641871" cy="4527699"/>
          </a:xfrm>
          <a:prstGeom prst="arc">
            <a:avLst>
              <a:gd name="adj1" fmla="val 18422756"/>
              <a:gd name="adj2" fmla="val 5380108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5436096" y="2780928"/>
            <a:ext cx="864096" cy="899960"/>
            <a:chOff x="7618448" y="2832375"/>
            <a:chExt cx="864096" cy="899960"/>
          </a:xfrm>
        </p:grpSpPr>
        <p:grpSp>
          <p:nvGrpSpPr>
            <p:cNvPr id="5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556 C -0.00452 -0.00856 -0.02726 -0.05694 -0.03976 -0.0787 C -0.05226 -0.10046 -0.0625 -0.11157 -0.07257 -0.12453 C -0.08264 -0.1375 -0.08907 -0.14513 -0.09983 -0.15648 C -0.11059 -0.16782 -0.12448 -0.18148 -0.1375 -0.19236 C -0.15052 -0.20324 -0.16493 -0.21597 -0.1783 -0.22222 C -0.19167 -0.22847 -0.20677 -0.2331 -0.21754 -0.22986 C -0.2283 -0.22662 -0.23768 -0.21342 -0.24306 -0.20208 C -0.24844 -0.19074 -0.24914 -0.17662 -0.24948 -0.16157 C -0.24983 -0.14652 -0.24757 -0.12824 -0.24462 -0.11134 C -0.24167 -0.09444 -0.23768 -0.07824 -0.23195 -0.06018 C -0.22622 -0.04212 -0.21632 -0.01782 -0.21025 -0.00254 C -0.20417 0.01274 -0.20157 0.0176 -0.19514 0.03149 C -0.18872 0.04538 -0.17917 0.06667 -0.17188 0.08056 C -0.16459 0.09445 -0.15695 0.1051 -0.15104 0.11482 C -0.14514 0.12454 -0.14167 0.13102 -0.13664 0.13936 C -0.1316 0.14769 -0.125 0.15764 -0.12066 0.16482 C -0.11632 0.172 -0.11424 0.17593 -0.11025 0.18195 C -0.10625 0.18797 -0.10139 0.19561 -0.0967 0.20116 C -0.09202 0.20672 -0.08525 0.21297 -0.08229 0.21598 " pathEditMode="relative" rAng="0" ptsTypes="aaaaaaaaaaaaaaaaaaaa">
                                      <p:cBhvr>
                                        <p:cTn id="6" dur="1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3079929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5" name="Oval 2"/>
          <p:cNvSpPr>
            <a:spLocks noChangeArrowheads="1"/>
          </p:cNvSpPr>
          <p:nvPr/>
        </p:nvSpPr>
        <p:spPr bwMode="auto">
          <a:xfrm>
            <a:off x="2360520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13664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46038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65939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93002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diária do Sol no começo da primavera ou outono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81616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13864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3736412" y="1562955"/>
            <a:ext cx="1778184" cy="4683523"/>
            <a:chOff x="8312694" y="1371514"/>
            <a:chExt cx="1649050" cy="4541035"/>
          </a:xfrm>
        </p:grpSpPr>
        <p:sp>
          <p:nvSpPr>
            <p:cNvPr id="57" name="Arco 56"/>
            <p:cNvSpPr/>
            <p:nvPr/>
          </p:nvSpPr>
          <p:spPr bwMode="auto">
            <a:xfrm rot="8526017">
              <a:off x="8338484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86072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741656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4541856" y="3313216"/>
            <a:ext cx="288032" cy="648072"/>
            <a:chOff x="4499992" y="3313216"/>
            <a:chExt cx="288032" cy="648072"/>
          </a:xfrm>
        </p:grpSpPr>
        <p:sp>
          <p:nvSpPr>
            <p:cNvPr id="35" name="Elipse 34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Conector reto 35"/>
            <p:cNvCxnSpPr>
              <a:stCxn id="35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2310749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4973904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4110949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6991269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4613864" y="2708920"/>
            <a:ext cx="864096" cy="899960"/>
            <a:chOff x="7618448" y="2832375"/>
            <a:chExt cx="864096" cy="899960"/>
          </a:xfrm>
        </p:grpSpPr>
        <p:grpSp>
          <p:nvGrpSpPr>
            <p:cNvPr id="42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6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5" name="Elipse 44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Lua 63"/>
          <p:cNvSpPr/>
          <p:nvPr/>
        </p:nvSpPr>
        <p:spPr bwMode="auto">
          <a:xfrm rot="16200000">
            <a:off x="4131392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55 C 0.00174 0.00209 0.00643 0.00694 0.00243 -0.00069 C -0.00156 -0.00833 -0.01337 -0.02984 -0.02239 -0.04326 C -0.03142 -0.05668 -0.04184 -0.06987 -0.05208 -0.08167 C -0.06232 -0.09347 -0.07291 -0.10365 -0.08403 -0.1136 C -0.09514 -0.12355 -0.10607 -0.13257 -0.1184 -0.14137 C -0.13073 -0.15016 -0.14357 -0.16404 -0.15764 -0.16705 C -0.1717 -0.17006 -0.19323 -0.16959 -0.2033 -0.15964 C -0.21337 -0.1497 -0.21649 -0.12494 -0.2184 -0.10735 C -0.22031 -0.08977 -0.21771 -0.07033 -0.21528 -0.05391 C -0.21284 -0.03748 -0.20764 -0.02151 -0.20399 -0.00809 C -0.20034 0.00533 -0.19739 0.01527 -0.19357 0.02707 C -0.18975 0.03887 -0.18507 0.05114 -0.1809 0.06224 C -0.17673 0.07335 -0.17309 0.08214 -0.16805 0.09325 C -0.16302 0.10435 -0.15521 0.11939 -0.15034 0.12934 C -0.14548 0.13929 -0.14323 0.14508 -0.13923 0.15294 C -0.13524 0.16081 -0.12969 0.17006 -0.12639 0.17631 C -0.12309 0.18256 -0.12205 0.18626 -0.11927 0.19112 C -0.11649 0.19598 -0.11354 0.20014 -0.10955 0.20616 C -0.10555 0.21217 -0.09809 0.22305 -0.09514 0.22744 " pathEditMode="relative" rAng="0" ptsTypes="aaaaaaaaaaaaaaaaaaaa">
                                      <p:cBhvr>
                                        <p:cTn id="6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3089977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auto">
          <a:xfrm>
            <a:off x="2370568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25648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3376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6613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8603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1309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diária do Sol no começo do inverno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40171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3396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50616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" name="Arco 52"/>
          <p:cNvSpPr/>
          <p:nvPr/>
        </p:nvSpPr>
        <p:spPr bwMode="auto">
          <a:xfrm rot="8526017">
            <a:off x="3346975" y="2161236"/>
            <a:ext cx="1570553" cy="4435168"/>
          </a:xfrm>
          <a:prstGeom prst="arc">
            <a:avLst>
              <a:gd name="adj1" fmla="val 5400390"/>
              <a:gd name="adj2" fmla="val 7565296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Arco 47"/>
          <p:cNvSpPr/>
          <p:nvPr/>
        </p:nvSpPr>
        <p:spPr bwMode="auto">
          <a:xfrm rot="8526017">
            <a:off x="3337286" y="2157610"/>
            <a:ext cx="1589839" cy="4395658"/>
          </a:xfrm>
          <a:prstGeom prst="arc">
            <a:avLst>
              <a:gd name="adj1" fmla="val 1349338"/>
              <a:gd name="adj2" fmla="val 5430327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3625848" y="2708920"/>
            <a:ext cx="864096" cy="899960"/>
            <a:chOff x="7618448" y="2832375"/>
            <a:chExt cx="864096" cy="899960"/>
          </a:xfrm>
        </p:grpSpPr>
        <p:grpSp>
          <p:nvGrpSpPr>
            <p:cNvPr id="5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5" name="Elipse 44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55"/>
          <p:cNvGrpSpPr/>
          <p:nvPr/>
        </p:nvGrpSpPr>
        <p:grpSpPr>
          <a:xfrm>
            <a:off x="3756507" y="1562955"/>
            <a:ext cx="1768136" cy="4683522"/>
            <a:chOff x="8312695" y="1371514"/>
            <a:chExt cx="1639732" cy="4541034"/>
          </a:xfrm>
        </p:grpSpPr>
        <p:sp>
          <p:nvSpPr>
            <p:cNvPr id="58" name="Arco 57"/>
            <p:cNvSpPr/>
            <p:nvPr/>
          </p:nvSpPr>
          <p:spPr bwMode="auto">
            <a:xfrm rot="8526017">
              <a:off x="8312695" y="1384849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329167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76175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4561952" y="3313216"/>
            <a:ext cx="288032" cy="648072"/>
            <a:chOff x="4499992" y="3313216"/>
            <a:chExt cx="288032" cy="648072"/>
          </a:xfrm>
        </p:grpSpPr>
        <p:sp>
          <p:nvSpPr>
            <p:cNvPr id="35" name="Elipse 34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Conector reto 35"/>
            <p:cNvCxnSpPr>
              <a:stCxn id="35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233084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499400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413104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701136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Lua 67"/>
          <p:cNvSpPr/>
          <p:nvPr/>
        </p:nvSpPr>
        <p:spPr bwMode="auto">
          <a:xfrm rot="16200000">
            <a:off x="415148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254 C -0.00174 -0.00278 -0.01528 -0.02084 -0.02378 -0.0294 C -0.03229 -0.03797 -0.04062 -0.0426 -0.04878 -0.04931 C -0.05694 -0.05602 -0.06372 -0.06389 -0.07274 -0.06968 C -0.08177 -0.07547 -0.09497 -0.08148 -0.10312 -0.08449 C -0.11128 -0.0875 -0.11493 -0.08866 -0.12153 -0.08773 C -0.12812 -0.08681 -0.13802 -0.08473 -0.14323 -0.07917 C -0.14844 -0.07361 -0.15069 -0.0632 -0.15278 -0.05463 C -0.15486 -0.04607 -0.15556 -0.03727 -0.1559 -0.02801 C -0.15625 -0.01875 -0.15608 -0.0088 -0.15521 0.00069 C -0.15434 0.01018 -0.15226 0.01828 -0.15035 0.02847 C -0.14844 0.03865 -0.14653 0.05092 -0.14392 0.06157 C -0.14132 0.07222 -0.13715 0.08356 -0.13437 0.09259 C -0.1316 0.10162 -0.12986 0.10833 -0.12708 0.11597 C -0.12431 0.12361 -0.12014 0.13171 -0.11753 0.13842 C -0.11493 0.14514 -0.11354 0.15 -0.11111 0.15555 C -0.10868 0.16111 -0.10625 0.1662 -0.10312 0.17245 C -0.1 0.1787 -0.09618 0.18703 -0.09271 0.19375 C -0.08924 0.20046 -0.08576 0.20671 -0.08229 0.21296 " pathEditMode="relative" rAng="0" ptsTypes="aaaaaaaaaaaaaaaaaaa">
                                      <p:cBhvr>
                                        <p:cTn id="6" dur="8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2357936" y="1484784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832088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23976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20520" y="2060848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114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diferentes trajetórias diárias do Sol nas estações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400040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632288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098353" y="1772816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337615" y="1213138"/>
            <a:ext cx="1641871" cy="4527699"/>
          </a:xfrm>
          <a:prstGeom prst="arc">
            <a:avLst>
              <a:gd name="adj1" fmla="val 18315189"/>
              <a:gd name="adj2" fmla="val 5380108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Arco 40"/>
          <p:cNvSpPr/>
          <p:nvPr/>
        </p:nvSpPr>
        <p:spPr bwMode="auto">
          <a:xfrm rot="8526017">
            <a:off x="4337614" y="1223562"/>
            <a:ext cx="1641871" cy="4527699"/>
          </a:xfrm>
          <a:prstGeom prst="arc">
            <a:avLst>
              <a:gd name="adj1" fmla="val 5400390"/>
              <a:gd name="adj2" fmla="val 12414015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504496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" name="Arco 52"/>
          <p:cNvSpPr/>
          <p:nvPr/>
        </p:nvSpPr>
        <p:spPr bwMode="auto">
          <a:xfrm rot="8526017">
            <a:off x="3377307" y="2147520"/>
            <a:ext cx="1570553" cy="4435168"/>
          </a:xfrm>
          <a:prstGeom prst="arc">
            <a:avLst>
              <a:gd name="adj1" fmla="val 5400390"/>
              <a:gd name="adj2" fmla="val 7565296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55"/>
          <p:cNvGrpSpPr/>
          <p:nvPr/>
        </p:nvGrpSpPr>
        <p:grpSpPr>
          <a:xfrm>
            <a:off x="3754834" y="1562955"/>
            <a:ext cx="1768136" cy="4683523"/>
            <a:chOff x="8312694" y="1371514"/>
            <a:chExt cx="1639732" cy="4541035"/>
          </a:xfrm>
        </p:grpSpPr>
        <p:sp>
          <p:nvSpPr>
            <p:cNvPr id="58" name="Arco 57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329166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Arco 47"/>
          <p:cNvSpPr/>
          <p:nvPr/>
        </p:nvSpPr>
        <p:spPr bwMode="auto">
          <a:xfrm rot="8526017">
            <a:off x="3372190" y="2157610"/>
            <a:ext cx="1589839" cy="4395658"/>
          </a:xfrm>
          <a:prstGeom prst="arc">
            <a:avLst>
              <a:gd name="adj1" fmla="val 1349338"/>
              <a:gd name="adj2" fmla="val 5430327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Texto explicativo retangular 45"/>
          <p:cNvSpPr/>
          <p:nvPr/>
        </p:nvSpPr>
        <p:spPr bwMode="auto">
          <a:xfrm>
            <a:off x="6539992" y="4797152"/>
            <a:ext cx="2268760" cy="864096"/>
          </a:xfrm>
          <a:prstGeom prst="wedgeRectCallout">
            <a:avLst>
              <a:gd name="adj1" fmla="val -129714"/>
              <a:gd name="adj2" fmla="val -11297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</a:rPr>
              <a:t>começo do verão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7" name="Texto explicativo retangular 46"/>
          <p:cNvSpPr/>
          <p:nvPr/>
        </p:nvSpPr>
        <p:spPr bwMode="auto">
          <a:xfrm>
            <a:off x="527832" y="1556792"/>
            <a:ext cx="1907704" cy="1296144"/>
          </a:xfrm>
          <a:prstGeom prst="wedgeRectCallout">
            <a:avLst>
              <a:gd name="adj1" fmla="val 84384"/>
              <a:gd name="adj2" fmla="val -1797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</a:rPr>
              <a:t>começo do outono/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</a:rPr>
              <a:t>primavera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0" name="Texto explicativo retangular 49"/>
          <p:cNvSpPr/>
          <p:nvPr/>
        </p:nvSpPr>
        <p:spPr bwMode="auto">
          <a:xfrm>
            <a:off x="311808" y="5445224"/>
            <a:ext cx="2268760" cy="864096"/>
          </a:xfrm>
          <a:prstGeom prst="wedgeRectCallout">
            <a:avLst>
              <a:gd name="adj1" fmla="val 57216"/>
              <a:gd name="adj2" fmla="val -307759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</a:rPr>
              <a:t>começo do Inverno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760080" y="5373216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760080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23291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499232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41293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70096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4560280" y="3313216"/>
            <a:ext cx="288032" cy="648072"/>
            <a:chOff x="4499992" y="3313216"/>
            <a:chExt cx="288032" cy="648072"/>
          </a:xfrm>
        </p:grpSpPr>
        <p:sp>
          <p:nvSpPr>
            <p:cNvPr id="36" name="Elipse 3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Conector reto 36"/>
            <p:cNvCxnSpPr>
              <a:stCxn id="3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Conector reto 4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4" name="Lua 53"/>
          <p:cNvSpPr/>
          <p:nvPr/>
        </p:nvSpPr>
        <p:spPr bwMode="auto">
          <a:xfrm rot="16200000">
            <a:off x="4149816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estações no ano,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vistas da Terra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785813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As estações do ano,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vistas do espaço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As estações do ano: quando acontecem?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(para quem mora no hemisfério sul da Terra)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0" y="3804691"/>
            <a:ext cx="91440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pt-BR" sz="3600">
                <a:solidFill>
                  <a:srgbClr val="FF9900"/>
                </a:solidFill>
                <a:latin typeface="Century Gothic" pitchFamily="34" charset="0"/>
              </a:rPr>
              <a:t>   Início do Outono: 21 de março</a:t>
            </a: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0" y="661441"/>
            <a:ext cx="87153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pt-BR" sz="3600" dirty="0">
                <a:latin typeface="Century Gothic" pitchFamily="34" charset="0"/>
              </a:rPr>
              <a:t>   Início da Primavera: 23 de  setembro</a:t>
            </a: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0" y="5519191"/>
            <a:ext cx="81438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pt-BR" sz="3600">
                <a:solidFill>
                  <a:srgbClr val="99CCFF"/>
                </a:solidFill>
                <a:latin typeface="Century Gothic" pitchFamily="34" charset="0"/>
              </a:rPr>
              <a:t>   Início do Inverno: 22 de junho</a:t>
            </a: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0" y="2233066"/>
            <a:ext cx="818991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pt-BR" sz="3600" dirty="0">
                <a:solidFill>
                  <a:srgbClr val="FF0000"/>
                </a:solidFill>
                <a:latin typeface="Century Gothic" pitchFamily="34" charset="0"/>
              </a:rPr>
              <a:t>   Início do Verão: 22 de dezembro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Repassando: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elementos da Esfera Celeste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4500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1646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64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92922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86312"/>
          </a:xfrm>
          <a:prstGeom prst="arc">
            <a:avLst>
              <a:gd name="adj1" fmla="val 16244478"/>
              <a:gd name="adj2" fmla="val 5483612"/>
            </a:avLst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1497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887311" y="3474949"/>
            <a:ext cx="4752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94546" y="1576709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516688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546026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59402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3975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726779" y="1583923"/>
            <a:ext cx="1717118" cy="4669768"/>
          </a:xfrm>
          <a:prstGeom prst="arc">
            <a:avLst>
              <a:gd name="adj1" fmla="val 14681524"/>
              <a:gd name="adj2" fmla="val 16153498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8658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627784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12972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048112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712308" y="1562955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959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3343" grpId="0"/>
      <p:bldP spid="13344" grpId="0"/>
      <p:bldP spid="122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Arco 51"/>
          <p:cNvSpPr/>
          <p:nvPr/>
        </p:nvSpPr>
        <p:spPr bwMode="auto">
          <a:xfrm rot="8526017">
            <a:off x="3736963" y="1591732"/>
            <a:ext cx="1717118" cy="4669768"/>
          </a:xfrm>
          <a:prstGeom prst="arc">
            <a:avLst>
              <a:gd name="adj1" fmla="val 9542129"/>
              <a:gd name="adj2" fmla="val 14573602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Arco 50"/>
          <p:cNvSpPr/>
          <p:nvPr/>
        </p:nvSpPr>
        <p:spPr bwMode="auto">
          <a:xfrm rot="10270716">
            <a:off x="3638865" y="1704815"/>
            <a:ext cx="1895878" cy="4669768"/>
          </a:xfrm>
          <a:prstGeom prst="arc">
            <a:avLst>
              <a:gd name="adj1" fmla="val 8535944"/>
              <a:gd name="adj2" fmla="val 13212543"/>
            </a:avLst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6087" y="1484784"/>
            <a:ext cx="5665787" cy="4752975"/>
            <a:chOff x="1714480" y="1484313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1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0000"/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82522" y="256443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42151" y="3845669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298782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36"/>
          <p:cNvGrpSpPr/>
          <p:nvPr/>
        </p:nvGrpSpPr>
        <p:grpSpPr>
          <a:xfrm>
            <a:off x="3694546" y="1562955"/>
            <a:ext cx="1768136" cy="4690736"/>
            <a:chOff x="8312694" y="1371514"/>
            <a:chExt cx="1639732" cy="4548029"/>
          </a:xfrm>
        </p:grpSpPr>
        <p:sp>
          <p:nvSpPr>
            <p:cNvPr id="139" name="Arco 138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Arco 139"/>
            <p:cNvSpPr/>
            <p:nvPr/>
          </p:nvSpPr>
          <p:spPr bwMode="auto">
            <a:xfrm rot="8526017">
              <a:off x="8342586" y="1391844"/>
              <a:ext cx="1592419" cy="4527699"/>
            </a:xfrm>
            <a:prstGeom prst="arc">
              <a:avLst>
                <a:gd name="adj1" fmla="val 14681524"/>
                <a:gd name="adj2" fmla="val 16153498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Arco 137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136"/>
          <p:cNvGrpSpPr/>
          <p:nvPr/>
        </p:nvGrpSpPr>
        <p:grpSpPr>
          <a:xfrm rot="1602709">
            <a:off x="3577863" y="1529230"/>
            <a:ext cx="1952207" cy="4690735"/>
            <a:chOff x="8312694" y="1371514"/>
            <a:chExt cx="1639732" cy="4548028"/>
          </a:xfrm>
        </p:grpSpPr>
        <p:sp>
          <p:nvSpPr>
            <p:cNvPr id="30" name="Arco 29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co 31"/>
            <p:cNvSpPr/>
            <p:nvPr/>
          </p:nvSpPr>
          <p:spPr bwMode="auto">
            <a:xfrm rot="8526017">
              <a:off x="8342586" y="1391843"/>
              <a:ext cx="1592419" cy="4527699"/>
            </a:xfrm>
            <a:prstGeom prst="arc">
              <a:avLst>
                <a:gd name="adj1" fmla="val 13852004"/>
                <a:gd name="adj2" fmla="val 16153498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6" name="Conector de seta reta 35"/>
          <p:cNvCxnSpPr/>
          <p:nvPr/>
        </p:nvCxnSpPr>
        <p:spPr bwMode="auto">
          <a:xfrm flipV="1">
            <a:off x="356388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5" name="Grupo 4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44" name="Elipse 4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Conector reto 44"/>
            <p:cNvCxnSpPr>
              <a:stCxn id="4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Conector reto 4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Conector reto 4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059412" y="4593322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grpSp>
        <p:nvGrpSpPr>
          <p:cNvPr id="6" name="Grupo 52"/>
          <p:cNvGrpSpPr/>
          <p:nvPr/>
        </p:nvGrpSpPr>
        <p:grpSpPr>
          <a:xfrm flipH="1">
            <a:off x="2627784" y="1772816"/>
            <a:ext cx="3960440" cy="1369294"/>
            <a:chOff x="2555875" y="1700535"/>
            <a:chExt cx="3805696" cy="1369294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Lua 73"/>
          <p:cNvSpPr/>
          <p:nvPr/>
        </p:nvSpPr>
        <p:spPr bwMode="auto">
          <a:xfrm rot="16200000">
            <a:off x="406320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7" name="Grupo 54"/>
          <p:cNvGrpSpPr/>
          <p:nvPr/>
        </p:nvGrpSpPr>
        <p:grpSpPr>
          <a:xfrm>
            <a:off x="3099941" y="2276872"/>
            <a:ext cx="864096" cy="899960"/>
            <a:chOff x="7618448" y="2832375"/>
            <a:chExt cx="864096" cy="899960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2" name="Texto explicativo retangular 71"/>
          <p:cNvSpPr/>
          <p:nvPr/>
        </p:nvSpPr>
        <p:spPr bwMode="auto">
          <a:xfrm>
            <a:off x="6444208" y="692696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9" name="Grupo 101"/>
          <p:cNvGrpSpPr/>
          <p:nvPr/>
        </p:nvGrpSpPr>
        <p:grpSpPr>
          <a:xfrm rot="18342476">
            <a:off x="6159354" y="2141199"/>
            <a:ext cx="636551" cy="636551"/>
            <a:chOff x="7100825" y="2059484"/>
            <a:chExt cx="636551" cy="636551"/>
          </a:xfrm>
        </p:grpSpPr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10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8140</TotalTime>
  <Words>247</Words>
  <Application>Microsoft Office PowerPoint</Application>
  <PresentationFormat>Apresentação na tela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As estações do ano: quando acontecem? (para quem mora no hemisfério sul da Terra) </vt:lpstr>
      <vt:lpstr>Slide 3</vt:lpstr>
      <vt:lpstr>Repassando:  elementos da Esfera Celeste </vt:lpstr>
      <vt:lpstr>O Zênite e o Nadir</vt:lpstr>
      <vt:lpstr>O Meridiano</vt:lpstr>
      <vt:lpstr>Os Polos e Equador Celestes</vt:lpstr>
      <vt:lpstr>A Eclíptica</vt:lpstr>
      <vt:lpstr>Slide 9</vt:lpstr>
      <vt:lpstr>Trajetória diária dos astros</vt:lpstr>
      <vt:lpstr>O movimento aparente do Sol ao longo das estações </vt:lpstr>
      <vt:lpstr>Trajetória diária do Sol no começo do verão</vt:lpstr>
      <vt:lpstr>Trajetória diária do Sol no começo da primavera ou outono</vt:lpstr>
      <vt:lpstr>Trajetória diária do Sol no começo do inverno</vt:lpstr>
      <vt:lpstr>As diferentes trajetórias diárias do Sol nas estações</vt:lpstr>
      <vt:lpstr>As estações no ano,  vistas da Terra</vt:lpstr>
      <vt:lpstr>As estações do ano,  vistas do espaço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479</cp:revision>
  <cp:lastPrinted>2000-05-01T12:23:36Z</cp:lastPrinted>
  <dcterms:created xsi:type="dcterms:W3CDTF">1995-06-17T23:31:02Z</dcterms:created>
  <dcterms:modified xsi:type="dcterms:W3CDTF">2013-09-26T14:27:28Z</dcterms:modified>
</cp:coreProperties>
</file>