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39" r:id="rId2"/>
    <p:sldId id="927" r:id="rId3"/>
    <p:sldId id="1035" r:id="rId4"/>
    <p:sldId id="1046" r:id="rId5"/>
    <p:sldId id="1033" r:id="rId6"/>
    <p:sldId id="1000" r:id="rId7"/>
    <p:sldId id="1044" r:id="rId8"/>
    <p:sldId id="1045" r:id="rId9"/>
    <p:sldId id="1057" r:id="rId10"/>
    <p:sldId id="1043" r:id="rId11"/>
    <p:sldId id="953" r:id="rId12"/>
    <p:sldId id="1001" r:id="rId13"/>
    <p:sldId id="1040" r:id="rId14"/>
    <p:sldId id="1047" r:id="rId15"/>
    <p:sldId id="1048" r:id="rId16"/>
    <p:sldId id="1049" r:id="rId17"/>
    <p:sldId id="1050" r:id="rId18"/>
    <p:sldId id="1052" r:id="rId19"/>
    <p:sldId id="1053" r:id="rId20"/>
    <p:sldId id="1054" r:id="rId21"/>
    <p:sldId id="1059" r:id="rId22"/>
    <p:sldId id="1055" r:id="rId23"/>
    <p:sldId id="1058" r:id="rId24"/>
    <p:sldId id="1060" r:id="rId25"/>
    <p:sldId id="1041" r:id="rId26"/>
    <p:sldId id="1030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00FF00"/>
    <a:srgbClr val="53D2FF"/>
    <a:srgbClr val="CC6600"/>
    <a:srgbClr val="00CC99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2" autoAdjust="0"/>
    <p:restoredTop sz="94671" autoAdjust="0"/>
  </p:normalViewPr>
  <p:slideViewPr>
    <p:cSldViewPr>
      <p:cViewPr>
        <p:scale>
          <a:sx n="98" d="100"/>
          <a:sy n="98" d="100"/>
        </p:scale>
        <p:origin x="-78" y="5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kepler.sw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synodiccalculator.sw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figurationssimulator.sw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06084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 – parte 1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CC66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Kepler: simulação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Distâncias </a:t>
            </a:r>
            <a:b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(lei de </a:t>
            </a:r>
            <a:r>
              <a:rPr lang="pt-BR" b="0" dirty="0" err="1" smtClean="0">
                <a:solidFill>
                  <a:srgbClr val="CC6600"/>
                </a:solidFill>
                <a:latin typeface="Century Gothic" pitchFamily="34" charset="0"/>
              </a:rPr>
              <a:t>Titius-Bode</a:t>
            </a: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C000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Qual é a melhor época para observar os planetas?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identificar um planeta no céu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80920" cy="4464496"/>
          </a:xfrm>
        </p:spPr>
        <p:txBody>
          <a:bodyPr>
            <a:normAutofit fontScale="925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(praticamente) não cintila ou cintila menos do que as estrelas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nas fases de melhor observação são vistos como mais brilhantes que a grande maioria das estrelas de primeira magnitude</a:t>
            </a:r>
          </a:p>
          <a:p>
            <a:pPr algn="just"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 deslocam por entre as constelações 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Sentidos do movimento planetário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059832" y="1932806"/>
            <a:ext cx="5544616" cy="4016474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l"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B05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leste para oeste 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None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(o mesmo sentido do movimento diário aparente)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2057" b="2057"/>
          <a:stretch>
            <a:fillRect/>
          </a:stretch>
        </p:blipFill>
        <p:spPr bwMode="auto">
          <a:xfrm>
            <a:off x="611560" y="2015096"/>
            <a:ext cx="2322004" cy="383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041" r="2776" b="3123"/>
          <a:stretch>
            <a:fillRect/>
          </a:stretch>
        </p:blipFill>
        <p:spPr bwMode="auto">
          <a:xfrm>
            <a:off x="648136" y="2023207"/>
            <a:ext cx="2240292" cy="383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das imagens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: www.cepolina.com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sendo que os planetas podem ser:</a:t>
            </a:r>
          </a:p>
          <a:p>
            <a:pPr algn="just">
              <a:lnSpc>
                <a:spcPct val="120000"/>
              </a:lnSpc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 Inferiores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 (órbitas externas à da Terra)</a:t>
            </a:r>
            <a:endParaRPr lang="pt-BR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314096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342900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371703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370335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3717033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5013336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5301369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558940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5575719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558940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364502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5517232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280920" cy="2736304"/>
          </a:xfrm>
        </p:spPr>
        <p:txBody>
          <a:bodyPr>
            <a:normAutofit/>
          </a:bodyPr>
          <a:lstStyle/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Máximas elongações (planetas inferiores)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Quadraturas (planetas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Leis</a:t>
            </a:r>
            <a:r>
              <a:rPr lang="pt-BR" b="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Elongação: ângulo entre o Sol e o planeta, com vértice na Terra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171997" cy="4482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708920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(planeta superior)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628800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609909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2974785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463712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207661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428401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420289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412177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3704246" y="2763581"/>
            <a:ext cx="2955986" cy="16136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5504348" y="2957026"/>
            <a:ext cx="1161231" cy="299332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(planetas inferiores)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Arco 29"/>
          <p:cNvSpPr/>
          <p:nvPr/>
        </p:nvSpPr>
        <p:spPr bwMode="auto">
          <a:xfrm>
            <a:off x="5940152" y="2276872"/>
            <a:ext cx="1368152" cy="1368152"/>
          </a:xfrm>
          <a:prstGeom prst="arc">
            <a:avLst>
              <a:gd name="adj1" fmla="val 8931588"/>
              <a:gd name="adj2" fmla="val 11041598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>
            <a:off x="5940152" y="2276872"/>
            <a:ext cx="1368152" cy="1368152"/>
          </a:xfrm>
          <a:prstGeom prst="arc">
            <a:avLst>
              <a:gd name="adj1" fmla="val 6771759"/>
              <a:gd name="adj2" fmla="val 8909432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347864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EE88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EE88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0" grpId="0" animBg="1"/>
      <p:bldP spid="30" grpId="1" animBg="1"/>
      <p:bldP spid="31" grpId="0" animBg="1"/>
      <p:bldP spid="27" grpId="0" animBg="1"/>
      <p:bldP spid="27" grpId="1" animBg="1"/>
      <p:bldP spid="27" grpId="2" animBg="1"/>
      <p:bldP spid="8" grpId="0" animBg="1"/>
      <p:bldP spid="39" grpId="0"/>
      <p:bldP spid="41" grpId="1"/>
      <p:bldP spid="42" grpId="0"/>
      <p:bldP spid="4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708920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628800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609909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95656" y="2978705"/>
            <a:ext cx="512575" cy="512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492896"/>
            <a:ext cx="512575" cy="5125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207661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1203 C 0.05052 0.07447 0.03525 0.19866 -0.02986 0.26179 C -0.09462 0.32377 -0.18403 0.30342 -0.23229 0.21508 C -0.2783 0.13067 -0.26458 0.01203 -0.2 -0.0525 C -0.13559 -0.11425 -0.0441 -0.10014 0.00365 -0.01203 Z " pathEditMode="relative" rAng="3245165" ptsTypes="fffff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8" dur="17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 relaciona com o período orbital dos dois planetas envolvidos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uma forma geral pode ser 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Para exemplos, usar a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  <a:hlinkClick r:id="rId2" action="ppaction://hlinkfile"/>
              </a:rPr>
              <a:t>calculadora de períodos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  <a:hlinkClick r:id="rId2" action="ppaction://hlinkfile"/>
              </a:rPr>
              <a:t>sinódicos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403648" y="4005064"/>
            <a:ext cx="6984776" cy="1510427"/>
            <a:chOff x="1403648" y="4005064"/>
            <a:chExt cx="6984776" cy="1510427"/>
          </a:xfrm>
        </p:grpSpPr>
        <p:grpSp>
          <p:nvGrpSpPr>
            <p:cNvPr id="18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1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endParaRPr lang="pt-BR" sz="3600" baseline="-25000" dirty="0">
                <a:solidFill>
                  <a:srgbClr val="FFC0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755576" y="1124744"/>
            <a:ext cx="7455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116" y="1196975"/>
            <a:ext cx="9070404" cy="541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Mercúrio   59 dias         88 dias             57,9 milhões km         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115,9 dias</a:t>
            </a:r>
            <a:endParaRPr lang="pt-BR" sz="20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Vênus       243 dias        225 dias          108,2 milhões km       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583,9 dias </a:t>
            </a:r>
            <a:endParaRPr lang="pt-BR" sz="20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Terra        23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365,25 dias        149,6 milhões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km              -</a:t>
            </a:r>
            <a:endParaRPr lang="pt-BR" sz="20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Marte       24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 686,98 dias      227,9 milhões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km       779,9 dias</a:t>
            </a:r>
            <a:endParaRPr lang="pt-BR" sz="20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09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55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11,86 anos       778,3 milhões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km       398,9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10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13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29,5 anos        1,42 bilhões km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378,1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17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18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84 anos           2,9 bilhões km 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369,7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16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03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164,8 anos       4,5 bilhões km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367,5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Planetas Anões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Ceres       0,38 dias           4,6 anos       413,7 milhões km 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Plutão      6,38 dias       248 anos      5,9 bilhões km </a:t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200" i="1" dirty="0" err="1">
                <a:solidFill>
                  <a:srgbClr val="C00000"/>
                </a:solidFill>
                <a:latin typeface="Century Gothic" pitchFamily="34" charset="0"/>
              </a:rPr>
              <a:t>Eris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               ?               557 anos    10,2 bilhões km         </a:t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765175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    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Méd. 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 per.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-142875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358454" y="1143000"/>
            <a:ext cx="11112" cy="381635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4016" y="4894263"/>
            <a:ext cx="8412163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930079" y="1143000"/>
            <a:ext cx="46037" cy="500062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573141" y="1143000"/>
            <a:ext cx="46038" cy="500062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190258" y="1143000"/>
            <a:ext cx="46038" cy="500062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785813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1168400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CC99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23528" y="1772816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46420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1"/>
      <p:bldP spid="17" grpId="1"/>
      <p:bldP spid="13" grpId="0"/>
      <p:bldP spid="11" grpId="0" animBg="1"/>
      <p:bldP spid="10" grpId="0" animBg="1"/>
      <p:bldP spid="18" grpId="1" animBg="1"/>
      <p:bldP spid="18" grpId="2" animBg="1"/>
      <p:bldP spid="18" grpId="3" animBg="1"/>
      <p:bldP spid="20" grpId="2" animBg="1"/>
      <p:bldP spid="20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7188" y="5000625"/>
            <a:ext cx="7258718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2800" dirty="0">
                <a:solidFill>
                  <a:srgbClr val="CC6600"/>
                </a:solidFill>
                <a:latin typeface="Century Gothic" pitchFamily="34" charset="0"/>
              </a:rPr>
              <a:t>T: período de translação em torno do Sol</a:t>
            </a:r>
          </a:p>
          <a:p>
            <a:pPr algn="l"/>
            <a:r>
              <a:rPr lang="pt-BR" sz="2800" dirty="0">
                <a:solidFill>
                  <a:srgbClr val="CC6600"/>
                </a:solidFill>
                <a:latin typeface="Century Gothic" pitchFamily="34" charset="0"/>
              </a:rPr>
              <a:t>a: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2250738"/>
            <a:ext cx="741682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Terra: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≈ 149,5 milhões de km = 1 UA</a:t>
            </a:r>
            <a:endParaRPr lang="pt-BR" sz="36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771800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2250738"/>
            <a:ext cx="741682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Júpiter: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≈  5,20 UA</a:t>
            </a:r>
            <a:endParaRPr lang="pt-BR" sz="36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216024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≈ 1 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(11,86)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(5,20)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3635896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2" grpId="0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248980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356992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292021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348880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248118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3120935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268760"/>
            <a:ext cx="3960440" cy="396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3121808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286843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1157843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3112539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326195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960376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600337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309971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963853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292085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284984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849565" y="5517232"/>
            <a:ext cx="2098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79712" y="5517232"/>
            <a:ext cx="20882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67944" y="5325015"/>
            <a:ext cx="6480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bg1"/>
                </a:solidFill>
                <a:latin typeface="Century Gothic" pitchFamily="34" charset="0"/>
              </a:rPr>
              <a:t>&gt;</a:t>
            </a:r>
            <a:endParaRPr lang="pt-BR" sz="7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907704" y="5301208"/>
            <a:ext cx="5112568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31" name="Grupo 30"/>
          <p:cNvGrpSpPr>
            <a:grpSpLocks noChangeAspect="1"/>
          </p:cNvGrpSpPr>
          <p:nvPr/>
        </p:nvGrpSpPr>
        <p:grpSpPr>
          <a:xfrm>
            <a:off x="4187576" y="2757688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7465</TotalTime>
  <Words>660</Words>
  <Application>Microsoft Office PowerPoint</Application>
  <PresentationFormat>Apresentação na tela (4:3)</PresentationFormat>
  <Paragraphs>165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Blank Presentation</vt:lpstr>
      <vt:lpstr>Slide 1</vt:lpstr>
      <vt:lpstr>Leis do movimento planetário</vt:lpstr>
      <vt:lpstr>Primeira lei de Kepler</vt:lpstr>
      <vt:lpstr>Elipse</vt:lpstr>
      <vt:lpstr>Segunda lei de Kepler</vt:lpstr>
      <vt:lpstr>Terceira lei de Kepler</vt:lpstr>
      <vt:lpstr>Exemplos da terceira lei -1</vt:lpstr>
      <vt:lpstr>Exemplos da terceira lei -2</vt:lpstr>
      <vt:lpstr>Slide 9</vt:lpstr>
      <vt:lpstr>Leis de Kepler: simulação</vt:lpstr>
      <vt:lpstr>Distâncias  (lei de Titius-Bode)</vt:lpstr>
      <vt:lpstr>Lei de Titius-Bode  Johann Daniel Titius (1729-1796); Johann Elert Bode (1747-1826)</vt:lpstr>
      <vt:lpstr> Qual é a melhor época para observar os planetas? </vt:lpstr>
      <vt:lpstr>Como identificar um planeta no céu</vt:lpstr>
      <vt:lpstr>Sentidos do movimento planetário</vt:lpstr>
      <vt:lpstr>Exemplo: Marte na oposição de 2009/2010</vt:lpstr>
      <vt:lpstr>Movimento retrógrado de um planeta e laçada</vt:lpstr>
      <vt:lpstr>Configurações planetárias:</vt:lpstr>
      <vt:lpstr>Há várias configurações planetárias:</vt:lpstr>
      <vt:lpstr>Elongação: ângulo entre o Sol e o planeta, com vértice na Terra</vt:lpstr>
      <vt:lpstr>Oposição (planeta superior)</vt:lpstr>
      <vt:lpstr>Máximas elongações (planetas inferiores)</vt:lpstr>
      <vt:lpstr>Período sinódico</vt:lpstr>
      <vt:lpstr>Período sinódico</vt:lpstr>
      <vt:lpstr>Slide 25</vt:lpstr>
      <vt:lpstr>Dados orbitais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411</cp:revision>
  <cp:lastPrinted>2000-05-01T12:23:36Z</cp:lastPrinted>
  <dcterms:created xsi:type="dcterms:W3CDTF">1995-06-17T23:31:02Z</dcterms:created>
  <dcterms:modified xsi:type="dcterms:W3CDTF">2013-10-04T15:37:36Z</dcterms:modified>
</cp:coreProperties>
</file>