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Lst>
  <p:notesMasterIdLst>
    <p:notesMasterId r:id="rId52"/>
  </p:notesMasterIdLst>
  <p:handoutMasterIdLst>
    <p:handoutMasterId r:id="rId53"/>
  </p:handoutMasterIdLst>
  <p:sldIdLst>
    <p:sldId id="696" r:id="rId2"/>
    <p:sldId id="781" r:id="rId3"/>
    <p:sldId id="836" r:id="rId4"/>
    <p:sldId id="835" r:id="rId5"/>
    <p:sldId id="833" r:id="rId6"/>
    <p:sldId id="834" r:id="rId7"/>
    <p:sldId id="832" r:id="rId8"/>
    <p:sldId id="831" r:id="rId9"/>
    <p:sldId id="824" r:id="rId10"/>
    <p:sldId id="825" r:id="rId11"/>
    <p:sldId id="826" r:id="rId12"/>
    <p:sldId id="817" r:id="rId13"/>
    <p:sldId id="806" r:id="rId14"/>
    <p:sldId id="783" r:id="rId15"/>
    <p:sldId id="785" r:id="rId16"/>
    <p:sldId id="786" r:id="rId17"/>
    <p:sldId id="787" r:id="rId18"/>
    <p:sldId id="788" r:id="rId19"/>
    <p:sldId id="789" r:id="rId20"/>
    <p:sldId id="790" r:id="rId21"/>
    <p:sldId id="813" r:id="rId22"/>
    <p:sldId id="818" r:id="rId23"/>
    <p:sldId id="819" r:id="rId24"/>
    <p:sldId id="807" r:id="rId25"/>
    <p:sldId id="808" r:id="rId26"/>
    <p:sldId id="809" r:id="rId27"/>
    <p:sldId id="810" r:id="rId28"/>
    <p:sldId id="822" r:id="rId29"/>
    <p:sldId id="811" r:id="rId30"/>
    <p:sldId id="814" r:id="rId31"/>
    <p:sldId id="792" r:id="rId32"/>
    <p:sldId id="793" r:id="rId33"/>
    <p:sldId id="794" r:id="rId34"/>
    <p:sldId id="796" r:id="rId35"/>
    <p:sldId id="797" r:id="rId36"/>
    <p:sldId id="821" r:id="rId37"/>
    <p:sldId id="799" r:id="rId38"/>
    <p:sldId id="800" r:id="rId39"/>
    <p:sldId id="802" r:id="rId40"/>
    <p:sldId id="803" r:id="rId41"/>
    <p:sldId id="816" r:id="rId42"/>
    <p:sldId id="815" r:id="rId43"/>
    <p:sldId id="805" r:id="rId44"/>
    <p:sldId id="823" r:id="rId45"/>
    <p:sldId id="820" r:id="rId46"/>
    <p:sldId id="827" r:id="rId47"/>
    <p:sldId id="828" r:id="rId48"/>
    <p:sldId id="829" r:id="rId49"/>
    <p:sldId id="830" r:id="rId50"/>
    <p:sldId id="778" r:id="rId51"/>
  </p:sldIdLst>
  <p:sldSz cx="7620000" cy="5715000"/>
  <p:notesSz cx="6858000" cy="8686800"/>
  <p:embeddedFontLst>
    <p:embeddedFont>
      <p:font typeface="Arial Black" pitchFamily="34" charset="0"/>
      <p:bold r:id="rId54"/>
    </p:embeddedFont>
    <p:embeddedFont>
      <p:font typeface="Impact" pitchFamily="34" charset="0"/>
      <p:regular r:id="rId55"/>
    </p:embeddedFont>
  </p:embeddedFontLst>
  <p:defaultTextStyle>
    <a:defPPr>
      <a:defRPr lang="en-US"/>
    </a:defPPr>
    <a:lvl1pPr algn="ctr" rtl="0" eaLnBrk="0" fontAlgn="base" hangingPunct="0">
      <a:spcBef>
        <a:spcPct val="0"/>
      </a:spcBef>
      <a:spcAft>
        <a:spcPct val="0"/>
      </a:spcAft>
      <a:defRPr sz="2000" kern="1200">
        <a:solidFill>
          <a:srgbClr val="FFFF00"/>
        </a:solidFill>
        <a:latin typeface="Arial" charset="0"/>
        <a:ea typeface="+mn-ea"/>
        <a:cs typeface="+mn-cs"/>
      </a:defRPr>
    </a:lvl1pPr>
    <a:lvl2pPr marL="457200" algn="ctr" rtl="0" eaLnBrk="0" fontAlgn="base" hangingPunct="0">
      <a:spcBef>
        <a:spcPct val="0"/>
      </a:spcBef>
      <a:spcAft>
        <a:spcPct val="0"/>
      </a:spcAft>
      <a:defRPr sz="2000" kern="1200">
        <a:solidFill>
          <a:srgbClr val="FFFF00"/>
        </a:solidFill>
        <a:latin typeface="Arial" charset="0"/>
        <a:ea typeface="+mn-ea"/>
        <a:cs typeface="+mn-cs"/>
      </a:defRPr>
    </a:lvl2pPr>
    <a:lvl3pPr marL="914400" algn="ctr" rtl="0" eaLnBrk="0" fontAlgn="base" hangingPunct="0">
      <a:spcBef>
        <a:spcPct val="0"/>
      </a:spcBef>
      <a:spcAft>
        <a:spcPct val="0"/>
      </a:spcAft>
      <a:defRPr sz="2000" kern="1200">
        <a:solidFill>
          <a:srgbClr val="FFFF00"/>
        </a:solidFill>
        <a:latin typeface="Arial" charset="0"/>
        <a:ea typeface="+mn-ea"/>
        <a:cs typeface="+mn-cs"/>
      </a:defRPr>
    </a:lvl3pPr>
    <a:lvl4pPr marL="1371600" algn="ctr" rtl="0" eaLnBrk="0" fontAlgn="base" hangingPunct="0">
      <a:spcBef>
        <a:spcPct val="0"/>
      </a:spcBef>
      <a:spcAft>
        <a:spcPct val="0"/>
      </a:spcAft>
      <a:defRPr sz="2000" kern="1200">
        <a:solidFill>
          <a:srgbClr val="FFFF00"/>
        </a:solidFill>
        <a:latin typeface="Arial" charset="0"/>
        <a:ea typeface="+mn-ea"/>
        <a:cs typeface="+mn-cs"/>
      </a:defRPr>
    </a:lvl4pPr>
    <a:lvl5pPr marL="1828800" algn="ctr" rtl="0" eaLnBrk="0" fontAlgn="base" hangingPunct="0">
      <a:spcBef>
        <a:spcPct val="0"/>
      </a:spcBef>
      <a:spcAft>
        <a:spcPct val="0"/>
      </a:spcAft>
      <a:defRPr sz="2000" kern="1200">
        <a:solidFill>
          <a:srgbClr val="FFFF00"/>
        </a:solidFill>
        <a:latin typeface="Arial" charset="0"/>
        <a:ea typeface="+mn-ea"/>
        <a:cs typeface="+mn-cs"/>
      </a:defRPr>
    </a:lvl5pPr>
    <a:lvl6pPr marL="2286000" algn="l" defTabSz="914400" rtl="0" eaLnBrk="1" latinLnBrk="0" hangingPunct="1">
      <a:defRPr sz="2000" kern="1200">
        <a:solidFill>
          <a:srgbClr val="FFFF00"/>
        </a:solidFill>
        <a:latin typeface="Arial" charset="0"/>
        <a:ea typeface="+mn-ea"/>
        <a:cs typeface="+mn-cs"/>
      </a:defRPr>
    </a:lvl6pPr>
    <a:lvl7pPr marL="2743200" algn="l" defTabSz="914400" rtl="0" eaLnBrk="1" latinLnBrk="0" hangingPunct="1">
      <a:defRPr sz="2000" kern="1200">
        <a:solidFill>
          <a:srgbClr val="FFFF00"/>
        </a:solidFill>
        <a:latin typeface="Arial" charset="0"/>
        <a:ea typeface="+mn-ea"/>
        <a:cs typeface="+mn-cs"/>
      </a:defRPr>
    </a:lvl7pPr>
    <a:lvl8pPr marL="3200400" algn="l" defTabSz="914400" rtl="0" eaLnBrk="1" latinLnBrk="0" hangingPunct="1">
      <a:defRPr sz="2000" kern="1200">
        <a:solidFill>
          <a:srgbClr val="FFFF00"/>
        </a:solidFill>
        <a:latin typeface="Arial" charset="0"/>
        <a:ea typeface="+mn-ea"/>
        <a:cs typeface="+mn-cs"/>
      </a:defRPr>
    </a:lvl8pPr>
    <a:lvl9pPr marL="3657600" algn="l" defTabSz="914400" rtl="0" eaLnBrk="1" latinLnBrk="0" hangingPunct="1">
      <a:defRPr sz="2000" kern="1200">
        <a:solidFill>
          <a:srgbClr val="FFFF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333300"/>
    <a:srgbClr val="CC99FF"/>
    <a:srgbClr val="FF9900"/>
    <a:srgbClr val="FF99FF"/>
    <a:srgbClr val="FFFF66"/>
    <a:srgbClr val="FF0000"/>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56" autoAdjust="0"/>
    <p:restoredTop sz="79665" autoAdjust="0"/>
  </p:normalViewPr>
  <p:slideViewPr>
    <p:cSldViewPr>
      <p:cViewPr varScale="1">
        <p:scale>
          <a:sx n="106" d="100"/>
          <a:sy n="106" d="100"/>
        </p:scale>
        <p:origin x="-2310" y="-78"/>
      </p:cViewPr>
      <p:guideLst>
        <p:guide orient="horz" pos="1848"/>
        <p:guide pos="24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50" d="100"/>
          <a:sy n="150" d="100"/>
        </p:scale>
        <p:origin x="498" y="1800"/>
      </p:cViewPr>
      <p:guideLst>
        <p:guide orient="horz" pos="2736"/>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defTabSz="762000">
              <a:defRPr sz="1000" i="1"/>
            </a:lvl1pPr>
          </a:lstStyle>
          <a:p>
            <a:pPr>
              <a:defRPr/>
            </a:pPr>
            <a:endParaRPr lang="en-US"/>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762000">
              <a:defRPr sz="1000" i="1"/>
            </a:lvl1pPr>
          </a:lstStyle>
          <a:p>
            <a:pPr>
              <a:defRPr/>
            </a:pPr>
            <a:endParaRPr lang="en-US"/>
          </a:p>
        </p:txBody>
      </p:sp>
      <p:sp>
        <p:nvSpPr>
          <p:cNvPr id="26628" name="Rectangle 4"/>
          <p:cNvSpPr>
            <a:spLocks noGrp="1" noRot="1" noChangeAspect="1" noChangeArrowheads="1" noTextEdit="1"/>
          </p:cNvSpPr>
          <p:nvPr>
            <p:ph type="sldImg" idx="2"/>
          </p:nvPr>
        </p:nvSpPr>
        <p:spPr bwMode="auto">
          <a:xfrm>
            <a:off x="1301750" y="692150"/>
            <a:ext cx="4254500" cy="318770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14800"/>
            <a:ext cx="5029200" cy="3886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smtClean="0"/>
              <a:t>Clique para editar os estilos do texto mestre</a:t>
            </a:r>
          </a:p>
          <a:p>
            <a:pPr lvl="1"/>
            <a:r>
              <a:rPr lang="en-US" noProof="0" smtClean="0"/>
              <a:t>Segundo nível</a:t>
            </a:r>
          </a:p>
          <a:p>
            <a:pPr lvl="2"/>
            <a:r>
              <a:rPr lang="en-US" noProof="0" smtClean="0"/>
              <a:t>Terceiro nível</a:t>
            </a:r>
          </a:p>
          <a:p>
            <a:pPr lvl="3"/>
            <a:r>
              <a:rPr lang="en-US" noProof="0" smtClean="0"/>
              <a:t>Quarto nível</a:t>
            </a:r>
          </a:p>
          <a:p>
            <a:pPr lvl="4"/>
            <a:r>
              <a:rPr lang="en-US" noProof="0" smtClean="0"/>
              <a:t>Quinto nível</a:t>
            </a:r>
          </a:p>
        </p:txBody>
      </p:sp>
      <p:sp>
        <p:nvSpPr>
          <p:cNvPr id="2054" name="Rectangle 6"/>
          <p:cNvSpPr>
            <a:spLocks noGrp="1" noChangeArrowheads="1"/>
          </p:cNvSpPr>
          <p:nvPr>
            <p:ph type="ftr" sz="quarter" idx="4"/>
          </p:nvPr>
        </p:nvSpPr>
        <p:spPr bwMode="auto">
          <a:xfrm>
            <a:off x="0" y="82296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defTabSz="762000">
              <a:defRPr sz="1000" i="1"/>
            </a:lvl1pPr>
          </a:lstStyle>
          <a:p>
            <a:pPr>
              <a:defRPr/>
            </a:pPr>
            <a:endParaRPr lang="en-US"/>
          </a:p>
        </p:txBody>
      </p:sp>
      <p:sp>
        <p:nvSpPr>
          <p:cNvPr id="2055" name="Rectangle 7"/>
          <p:cNvSpPr>
            <a:spLocks noGrp="1" noChangeArrowheads="1"/>
          </p:cNvSpPr>
          <p:nvPr>
            <p:ph type="sldNum" sz="quarter" idx="5"/>
          </p:nvPr>
        </p:nvSpPr>
        <p:spPr bwMode="auto">
          <a:xfrm>
            <a:off x="3886200" y="82296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762000">
              <a:defRPr sz="1000" i="1"/>
            </a:lvl1pPr>
          </a:lstStyle>
          <a:p>
            <a:pPr>
              <a:defRPr/>
            </a:pPr>
            <a:fld id="{285DCB3C-49CF-4D39-8227-3A92EA4C9C98}"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mi.stanford.ed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lasp.colorado.edu/eve/" TargetMode="External"/><Relationship Id="rId4" Type="http://schemas.openxmlformats.org/officeDocument/2006/relationships/hyperlink" Target="http://aia.lmsal.co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larsystem.nasa.gov/planets/profile.cfm?Object=Sun&amp;Display=Facts&amp;System=Metric"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reedesktopwaallpaperss.blogspot.com.br/2012/12/free-sunset-ow-sum-wallpapers.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ohowww.nascom.nasa.gov/explore/img/FeXIIplumes.gi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ohowww.nascom.nasa.gov/classroom/glossary.html"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tars.astro.illinois.edu/sow/mizar.html" TargetMode="External"/><Relationship Id="rId3" Type="http://schemas.openxmlformats.org/officeDocument/2006/relationships/hyperlink" Target="https://www.facebook.com/dakotalapse" TargetMode="External"/><Relationship Id="rId7" Type="http://schemas.openxmlformats.org/officeDocument/2006/relationships/hyperlink" Target="http://odin.gi.alaska.edu/FAQ/"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asterisk.apod.com/library/APOD/APOD%20mirror/ap120921.html" TargetMode="External"/><Relationship Id="rId11" Type="http://schemas.openxmlformats.org/officeDocument/2006/relationships/hyperlink" Target="http://apod.astronomos.com.br/apod.php?lk=ap131005.html" TargetMode="External"/><Relationship Id="rId5" Type="http://schemas.openxmlformats.org/officeDocument/2006/relationships/hyperlink" Target="https://www.facebook.com/photo.php?fbid=545848762154230&amp;set=a.143318565740587.35316.111818295557281&amp;type=1&amp;theater" TargetMode="External"/><Relationship Id="rId10" Type="http://schemas.openxmlformats.org/officeDocument/2006/relationships/hyperlink" Target="http://asterisk.apod.com/library/APOD/APOD%20mirror/ap070108.html" TargetMode="External"/><Relationship Id="rId4" Type="http://schemas.openxmlformats.org/officeDocument/2006/relationships/hyperlink" Target="http://www.spaceweather.com/" TargetMode="External"/><Relationship Id="rId9" Type="http://schemas.openxmlformats.org/officeDocument/2006/relationships/hyperlink" Target="http://asterisk.apod.com/library/APOD/APOD%20mirror/ap110624.html"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gsfc.nasa.gov/gallery/main/item/4"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o.gsfc.nasa.gov/gallery/main/item/190"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o.gsfc.nasa.gov/gallery/main/item/186"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do.gsfc.nasa.gov/gallery/main/item/416"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nyo.org/tag/neaf-solar-star-party/"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neafsolar.com/barlowbob.html" TargetMode="External"/><Relationship Id="rId4" Type="http://schemas.openxmlformats.org/officeDocument/2006/relationships/hyperlink" Target="http://www.cnyo.org/www.neafsolar.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nyo.org/tag/neaf-solar-star-party/"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neafsolar.com/barlowbob.html" TargetMode="External"/><Relationship Id="rId4" Type="http://schemas.openxmlformats.org/officeDocument/2006/relationships/hyperlink" Target="http://www.cnyo.org/www.neafsolar.co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3524F18-5E47-4B56-A2F3-5623E5580F71}" type="slidenum">
              <a:rPr lang="en-US" smtClean="0"/>
              <a:pPr/>
              <a:t>1</a:t>
            </a:fld>
            <a:endParaRPr lang="en-US" smtClean="0"/>
          </a:p>
        </p:txBody>
      </p:sp>
      <p:sp>
        <p:nvSpPr>
          <p:cNvPr id="27651" name="Rectangle 2"/>
          <p:cNvSpPr>
            <a:spLocks noGrp="1" noRot="1" noChangeAspect="1" noChangeArrowheads="1" noTextEdit="1"/>
          </p:cNvSpPr>
          <p:nvPr>
            <p:ph type="sldImg"/>
          </p:nvPr>
        </p:nvSpPr>
        <p:spPr>
          <a:xfrm>
            <a:off x="1303338" y="692150"/>
            <a:ext cx="4251325" cy="3187700"/>
          </a:xfrm>
          <a:ln/>
        </p:spPr>
      </p:sp>
      <p:sp>
        <p:nvSpPr>
          <p:cNvPr id="27652"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http://sdo.gsfc.nasa.gov/mission/project/int_milestones.</a:t>
            </a:r>
            <a:r>
              <a:rPr lang="pt-BR" dirty="0" err="1" smtClean="0"/>
              <a:t>php</a:t>
            </a:r>
            <a:r>
              <a:rPr lang="pt-BR" dirty="0" smtClean="0"/>
              <a:t>#44</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lnSpcReduction="10000"/>
          </a:bodyPr>
          <a:lstStyle/>
          <a:p>
            <a:r>
              <a:rPr lang="pt-BR" dirty="0" smtClean="0"/>
              <a:t>http://sdo.gsfc.nasa.gov/assets/img/site/spacecraft_detailed.jpg</a:t>
            </a:r>
          </a:p>
          <a:p>
            <a:endParaRPr lang="pt-BR" dirty="0" smtClean="0"/>
          </a:p>
          <a:p>
            <a:r>
              <a:rPr lang="pt-BR" dirty="0" smtClean="0"/>
              <a:t>http://sdo.gsfc.nasa.gov/assets/img/site/spacecraft.zip</a:t>
            </a:r>
          </a:p>
          <a:p>
            <a:endParaRPr lang="pt-BR"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pt-BR" dirty="0" smtClean="0"/>
              <a:t>http://sdo.gsfc.nasa.gov/mission/instruments.</a:t>
            </a:r>
            <a:r>
              <a:rPr lang="pt-BR" dirty="0" err="1" smtClean="0"/>
              <a:t>php</a:t>
            </a:r>
            <a:endParaRPr lang="pt-BR" dirty="0" smtClean="0"/>
          </a:p>
          <a:p>
            <a:endParaRPr lang="pt-BR" dirty="0" smtClean="0"/>
          </a:p>
          <a:p>
            <a:pPr fontAlgn="base"/>
            <a:r>
              <a:rPr lang="pt-BR" sz="1200" b="0" i="0" kern="1200" dirty="0" smtClean="0">
                <a:solidFill>
                  <a:schemeClr val="tx1"/>
                </a:solidFill>
                <a:latin typeface="Times New Roman" pitchFamily="18" charset="0"/>
                <a:ea typeface="+mn-ea"/>
                <a:cs typeface="+mn-cs"/>
              </a:rPr>
              <a:t>HMI (</a:t>
            </a:r>
            <a:r>
              <a:rPr lang="pt-BR" sz="1200" b="0" i="0" kern="1200" dirty="0" err="1" smtClean="0">
                <a:solidFill>
                  <a:schemeClr val="tx1"/>
                </a:solidFill>
                <a:latin typeface="Times New Roman" pitchFamily="18" charset="0"/>
                <a:ea typeface="+mn-ea"/>
                <a:cs typeface="+mn-cs"/>
              </a:rPr>
              <a:t>Helioseismic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Magnetic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Imager</a:t>
            </a:r>
            <a:r>
              <a:rPr lang="pt-BR" sz="1200" b="0" i="0" kern="1200" dirty="0" smtClean="0">
                <a:solidFill>
                  <a:schemeClr val="tx1"/>
                </a:solidFill>
                <a:latin typeface="Times New Roman" pitchFamily="18" charset="0"/>
                <a:ea typeface="+mn-ea"/>
                <a:cs typeface="+mn-cs"/>
              </a:rPr>
              <a:t>)</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Helioseismic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Magnetic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Imager</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extends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capabilities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of</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SOHO/MDI </a:t>
            </a:r>
            <a:r>
              <a:rPr lang="pt-BR" sz="1200" b="0" i="0" kern="1200" dirty="0" err="1" smtClean="0">
                <a:solidFill>
                  <a:schemeClr val="tx1"/>
                </a:solidFill>
                <a:latin typeface="Times New Roman" pitchFamily="18" charset="0"/>
                <a:ea typeface="+mn-ea"/>
                <a:cs typeface="+mn-cs"/>
              </a:rPr>
              <a:t>instrument</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with</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continual</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full-disk</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coverage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at</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higher</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spatial</a:t>
            </a:r>
            <a:r>
              <a:rPr lang="pt-BR" sz="1200" b="0" i="0" kern="1200" dirty="0" smtClean="0">
                <a:solidFill>
                  <a:schemeClr val="tx1"/>
                </a:solidFill>
                <a:latin typeface="Times New Roman" pitchFamily="18" charset="0"/>
                <a:ea typeface="+mn-ea"/>
                <a:cs typeface="+mn-cs"/>
              </a:rPr>
              <a:t> resolution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new</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vector</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magnetogram</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capabilities</a:t>
            </a:r>
            <a:r>
              <a:rPr lang="pt-BR" sz="1200" b="0" i="0" kern="1200" dirty="0" smtClean="0">
                <a:solidFill>
                  <a:schemeClr val="tx1"/>
                </a:solidFill>
                <a:latin typeface="Times New Roman" pitchFamily="18" charset="0"/>
                <a:ea typeface="+mn-ea"/>
                <a:cs typeface="+mn-cs"/>
              </a:rPr>
              <a:t>. PI: Phil </a:t>
            </a:r>
            <a:r>
              <a:rPr lang="pt-BR" sz="1200" b="0" i="0" kern="1200" dirty="0" err="1" smtClean="0">
                <a:solidFill>
                  <a:schemeClr val="tx1"/>
                </a:solidFill>
                <a:latin typeface="Times New Roman" pitchFamily="18" charset="0"/>
                <a:ea typeface="+mn-ea"/>
                <a:cs typeface="+mn-cs"/>
              </a:rPr>
              <a:t>Scherrer</a:t>
            </a:r>
            <a:r>
              <a:rPr lang="pt-BR" sz="1200" b="0" i="0" kern="1200" dirty="0" smtClean="0">
                <a:solidFill>
                  <a:schemeClr val="tx1"/>
                </a:solidFill>
                <a:latin typeface="Times New Roman" pitchFamily="18" charset="0"/>
                <a:ea typeface="+mn-ea"/>
                <a:cs typeface="+mn-cs"/>
              </a:rPr>
              <a:t>, PI </a:t>
            </a:r>
            <a:r>
              <a:rPr lang="pt-BR" sz="1200" b="0" i="0" kern="1200" dirty="0" err="1" smtClean="0">
                <a:solidFill>
                  <a:schemeClr val="tx1"/>
                </a:solidFill>
                <a:latin typeface="Times New Roman" pitchFamily="18" charset="0"/>
                <a:ea typeface="+mn-ea"/>
                <a:cs typeface="+mn-cs"/>
              </a:rPr>
              <a:t>Institution</a:t>
            </a:r>
            <a:r>
              <a:rPr lang="pt-BR" sz="1200" b="0" i="0" kern="1200" dirty="0" smtClean="0">
                <a:solidFill>
                  <a:schemeClr val="tx1"/>
                </a:solidFill>
                <a:latin typeface="Times New Roman" pitchFamily="18" charset="0"/>
                <a:ea typeface="+mn-ea"/>
                <a:cs typeface="+mn-cs"/>
              </a:rPr>
              <a:t>: Stanford </a:t>
            </a:r>
            <a:r>
              <a:rPr lang="pt-BR" sz="1200" b="0" i="0" kern="1200" dirty="0" err="1" smtClean="0">
                <a:solidFill>
                  <a:schemeClr val="tx1"/>
                </a:solidFill>
                <a:latin typeface="Times New Roman" pitchFamily="18" charset="0"/>
                <a:ea typeface="+mn-ea"/>
                <a:cs typeface="+mn-cs"/>
              </a:rPr>
              <a:t>University</a:t>
            </a:r>
            <a:r>
              <a:rPr lang="pt-BR" sz="1200" b="0" i="0" kern="1200" dirty="0" smtClean="0">
                <a:solidFill>
                  <a:schemeClr val="tx1"/>
                </a:solidFill>
                <a:latin typeface="Times New Roman" pitchFamily="18" charset="0"/>
                <a:ea typeface="+mn-ea"/>
                <a:cs typeface="+mn-cs"/>
              </a:rPr>
              <a:t>.</a:t>
            </a:r>
            <a:r>
              <a:rPr lang="pt-BR" sz="1200" b="0" i="0" u="none" strike="noStrike" kern="1200" dirty="0" err="1" smtClean="0">
                <a:solidFill>
                  <a:schemeClr val="tx1"/>
                </a:solidFill>
                <a:latin typeface="Times New Roman" pitchFamily="18" charset="0"/>
                <a:ea typeface="+mn-ea"/>
                <a:cs typeface="+mn-cs"/>
                <a:hlinkClick r:id="rId3"/>
              </a:rPr>
              <a:t>View</a:t>
            </a:r>
            <a:r>
              <a:rPr lang="pt-BR" sz="1200" b="0" i="0" u="none" strike="noStrike" kern="1200" dirty="0" smtClean="0">
                <a:solidFill>
                  <a:schemeClr val="tx1"/>
                </a:solidFill>
                <a:latin typeface="Times New Roman" pitchFamily="18" charset="0"/>
                <a:ea typeface="+mn-ea"/>
                <a:cs typeface="+mn-cs"/>
                <a:hlinkClick r:id="rId3"/>
              </a:rPr>
              <a:t> Stanford </a:t>
            </a:r>
            <a:r>
              <a:rPr lang="pt-BR" sz="1200" b="0" i="0" u="none" strike="noStrike" kern="1200" dirty="0" err="1" smtClean="0">
                <a:solidFill>
                  <a:schemeClr val="tx1"/>
                </a:solidFill>
                <a:latin typeface="Times New Roman" pitchFamily="18" charset="0"/>
                <a:ea typeface="+mn-ea"/>
                <a:cs typeface="+mn-cs"/>
                <a:hlinkClick r:id="rId3"/>
              </a:rPr>
              <a:t>instrument</a:t>
            </a:r>
            <a:r>
              <a:rPr lang="pt-BR" sz="1200" b="0" i="0" u="none" strike="noStrike" kern="1200" dirty="0" smtClean="0">
                <a:solidFill>
                  <a:schemeClr val="tx1"/>
                </a:solidFill>
                <a:latin typeface="Times New Roman" pitchFamily="18" charset="0"/>
                <a:ea typeface="+mn-ea"/>
                <a:cs typeface="+mn-cs"/>
                <a:hlinkClick r:id="rId3"/>
              </a:rPr>
              <a:t> site</a:t>
            </a:r>
            <a:endParaRPr lang="pt-BR" sz="1200" b="0" i="0" kern="1200" dirty="0" smtClean="0">
              <a:solidFill>
                <a:schemeClr val="tx1"/>
              </a:solidFill>
              <a:latin typeface="Times New Roman" pitchFamily="18" charset="0"/>
              <a:ea typeface="+mn-ea"/>
              <a:cs typeface="+mn-cs"/>
            </a:endParaRPr>
          </a:p>
          <a:p>
            <a:pPr fontAlgn="base"/>
            <a:endParaRPr lang="pt-BR" sz="1200" b="0" i="0" kern="1200" dirty="0" smtClean="0">
              <a:solidFill>
                <a:schemeClr val="tx1"/>
              </a:solidFill>
              <a:latin typeface="Times New Roman" pitchFamily="18" charset="0"/>
              <a:ea typeface="+mn-ea"/>
              <a:cs typeface="+mn-cs"/>
            </a:endParaRPr>
          </a:p>
          <a:p>
            <a:pPr fontAlgn="base"/>
            <a:r>
              <a:rPr lang="pt-BR" sz="1200" b="0" i="0" kern="1200" dirty="0" smtClean="0">
                <a:solidFill>
                  <a:schemeClr val="tx1"/>
                </a:solidFill>
                <a:latin typeface="Times New Roman" pitchFamily="18" charset="0"/>
                <a:ea typeface="+mn-ea"/>
                <a:cs typeface="+mn-cs"/>
              </a:rPr>
              <a:t>AIA (</a:t>
            </a:r>
            <a:r>
              <a:rPr lang="pt-BR" sz="1200" b="0" i="0" kern="1200" dirty="0" err="1" smtClean="0">
                <a:solidFill>
                  <a:schemeClr val="tx1"/>
                </a:solidFill>
                <a:latin typeface="Times New Roman" pitchFamily="18" charset="0"/>
                <a:ea typeface="+mn-ea"/>
                <a:cs typeface="+mn-cs"/>
              </a:rPr>
              <a:t>Atmospheric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Imaging</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Assembly</a:t>
            </a:r>
            <a:r>
              <a:rPr lang="pt-BR" sz="1200" b="0" i="0" kern="1200" dirty="0" smtClean="0">
                <a:solidFill>
                  <a:schemeClr val="tx1"/>
                </a:solidFill>
                <a:latin typeface="Times New Roman" pitchFamily="18" charset="0"/>
                <a:ea typeface="+mn-ea"/>
                <a:cs typeface="+mn-cs"/>
              </a:rPr>
              <a:t>)</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Atmospheric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Imaging</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Assembly</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images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solar </a:t>
            </a:r>
            <a:r>
              <a:rPr lang="pt-BR" sz="1200" b="0" i="0" kern="1200" dirty="0" err="1" smtClean="0">
                <a:solidFill>
                  <a:schemeClr val="tx1"/>
                </a:solidFill>
                <a:latin typeface="Times New Roman" pitchFamily="18" charset="0"/>
                <a:ea typeface="+mn-ea"/>
                <a:cs typeface="+mn-cs"/>
              </a:rPr>
              <a:t>atmosphere</a:t>
            </a:r>
            <a:r>
              <a:rPr lang="pt-BR" sz="1200" b="0" i="0" kern="1200" dirty="0" smtClean="0">
                <a:solidFill>
                  <a:schemeClr val="tx1"/>
                </a:solidFill>
                <a:latin typeface="Times New Roman" pitchFamily="18" charset="0"/>
                <a:ea typeface="+mn-ea"/>
                <a:cs typeface="+mn-cs"/>
              </a:rPr>
              <a:t> in </a:t>
            </a:r>
            <a:r>
              <a:rPr lang="pt-BR" sz="1200" b="0" i="0" kern="1200" dirty="0" err="1" smtClean="0">
                <a:solidFill>
                  <a:schemeClr val="tx1"/>
                </a:solidFill>
                <a:latin typeface="Times New Roman" pitchFamily="18" charset="0"/>
                <a:ea typeface="+mn-ea"/>
                <a:cs typeface="+mn-cs"/>
              </a:rPr>
              <a:t>multiple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wavelengths</a:t>
            </a:r>
            <a:r>
              <a:rPr lang="pt-BR" sz="1200" b="0" i="0" kern="1200" dirty="0" smtClean="0">
                <a:solidFill>
                  <a:schemeClr val="tx1"/>
                </a:solidFill>
                <a:latin typeface="Times New Roman" pitchFamily="18" charset="0"/>
                <a:ea typeface="+mn-ea"/>
                <a:cs typeface="+mn-cs"/>
              </a:rPr>
              <a:t> to link </a:t>
            </a:r>
            <a:r>
              <a:rPr lang="pt-BR" sz="1200" b="0" i="0" kern="1200" dirty="0" err="1" smtClean="0">
                <a:solidFill>
                  <a:schemeClr val="tx1"/>
                </a:solidFill>
                <a:latin typeface="Times New Roman" pitchFamily="18" charset="0"/>
                <a:ea typeface="+mn-ea"/>
                <a:cs typeface="+mn-cs"/>
              </a:rPr>
              <a:t>changes</a:t>
            </a:r>
            <a:r>
              <a:rPr lang="pt-BR" sz="1200" b="0" i="0" kern="1200" dirty="0" smtClean="0">
                <a:solidFill>
                  <a:schemeClr val="tx1"/>
                </a:solidFill>
                <a:latin typeface="Times New Roman" pitchFamily="18" charset="0"/>
                <a:ea typeface="+mn-ea"/>
                <a:cs typeface="+mn-cs"/>
              </a:rPr>
              <a:t> in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surface</a:t>
            </a:r>
            <a:r>
              <a:rPr lang="pt-BR" sz="1200" b="0" i="0" kern="1200" dirty="0" smtClean="0">
                <a:solidFill>
                  <a:schemeClr val="tx1"/>
                </a:solidFill>
                <a:latin typeface="Times New Roman" pitchFamily="18" charset="0"/>
                <a:ea typeface="+mn-ea"/>
                <a:cs typeface="+mn-cs"/>
              </a:rPr>
              <a:t> to interior </a:t>
            </a:r>
            <a:r>
              <a:rPr lang="pt-BR" sz="1200" b="0" i="0" kern="1200" dirty="0" err="1" smtClean="0">
                <a:solidFill>
                  <a:schemeClr val="tx1"/>
                </a:solidFill>
                <a:latin typeface="Times New Roman" pitchFamily="18" charset="0"/>
                <a:ea typeface="+mn-ea"/>
                <a:cs typeface="+mn-cs"/>
              </a:rPr>
              <a:t>changes</a:t>
            </a:r>
            <a:r>
              <a:rPr lang="pt-BR" sz="1200" b="0" i="0" kern="1200" dirty="0" smtClean="0">
                <a:solidFill>
                  <a:schemeClr val="tx1"/>
                </a:solidFill>
                <a:latin typeface="Times New Roman" pitchFamily="18" charset="0"/>
                <a:ea typeface="+mn-ea"/>
                <a:cs typeface="+mn-cs"/>
              </a:rPr>
              <a:t>. Data includes </a:t>
            </a:r>
            <a:r>
              <a:rPr lang="pt-BR" sz="1200" b="0" i="0" kern="1200" dirty="0" err="1" smtClean="0">
                <a:solidFill>
                  <a:schemeClr val="tx1"/>
                </a:solidFill>
                <a:latin typeface="Times New Roman" pitchFamily="18" charset="0"/>
                <a:ea typeface="+mn-ea"/>
                <a:cs typeface="+mn-cs"/>
              </a:rPr>
              <a:t>images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of</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Sun in 10 </a:t>
            </a:r>
            <a:r>
              <a:rPr lang="pt-BR" sz="1200" b="0" i="0" kern="1200" dirty="0" err="1" smtClean="0">
                <a:solidFill>
                  <a:schemeClr val="tx1"/>
                </a:solidFill>
                <a:latin typeface="Times New Roman" pitchFamily="18" charset="0"/>
                <a:ea typeface="+mn-ea"/>
                <a:cs typeface="+mn-cs"/>
              </a:rPr>
              <a:t>wavelengths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every</a:t>
            </a:r>
            <a:r>
              <a:rPr lang="pt-BR" sz="1200" b="0" i="0" kern="1200" dirty="0" smtClean="0">
                <a:solidFill>
                  <a:schemeClr val="tx1"/>
                </a:solidFill>
                <a:latin typeface="Times New Roman" pitchFamily="18" charset="0"/>
                <a:ea typeface="+mn-ea"/>
                <a:cs typeface="+mn-cs"/>
              </a:rPr>
              <a:t> 10 </a:t>
            </a:r>
            <a:r>
              <a:rPr lang="pt-BR" sz="1200" b="0" i="0" kern="1200" dirty="0" err="1" smtClean="0">
                <a:solidFill>
                  <a:schemeClr val="tx1"/>
                </a:solidFill>
                <a:latin typeface="Times New Roman" pitchFamily="18" charset="0"/>
                <a:ea typeface="+mn-ea"/>
                <a:cs typeface="+mn-cs"/>
              </a:rPr>
              <a:t>seconds</a:t>
            </a:r>
            <a:r>
              <a:rPr lang="pt-BR" sz="1200" b="0" i="0" kern="1200" dirty="0" smtClean="0">
                <a:solidFill>
                  <a:schemeClr val="tx1"/>
                </a:solidFill>
                <a:latin typeface="Times New Roman" pitchFamily="18" charset="0"/>
                <a:ea typeface="+mn-ea"/>
                <a:cs typeface="+mn-cs"/>
              </a:rPr>
              <a:t>. PI: Alan </a:t>
            </a:r>
            <a:r>
              <a:rPr lang="pt-BR" sz="1200" b="0" i="0" kern="1200" dirty="0" err="1" smtClean="0">
                <a:solidFill>
                  <a:schemeClr val="tx1"/>
                </a:solidFill>
                <a:latin typeface="Times New Roman" pitchFamily="18" charset="0"/>
                <a:ea typeface="+mn-ea"/>
                <a:cs typeface="+mn-cs"/>
              </a:rPr>
              <a:t>Title</a:t>
            </a:r>
            <a:r>
              <a:rPr lang="pt-BR" sz="1200" b="0" i="0" kern="1200" dirty="0" smtClean="0">
                <a:solidFill>
                  <a:schemeClr val="tx1"/>
                </a:solidFill>
                <a:latin typeface="Times New Roman" pitchFamily="18" charset="0"/>
                <a:ea typeface="+mn-ea"/>
                <a:cs typeface="+mn-cs"/>
              </a:rPr>
              <a:t>, PI </a:t>
            </a:r>
            <a:r>
              <a:rPr lang="pt-BR" sz="1200" b="0" i="0" kern="1200" dirty="0" err="1" smtClean="0">
                <a:solidFill>
                  <a:schemeClr val="tx1"/>
                </a:solidFill>
                <a:latin typeface="Times New Roman" pitchFamily="18" charset="0"/>
                <a:ea typeface="+mn-ea"/>
                <a:cs typeface="+mn-cs"/>
              </a:rPr>
              <a:t>Institution</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Lockheed</a:t>
            </a:r>
            <a:r>
              <a:rPr lang="pt-BR" sz="1200" b="0" i="0" kern="1200" dirty="0" smtClean="0">
                <a:solidFill>
                  <a:schemeClr val="tx1"/>
                </a:solidFill>
                <a:latin typeface="Times New Roman" pitchFamily="18" charset="0"/>
                <a:ea typeface="+mn-ea"/>
                <a:cs typeface="+mn-cs"/>
              </a:rPr>
              <a:t> Martin Solar </a:t>
            </a:r>
            <a:r>
              <a:rPr lang="pt-BR" sz="1200" b="0" i="0" kern="1200" dirty="0" err="1" smtClean="0">
                <a:solidFill>
                  <a:schemeClr val="tx1"/>
                </a:solidFill>
                <a:latin typeface="Times New Roman" pitchFamily="18" charset="0"/>
                <a:ea typeface="+mn-ea"/>
                <a:cs typeface="+mn-cs"/>
              </a:rPr>
              <a:t>Astrophysics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Laboratory</a:t>
            </a:r>
            <a:r>
              <a:rPr lang="pt-BR" sz="1200" b="0" i="0" kern="1200" dirty="0" smtClean="0">
                <a:solidFill>
                  <a:schemeClr val="tx1"/>
                </a:solidFill>
                <a:latin typeface="Times New Roman" pitchFamily="18" charset="0"/>
                <a:ea typeface="+mn-ea"/>
                <a:cs typeface="+mn-cs"/>
              </a:rPr>
              <a:t>.</a:t>
            </a:r>
            <a:r>
              <a:rPr lang="pt-BR" sz="1200" b="0" i="0" u="none" strike="noStrike" kern="1200" dirty="0" err="1" smtClean="0">
                <a:solidFill>
                  <a:schemeClr val="tx1"/>
                </a:solidFill>
                <a:latin typeface="Times New Roman" pitchFamily="18" charset="0"/>
                <a:ea typeface="+mn-ea"/>
                <a:cs typeface="+mn-cs"/>
                <a:hlinkClick r:id="rId4"/>
              </a:rPr>
              <a:t>View</a:t>
            </a:r>
            <a:r>
              <a:rPr lang="pt-BR" sz="1200" b="0" i="0" u="none" strike="noStrike" kern="1200" dirty="0" smtClean="0">
                <a:solidFill>
                  <a:schemeClr val="tx1"/>
                </a:solidFill>
                <a:latin typeface="Times New Roman" pitchFamily="18" charset="0"/>
                <a:ea typeface="+mn-ea"/>
                <a:cs typeface="+mn-cs"/>
                <a:hlinkClick r:id="rId4"/>
              </a:rPr>
              <a:t> </a:t>
            </a:r>
            <a:r>
              <a:rPr lang="pt-BR" sz="1200" b="0" i="0" u="none" strike="noStrike" kern="1200" dirty="0" err="1" smtClean="0">
                <a:solidFill>
                  <a:schemeClr val="tx1"/>
                </a:solidFill>
                <a:latin typeface="Times New Roman" pitchFamily="18" charset="0"/>
                <a:ea typeface="+mn-ea"/>
                <a:cs typeface="+mn-cs"/>
                <a:hlinkClick r:id="rId4"/>
              </a:rPr>
              <a:t>Lockheed</a:t>
            </a:r>
            <a:r>
              <a:rPr lang="pt-BR" sz="1200" b="0" i="0" u="none" strike="noStrike" kern="1200" dirty="0" smtClean="0">
                <a:solidFill>
                  <a:schemeClr val="tx1"/>
                </a:solidFill>
                <a:latin typeface="Times New Roman" pitchFamily="18" charset="0"/>
                <a:ea typeface="+mn-ea"/>
                <a:cs typeface="+mn-cs"/>
                <a:hlinkClick r:id="rId4"/>
              </a:rPr>
              <a:t> Martin </a:t>
            </a:r>
            <a:r>
              <a:rPr lang="pt-BR" sz="1200" b="0" i="0" u="none" strike="noStrike" kern="1200" dirty="0" err="1" smtClean="0">
                <a:solidFill>
                  <a:schemeClr val="tx1"/>
                </a:solidFill>
                <a:latin typeface="Times New Roman" pitchFamily="18" charset="0"/>
                <a:ea typeface="+mn-ea"/>
                <a:cs typeface="+mn-cs"/>
                <a:hlinkClick r:id="rId4"/>
              </a:rPr>
              <a:t>instrument</a:t>
            </a:r>
            <a:r>
              <a:rPr lang="pt-BR" sz="1200" b="0" i="0" u="none" strike="noStrike" kern="1200" dirty="0" smtClean="0">
                <a:solidFill>
                  <a:schemeClr val="tx1"/>
                </a:solidFill>
                <a:latin typeface="Times New Roman" pitchFamily="18" charset="0"/>
                <a:ea typeface="+mn-ea"/>
                <a:cs typeface="+mn-cs"/>
                <a:hlinkClick r:id="rId4"/>
              </a:rPr>
              <a:t> site</a:t>
            </a:r>
            <a:endParaRPr lang="pt-BR" sz="1200" b="0" i="0" kern="1200" dirty="0" smtClean="0">
              <a:solidFill>
                <a:schemeClr val="tx1"/>
              </a:solidFill>
              <a:latin typeface="Times New Roman" pitchFamily="18" charset="0"/>
              <a:ea typeface="+mn-ea"/>
              <a:cs typeface="+mn-cs"/>
            </a:endParaRPr>
          </a:p>
          <a:p>
            <a:pPr fontAlgn="base"/>
            <a:endParaRPr lang="pt-BR" sz="1200" b="0" i="0" kern="1200" dirty="0" smtClean="0">
              <a:solidFill>
                <a:schemeClr val="tx1"/>
              </a:solidFill>
              <a:latin typeface="Times New Roman" pitchFamily="18" charset="0"/>
              <a:ea typeface="+mn-ea"/>
              <a:cs typeface="+mn-cs"/>
            </a:endParaRPr>
          </a:p>
          <a:p>
            <a:pPr fontAlgn="base"/>
            <a:r>
              <a:rPr lang="pt-BR" sz="1200" b="0" i="0" kern="1200" dirty="0" smtClean="0">
                <a:solidFill>
                  <a:schemeClr val="tx1"/>
                </a:solidFill>
                <a:latin typeface="Times New Roman" pitchFamily="18" charset="0"/>
                <a:ea typeface="+mn-ea"/>
                <a:cs typeface="+mn-cs"/>
              </a:rPr>
              <a:t>EVE (Extreme </a:t>
            </a:r>
            <a:r>
              <a:rPr lang="pt-BR" sz="1200" b="0" i="0" kern="1200" dirty="0" err="1" smtClean="0">
                <a:solidFill>
                  <a:schemeClr val="tx1"/>
                </a:solidFill>
                <a:latin typeface="Times New Roman" pitchFamily="18" charset="0"/>
                <a:ea typeface="+mn-ea"/>
                <a:cs typeface="+mn-cs"/>
              </a:rPr>
              <a:t>Ultraviolet</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Variablity</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Experiment</a:t>
            </a:r>
            <a:r>
              <a:rPr lang="pt-BR" sz="1200" b="0" i="0" kern="1200" dirty="0" smtClean="0">
                <a:solidFill>
                  <a:schemeClr val="tx1"/>
                </a:solidFill>
                <a:latin typeface="Times New Roman" pitchFamily="18" charset="0"/>
                <a:ea typeface="+mn-ea"/>
                <a:cs typeface="+mn-cs"/>
              </a:rPr>
              <a:t>)</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Extreme </a:t>
            </a:r>
            <a:r>
              <a:rPr lang="pt-BR" sz="1200" b="0" i="0" kern="1200" dirty="0" err="1" smtClean="0">
                <a:solidFill>
                  <a:schemeClr val="tx1"/>
                </a:solidFill>
                <a:latin typeface="Times New Roman" pitchFamily="18" charset="0"/>
                <a:ea typeface="+mn-ea"/>
                <a:cs typeface="+mn-cs"/>
              </a:rPr>
              <a:t>Ultraviolet</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Variablity</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Experiment</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measures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solar </a:t>
            </a:r>
            <a:r>
              <a:rPr lang="pt-BR" sz="1200" b="0" i="0" kern="1200" dirty="0" err="1" smtClean="0">
                <a:solidFill>
                  <a:schemeClr val="tx1"/>
                </a:solidFill>
                <a:latin typeface="Times New Roman" pitchFamily="18" charset="0"/>
                <a:ea typeface="+mn-ea"/>
                <a:cs typeface="+mn-cs"/>
              </a:rPr>
              <a:t>extreme-ultraviolet</a:t>
            </a:r>
            <a:r>
              <a:rPr lang="pt-BR" sz="1200" b="0" i="0" kern="1200" dirty="0" smtClean="0">
                <a:solidFill>
                  <a:schemeClr val="tx1"/>
                </a:solidFill>
                <a:latin typeface="Times New Roman" pitchFamily="18" charset="0"/>
                <a:ea typeface="+mn-ea"/>
                <a:cs typeface="+mn-cs"/>
              </a:rPr>
              <a:t> (EUV) </a:t>
            </a:r>
            <a:r>
              <a:rPr lang="pt-BR" sz="1200" b="0" i="0" kern="1200" dirty="0" err="1" smtClean="0">
                <a:solidFill>
                  <a:schemeClr val="tx1"/>
                </a:solidFill>
                <a:latin typeface="Times New Roman" pitchFamily="18" charset="0"/>
                <a:ea typeface="+mn-ea"/>
                <a:cs typeface="+mn-cs"/>
              </a:rPr>
              <a:t>irradiance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with</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unprecedented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spectral</a:t>
            </a:r>
            <a:r>
              <a:rPr lang="pt-BR" sz="1200" b="0" i="0" kern="1200" dirty="0" smtClean="0">
                <a:solidFill>
                  <a:schemeClr val="tx1"/>
                </a:solidFill>
                <a:latin typeface="Times New Roman" pitchFamily="18" charset="0"/>
                <a:ea typeface="+mn-ea"/>
                <a:cs typeface="+mn-cs"/>
              </a:rPr>
              <a:t> resolution, temporal </a:t>
            </a:r>
            <a:r>
              <a:rPr lang="pt-BR" sz="1200" b="0" i="0" kern="1200" dirty="0" err="1" smtClean="0">
                <a:solidFill>
                  <a:schemeClr val="tx1"/>
                </a:solidFill>
                <a:latin typeface="Times New Roman" pitchFamily="18" charset="0"/>
                <a:ea typeface="+mn-ea"/>
                <a:cs typeface="+mn-cs"/>
              </a:rPr>
              <a:t>cadence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precision</a:t>
            </a:r>
            <a:r>
              <a:rPr lang="pt-BR" sz="1200" b="0" i="0" kern="1200" dirty="0" smtClean="0">
                <a:solidFill>
                  <a:schemeClr val="tx1"/>
                </a:solidFill>
                <a:latin typeface="Times New Roman" pitchFamily="18" charset="0"/>
                <a:ea typeface="+mn-ea"/>
                <a:cs typeface="+mn-cs"/>
              </a:rPr>
              <a:t>. EVE </a:t>
            </a:r>
            <a:r>
              <a:rPr lang="pt-BR" sz="1200" b="0" i="0" kern="1200" dirty="0" err="1" smtClean="0">
                <a:solidFill>
                  <a:schemeClr val="tx1"/>
                </a:solidFill>
                <a:latin typeface="Times New Roman" pitchFamily="18" charset="0"/>
                <a:ea typeface="+mn-ea"/>
                <a:cs typeface="+mn-cs"/>
              </a:rPr>
              <a:t>measures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solar extreme </a:t>
            </a:r>
            <a:r>
              <a:rPr lang="pt-BR" sz="1200" b="0" i="0" kern="1200" dirty="0" err="1" smtClean="0">
                <a:solidFill>
                  <a:schemeClr val="tx1"/>
                </a:solidFill>
                <a:latin typeface="Times New Roman" pitchFamily="18" charset="0"/>
                <a:ea typeface="+mn-ea"/>
                <a:cs typeface="+mn-cs"/>
              </a:rPr>
              <a:t>ultraviolet</a:t>
            </a:r>
            <a:r>
              <a:rPr lang="pt-BR" sz="1200" b="0" i="0" kern="1200" dirty="0" smtClean="0">
                <a:solidFill>
                  <a:schemeClr val="tx1"/>
                </a:solidFill>
                <a:latin typeface="Times New Roman" pitchFamily="18" charset="0"/>
                <a:ea typeface="+mn-ea"/>
                <a:cs typeface="+mn-cs"/>
              </a:rPr>
              <a:t> (EUV) </a:t>
            </a:r>
            <a:r>
              <a:rPr lang="pt-BR" sz="1200" b="0" i="0" kern="1200" dirty="0" err="1" smtClean="0">
                <a:solidFill>
                  <a:schemeClr val="tx1"/>
                </a:solidFill>
                <a:latin typeface="Times New Roman" pitchFamily="18" charset="0"/>
                <a:ea typeface="+mn-ea"/>
                <a:cs typeface="+mn-cs"/>
              </a:rPr>
              <a:t>spectral</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irradiance</a:t>
            </a:r>
            <a:r>
              <a:rPr lang="pt-BR" sz="1200" b="0" i="0" kern="1200" dirty="0" smtClean="0">
                <a:solidFill>
                  <a:schemeClr val="tx1"/>
                </a:solidFill>
                <a:latin typeface="Times New Roman" pitchFamily="18" charset="0"/>
                <a:ea typeface="+mn-ea"/>
                <a:cs typeface="+mn-cs"/>
              </a:rPr>
              <a:t> to </a:t>
            </a:r>
            <a:r>
              <a:rPr lang="pt-BR" sz="1200" b="0" i="0" kern="1200" dirty="0" err="1" smtClean="0">
                <a:solidFill>
                  <a:schemeClr val="tx1"/>
                </a:solidFill>
                <a:latin typeface="Times New Roman" pitchFamily="18" charset="0"/>
                <a:ea typeface="+mn-ea"/>
                <a:cs typeface="+mn-cs"/>
              </a:rPr>
              <a:t>understand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variations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on</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timescales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which</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influence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Earth's</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climate</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near-Earth</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space</a:t>
            </a:r>
            <a:r>
              <a:rPr lang="pt-BR" sz="1200" b="0" i="0" kern="1200" dirty="0" smtClean="0">
                <a:solidFill>
                  <a:schemeClr val="tx1"/>
                </a:solidFill>
                <a:latin typeface="Times New Roman" pitchFamily="18" charset="0"/>
                <a:ea typeface="+mn-ea"/>
                <a:cs typeface="+mn-cs"/>
              </a:rPr>
              <a:t>. PI: Tom Woods, PI </a:t>
            </a:r>
            <a:r>
              <a:rPr lang="pt-BR" sz="1200" b="0" i="0" kern="1200" dirty="0" err="1" smtClean="0">
                <a:solidFill>
                  <a:schemeClr val="tx1"/>
                </a:solidFill>
                <a:latin typeface="Times New Roman" pitchFamily="18" charset="0"/>
                <a:ea typeface="+mn-ea"/>
                <a:cs typeface="+mn-cs"/>
              </a:rPr>
              <a:t>Institution</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University</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of</a:t>
            </a:r>
            <a:r>
              <a:rPr lang="pt-BR" sz="1200" b="0" i="0" kern="1200" dirty="0" smtClean="0">
                <a:solidFill>
                  <a:schemeClr val="tx1"/>
                </a:solidFill>
                <a:latin typeface="Times New Roman" pitchFamily="18" charset="0"/>
                <a:ea typeface="+mn-ea"/>
                <a:cs typeface="+mn-cs"/>
              </a:rPr>
              <a:t> Colorado.</a:t>
            </a:r>
            <a:r>
              <a:rPr lang="pt-BR" sz="1200" b="0" i="0" u="none" strike="noStrike" kern="1200" dirty="0" err="1" smtClean="0">
                <a:solidFill>
                  <a:schemeClr val="tx1"/>
                </a:solidFill>
                <a:latin typeface="Times New Roman" pitchFamily="18" charset="0"/>
                <a:ea typeface="+mn-ea"/>
                <a:cs typeface="+mn-cs"/>
                <a:hlinkClick r:id="rId5"/>
              </a:rPr>
              <a:t>View</a:t>
            </a:r>
            <a:r>
              <a:rPr lang="pt-BR" sz="1200" b="0" i="0" u="none" strike="noStrike" kern="1200" dirty="0" smtClean="0">
                <a:solidFill>
                  <a:schemeClr val="tx1"/>
                </a:solidFill>
                <a:latin typeface="Times New Roman" pitchFamily="18" charset="0"/>
                <a:ea typeface="+mn-ea"/>
                <a:cs typeface="+mn-cs"/>
                <a:hlinkClick r:id="rId5"/>
              </a:rPr>
              <a:t> Colorado </a:t>
            </a:r>
            <a:r>
              <a:rPr lang="pt-BR" sz="1200" b="0" i="0" u="none" strike="noStrike" kern="1200" dirty="0" err="1" smtClean="0">
                <a:solidFill>
                  <a:schemeClr val="tx1"/>
                </a:solidFill>
                <a:latin typeface="Times New Roman" pitchFamily="18" charset="0"/>
                <a:ea typeface="+mn-ea"/>
                <a:cs typeface="+mn-cs"/>
                <a:hlinkClick r:id="rId5"/>
              </a:rPr>
              <a:t>instrument</a:t>
            </a:r>
            <a:r>
              <a:rPr lang="pt-BR" sz="1200" b="0" i="0" u="none" strike="noStrike" kern="1200" dirty="0" smtClean="0">
                <a:solidFill>
                  <a:schemeClr val="tx1"/>
                </a:solidFill>
                <a:latin typeface="Times New Roman" pitchFamily="18" charset="0"/>
                <a:ea typeface="+mn-ea"/>
                <a:cs typeface="+mn-cs"/>
                <a:hlinkClick r:id="rId5"/>
              </a:rPr>
              <a:t> site</a:t>
            </a:r>
            <a:endParaRPr lang="pt-BR"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sz="1200" b="1" i="0" kern="1200" dirty="0" smtClean="0">
                <a:solidFill>
                  <a:schemeClr val="tx1"/>
                </a:solidFill>
                <a:latin typeface="Times New Roman" pitchFamily="18" charset="0"/>
                <a:ea typeface="+mn-ea"/>
                <a:cs typeface="+mn-cs"/>
              </a:rPr>
              <a:t>http://umbra.nascom.nasa.gov/images/</a:t>
            </a:r>
          </a:p>
          <a:p>
            <a:endParaRPr lang="en-US" sz="1200" b="1"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Images from the Solar Dynamics Observatory (SDO) Atmospheric Imaging Assembly (AIA)</a:t>
            </a:r>
          </a:p>
          <a:p>
            <a:endParaRPr lang="en-US" sz="1200" b="1" i="0" kern="1200" dirty="0" smtClean="0">
              <a:solidFill>
                <a:schemeClr val="tx1"/>
              </a:solidFill>
              <a:latin typeface="Times New Roman" pitchFamily="18" charset="0"/>
              <a:ea typeface="+mn-ea"/>
              <a:cs typeface="+mn-cs"/>
            </a:endParaRPr>
          </a:p>
          <a:p>
            <a:pPr marL="0" marR="0" indent="0" algn="l" defTabSz="7620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latin typeface="Times New Roman" pitchFamily="18" charset="0"/>
                <a:ea typeface="+mn-ea"/>
                <a:cs typeface="+mn-cs"/>
              </a:rPr>
              <a:t>F</a:t>
            </a:r>
            <a:r>
              <a:rPr lang="en-US" b="1" dirty="0" smtClean="0"/>
              <a:t>e XVIII 94 Å </a:t>
            </a:r>
            <a:r>
              <a:rPr lang="en-US" dirty="0" smtClean="0"/>
              <a:t>2012/01/27 19:06:02</a:t>
            </a:r>
          </a:p>
          <a:p>
            <a:endParaRPr lang="en-US" b="1"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b="1" dirty="0" smtClean="0"/>
              <a:t>Fe XX 131 Å </a:t>
            </a:r>
            <a:r>
              <a:rPr lang="en-US" dirty="0" smtClean="0"/>
              <a:t>2012/01/27 19:06:11</a:t>
            </a:r>
          </a:p>
          <a:p>
            <a:endParaRPr lang="en-US" b="1"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b="1" dirty="0" smtClean="0"/>
              <a:t>Fe IX/X 171 Å </a:t>
            </a:r>
            <a:r>
              <a:rPr lang="en-US" dirty="0" smtClean="0"/>
              <a:t>2012/01/27 19:06:00</a:t>
            </a:r>
          </a:p>
          <a:p>
            <a:endParaRPr lang="en-US" b="1"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b="1" dirty="0" smtClean="0"/>
              <a:t>Fe XII 193 Å </a:t>
            </a:r>
            <a:r>
              <a:rPr lang="en-US" dirty="0" smtClean="0"/>
              <a:t>2012/01/27 19:06:10</a:t>
            </a:r>
          </a:p>
          <a:p>
            <a:endParaRPr lang="en-US" b="1"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b="1" dirty="0" smtClean="0"/>
              <a:t>Fe XIV 211 Å </a:t>
            </a:r>
            <a:r>
              <a:rPr lang="en-US" dirty="0" smtClean="0"/>
              <a:t>2012/01/27 19:06:00</a:t>
            </a:r>
          </a:p>
          <a:p>
            <a:endParaRPr lang="en-US" b="1"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b="1" dirty="0" smtClean="0"/>
              <a:t>He II 304 Å </a:t>
            </a:r>
            <a:r>
              <a:rPr lang="en-US" dirty="0" smtClean="0"/>
              <a:t>2012/01/27 19:06:08</a:t>
            </a:r>
          </a:p>
          <a:p>
            <a:endParaRPr lang="en-US" b="1"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b="1" dirty="0" smtClean="0"/>
              <a:t>Fe XVI 335 Å </a:t>
            </a:r>
            <a:r>
              <a:rPr lang="en-US" dirty="0" smtClean="0"/>
              <a:t>2012/01/27 19:06:03</a:t>
            </a:r>
          </a:p>
          <a:p>
            <a:endParaRPr lang="en-US" b="1"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b="1" dirty="0" smtClean="0"/>
              <a:t>cont. + C IV 1600 Å </a:t>
            </a:r>
            <a:r>
              <a:rPr lang="en-US" dirty="0" smtClean="0"/>
              <a:t>2012/01/27 19:06:17</a:t>
            </a:r>
          </a:p>
          <a:p>
            <a:endParaRPr lang="en-US" b="1"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b="1" dirty="0" smtClean="0"/>
              <a:t>continuum 1700 Å </a:t>
            </a:r>
            <a:r>
              <a:rPr lang="en-US" dirty="0" smtClean="0"/>
              <a:t>2012/01/27 19:06:07</a:t>
            </a:r>
          </a:p>
          <a:p>
            <a:endParaRPr lang="en-US" b="1"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b="1" dirty="0" smtClean="0"/>
              <a:t>continuum 4500 Å </a:t>
            </a:r>
            <a:r>
              <a:rPr lang="en-US" dirty="0" smtClean="0"/>
              <a:t>2012/01/27 19:00:08</a:t>
            </a:r>
          </a:p>
          <a:p>
            <a:endParaRPr lang="en-US" b="1" dirty="0" smtClean="0"/>
          </a:p>
          <a:p>
            <a:r>
              <a:rPr lang="en-US" sz="1200" b="1" i="0" kern="1200" dirty="0" smtClean="0">
                <a:solidFill>
                  <a:schemeClr val="tx1"/>
                </a:solidFill>
                <a:latin typeface="Times New Roman" pitchFamily="18" charset="0"/>
                <a:ea typeface="+mn-ea"/>
                <a:cs typeface="+mn-cs"/>
              </a:rPr>
              <a:t>A Note on Color Tables</a:t>
            </a:r>
          </a:p>
          <a:p>
            <a:r>
              <a:rPr lang="en-US" sz="1200" b="0" i="0" kern="1200" dirty="0" smtClean="0">
                <a:solidFill>
                  <a:schemeClr val="tx1"/>
                </a:solidFill>
                <a:latin typeface="Times New Roman" pitchFamily="18" charset="0"/>
                <a:ea typeface="+mn-ea"/>
                <a:cs typeface="+mn-cs"/>
              </a:rPr>
              <a:t>The color tables used to display AIA images here are the ones used to display similar </a:t>
            </a:r>
            <a:r>
              <a:rPr lang="en-US" sz="1200" b="0" i="0" kern="1200" dirty="0" err="1" smtClean="0">
                <a:solidFill>
                  <a:schemeClr val="tx1"/>
                </a:solidFill>
                <a:latin typeface="Times New Roman" pitchFamily="18" charset="0"/>
                <a:ea typeface="+mn-ea"/>
                <a:cs typeface="+mn-cs"/>
              </a:rPr>
              <a:t>bandpasses</a:t>
            </a:r>
            <a:r>
              <a:rPr lang="en-US" sz="1200" b="0" i="0" kern="1200" dirty="0" smtClean="0">
                <a:solidFill>
                  <a:schemeClr val="tx1"/>
                </a:solidFill>
                <a:latin typeface="Times New Roman" pitchFamily="18" charset="0"/>
                <a:ea typeface="+mn-ea"/>
                <a:cs typeface="+mn-cs"/>
              </a:rPr>
              <a:t> for </a:t>
            </a:r>
            <a:r>
              <a:rPr lang="en-US" sz="1200" b="0" i="1" kern="1200" dirty="0" smtClean="0">
                <a:solidFill>
                  <a:schemeClr val="tx1"/>
                </a:solidFill>
                <a:latin typeface="Times New Roman" pitchFamily="18" charset="0"/>
                <a:ea typeface="+mn-ea"/>
                <a:cs typeface="+mn-cs"/>
              </a:rPr>
              <a:t>SOHO</a:t>
            </a:r>
            <a:r>
              <a:rPr lang="en-US" sz="1200" b="0" i="0" kern="1200" dirty="0" smtClean="0">
                <a:solidFill>
                  <a:schemeClr val="tx1"/>
                </a:solidFill>
                <a:latin typeface="Times New Roman" pitchFamily="18" charset="0"/>
                <a:ea typeface="+mn-ea"/>
                <a:cs typeface="+mn-cs"/>
              </a:rPr>
              <a:t> EIT and STEREO EUVI images. The color tables preferred by the AIA Principal Investigator Team can be found in the images at the  LMSAL Sun Today site. Color tables for the 94, 131, and 335 Å </a:t>
            </a:r>
            <a:r>
              <a:rPr lang="en-US" sz="1200" b="0" i="0" kern="1200" dirty="0" err="1" smtClean="0">
                <a:solidFill>
                  <a:schemeClr val="tx1"/>
                </a:solidFill>
                <a:latin typeface="Times New Roman" pitchFamily="18" charset="0"/>
                <a:ea typeface="+mn-ea"/>
                <a:cs typeface="+mn-cs"/>
              </a:rPr>
              <a:t>bandpasses</a:t>
            </a:r>
            <a:r>
              <a:rPr lang="en-US" sz="1200" b="0" i="0" kern="1200" dirty="0" smtClean="0">
                <a:solidFill>
                  <a:schemeClr val="tx1"/>
                </a:solidFill>
                <a:latin typeface="Times New Roman" pitchFamily="18" charset="0"/>
                <a:ea typeface="+mn-ea"/>
                <a:cs typeface="+mn-cs"/>
              </a:rPr>
              <a:t> are still under development.</a:t>
            </a:r>
          </a:p>
          <a:p>
            <a:endParaRPr lang="en-US" sz="1200" b="0" i="0" kern="1200" dirty="0">
              <a:solidFill>
                <a:schemeClr val="tx1"/>
              </a:solidFill>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fontScale="70000" lnSpcReduction="20000"/>
          </a:bodyPr>
          <a:lstStyle/>
          <a:p>
            <a:r>
              <a:rPr lang="en-US" dirty="0" smtClean="0"/>
              <a:t>http://www.youtube.com/watch?v=BKeclhxYgtw</a:t>
            </a:r>
          </a:p>
          <a:p>
            <a:endParaRPr lang="en-US" dirty="0" smtClean="0"/>
          </a:p>
          <a:p>
            <a:r>
              <a:rPr lang="en-US" dirty="0" smtClean="0"/>
              <a:t>The Atmospheric Imaging Assembly (AIA) on board the Solar Dynamics Observatory is essentially a series of cameras set up to take images of the Sun every few seconds and through a variety of filters. This video is a 11 hour series of data gathered by the 304Å filter. This filter is designed to show areas of cooler dense filaments and prominences of plasma above the visible surface of the Sun. The video shows activity in AR11401 and AR11402 on 2012-01-16 from 03:00 to  14:00. There are almost 1100 images used to make the frames for the video, so you're seeing real time sped up by almost 1000 times.</a:t>
            </a: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These pictures show the Sun in ultraviolet "light". The left picture was at "solar min". The right picture was at "solar max". This UV wavelength (30.4 nanometers) helps scientists see certain parts of the Sun's atmosphere. The UV "light" is given off by helium at temperatures around 60,000 to 80,000 </a:t>
            </a:r>
            <a:r>
              <a:rPr lang="en-US" sz="1200" b="0" i="0" kern="1200" dirty="0" err="1" smtClean="0">
                <a:solidFill>
                  <a:schemeClr val="tx1"/>
                </a:solidFill>
                <a:latin typeface="Times New Roman" pitchFamily="18" charset="0"/>
                <a:ea typeface="+mn-ea"/>
                <a:cs typeface="+mn-cs"/>
              </a:rPr>
              <a:t>kelvins</a:t>
            </a:r>
            <a:r>
              <a:rPr lang="en-US" sz="1200" b="0" i="0" kern="1200" dirty="0" smtClean="0">
                <a:solidFill>
                  <a:schemeClr val="tx1"/>
                </a:solidFill>
                <a:latin typeface="Times New Roman" pitchFamily="18" charset="0"/>
                <a:ea typeface="+mn-ea"/>
                <a:cs typeface="+mn-cs"/>
              </a:rPr>
              <a:t>. </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Images courtesy of SOHO (NASA &amp; ESA).</a:t>
            </a:r>
          </a:p>
          <a:p>
            <a:r>
              <a:rPr lang="en-US" sz="1200" b="0" i="0" kern="1200" dirty="0" smtClean="0">
                <a:solidFill>
                  <a:schemeClr val="tx1"/>
                </a:solidFill>
                <a:latin typeface="Times New Roman" pitchFamily="18" charset="0"/>
                <a:ea typeface="+mn-ea"/>
                <a:cs typeface="+mn-cs"/>
              </a:rPr>
              <a:t>http://</a:t>
            </a:r>
            <a:r>
              <a:rPr lang="en-US" sz="1200" b="0" i="0" kern="1200" dirty="0" smtClean="0">
                <a:solidFill>
                  <a:schemeClr val="tx1"/>
                </a:solidFill>
                <a:latin typeface="Times New Roman" pitchFamily="18" charset="0"/>
                <a:ea typeface="+mn-ea"/>
                <a:cs typeface="+mn-cs"/>
              </a:rPr>
              <a:t>www.windows2universe.org/php/gallery/gallery.php?id=193</a:t>
            </a:r>
          </a:p>
          <a:p>
            <a:endParaRPr lang="en-US" sz="1200" b="0" i="0" kern="1200" dirty="0" smtClean="0">
              <a:solidFill>
                <a:schemeClr val="tx1"/>
              </a:solidFill>
              <a:latin typeface="Times New Roman" pitchFamily="18" charset="0"/>
              <a:ea typeface="+mn-ea"/>
              <a:cs typeface="+mn-cs"/>
            </a:endParaRPr>
          </a:p>
          <a:p>
            <a:r>
              <a:rPr lang="pt-BR" dirty="0" smtClean="0">
                <a:hlinkClick r:id="rId3"/>
              </a:rPr>
              <a:t>http://solarsystem.nasa.gov/planets/profile.</a:t>
            </a:r>
            <a:r>
              <a:rPr lang="pt-BR" dirty="0" err="1" smtClean="0">
                <a:hlinkClick r:id="rId3"/>
              </a:rPr>
              <a:t>cfm</a:t>
            </a:r>
            <a:r>
              <a:rPr lang="pt-BR" dirty="0" smtClean="0">
                <a:hlinkClick r:id="rId3"/>
              </a:rPr>
              <a:t>?</a:t>
            </a:r>
            <a:r>
              <a:rPr lang="pt-BR" dirty="0" err="1" smtClean="0">
                <a:hlinkClick r:id="rId3"/>
              </a:rPr>
              <a:t>Object</a:t>
            </a:r>
            <a:r>
              <a:rPr lang="pt-BR" dirty="0" smtClean="0">
                <a:hlinkClick r:id="rId3"/>
              </a:rPr>
              <a:t>=</a:t>
            </a:r>
            <a:r>
              <a:rPr lang="pt-BR" dirty="0" err="1" smtClean="0">
                <a:hlinkClick r:id="rId3"/>
              </a:rPr>
              <a:t>Sun&amp;Display</a:t>
            </a:r>
            <a:r>
              <a:rPr lang="pt-BR" dirty="0" smtClean="0">
                <a:hlinkClick r:id="rId3"/>
              </a:rPr>
              <a:t>=</a:t>
            </a:r>
            <a:r>
              <a:rPr lang="pt-BR" dirty="0" err="1" smtClean="0">
                <a:hlinkClick r:id="rId3"/>
              </a:rPr>
              <a:t>Facts&amp;System</a:t>
            </a:r>
            <a:r>
              <a:rPr lang="pt-BR" dirty="0" smtClean="0">
                <a:hlinkClick r:id="rId3"/>
              </a:rPr>
              <a:t>=</a:t>
            </a:r>
            <a:r>
              <a:rPr lang="pt-BR" dirty="0" err="1" smtClean="0">
                <a:hlinkClick r:id="rId3"/>
              </a:rPr>
              <a:t>Metric</a:t>
            </a:r>
            <a:endParaRPr lang="pt-BR" smtClean="0"/>
          </a:p>
          <a:p>
            <a:endParaRPr lang="en-US" sz="1200" b="0" i="0" kern="1200" dirty="0" smtClean="0">
              <a:solidFill>
                <a:schemeClr val="tx1"/>
              </a:solidFill>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fontScale="32500" lnSpcReduction="20000"/>
          </a:bodyPr>
          <a:lstStyle/>
          <a:p>
            <a:r>
              <a:rPr lang="pt-BR" sz="1200" b="1" kern="1200" dirty="0" smtClean="0">
                <a:solidFill>
                  <a:schemeClr val="tx1"/>
                </a:solidFill>
                <a:latin typeface="Times New Roman" pitchFamily="18" charset="0"/>
                <a:ea typeface="+mn-ea"/>
                <a:cs typeface="+mn-cs"/>
              </a:rPr>
              <a:t>http://www.achetudoeregiao.com.br/astronomia/estrutura_sol.htm</a:t>
            </a:r>
          </a:p>
          <a:p>
            <a:r>
              <a:rPr lang="pt-BR" sz="1200" b="1" kern="1200" dirty="0" smtClean="0">
                <a:solidFill>
                  <a:schemeClr val="tx1"/>
                </a:solidFill>
                <a:latin typeface="Times New Roman" pitchFamily="18" charset="0"/>
                <a:ea typeface="+mn-ea"/>
                <a:cs typeface="+mn-cs"/>
              </a:rPr>
              <a:t>Estrutura do Sol</a:t>
            </a:r>
            <a:endParaRPr lang="pt-BR" dirty="0" smtClean="0"/>
          </a:p>
          <a:p>
            <a:r>
              <a:rPr lang="pt-BR" dirty="0" smtClean="0"/>
              <a:t> </a:t>
            </a:r>
            <a:r>
              <a:rPr lang="pt-BR" sz="1200" b="1" i="0" kern="1200" dirty="0" smtClean="0">
                <a:solidFill>
                  <a:schemeClr val="tx1"/>
                </a:solidFill>
                <a:latin typeface="Times New Roman" pitchFamily="18" charset="0"/>
                <a:ea typeface="+mn-ea"/>
                <a:cs typeface="+mn-cs"/>
              </a:rPr>
              <a:t>Sol, a nossa Estrela</a:t>
            </a:r>
            <a:endParaRPr lang="pt-BR" sz="1200" b="0" i="0" kern="1200" dirty="0" smtClean="0">
              <a:solidFill>
                <a:schemeClr val="tx1"/>
              </a:solidFill>
              <a:latin typeface="Times New Roman" pitchFamily="18" charset="0"/>
              <a:ea typeface="+mn-ea"/>
              <a:cs typeface="+mn-cs"/>
            </a:endParaRPr>
          </a:p>
          <a:p>
            <a:r>
              <a:rPr lang="pt-BR" sz="1200" b="0" i="0" kern="1200" dirty="0" smtClean="0">
                <a:solidFill>
                  <a:schemeClr val="tx1"/>
                </a:solidFill>
                <a:latin typeface="Times New Roman" pitchFamily="18" charset="0"/>
                <a:ea typeface="+mn-ea"/>
                <a:cs typeface="+mn-cs"/>
              </a:rPr>
              <a:t> O modelo representado na figura mostra as principais regiões do Sol. A </a:t>
            </a:r>
            <a:r>
              <a:rPr lang="pt-BR" sz="1200" b="1" i="0" kern="1200" dirty="0" smtClean="0">
                <a:solidFill>
                  <a:schemeClr val="tx1"/>
                </a:solidFill>
                <a:latin typeface="Times New Roman" pitchFamily="18" charset="0"/>
                <a:ea typeface="+mn-ea"/>
                <a:cs typeface="+mn-cs"/>
              </a:rPr>
              <a:t>fotosfera</a:t>
            </a:r>
            <a:r>
              <a:rPr lang="pt-BR" sz="1200" b="0" i="0" kern="1200" dirty="0" smtClean="0">
                <a:solidFill>
                  <a:schemeClr val="tx1"/>
                </a:solidFill>
                <a:latin typeface="Times New Roman" pitchFamily="18" charset="0"/>
                <a:ea typeface="+mn-ea"/>
                <a:cs typeface="+mn-cs"/>
              </a:rPr>
              <a:t>, com cerca de 330 km de espessura e temperatura de 5785 K, é a camada visível do Sol. Logo abaixo da fotosfera se localiza a </a:t>
            </a:r>
            <a:r>
              <a:rPr lang="pt-BR" sz="1200" b="1" i="0" kern="1200" dirty="0" smtClean="0">
                <a:solidFill>
                  <a:schemeClr val="tx1"/>
                </a:solidFill>
                <a:latin typeface="Times New Roman" pitchFamily="18" charset="0"/>
                <a:ea typeface="+mn-ea"/>
                <a:cs typeface="+mn-cs"/>
              </a:rPr>
              <a:t>zona convectiva</a:t>
            </a:r>
            <a:r>
              <a:rPr lang="pt-BR" sz="1200" b="0" i="0" kern="1200" dirty="0" smtClean="0">
                <a:solidFill>
                  <a:schemeClr val="tx1"/>
                </a:solidFill>
                <a:latin typeface="Times New Roman" pitchFamily="18" charset="0"/>
                <a:ea typeface="+mn-ea"/>
                <a:cs typeface="+mn-cs"/>
              </a:rPr>
              <a:t>, se estendendo por cerca de 15% do raio solar. Abaixo dessa camada está a </a:t>
            </a:r>
            <a:r>
              <a:rPr lang="pt-BR" sz="1200" b="1" i="0" kern="1200" dirty="0" smtClean="0">
                <a:solidFill>
                  <a:schemeClr val="tx1"/>
                </a:solidFill>
                <a:latin typeface="Times New Roman" pitchFamily="18" charset="0"/>
                <a:ea typeface="+mn-ea"/>
                <a:cs typeface="+mn-cs"/>
              </a:rPr>
              <a:t>zona radiativa</a:t>
            </a:r>
            <a:r>
              <a:rPr lang="pt-BR" sz="1200" b="0" i="0" kern="1200" dirty="0" smtClean="0">
                <a:solidFill>
                  <a:schemeClr val="tx1"/>
                </a:solidFill>
                <a:latin typeface="Times New Roman" pitchFamily="18" charset="0"/>
                <a:ea typeface="+mn-ea"/>
                <a:cs typeface="+mn-cs"/>
              </a:rPr>
              <a:t>, onde a energia flui por radiação. O </a:t>
            </a:r>
            <a:r>
              <a:rPr lang="pt-BR" sz="1200" b="1" i="0" kern="1200" dirty="0" smtClean="0">
                <a:solidFill>
                  <a:schemeClr val="tx1"/>
                </a:solidFill>
                <a:latin typeface="Times New Roman" pitchFamily="18" charset="0"/>
                <a:ea typeface="+mn-ea"/>
                <a:cs typeface="+mn-cs"/>
              </a:rPr>
              <a:t>núcleo</a:t>
            </a:r>
            <a:r>
              <a:rPr lang="pt-BR" sz="1200" b="0" i="0" kern="1200" dirty="0" smtClean="0">
                <a:solidFill>
                  <a:schemeClr val="tx1"/>
                </a:solidFill>
                <a:latin typeface="Times New Roman" pitchFamily="18" charset="0"/>
                <a:ea typeface="+mn-ea"/>
                <a:cs typeface="+mn-cs"/>
              </a:rPr>
              <a:t>, com temperatura de cerca de 10 milhões de graus Kelvin, é a região onde a energia é produzida, por reações </a:t>
            </a:r>
            <a:r>
              <a:rPr lang="pt-BR" sz="1200" b="0" i="0" kern="1200" dirty="0" err="1" smtClean="0">
                <a:solidFill>
                  <a:schemeClr val="tx1"/>
                </a:solidFill>
                <a:latin typeface="Times New Roman" pitchFamily="18" charset="0"/>
                <a:ea typeface="+mn-ea"/>
                <a:cs typeface="+mn-cs"/>
              </a:rPr>
              <a:t>termo-nucleares</a:t>
            </a:r>
            <a:r>
              <a:rPr lang="pt-BR" sz="1200" b="0" i="0" kern="1200" dirty="0" smtClean="0">
                <a:solidFill>
                  <a:schemeClr val="tx1"/>
                </a:solidFill>
                <a:latin typeface="Times New Roman" pitchFamily="18" charset="0"/>
                <a:ea typeface="+mn-ea"/>
                <a:cs typeface="+mn-cs"/>
              </a:rPr>
              <a:t>. A </a:t>
            </a:r>
            <a:r>
              <a:rPr lang="pt-BR" sz="1200" b="1" i="0" kern="1200" dirty="0" smtClean="0">
                <a:solidFill>
                  <a:schemeClr val="tx1"/>
                </a:solidFill>
                <a:latin typeface="Times New Roman" pitchFamily="18" charset="0"/>
                <a:ea typeface="+mn-ea"/>
                <a:cs typeface="+mn-cs"/>
              </a:rPr>
              <a:t>cromosfera</a:t>
            </a:r>
            <a:r>
              <a:rPr lang="pt-BR" sz="1200" b="0" i="0" kern="1200" dirty="0" smtClean="0">
                <a:solidFill>
                  <a:schemeClr val="tx1"/>
                </a:solidFill>
                <a:latin typeface="Times New Roman" pitchFamily="18" charset="0"/>
                <a:ea typeface="+mn-ea"/>
                <a:cs typeface="+mn-cs"/>
              </a:rPr>
              <a:t> é a camada da atmosfera solar logo acima da fotosfera. Ela tem cor avermelhada e é visível durante os eclipses solares, logo antes e após a totalidade. Estende-se por 10 mil km acima da fotosfera e a temperatura cresce da base para o topo, tendo um valor médio de 15 mil K. Ainda acima da cromosfera se encontra a </a:t>
            </a:r>
            <a:r>
              <a:rPr lang="pt-BR" sz="1200" b="1" i="0" kern="1200" dirty="0" smtClean="0">
                <a:solidFill>
                  <a:schemeClr val="tx1"/>
                </a:solidFill>
                <a:latin typeface="Times New Roman" pitchFamily="18" charset="0"/>
                <a:ea typeface="+mn-ea"/>
                <a:cs typeface="+mn-cs"/>
              </a:rPr>
              <a:t>coroa</a:t>
            </a:r>
            <a:r>
              <a:rPr lang="pt-BR" sz="1200" b="0" i="0" kern="1200" dirty="0" smtClean="0">
                <a:solidFill>
                  <a:schemeClr val="tx1"/>
                </a:solidFill>
                <a:latin typeface="Times New Roman" pitchFamily="18" charset="0"/>
                <a:ea typeface="+mn-ea"/>
                <a:cs typeface="+mn-cs"/>
              </a:rPr>
              <a:t>, também visível durante os eclipses totais. A coroa se estende por cerca de dois raios solares.</a:t>
            </a:r>
          </a:p>
          <a:p>
            <a:r>
              <a:rPr lang="pt-BR" sz="1200" b="1" i="0" kern="1200" dirty="0" smtClean="0">
                <a:solidFill>
                  <a:schemeClr val="tx1"/>
                </a:solidFill>
                <a:latin typeface="Times New Roman" pitchFamily="18" charset="0"/>
                <a:ea typeface="+mn-ea"/>
                <a:cs typeface="+mn-cs"/>
              </a:rPr>
              <a:t/>
            </a:r>
            <a:br>
              <a:rPr lang="pt-BR" sz="1200" b="1" i="0" kern="1200" dirty="0" smtClean="0">
                <a:solidFill>
                  <a:schemeClr val="tx1"/>
                </a:solidFill>
                <a:latin typeface="Times New Roman" pitchFamily="18" charset="0"/>
                <a:ea typeface="+mn-ea"/>
                <a:cs typeface="+mn-cs"/>
              </a:rPr>
            </a:br>
            <a:r>
              <a:rPr lang="pt-BR" sz="1200" b="1" i="0" kern="1200" dirty="0" smtClean="0">
                <a:solidFill>
                  <a:schemeClr val="tx1"/>
                </a:solidFill>
                <a:latin typeface="Times New Roman" pitchFamily="18" charset="0"/>
                <a:ea typeface="+mn-ea"/>
                <a:cs typeface="+mn-cs"/>
              </a:rPr>
              <a:t>A fotosfera</a:t>
            </a:r>
          </a:p>
          <a:p>
            <a:r>
              <a:rPr lang="pt-BR" sz="1200" b="0" i="0" kern="1200" dirty="0" smtClean="0">
                <a:solidFill>
                  <a:schemeClr val="tx1"/>
                </a:solidFill>
                <a:latin typeface="Times New Roman" pitchFamily="18" charset="0"/>
                <a:ea typeface="+mn-ea"/>
                <a:cs typeface="+mn-cs"/>
              </a:rPr>
              <a:t>Foto do Sol na linha de 584 Å do hélio (</a:t>
            </a:r>
            <a:r>
              <a:rPr lang="pt-BR" sz="1200" b="0" i="0" kern="1200" dirty="0" err="1" smtClean="0">
                <a:solidFill>
                  <a:schemeClr val="tx1"/>
                </a:solidFill>
                <a:latin typeface="Times New Roman" pitchFamily="18" charset="0"/>
                <a:ea typeface="+mn-ea"/>
                <a:cs typeface="+mn-cs"/>
              </a:rPr>
              <a:t>HeI</a:t>
            </a:r>
            <a:r>
              <a:rPr lang="pt-BR" sz="1200" b="0" i="0" kern="1200" dirty="0" smtClean="0">
                <a:solidFill>
                  <a:schemeClr val="tx1"/>
                </a:solidFill>
                <a:latin typeface="Times New Roman" pitchFamily="18" charset="0"/>
                <a:ea typeface="+mn-ea"/>
                <a:cs typeface="+mn-cs"/>
              </a:rPr>
              <a:t>), obtida pelo satélite SOHO (</a:t>
            </a:r>
            <a:r>
              <a:rPr lang="pt-BR" sz="1200" b="0" i="0" kern="1200" dirty="0" err="1" smtClean="0">
                <a:solidFill>
                  <a:schemeClr val="tx1"/>
                </a:solidFill>
                <a:latin typeface="Times New Roman" pitchFamily="18" charset="0"/>
                <a:ea typeface="+mn-ea"/>
                <a:cs typeface="+mn-cs"/>
              </a:rPr>
              <a:t>The</a:t>
            </a:r>
            <a:r>
              <a:rPr lang="pt-BR" sz="1200" b="0" i="0" kern="1200" dirty="0" smtClean="0">
                <a:solidFill>
                  <a:schemeClr val="tx1"/>
                </a:solidFill>
                <a:latin typeface="Times New Roman" pitchFamily="18" charset="0"/>
                <a:ea typeface="+mn-ea"/>
                <a:cs typeface="+mn-cs"/>
              </a:rPr>
              <a:t> Solar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Heliospheric</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Observatory</a:t>
            </a:r>
            <a:r>
              <a:rPr lang="pt-BR" sz="1200" b="0" i="0" kern="1200" dirty="0" smtClean="0">
                <a:solidFill>
                  <a:schemeClr val="tx1"/>
                </a:solidFill>
                <a:latin typeface="Times New Roman" pitchFamily="18" charset="0"/>
                <a:ea typeface="+mn-ea"/>
                <a:cs typeface="+mn-cs"/>
              </a:rPr>
              <a:t>), da ESA/NASA</a:t>
            </a:r>
            <a:br>
              <a:rPr lang="pt-BR" sz="1200" b="0" i="0" kern="1200" dirty="0" smtClean="0">
                <a:solidFill>
                  <a:schemeClr val="tx1"/>
                </a:solidFill>
                <a:latin typeface="Times New Roman" pitchFamily="18" charset="0"/>
                <a:ea typeface="+mn-ea"/>
                <a:cs typeface="+mn-cs"/>
              </a:rPr>
            </a:br>
            <a:endParaRPr lang="pt-BR" sz="1200" b="0" i="0" kern="1200" dirty="0" smtClean="0">
              <a:solidFill>
                <a:schemeClr val="tx1"/>
              </a:solidFill>
              <a:latin typeface="Times New Roman" pitchFamily="18" charset="0"/>
              <a:ea typeface="+mn-ea"/>
              <a:cs typeface="+mn-cs"/>
            </a:endParaRPr>
          </a:p>
          <a:p>
            <a:r>
              <a:rPr lang="pt-BR" sz="1200" b="0" i="0" kern="1200" dirty="0" smtClean="0">
                <a:solidFill>
                  <a:schemeClr val="tx1"/>
                </a:solidFill>
                <a:latin typeface="Times New Roman" pitchFamily="18" charset="0"/>
                <a:ea typeface="+mn-ea"/>
                <a:cs typeface="+mn-cs"/>
              </a:rPr>
              <a:t>A fotosfera do Sol tem a aparência da superfície de um líquido em ebulição, cheia de bolhas, ou grânulos. Este fenômeno é chamado de </a:t>
            </a:r>
            <a:r>
              <a:rPr lang="pt-BR" sz="1200" b="1" i="0" kern="1200" dirty="0" smtClean="0">
                <a:solidFill>
                  <a:schemeClr val="tx1"/>
                </a:solidFill>
                <a:latin typeface="Times New Roman" pitchFamily="18" charset="0"/>
                <a:ea typeface="+mn-ea"/>
                <a:cs typeface="+mn-cs"/>
              </a:rPr>
              <a:t>granulação </a:t>
            </a:r>
            <a:r>
              <a:rPr lang="pt-BR" sz="1200" b="1" i="0" kern="1200" dirty="0" err="1" smtClean="0">
                <a:solidFill>
                  <a:schemeClr val="tx1"/>
                </a:solidFill>
                <a:latin typeface="Times New Roman" pitchFamily="18" charset="0"/>
                <a:ea typeface="+mn-ea"/>
                <a:cs typeface="+mn-cs"/>
              </a:rPr>
              <a:t>fotosférica</a:t>
            </a:r>
            <a:r>
              <a:rPr lang="pt-BR" sz="1200" b="0" i="0" kern="1200" dirty="0" smtClean="0">
                <a:solidFill>
                  <a:schemeClr val="tx1"/>
                </a:solidFill>
                <a:latin typeface="Times New Roman" pitchFamily="18" charset="0"/>
                <a:ea typeface="+mn-ea"/>
                <a:cs typeface="+mn-cs"/>
              </a:rPr>
              <a:t>. Os grânulos têm em torno de 5000 km de diâmetro e duram cerca de 10 </a:t>
            </a:r>
            <a:r>
              <a:rPr lang="pt-BR" sz="1200" b="0" i="0" kern="1200" dirty="0" err="1" smtClean="0">
                <a:solidFill>
                  <a:schemeClr val="tx1"/>
                </a:solidFill>
                <a:latin typeface="Times New Roman" pitchFamily="18" charset="0"/>
                <a:ea typeface="+mn-ea"/>
                <a:cs typeface="+mn-cs"/>
              </a:rPr>
              <a:t>min</a:t>
            </a:r>
            <a:r>
              <a:rPr lang="pt-BR" sz="1200" b="0" i="0" kern="1200" dirty="0" smtClean="0">
                <a:solidFill>
                  <a:schemeClr val="tx1"/>
                </a:solidFill>
                <a:latin typeface="Times New Roman" pitchFamily="18" charset="0"/>
                <a:ea typeface="+mn-ea"/>
                <a:cs typeface="+mn-cs"/>
              </a:rPr>
              <a:t> cada. Eles marcam os topos das colunas convectivas de gás quente, que se forma na zona convectiva, logo abaixo da fotosfera. As regiões escuras entre os grânulos são regiões onde o gás mais frio e mais denso escorrem para baixo.</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Foto do Sol em luz branca, mostrando algumas manchas solares</a:t>
            </a:r>
            <a:br>
              <a:rPr lang="pt-BR" sz="1200" b="0" i="0" kern="1200" dirty="0" smtClean="0">
                <a:solidFill>
                  <a:schemeClr val="tx1"/>
                </a:solidFill>
                <a:latin typeface="Times New Roman" pitchFamily="18" charset="0"/>
                <a:ea typeface="+mn-ea"/>
                <a:cs typeface="+mn-cs"/>
              </a:rPr>
            </a:br>
            <a:endParaRPr lang="pt-BR" sz="1200" b="0" i="0" kern="1200" dirty="0" smtClean="0">
              <a:solidFill>
                <a:schemeClr val="tx1"/>
              </a:solidFill>
              <a:latin typeface="Times New Roman" pitchFamily="18" charset="0"/>
              <a:ea typeface="+mn-ea"/>
              <a:cs typeface="+mn-cs"/>
            </a:endParaRPr>
          </a:p>
          <a:p>
            <a:r>
              <a:rPr lang="pt-BR" sz="1200" b="0" i="0" kern="1200" dirty="0" smtClean="0">
                <a:solidFill>
                  <a:schemeClr val="tx1"/>
                </a:solidFill>
                <a:latin typeface="Times New Roman" pitchFamily="18" charset="0"/>
                <a:ea typeface="+mn-ea"/>
                <a:cs typeface="+mn-cs"/>
              </a:rPr>
              <a:t>O fenômeno </a:t>
            </a:r>
            <a:r>
              <a:rPr lang="pt-BR" sz="1200" b="0" i="0" kern="1200" dirty="0" err="1" smtClean="0">
                <a:solidFill>
                  <a:schemeClr val="tx1"/>
                </a:solidFill>
                <a:latin typeface="Times New Roman" pitchFamily="18" charset="0"/>
                <a:ea typeface="+mn-ea"/>
                <a:cs typeface="+mn-cs"/>
              </a:rPr>
              <a:t>fotosférico</a:t>
            </a:r>
            <a:r>
              <a:rPr lang="pt-BR" sz="1200" b="0" i="0" kern="1200" dirty="0" smtClean="0">
                <a:solidFill>
                  <a:schemeClr val="tx1"/>
                </a:solidFill>
                <a:latin typeface="Times New Roman" pitchFamily="18" charset="0"/>
                <a:ea typeface="+mn-ea"/>
                <a:cs typeface="+mn-cs"/>
              </a:rPr>
              <a:t> mais notável é o das </a:t>
            </a:r>
            <a:r>
              <a:rPr lang="pt-BR" sz="1200" b="1" i="0" kern="1200" dirty="0" smtClean="0">
                <a:solidFill>
                  <a:schemeClr val="tx1"/>
                </a:solidFill>
                <a:latin typeface="Times New Roman" pitchFamily="18" charset="0"/>
                <a:ea typeface="+mn-ea"/>
                <a:cs typeface="+mn-cs"/>
              </a:rPr>
              <a:t>manchas solares</a:t>
            </a:r>
            <a:r>
              <a:rPr lang="pt-BR" sz="1200" b="0" i="0" kern="1200" dirty="0" smtClean="0">
                <a:solidFill>
                  <a:schemeClr val="tx1"/>
                </a:solidFill>
                <a:latin typeface="Times New Roman" pitchFamily="18" charset="0"/>
                <a:ea typeface="+mn-ea"/>
                <a:cs typeface="+mn-cs"/>
              </a:rPr>
              <a:t>,regiões irregulares que aparecem mais escuras do que a fotosfera circundante e que muitas vezes podem ser observadas mesmo a olho nu, embora olhar diretamente para o Sol só não é perigoso quando ele está no horizonte. As manchas foram registradas na China já no ano 28 </a:t>
            </a:r>
            <a:r>
              <a:rPr lang="pt-BR" sz="1200" b="0" i="0" kern="1200" dirty="0" err="1" smtClean="0">
                <a:solidFill>
                  <a:schemeClr val="tx1"/>
                </a:solidFill>
                <a:latin typeface="Times New Roman" pitchFamily="18" charset="0"/>
                <a:ea typeface="+mn-ea"/>
                <a:cs typeface="+mn-cs"/>
              </a:rPr>
              <a:t>a.C.</a:t>
            </a:r>
            <a:r>
              <a:rPr lang="pt-BR" sz="1200" b="0" i="0" kern="1200" dirty="0" smtClean="0">
                <a:solidFill>
                  <a:schemeClr val="tx1"/>
                </a:solidFill>
                <a:latin typeface="Times New Roman" pitchFamily="18" charset="0"/>
                <a:ea typeface="+mn-ea"/>
                <a:cs typeface="+mn-cs"/>
              </a:rPr>
              <a:t>, mas seu estudo científico começou com o uso do telescópio, sendo observadas (por projeção da imagem do Sol) por </a:t>
            </a:r>
            <a:r>
              <a:rPr lang="pt-BR" sz="1200" b="0" i="0" kern="1200" dirty="0" err="1" smtClean="0">
                <a:solidFill>
                  <a:schemeClr val="tx1"/>
                </a:solidFill>
                <a:latin typeface="Times New Roman" pitchFamily="18" charset="0"/>
                <a:ea typeface="+mn-ea"/>
                <a:cs typeface="+mn-cs"/>
              </a:rPr>
              <a:t>Galileo</a:t>
            </a:r>
            <a:r>
              <a:rPr lang="pt-BR" sz="1200" b="0" i="0" kern="1200" dirty="0" smtClean="0">
                <a:solidFill>
                  <a:schemeClr val="tx1"/>
                </a:solidFill>
                <a:latin typeface="Times New Roman" pitchFamily="18" charset="0"/>
                <a:ea typeface="+mn-ea"/>
                <a:cs typeface="+mn-cs"/>
              </a:rPr>
              <a:t>, Thomas </a:t>
            </a:r>
            <a:r>
              <a:rPr lang="pt-BR" sz="1200" b="0" i="0" kern="1200" dirty="0" err="1" smtClean="0">
                <a:solidFill>
                  <a:schemeClr val="tx1"/>
                </a:solidFill>
                <a:latin typeface="Times New Roman" pitchFamily="18" charset="0"/>
                <a:ea typeface="+mn-ea"/>
                <a:cs typeface="+mn-cs"/>
              </a:rPr>
              <a:t>Harriot</a:t>
            </a:r>
            <a:r>
              <a:rPr lang="pt-BR" sz="1200" b="0" i="0" kern="1200" dirty="0" smtClean="0">
                <a:solidFill>
                  <a:schemeClr val="tx1"/>
                </a:solidFill>
                <a:latin typeface="Times New Roman" pitchFamily="18" charset="0"/>
                <a:ea typeface="+mn-ea"/>
                <a:cs typeface="+mn-cs"/>
              </a:rPr>
              <a:t> (1560-1621) já em 1610 e por </a:t>
            </a:r>
            <a:r>
              <a:rPr lang="pt-BR" sz="1200" b="0" i="0" kern="1200" dirty="0" err="1" smtClean="0">
                <a:solidFill>
                  <a:schemeClr val="tx1"/>
                </a:solidFill>
                <a:latin typeface="Times New Roman" pitchFamily="18" charset="0"/>
                <a:ea typeface="+mn-ea"/>
                <a:cs typeface="+mn-cs"/>
              </a:rPr>
              <a:t>Johannes</a:t>
            </a:r>
            <a:r>
              <a:rPr lang="pt-BR" sz="1200" b="0" i="0" kern="1200" dirty="0" smtClean="0">
                <a:solidFill>
                  <a:schemeClr val="tx1"/>
                </a:solidFill>
                <a:latin typeface="Times New Roman" pitchFamily="18" charset="0"/>
                <a:ea typeface="+mn-ea"/>
                <a:cs typeface="+mn-cs"/>
              </a:rPr>
              <a:t> (1587-1616) e David </a:t>
            </a:r>
            <a:r>
              <a:rPr lang="pt-BR" sz="1200" b="1" i="0" kern="1200" dirty="0" err="1" smtClean="0">
                <a:solidFill>
                  <a:schemeClr val="tx1"/>
                </a:solidFill>
                <a:latin typeface="Times New Roman" pitchFamily="18" charset="0"/>
                <a:ea typeface="+mn-ea"/>
                <a:cs typeface="+mn-cs"/>
              </a:rPr>
              <a:t>Fabricius</a:t>
            </a:r>
            <a:r>
              <a:rPr lang="pt-BR" sz="1200" b="0" i="0" kern="1200" dirty="0" smtClean="0">
                <a:solidFill>
                  <a:schemeClr val="tx1"/>
                </a:solidFill>
                <a:latin typeface="Times New Roman" pitchFamily="18" charset="0"/>
                <a:ea typeface="+mn-ea"/>
                <a:cs typeface="+mn-cs"/>
              </a:rPr>
              <a:t> (1564-1617) e por </a:t>
            </a:r>
            <a:r>
              <a:rPr lang="pt-BR" sz="1200" b="0" i="0" kern="1200" dirty="0" err="1" smtClean="0">
                <a:solidFill>
                  <a:schemeClr val="tx1"/>
                </a:solidFill>
                <a:latin typeface="Times New Roman" pitchFamily="18" charset="0"/>
                <a:ea typeface="+mn-ea"/>
                <a:cs typeface="+mn-cs"/>
              </a:rPr>
              <a:t>Christoph</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Scheiner</a:t>
            </a:r>
            <a:r>
              <a:rPr lang="pt-BR" sz="1200" b="0" i="0" kern="1200" dirty="0" smtClean="0">
                <a:solidFill>
                  <a:schemeClr val="tx1"/>
                </a:solidFill>
                <a:latin typeface="Times New Roman" pitchFamily="18" charset="0"/>
                <a:ea typeface="+mn-ea"/>
                <a:cs typeface="+mn-cs"/>
              </a:rPr>
              <a:t> (1575-1650) em 1611. São constituídas de duas partes: a </a:t>
            </a:r>
            <a:r>
              <a:rPr lang="pt-BR" sz="1200" b="1" i="0" kern="1200" dirty="0" err="1" smtClean="0">
                <a:solidFill>
                  <a:schemeClr val="tx1"/>
                </a:solidFill>
                <a:latin typeface="Times New Roman" pitchFamily="18" charset="0"/>
                <a:ea typeface="+mn-ea"/>
                <a:cs typeface="+mn-cs"/>
              </a:rPr>
              <a:t>umbra</a:t>
            </a:r>
            <a:r>
              <a:rPr lang="pt-BR" sz="1200" b="0" i="0" kern="1200" dirty="0" smtClean="0">
                <a:solidFill>
                  <a:schemeClr val="tx1"/>
                </a:solidFill>
                <a:latin typeface="Times New Roman" pitchFamily="18" charset="0"/>
                <a:ea typeface="+mn-ea"/>
                <a:cs typeface="+mn-cs"/>
              </a:rPr>
              <a:t>, parte central mais escura, com temperaturas em torno de 3800 K, e a </a:t>
            </a:r>
            <a:r>
              <a:rPr lang="pt-BR" sz="1200" b="1" i="0" kern="1200" dirty="0" smtClean="0">
                <a:solidFill>
                  <a:schemeClr val="tx1"/>
                </a:solidFill>
                <a:latin typeface="Times New Roman" pitchFamily="18" charset="0"/>
                <a:ea typeface="+mn-ea"/>
                <a:cs typeface="+mn-cs"/>
              </a:rPr>
              <a:t>penumbra</a:t>
            </a:r>
            <a:r>
              <a:rPr lang="pt-BR" sz="1200" b="0" i="0" kern="1200" dirty="0" smtClean="0">
                <a:solidFill>
                  <a:schemeClr val="tx1"/>
                </a:solidFill>
                <a:latin typeface="Times New Roman" pitchFamily="18" charset="0"/>
                <a:ea typeface="+mn-ea"/>
                <a:cs typeface="+mn-cs"/>
              </a:rPr>
              <a:t>, região um pouco mais clara e com estrutura radial em torno da </a:t>
            </a:r>
            <a:r>
              <a:rPr lang="pt-BR" sz="1200" b="0" i="0" kern="1200" dirty="0" err="1" smtClean="0">
                <a:solidFill>
                  <a:schemeClr val="tx1"/>
                </a:solidFill>
                <a:latin typeface="Times New Roman" pitchFamily="18" charset="0"/>
                <a:ea typeface="+mn-ea"/>
                <a:cs typeface="+mn-cs"/>
              </a:rPr>
              <a:t>umbra</a:t>
            </a:r>
            <a:r>
              <a:rPr lang="pt-BR" sz="1200" b="0" i="0" kern="1200" dirty="0" smtClean="0">
                <a:solidFill>
                  <a:schemeClr val="tx1"/>
                </a:solidFill>
                <a:latin typeface="Times New Roman" pitchFamily="18" charset="0"/>
                <a:ea typeface="+mn-ea"/>
                <a:cs typeface="+mn-cs"/>
              </a:rPr>
              <a:t>. As manchas solares tendem a se formar em grupos e estão associadas a intensos campos magnéticos no Sol.</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As manchas solares seguem um ciclo de 11 anos em que o número de manchas varia entre máximos e mínimos, descoberto em 1843 pelo astrônomo amador alemão Samuel Heinrich </a:t>
            </a:r>
            <a:r>
              <a:rPr lang="pt-BR" sz="1200" b="0" i="0" kern="1200" dirty="0" err="1" smtClean="0">
                <a:solidFill>
                  <a:schemeClr val="tx1"/>
                </a:solidFill>
                <a:latin typeface="Times New Roman" pitchFamily="18" charset="0"/>
                <a:ea typeface="+mn-ea"/>
                <a:cs typeface="+mn-cs"/>
              </a:rPr>
              <a:t>Schwabe</a:t>
            </a:r>
            <a:r>
              <a:rPr lang="pt-BR" sz="1200" b="0" i="0" kern="1200" dirty="0" smtClean="0">
                <a:solidFill>
                  <a:schemeClr val="tx1"/>
                </a:solidFill>
                <a:latin typeface="Times New Roman" pitchFamily="18" charset="0"/>
                <a:ea typeface="+mn-ea"/>
                <a:cs typeface="+mn-cs"/>
              </a:rPr>
              <a:t> (1789-1875). No gráfico abaixo, está registrado o número médio mensal de manchas.</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Distribuição de temperatura e densidade na atmosfera do Sol.</a:t>
            </a:r>
            <a:br>
              <a:rPr lang="pt-BR" sz="1200" b="0" i="0" kern="1200" dirty="0" smtClean="0">
                <a:solidFill>
                  <a:schemeClr val="tx1"/>
                </a:solidFill>
                <a:latin typeface="Times New Roman" pitchFamily="18" charset="0"/>
                <a:ea typeface="+mn-ea"/>
                <a:cs typeface="+mn-cs"/>
              </a:rPr>
            </a:br>
            <a:r>
              <a:rPr lang="pt-BR" sz="1200" b="0" i="0" kern="1200" dirty="0" smtClean="0">
                <a:solidFill>
                  <a:schemeClr val="tx1"/>
                </a:solidFill>
                <a:latin typeface="Times New Roman" pitchFamily="18" charset="0"/>
                <a:ea typeface="+mn-ea"/>
                <a:cs typeface="+mn-cs"/>
              </a:rPr>
              <a:t> </a:t>
            </a:r>
          </a:p>
          <a:p>
            <a:r>
              <a:rPr lang="pt-BR" sz="1200" b="1" i="0" kern="1200" dirty="0" smtClean="0">
                <a:solidFill>
                  <a:schemeClr val="tx1"/>
                </a:solidFill>
                <a:latin typeface="Times New Roman" pitchFamily="18" charset="0"/>
                <a:ea typeface="+mn-ea"/>
                <a:cs typeface="+mn-cs"/>
              </a:rPr>
              <a:t/>
            </a:r>
            <a:br>
              <a:rPr lang="pt-BR" sz="1200" b="1" i="0" kern="1200" dirty="0" smtClean="0">
                <a:solidFill>
                  <a:schemeClr val="tx1"/>
                </a:solidFill>
                <a:latin typeface="Times New Roman" pitchFamily="18" charset="0"/>
                <a:ea typeface="+mn-ea"/>
                <a:cs typeface="+mn-cs"/>
              </a:rPr>
            </a:br>
            <a:r>
              <a:rPr lang="pt-BR" sz="1200" b="1" i="0" kern="1200" dirty="0" smtClean="0">
                <a:solidFill>
                  <a:schemeClr val="tx1"/>
                </a:solidFill>
                <a:latin typeface="Times New Roman" pitchFamily="18" charset="0"/>
                <a:ea typeface="+mn-ea"/>
                <a:cs typeface="+mn-cs"/>
              </a:rPr>
              <a:t>A cromosfera</a:t>
            </a:r>
          </a:p>
          <a:p>
            <a:r>
              <a:rPr lang="pt-BR" sz="1200" b="0" i="0" kern="1200" dirty="0" smtClean="0">
                <a:solidFill>
                  <a:schemeClr val="tx1"/>
                </a:solidFill>
                <a:latin typeface="Times New Roman" pitchFamily="18" charset="0"/>
                <a:ea typeface="+mn-ea"/>
                <a:cs typeface="+mn-cs"/>
              </a:rPr>
              <a:t>A cromosfera do Sol normalmente não é visível, porque sua radiação é muito mais fraca do que a da fotosfera. Ela pode ser observada, no entanto, durante os eclipses, quando a Lua esconde o disco da fotosfera.</a:t>
            </a:r>
          </a:p>
          <a:p>
            <a:r>
              <a:rPr lang="pt-BR" sz="1200" b="0" i="0" kern="1200" dirty="0" smtClean="0">
                <a:solidFill>
                  <a:schemeClr val="tx1"/>
                </a:solidFill>
                <a:latin typeface="Times New Roman" pitchFamily="18" charset="0"/>
                <a:ea typeface="+mn-ea"/>
                <a:cs typeface="+mn-cs"/>
              </a:rPr>
              <a:t>Foto do eclipse total de 4 de novembro de 1994, obtida pelos autores em Santa Catarina, Brasil, mostrando a cromosfera.</a:t>
            </a:r>
            <a:br>
              <a:rPr lang="pt-BR" sz="1200" b="0" i="0" kern="1200" dirty="0" smtClean="0">
                <a:solidFill>
                  <a:schemeClr val="tx1"/>
                </a:solidFill>
                <a:latin typeface="Times New Roman" pitchFamily="18" charset="0"/>
                <a:ea typeface="+mn-ea"/>
                <a:cs typeface="+mn-cs"/>
              </a:rPr>
            </a:br>
            <a:endParaRPr lang="pt-BR" sz="1200" b="0" i="0" kern="1200" dirty="0" smtClean="0">
              <a:solidFill>
                <a:schemeClr val="tx1"/>
              </a:solidFill>
              <a:latin typeface="Times New Roman" pitchFamily="18" charset="0"/>
              <a:ea typeface="+mn-ea"/>
              <a:cs typeface="+mn-cs"/>
            </a:endParaRP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No capítulo de espectroscopia, detalha-se que o Sol tem um espectro contínuo com linhas escuras (de absorção). Esse espectro é o da fotosfera. No entanto, olhando a borda do Sol com um espectroscópio, durante um eclipse, temos a oportunidade de ver por alguns instantes o espectro da cromosfera, feito de linhas brilhantes, que mostram que a cromosfera é constituída de gases quentes que emitem luz na forma de linhas de emissão. Essas linhas são difíceis de serem observadas contra a luz brilhante da fotosfera, por isso não as vemos no espectro solar normal.</a:t>
            </a:r>
          </a:p>
          <a:p>
            <a:r>
              <a:rPr lang="pt-BR" sz="1200" b="0" i="0" kern="1200" dirty="0" smtClean="0">
                <a:solidFill>
                  <a:schemeClr val="tx1"/>
                </a:solidFill>
                <a:latin typeface="Times New Roman" pitchFamily="18" charset="0"/>
                <a:ea typeface="+mn-ea"/>
                <a:cs typeface="+mn-cs"/>
              </a:rPr>
              <a:t>Uma das linhas </a:t>
            </a:r>
            <a:r>
              <a:rPr lang="pt-BR" sz="1200" b="0" i="0" kern="1200" dirty="0" err="1" smtClean="0">
                <a:solidFill>
                  <a:schemeClr val="tx1"/>
                </a:solidFill>
                <a:latin typeface="Times New Roman" pitchFamily="18" charset="0"/>
                <a:ea typeface="+mn-ea"/>
                <a:cs typeface="+mn-cs"/>
              </a:rPr>
              <a:t>cromosféricas</a:t>
            </a:r>
            <a:r>
              <a:rPr lang="pt-BR" sz="1200" b="0" i="0" kern="1200" dirty="0" smtClean="0">
                <a:solidFill>
                  <a:schemeClr val="tx1"/>
                </a:solidFill>
                <a:latin typeface="Times New Roman" pitchFamily="18" charset="0"/>
                <a:ea typeface="+mn-ea"/>
                <a:cs typeface="+mn-cs"/>
              </a:rPr>
              <a:t> de emissão mais brilhantes é a linha de </a:t>
            </a:r>
            <a:r>
              <a:rPr lang="pt-BR" sz="1200" b="0" i="0" kern="1200" dirty="0" err="1" smtClean="0">
                <a:solidFill>
                  <a:schemeClr val="tx1"/>
                </a:solidFill>
                <a:latin typeface="Times New Roman" pitchFamily="18" charset="0"/>
                <a:ea typeface="+mn-ea"/>
                <a:cs typeface="+mn-cs"/>
              </a:rPr>
              <a:t>Balmer</a:t>
            </a:r>
            <a:r>
              <a:rPr lang="pt-BR" sz="1200" b="0" i="0" kern="1200" dirty="0" smtClean="0">
                <a:solidFill>
                  <a:schemeClr val="tx1"/>
                </a:solidFill>
                <a:latin typeface="Times New Roman" pitchFamily="18" charset="0"/>
                <a:ea typeface="+mn-ea"/>
                <a:cs typeface="+mn-cs"/>
              </a:rPr>
              <a:t> , no comprimento de onda 6563 Å, que no espectro solar normal aparece em absorção. A linha  está no vermelho, por isso a cromosfera tem cor avermelhada.</a:t>
            </a:r>
          </a:p>
          <a:p>
            <a:r>
              <a:rPr lang="pt-BR" sz="1200" b="0" i="0" kern="1200" dirty="0" smtClean="0">
                <a:solidFill>
                  <a:schemeClr val="tx1"/>
                </a:solidFill>
                <a:latin typeface="Times New Roman" pitchFamily="18" charset="0"/>
                <a:ea typeface="+mn-ea"/>
                <a:cs typeface="+mn-cs"/>
              </a:rPr>
              <a:t>Uma fotografia do Sol tirada com filtro  deixa passar apenas a luz da cromosfera e permite ver que a cromosfera tem uma aparência ondulada devido à presença de estruturas chamadas </a:t>
            </a:r>
            <a:r>
              <a:rPr lang="pt-BR" sz="1200" b="1" i="0" kern="1200" dirty="0" smtClean="0">
                <a:solidFill>
                  <a:schemeClr val="tx1"/>
                </a:solidFill>
                <a:latin typeface="Times New Roman" pitchFamily="18" charset="0"/>
                <a:ea typeface="+mn-ea"/>
                <a:cs typeface="+mn-cs"/>
              </a:rPr>
              <a:t>espículas</a:t>
            </a:r>
            <a:r>
              <a:rPr lang="pt-BR" sz="1200" b="0" i="0" kern="1200" dirty="0" smtClean="0">
                <a:solidFill>
                  <a:schemeClr val="tx1"/>
                </a:solidFill>
                <a:latin typeface="Times New Roman" pitchFamily="18" charset="0"/>
                <a:ea typeface="+mn-ea"/>
                <a:cs typeface="+mn-cs"/>
              </a:rPr>
              <a:t>, jatos de gás que se elevam a até 10 mil km acima da borda da cromosfera e duram poucos minutos. As espículas, observadas contra o disco do Sol, aparecem como filamentos escuros; nas bordas, aparecem como labaredas brilhantes.</a:t>
            </a:r>
          </a:p>
          <a:p>
            <a:r>
              <a:rPr lang="pt-BR" sz="1200" b="0" i="0" kern="1200" dirty="0" smtClean="0">
                <a:solidFill>
                  <a:schemeClr val="tx1"/>
                </a:solidFill>
                <a:latin typeface="Times New Roman" pitchFamily="18" charset="0"/>
                <a:ea typeface="+mn-ea"/>
                <a:cs typeface="+mn-cs"/>
              </a:rPr>
              <a:t>A temperatura na cromosfera varia de 4300 K na base a mais de 40 000 K a 2500 km de altura. Esse aquecimento da cromosfera deve ter uma fonte de energia que não são os fótons produzidos no interior do Sol, pois se a energia fosse gerada por fótons a cromosfera deveria ser mais fria do que fotosfera, e não mais quente. Atualmente se pensa que a fonte de energia são campos magnéticos variáveis formados na fotosfera e transportados para a coroa por correntes elétrica, deixando parte de sua energia na cromosfera.</a:t>
            </a:r>
          </a:p>
          <a:p>
            <a:r>
              <a:rPr lang="pt-BR" sz="1200" b="1" i="0" kern="1200" dirty="0" smtClean="0">
                <a:solidFill>
                  <a:schemeClr val="tx1"/>
                </a:solidFill>
                <a:latin typeface="Times New Roman" pitchFamily="18" charset="0"/>
                <a:ea typeface="+mn-ea"/>
                <a:cs typeface="+mn-cs"/>
              </a:rPr>
              <a:t/>
            </a:r>
            <a:br>
              <a:rPr lang="pt-BR" sz="1200" b="1" i="0" kern="1200" dirty="0" smtClean="0">
                <a:solidFill>
                  <a:schemeClr val="tx1"/>
                </a:solidFill>
                <a:latin typeface="Times New Roman" pitchFamily="18" charset="0"/>
                <a:ea typeface="+mn-ea"/>
                <a:cs typeface="+mn-cs"/>
              </a:rPr>
            </a:br>
            <a:r>
              <a:rPr lang="pt-BR" sz="1200" b="1" i="0" kern="1200" dirty="0" smtClean="0">
                <a:solidFill>
                  <a:schemeClr val="tx1"/>
                </a:solidFill>
                <a:latin typeface="Times New Roman" pitchFamily="18" charset="0"/>
                <a:ea typeface="+mn-ea"/>
                <a:cs typeface="+mn-cs"/>
              </a:rPr>
              <a:t>A Coroa</a:t>
            </a:r>
          </a:p>
          <a:p>
            <a:r>
              <a:rPr lang="pt-BR" dirty="0" smtClean="0"/>
              <a:t>Foto do Sol obtida pela estação espacial </a:t>
            </a:r>
            <a:r>
              <a:rPr lang="pt-BR" dirty="0" err="1" smtClean="0"/>
              <a:t>Skylab</a:t>
            </a:r>
            <a:r>
              <a:rPr lang="pt-BR" dirty="0" smtClean="0"/>
              <a:t> da NASA em 19 de dezembro de 1973, com um dos mais </a:t>
            </a:r>
            <a:r>
              <a:rPr lang="pt-BR" dirty="0" err="1" smtClean="0"/>
              <a:t>espectacular</a:t>
            </a:r>
            <a:r>
              <a:rPr lang="pt-BR" dirty="0" smtClean="0"/>
              <a:t> </a:t>
            </a:r>
            <a:r>
              <a:rPr lang="pt-BR" dirty="0" err="1" smtClean="0"/>
              <a:t>flares</a:t>
            </a:r>
            <a:r>
              <a:rPr lang="pt-BR" dirty="0" smtClean="0"/>
              <a:t> solares já gravados. A proeminência abrange mais de 588 000 km. Os </a:t>
            </a:r>
            <a:r>
              <a:rPr lang="pt-BR" dirty="0" err="1" smtClean="0"/>
              <a:t>pólos</a:t>
            </a:r>
            <a:r>
              <a:rPr lang="pt-BR" dirty="0" smtClean="0"/>
              <a:t> solares apresentam pouca </a:t>
            </a:r>
            <a:r>
              <a:rPr lang="pt-BR" dirty="0" err="1" smtClean="0"/>
              <a:t>super-granulação</a:t>
            </a:r>
            <a:r>
              <a:rPr lang="pt-BR" dirty="0" smtClean="0"/>
              <a:t> e um tom mais escuro do que o centro do disco.</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A cromosfera gradualmente se funde na coroa, a camada mais externa e mais rarefeita da atmosfera do Sol. A coroa também é melhor observada durante eclipses, pois apesar de ter um brilho equivalente ao da lua cheia, ela fica obscurecida quando a fotosfera é visível.</a:t>
            </a:r>
          </a:p>
          <a:p>
            <a:r>
              <a:rPr lang="pt-BR" sz="1200" b="0" i="0" kern="1200" dirty="0" smtClean="0">
                <a:solidFill>
                  <a:schemeClr val="tx1"/>
                </a:solidFill>
                <a:latin typeface="Times New Roman" pitchFamily="18" charset="0"/>
                <a:ea typeface="+mn-ea"/>
                <a:cs typeface="+mn-cs"/>
              </a:rPr>
              <a:t>O espectro da coroa mostra linhas muito brilhantes que, até 1940, não eram conhecidas. Atualmente sabemos que elas são produzidas por átomos de ferro, níquel, neônio e cálcio altamente ionizados e não por algum elemento estranho, como anteriormente foi pensado. O fato de existirem esses elementos várias vezes ionizados na coroa implica que sua temperatura deve ser muito alta, pois é necessária muita energia para arrancar muitos elétrons de um átomo. A coroa deve ter uma temperatura em torno de 1 milhão de graus Kelvin.Imagem obtida pelo satélite </a:t>
            </a:r>
            <a:r>
              <a:rPr lang="pt-BR" sz="1200" b="0" i="0" kern="1200" dirty="0" err="1" smtClean="0">
                <a:solidFill>
                  <a:schemeClr val="tx1"/>
                </a:solidFill>
                <a:latin typeface="Times New Roman" pitchFamily="18" charset="0"/>
                <a:ea typeface="+mn-ea"/>
                <a:cs typeface="+mn-cs"/>
              </a:rPr>
              <a:t>Transition</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Region</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and</a:t>
            </a:r>
            <a:r>
              <a:rPr lang="pt-BR" sz="1200" b="0" i="0" kern="1200" dirty="0" smtClean="0">
                <a:solidFill>
                  <a:schemeClr val="tx1"/>
                </a:solidFill>
                <a:latin typeface="Times New Roman" pitchFamily="18" charset="0"/>
                <a:ea typeface="+mn-ea"/>
                <a:cs typeface="+mn-cs"/>
              </a:rPr>
              <a:t> Coronal Explorer, da NASA, mostrando que o gás nos arcos se move balisticamente e é aquecido a partir da base dos mesmos.</a:t>
            </a:r>
          </a:p>
          <a:p>
            <a:r>
              <a:rPr lang="pt-BR" sz="1200" b="0" i="0" kern="1200" dirty="0" smtClean="0">
                <a:solidFill>
                  <a:schemeClr val="tx1"/>
                </a:solidFill>
                <a:latin typeface="Times New Roman" pitchFamily="18" charset="0"/>
                <a:ea typeface="+mn-ea"/>
                <a:cs typeface="+mn-cs"/>
              </a:rPr>
              <a:t>A elevação da temperatura na coroa deve ter origem no mesmo processo físico que aquece a cromosfera: transporte de energia por correntes elétricas induzidas por campos magnéticos variáveis.</a:t>
            </a:r>
          </a:p>
          <a:p>
            <a:r>
              <a:rPr lang="pt-BR" sz="1200" b="0" i="0" kern="1200" dirty="0" smtClean="0">
                <a:solidFill>
                  <a:schemeClr val="tx1"/>
                </a:solidFill>
                <a:latin typeface="Times New Roman" pitchFamily="18" charset="0"/>
                <a:ea typeface="+mn-ea"/>
                <a:cs typeface="+mn-cs"/>
              </a:rPr>
              <a:t>Da coroa emana o </a:t>
            </a:r>
            <a:r>
              <a:rPr lang="pt-BR" sz="1200" b="1" i="0" kern="1200" dirty="0" smtClean="0">
                <a:solidFill>
                  <a:schemeClr val="tx1"/>
                </a:solidFill>
                <a:latin typeface="Times New Roman" pitchFamily="18" charset="0"/>
                <a:ea typeface="+mn-ea"/>
                <a:cs typeface="+mn-cs"/>
              </a:rPr>
              <a:t>vento solar</a:t>
            </a:r>
            <a:r>
              <a:rPr lang="pt-BR" sz="1200" b="0" i="0" kern="1200" dirty="0" smtClean="0">
                <a:solidFill>
                  <a:schemeClr val="tx1"/>
                </a:solidFill>
                <a:latin typeface="Times New Roman" pitchFamily="18" charset="0"/>
                <a:ea typeface="+mn-ea"/>
                <a:cs typeface="+mn-cs"/>
              </a:rPr>
              <a:t>, um fluxo contínuo de partículas emitidas da coroa que acarretam</a:t>
            </a:r>
          </a:p>
          <a:p>
            <a:r>
              <a:rPr lang="pt-BR" sz="1200" b="0" i="0" kern="1200" dirty="0" smtClean="0">
                <a:solidFill>
                  <a:schemeClr val="tx1"/>
                </a:solidFill>
                <a:latin typeface="Times New Roman" pitchFamily="18" charset="0"/>
                <a:ea typeface="+mn-ea"/>
                <a:cs typeface="+mn-cs"/>
              </a:rPr>
              <a:t> uma perda de massa por parte do sol em torno de  por ano. O vento solar que atinge a Terra (aproximadamente 7 prótons/cm</a:t>
            </a:r>
            <a:r>
              <a:rPr lang="pt-BR" sz="1200" b="0" i="0" kern="1200" baseline="30000" dirty="0" smtClean="0">
                <a:solidFill>
                  <a:schemeClr val="tx1"/>
                </a:solidFill>
                <a:latin typeface="Times New Roman" pitchFamily="18" charset="0"/>
                <a:ea typeface="+mn-ea"/>
                <a:cs typeface="+mn-cs"/>
              </a:rPr>
              <a:t>3</a:t>
            </a:r>
            <a:r>
              <a:rPr lang="pt-BR" sz="1200" b="0" i="0" kern="1200" dirty="0" smtClean="0">
                <a:solidFill>
                  <a:schemeClr val="tx1"/>
                </a:solidFill>
                <a:latin typeface="Times New Roman" pitchFamily="18" charset="0"/>
                <a:ea typeface="+mn-ea"/>
                <a:cs typeface="+mn-cs"/>
              </a:rPr>
              <a:t> viajando a cerca de 400 km/s) é capturado pelo campo magnético da Terra, formando o </a:t>
            </a:r>
            <a:r>
              <a:rPr lang="pt-BR" sz="1200" b="1" i="0" kern="1200" dirty="0" smtClean="0">
                <a:solidFill>
                  <a:schemeClr val="tx1"/>
                </a:solidFill>
                <a:latin typeface="Times New Roman" pitchFamily="18" charset="0"/>
                <a:ea typeface="+mn-ea"/>
                <a:cs typeface="+mn-cs"/>
              </a:rPr>
              <a:t>cinturão de Van Allen</a:t>
            </a:r>
            <a:r>
              <a:rPr lang="pt-BR" sz="1200" b="0" i="0" kern="1200" dirty="0" smtClean="0">
                <a:solidFill>
                  <a:schemeClr val="tx1"/>
                </a:solidFill>
                <a:latin typeface="Times New Roman" pitchFamily="18" charset="0"/>
                <a:ea typeface="+mn-ea"/>
                <a:cs typeface="+mn-cs"/>
              </a:rPr>
              <a:t>, na magnetosfera terrestre.</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  </a:t>
            </a:r>
          </a:p>
          <a:p>
            <a:r>
              <a:rPr lang="pt-BR" sz="1200" b="0" i="0" kern="1200" dirty="0" smtClean="0">
                <a:solidFill>
                  <a:schemeClr val="tx1"/>
                </a:solidFill>
                <a:latin typeface="Times New Roman" pitchFamily="18" charset="0"/>
                <a:ea typeface="+mn-ea"/>
                <a:cs typeface="+mn-cs"/>
              </a:rPr>
              <a:t>Este cinturão, descoberto pelo físico americano James Alfred Van Allen (1914-) em 1958, só permite que as partículas carregadas entrem na atmosfera da Terra pelos </a:t>
            </a:r>
            <a:r>
              <a:rPr lang="pt-BR" sz="1200" b="0" i="0" kern="1200" dirty="0" err="1" smtClean="0">
                <a:solidFill>
                  <a:schemeClr val="tx1"/>
                </a:solidFill>
                <a:latin typeface="Times New Roman" pitchFamily="18" charset="0"/>
                <a:ea typeface="+mn-ea"/>
                <a:cs typeface="+mn-cs"/>
              </a:rPr>
              <a:t>pólos</a:t>
            </a:r>
            <a:r>
              <a:rPr lang="pt-BR" sz="1200" b="0" i="0" kern="1200" dirty="0" smtClean="0">
                <a:solidFill>
                  <a:schemeClr val="tx1"/>
                </a:solidFill>
                <a:latin typeface="Times New Roman" pitchFamily="18" charset="0"/>
                <a:ea typeface="+mn-ea"/>
                <a:cs typeface="+mn-cs"/>
              </a:rPr>
              <a:t>, causando as </a:t>
            </a:r>
            <a:r>
              <a:rPr lang="pt-BR" sz="1200" b="1" i="0" kern="1200" dirty="0" smtClean="0">
                <a:solidFill>
                  <a:schemeClr val="tx1"/>
                </a:solidFill>
                <a:latin typeface="Times New Roman" pitchFamily="18" charset="0"/>
                <a:ea typeface="+mn-ea"/>
                <a:cs typeface="+mn-cs"/>
              </a:rPr>
              <a:t>auroras</a:t>
            </a:r>
            <a:r>
              <a:rPr lang="pt-BR" sz="1200" b="0" i="0" kern="1200" dirty="0" smtClean="0">
                <a:solidFill>
                  <a:schemeClr val="tx1"/>
                </a:solidFill>
                <a:latin typeface="Times New Roman" pitchFamily="18" charset="0"/>
                <a:ea typeface="+mn-ea"/>
                <a:cs typeface="+mn-cs"/>
              </a:rPr>
              <a:t>, fenômenos luminosos de excitação e </a:t>
            </a:r>
            <a:r>
              <a:rPr lang="pt-BR" sz="1200" b="0" i="0" kern="1200" dirty="0" err="1" smtClean="0">
                <a:solidFill>
                  <a:schemeClr val="tx1"/>
                </a:solidFill>
                <a:latin typeface="Times New Roman" pitchFamily="18" charset="0"/>
                <a:ea typeface="+mn-ea"/>
                <a:cs typeface="+mn-cs"/>
              </a:rPr>
              <a:t>des-excitação</a:t>
            </a:r>
            <a:r>
              <a:rPr lang="pt-BR" sz="1200" b="0" i="0" kern="1200" dirty="0" smtClean="0">
                <a:solidFill>
                  <a:schemeClr val="tx1"/>
                </a:solidFill>
                <a:latin typeface="Times New Roman" pitchFamily="18" charset="0"/>
                <a:ea typeface="+mn-ea"/>
                <a:cs typeface="+mn-cs"/>
              </a:rPr>
              <a:t> dos átomos de oxigênio.</a:t>
            </a:r>
          </a:p>
          <a:p>
            <a:r>
              <a:rPr lang="pt-BR" sz="1200" b="0" i="0" kern="1200" dirty="0" smtClean="0">
                <a:solidFill>
                  <a:schemeClr val="tx1"/>
                </a:solidFill>
                <a:latin typeface="Times New Roman" pitchFamily="18" charset="0"/>
                <a:ea typeface="+mn-ea"/>
                <a:cs typeface="+mn-cs"/>
              </a:rPr>
              <a:t> </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http://sohowww.nascom.nasa.gov/classroom/images/fusionsm.</a:t>
            </a:r>
            <a:r>
              <a:rPr lang="pt-BR" dirty="0" err="1" smtClean="0"/>
              <a:t>mov</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http://portaldoprofessor.mec.gov.br/fichaTecnicaAula.html?aula=1767</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http://www.windows2universe.org/php/gallery/gallery.php?id=86</a:t>
            </a:r>
          </a:p>
          <a:p>
            <a:endParaRPr lang="en-US" dirty="0" smtClean="0"/>
          </a:p>
          <a:p>
            <a:r>
              <a:rPr lang="en-US" dirty="0" smtClean="0"/>
              <a:t>These two pictures show sunspots on the Sun in 2001 (left) and 2003 (right). Sunspots only form near the Sun's equator and are never seen near the Sun's poles. </a:t>
            </a:r>
            <a:br>
              <a:rPr lang="en-US" dirty="0" smtClean="0"/>
            </a:br>
            <a:r>
              <a:rPr lang="en-US" dirty="0" smtClean="0"/>
              <a:t>Images courtesy of SOHO/NASA/ESA.</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http://www.windows2universe.org/sun/images/sunspots_sm.jpg</a:t>
            </a:r>
          </a:p>
          <a:p>
            <a:endParaRPr lang="en-US" sz="1200" b="0"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These are two pictures of different sunspots. The picture on the left shows the whole Sun with some large sunspot groups on it. The sunspot groups in that picture are as big as the giant planet Jupiter. The picture on the right is a </a:t>
            </a:r>
            <a:r>
              <a:rPr lang="en-US" sz="1200" b="0" i="0" kern="1200" dirty="0" err="1" smtClean="0">
                <a:solidFill>
                  <a:schemeClr val="tx1"/>
                </a:solidFill>
                <a:latin typeface="Times New Roman" pitchFamily="18" charset="0"/>
                <a:ea typeface="+mn-ea"/>
                <a:cs typeface="+mn-cs"/>
              </a:rPr>
              <a:t>closeup</a:t>
            </a:r>
            <a:r>
              <a:rPr lang="en-US" sz="1200" b="0" i="0" kern="1200" dirty="0" smtClean="0">
                <a:solidFill>
                  <a:schemeClr val="tx1"/>
                </a:solidFill>
                <a:latin typeface="Times New Roman" pitchFamily="18" charset="0"/>
                <a:ea typeface="+mn-ea"/>
                <a:cs typeface="+mn-cs"/>
              </a:rPr>
              <a:t> of some other sunspots. The larger sunspot on the right (top) is bigger than Earth! </a:t>
            </a:r>
            <a:r>
              <a:rPr lang="en-US" dirty="0" smtClean="0"/>
              <a:t/>
            </a:r>
            <a:br>
              <a:rPr lang="en-US" dirty="0" smtClean="0"/>
            </a:br>
            <a:r>
              <a:rPr lang="en-US" sz="1200" b="0" i="1" kern="1200" dirty="0" smtClean="0">
                <a:solidFill>
                  <a:schemeClr val="tx1"/>
                </a:solidFill>
                <a:latin typeface="Times New Roman" pitchFamily="18" charset="0"/>
                <a:ea typeface="+mn-ea"/>
                <a:cs typeface="+mn-cs"/>
              </a:rPr>
              <a:t>Images courtesy SOHO (NASA &amp; ESA) and the Royal Swedish Academy of Sciences.</a:t>
            </a:r>
          </a:p>
          <a:p>
            <a:endParaRPr lang="en-US" sz="1200" b="0" i="1" kern="1200" dirty="0" smtClean="0">
              <a:solidFill>
                <a:schemeClr val="tx1"/>
              </a:solidFill>
              <a:latin typeface="Times New Roman" pitchFamily="18" charset="0"/>
              <a:ea typeface="+mn-ea"/>
              <a:cs typeface="+mn-cs"/>
            </a:endParaRPr>
          </a:p>
          <a:p>
            <a:r>
              <a:rPr lang="pt-BR" dirty="0" smtClean="0"/>
              <a:t>http://www.windows2universe.org/php/gallery/gallery.</a:t>
            </a:r>
            <a:r>
              <a:rPr lang="pt-BR" dirty="0" err="1" smtClean="0"/>
              <a:t>php</a:t>
            </a:r>
            <a:r>
              <a:rPr lang="pt-BR" dirty="0" smtClean="0"/>
              <a:t>?id=193</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http://en.wikipedia.org/wiki/File:Sunset_2007-1.</a:t>
            </a:r>
            <a:r>
              <a:rPr lang="pt-BR" dirty="0" err="1" smtClean="0"/>
              <a:t>jpg</a:t>
            </a:r>
            <a:endParaRPr lang="pt-BR" dirty="0" smtClean="0"/>
          </a:p>
          <a:p>
            <a:r>
              <a:rPr lang="pt-BR" dirty="0" smtClean="0"/>
              <a:t>http://www.redicecreations.com/specialreports/2006/10oct/worldend2012.jpg</a:t>
            </a:r>
          </a:p>
          <a:p>
            <a:r>
              <a:rPr lang="pt-BR" dirty="0" smtClean="0"/>
              <a:t>http://www.redicecreations.com/specialreports/2006/10oct/worldend2012.html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SDO took a closer look as a barely emerging sunspot group really grew and mushroomed into a large sunspot group over less than three days (Jan. 6-8, 2012). Sunspots are almost always changing, but the speed of growth here was quite striking. Sunspots are cooler, darker regions generated by magnetic forces beneath the Sun's surface. They are often the source for solar storms, although this particular group did not produce any major storms. For a size comparison, the spot on the left of the group is easily larger than Earth. </a:t>
            </a:r>
          </a:p>
          <a:p>
            <a:r>
              <a:rPr lang="en-US" dirty="0" smtClean="0"/>
              <a:t> </a:t>
            </a:r>
          </a:p>
          <a:p>
            <a:r>
              <a:rPr lang="pt-BR" dirty="0" smtClean="0"/>
              <a:t>http://sdo.gsfc.nasa.gov/gallery/potw.</a:t>
            </a:r>
            <a:r>
              <a:rPr lang="pt-BR" dirty="0" err="1" smtClean="0"/>
              <a:t>php</a:t>
            </a:r>
            <a:r>
              <a:rPr lang="pt-BR" dirty="0" smtClean="0"/>
              <a:t>?v=</a:t>
            </a:r>
            <a:r>
              <a:rPr lang="pt-BR" dirty="0" err="1" smtClean="0"/>
              <a:t>item&amp;id</a:t>
            </a:r>
            <a:r>
              <a:rPr lang="pt-BR" dirty="0" smtClean="0"/>
              <a:t>=82</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Sunspots, which are cooler, darker areas of intense magnetic activity, are most often the source of solar storms. If we take the observations of the Sun's lower atmosphere in extreme ultraviolet light (July 17-18, 2011), then digitally peer down through the atmosphere to video of the surface seen in filtered light, we can see the correlation of the sunspots to the brighter active regions above the surface. The loops above the sunspot regions reveal magnetic field lines pushing out from the Sun. It is a little like sorcery, isn't it?</a:t>
            </a:r>
            <a:r>
              <a:rPr lang="pt-BR" dirty="0" smtClean="0"/>
              <a:t> http://sdo.gsfc.nasa.gov/gallery/potw.</a:t>
            </a:r>
            <a:r>
              <a:rPr lang="pt-BR" dirty="0" err="1" smtClean="0"/>
              <a:t>php</a:t>
            </a:r>
            <a:r>
              <a:rPr lang="pt-BR" dirty="0" smtClean="0"/>
              <a:t>?v=</a:t>
            </a:r>
            <a:r>
              <a:rPr lang="pt-BR" dirty="0" err="1" smtClean="0"/>
              <a:t>item&amp;id</a:t>
            </a:r>
            <a:r>
              <a:rPr lang="pt-BR" dirty="0" smtClean="0"/>
              <a:t>=60</a:t>
            </a:r>
          </a:p>
          <a:p>
            <a:endParaRPr lang="en-US" dirty="0" smtClean="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pPr fontAlgn="base"/>
            <a:r>
              <a:rPr lang="en-US" sz="1200" b="0" i="0" kern="1200" dirty="0" smtClean="0">
                <a:solidFill>
                  <a:schemeClr val="tx1"/>
                </a:solidFill>
                <a:latin typeface="Times New Roman" pitchFamily="18" charset="0"/>
                <a:ea typeface="+mn-ea"/>
                <a:cs typeface="+mn-cs"/>
              </a:rPr>
              <a:t>Sunspots, which are cooler, darker areas of intense magnetic activity, are most often the source of solar storms. If we take the observations of the Sun's lower atmosphere in extreme ultraviolet light (July 17-18, 2011), then digitally peer down through the atmosphere to video of the surface seen in filtered light, we can see the correlation of the sunspots to the brighter active regions above the surface. The loops above the sunspot regions reveal magnetic field lines pushing out from the Sun. It is a little like sorcery, isn't it?</a:t>
            </a:r>
          </a:p>
          <a:p>
            <a:pPr fontAlgn="base"/>
            <a:r>
              <a:rPr lang="en-US" sz="1200" b="0" i="0" kern="1200" dirty="0" smtClean="0">
                <a:solidFill>
                  <a:schemeClr val="tx1"/>
                </a:solidFill>
                <a:latin typeface="Times New Roman" pitchFamily="18" charset="0"/>
                <a:ea typeface="+mn-ea"/>
                <a:cs typeface="+mn-cs"/>
              </a:rPr>
              <a:t> </a:t>
            </a:r>
          </a:p>
          <a:p>
            <a:pPr marL="0" marR="0" indent="0" algn="l" defTabSz="762000" rtl="0" eaLnBrk="0" fontAlgn="base" latinLnBrk="0" hangingPunct="0">
              <a:lnSpc>
                <a:spcPct val="100000"/>
              </a:lnSpc>
              <a:spcBef>
                <a:spcPct val="30000"/>
              </a:spcBef>
              <a:spcAft>
                <a:spcPct val="0"/>
              </a:spcAft>
              <a:buClrTx/>
              <a:buSzTx/>
              <a:buFontTx/>
              <a:buNone/>
              <a:tabLst/>
              <a:defRPr/>
            </a:pPr>
            <a:r>
              <a:rPr lang="pt-BR" dirty="0" smtClean="0"/>
              <a:t>http://sdo.gsfc.nasa.gov/gallery/potw.</a:t>
            </a:r>
            <a:r>
              <a:rPr lang="pt-BR" dirty="0" err="1" smtClean="0"/>
              <a:t>php</a:t>
            </a:r>
            <a:r>
              <a:rPr lang="pt-BR" dirty="0" smtClean="0"/>
              <a:t>?v=</a:t>
            </a:r>
            <a:r>
              <a:rPr lang="pt-BR" dirty="0" err="1" smtClean="0"/>
              <a:t>item&amp;id</a:t>
            </a:r>
            <a:r>
              <a:rPr lang="pt-BR" dirty="0" smtClean="0"/>
              <a:t>=60</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http://www.cdcc.usp.br/cda/producao/sbpc94/index.html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http://www.cdcc.usp.br/cda/producao/sbpc94/index.html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http://helios.gsfc.nasa.gov/cycle1.html</a:t>
            </a:r>
          </a:p>
          <a:p>
            <a:r>
              <a:rPr lang="en-US" dirty="0" smtClean="0"/>
              <a:t>http://helios.gsfc.nasa.gov/scycle.html</a:t>
            </a:r>
          </a:p>
          <a:p>
            <a:r>
              <a:rPr lang="en-US" dirty="0" smtClean="0"/>
              <a:t>Solar maximum is the term for the maximum in solar activity that takes place approximately every eleven </a:t>
            </a:r>
            <a:r>
              <a:rPr lang="en-US" dirty="0" err="1" smtClean="0"/>
              <a:t>years;solar</a:t>
            </a:r>
            <a:r>
              <a:rPr lang="en-US" dirty="0" smtClean="0"/>
              <a:t> minimum is the lowest point of solar activity. The last solar maximum was in 2001.Solar events can interact and interfere with each other, creating a very complex system. Their frequency varies with time. The smaller flares tend to follow the eleven year cycle and peak at several tens of flares per day. The largest flares usually occur only a few times during solar maximum. Sunspots increase with solar maximum, and are relatively rare during solar quiet times. Coronal holes do not last as long during solar maximum.</a:t>
            </a:r>
          </a:p>
          <a:p>
            <a:r>
              <a:rPr lang="en-US" dirty="0" smtClean="0"/>
              <a:t>Monthly averages of the sunspot numbers show that the number of sunspots visible on the Sun waxes, during solar maximum and wanes, solar minimum with an approximate 11-year cycle. Image courtesy of David Hathaway, NASA MSFC.</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fontScale="85000" lnSpcReduction="10000"/>
          </a:bodyPr>
          <a:lstStyle/>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
            </a:r>
            <a:br>
              <a:rPr lang="en-US" dirty="0" smtClean="0"/>
            </a:br>
            <a:r>
              <a:rPr lang="en-US" dirty="0" smtClean="0"/>
              <a:t>http://en.wikipedia.org/wiki/Maunder_Minimum</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http://pt.wikipedia.org/wiki/Ficheiro:Sunspot_Numbers.png</a:t>
            </a:r>
          </a:p>
          <a:p>
            <a:pPr marL="0" marR="0" indent="0" algn="l" defTabSz="7620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err="1" smtClean="0"/>
              <a:t>Descrição</a:t>
            </a:r>
            <a:r>
              <a:rPr lang="en-US" dirty="0" smtClean="0"/>
              <a:t> do </a:t>
            </a:r>
            <a:r>
              <a:rPr lang="en-US" dirty="0" err="1" smtClean="0"/>
              <a:t>ficheiro</a:t>
            </a:r>
            <a:endParaRPr lang="en-US"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Changes in carbon-14 concentration in </a:t>
            </a:r>
            <a:r>
              <a:rPr lang="en-US" dirty="0" err="1" smtClean="0"/>
              <a:t>theEarth's</a:t>
            </a:r>
            <a:r>
              <a:rPr lang="en-US" dirty="0" smtClean="0"/>
              <a:t> atmosphere, which serves as a long term proxy of solar activity. Note the present day is on the left-hand side of this figure.</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This figure summarizes sunspot number observations. Since c. 1749, continuous monthly averages of sunspot activity have been available and are shown here as reported by the Solar Influences Data Analysis Center, World Data Center for the Sunspot Index, at the Royal Observatory of Belgium. These figures are based on an average of measurements from many different observatories around the world. Prior to 1749, sporadic observations of sunspots are available. These were compiled and placed on consistent monthly framework by Hoyt &amp; </a:t>
            </a:r>
            <a:r>
              <a:rPr lang="en-US" dirty="0" err="1" smtClean="0"/>
              <a:t>Schatten</a:t>
            </a:r>
            <a:r>
              <a:rPr lang="en-US" dirty="0" smtClean="0"/>
              <a:t> (1998a, 1998b).</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The most prominent feature of this graph is the c. 11 year solar magnetic cycle which is associated with the natural waxing and waning of solar activity.</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On longer time scales, the sun has shown considerable variability, including the long Maunder Minimum when almost no sunspots were observed, the less severe Dalton Minimum, and increased sunspot activity during the last fifty years, known as the Modern Maximum. The causes for these variations are not well understood, but because sunspots and associated faculae affect the brightness of the sun, </a:t>
            </a:r>
            <a:r>
              <a:rPr lang="en-US" dirty="0" err="1" smtClean="0"/>
              <a:t>solarluminosity</a:t>
            </a:r>
            <a:r>
              <a:rPr lang="en-US" dirty="0" smtClean="0"/>
              <a:t> is lower during periods of low sunspot activity. It is widely believed that the low solar activity during the Maunder Minimum and earlier periods may be among the principal causes of the Little Ice Age. The Modern Maximum is between 1900 and 1950.</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a:t>
            </a:r>
            <a:r>
              <a:rPr lang="en-US" dirty="0" err="1" smtClean="0"/>
              <a:t>editar</a:t>
            </a:r>
            <a:r>
              <a:rPr lang="en-US" dirty="0" smtClean="0"/>
              <a:t>]Copyright</a:t>
            </a:r>
          </a:p>
          <a:p>
            <a:pPr marL="0" marR="0" indent="0" algn="l" defTabSz="762000" rtl="0" eaLnBrk="0" fontAlgn="base" latinLnBrk="0" hangingPunct="0">
              <a:lnSpc>
                <a:spcPct val="100000"/>
              </a:lnSpc>
              <a:spcBef>
                <a:spcPct val="30000"/>
              </a:spcBef>
              <a:spcAft>
                <a:spcPct val="0"/>
              </a:spcAft>
              <a:buClrTx/>
              <a:buSzTx/>
              <a:buFontTx/>
              <a:buNone/>
              <a:tabLst/>
              <a:defRPr/>
            </a:pPr>
            <a:r>
              <a:rPr lang="en-US" dirty="0" smtClean="0"/>
              <a:t>This figure was prepared by Robert A. Rohde and is part of the Global Warming Art project.</a:t>
            </a:r>
          </a:p>
          <a:p>
            <a:pPr marL="0" marR="0" indent="0" algn="l" defTabSz="762000" rtl="0" eaLnBrk="0" fontAlgn="base" latinLnBrk="0" hangingPunct="0">
              <a:lnSpc>
                <a:spcPct val="100000"/>
              </a:lnSpc>
              <a:spcBef>
                <a:spcPct val="30000"/>
              </a:spcBef>
              <a:spcAft>
                <a:spcPct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fontScale="85000" lnSpcReduction="20000"/>
          </a:bodyPr>
          <a:lstStyle/>
          <a:p>
            <a:r>
              <a:rPr lang="pt-BR" dirty="0" smtClean="0"/>
              <a:t>http://www.windows2universe.org/sun/images/butterfly.jpg</a:t>
            </a:r>
          </a:p>
          <a:p>
            <a:r>
              <a:rPr lang="en-US" sz="1200" b="0" i="0" kern="1200" dirty="0" smtClean="0">
                <a:solidFill>
                  <a:schemeClr val="tx1"/>
                </a:solidFill>
                <a:latin typeface="Times New Roman" pitchFamily="18" charset="0"/>
                <a:ea typeface="+mn-ea"/>
                <a:cs typeface="+mn-cs"/>
              </a:rPr>
              <a:t>his graph shows the position of sunspots in the years from 1870 to 1995. Notice that the centerline, from left to right, is the equator of the Sun and that sunspots happen north and south, above and below this line. Courtesy of NASA. </a:t>
            </a:r>
            <a:r>
              <a:rPr lang="en-US" dirty="0" smtClean="0"/>
              <a:t/>
            </a:r>
            <a:br>
              <a:rPr lang="en-US" dirty="0" smtClean="0"/>
            </a:br>
            <a:r>
              <a:rPr lang="en-US" sz="1200" b="0" i="1" kern="1200" dirty="0" smtClean="0">
                <a:solidFill>
                  <a:schemeClr val="tx1"/>
                </a:solidFill>
                <a:latin typeface="Times New Roman" pitchFamily="18" charset="0"/>
                <a:ea typeface="+mn-ea"/>
                <a:cs typeface="+mn-cs"/>
              </a:rPr>
              <a:t>NASA's Marshall Space Flight Center</a:t>
            </a:r>
          </a:p>
          <a:p>
            <a:endParaRPr lang="en-US" sz="1200" b="0" i="1" kern="1200" dirty="0" smtClean="0">
              <a:solidFill>
                <a:schemeClr val="tx1"/>
              </a:solidFill>
              <a:latin typeface="Times New Roman" pitchFamily="18" charset="0"/>
              <a:ea typeface="+mn-ea"/>
              <a:cs typeface="+mn-cs"/>
            </a:endParaRPr>
          </a:p>
          <a:p>
            <a:r>
              <a:rPr lang="en-US" dirty="0" smtClean="0"/>
              <a:t>Solar Cycle</a:t>
            </a:r>
          </a:p>
          <a:p>
            <a:r>
              <a:rPr lang="en-US" dirty="0" smtClean="0"/>
              <a:t>The number of sunspots on the Sun is not constant. In addition to the obvious variation caused by the Sun's rotation (sunspots disappear from view and then re-appear), over time new sunspot groups form and old ones decay and fade away. When viewed over short periods of time (a few weeks or months), this variation in the number of sunspots might seem to be random. However, observations over many years reveal a remarkable feature of the Sun: the number of sunspots varies in a periodic manner, usually described as the 11 year cycle (in actuality, the period varies, and has been closer to 10.5 years this century). The 11 year sunspot cycle is related to a 22 year cycle for the reversal of the Sun's magnetic field. In 1848 Johann Rudolf Wolf devised a method of counting sunspots on the solar disk called the Wolf number. Today the Wolf number (averaged from many observing sites) is used to keep track of the solar cycle. While the cycle has been relatively uniform this century, there have been large variations in the past. From about 1645 to 1715, a period known as the Maunder minimum, apparently few sunspots were present on the Sun. During the solar </a:t>
            </a:r>
            <a:r>
              <a:rPr lang="en-US" dirty="0" err="1" smtClean="0"/>
              <a:t>cycle,the</a:t>
            </a:r>
            <a:r>
              <a:rPr lang="en-US" dirty="0" smtClean="0"/>
              <a:t> migration of sunspots in latitude has a ``butterfly pattern.''</a:t>
            </a:r>
          </a:p>
          <a:p>
            <a:r>
              <a:rPr lang="en-US" dirty="0" smtClean="0"/>
              <a:t>Although the number of sunspots is the most easily observed feature, essentially all aspects of the Sun and solar activity are influenced by the solar cycle. Because solar activity (such as coronal mass ejections) is more frequent at solar maximum and less frequent at solar minimum, geomagnetic activity also follows the solar cycle. Why is there a solar cycle? No one knows the answer to this question. A detailed explanation of the solar cycle is a fundamental physics problem still waiting to be solved</a:t>
            </a:r>
          </a:p>
          <a:p>
            <a:r>
              <a:rPr lang="en-US" dirty="0" smtClean="0"/>
              <a:t>http://www.windows2universe.org/sun/activity/solar_cycle.html</a:t>
            </a: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err="1" smtClean="0"/>
              <a:t>Rotação</a:t>
            </a:r>
            <a:r>
              <a:rPr lang="en-US" dirty="0" smtClean="0"/>
              <a:t> </a:t>
            </a:r>
            <a:r>
              <a:rPr lang="en-US" dirty="0" err="1" smtClean="0"/>
              <a:t>diferencial</a:t>
            </a:r>
            <a:endParaRPr lang="en-US" dirty="0" smtClean="0"/>
          </a:p>
          <a:p>
            <a:r>
              <a:rPr lang="en-US" dirty="0" smtClean="0"/>
              <a:t>http://www.cdcc.usp.br/cda/producao/sbpc94/index.html</a:t>
            </a:r>
          </a:p>
          <a:p>
            <a:endParaRPr lang="en-US" dirty="0" smtClean="0"/>
          </a:p>
          <a:p>
            <a:r>
              <a:rPr lang="en-US" dirty="0" smtClean="0"/>
              <a:t>http://www.windows2universe.org/sun/images/sun_uv_solar_min_max_soho_eit_171_big.jpg</a:t>
            </a:r>
          </a:p>
          <a:p>
            <a:r>
              <a:rPr lang="en-US" dirty="0" smtClean="0"/>
              <a:t>These pictures show the Sun in ultraviolet "light". The left picture was at "solar min". The right picture was at "solar max". This UV wavelength (17.1 nanometers) helps scientists see certain parts of the Sun's atmosphere. The UV "light" is given off by iron at a temperature of one million </a:t>
            </a:r>
            <a:r>
              <a:rPr lang="en-US" dirty="0" err="1" smtClean="0"/>
              <a:t>kelvins</a:t>
            </a:r>
            <a:r>
              <a:rPr lang="en-US" dirty="0" smtClean="0"/>
              <a:t>. </a:t>
            </a:r>
            <a:br>
              <a:rPr lang="en-US" dirty="0" smtClean="0"/>
            </a:br>
            <a:r>
              <a:rPr lang="en-US" dirty="0" smtClean="0"/>
              <a:t>Images courtesy of SOHO (NASA &amp; ESA).</a:t>
            </a:r>
          </a:p>
          <a:p>
            <a:r>
              <a:rPr lang="en-US" dirty="0" smtClean="0"/>
              <a:t>http://www.windows2universe.org/php/gallery/gallery.php?id=193</a:t>
            </a:r>
          </a:p>
          <a:p>
            <a:endParaRPr lang="en-US"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fontScale="47500" lnSpcReduction="20000"/>
          </a:bodyPr>
          <a:lstStyle/>
          <a:p>
            <a:r>
              <a:rPr lang="en-US" dirty="0" smtClean="0"/>
              <a:t>http://www.newscientist.com/article/mg20627640.800-whats-wrong-with-the-sun.html</a:t>
            </a:r>
          </a:p>
          <a:p>
            <a:endParaRPr lang="en-US" dirty="0" smtClean="0"/>
          </a:p>
          <a:p>
            <a:r>
              <a:rPr lang="en-US" dirty="0" smtClean="0"/>
              <a:t>SUNSPOTS come and go, but recently they have mostly gone. For centuries, astronomers have recorded when these dark blemishes on the solar surface emerge, only for them to fade away again after a few days, weeks or months. Thanks to their efforts, we know that sunspot numbers ebb and flow in cycles lasting about 11 years.</a:t>
            </a:r>
          </a:p>
          <a:p>
            <a:r>
              <a:rPr lang="en-US" dirty="0" smtClean="0"/>
              <a:t>But for the past two years, the sunspots have mostly been missing. Their absence, the most prolonged for nearly a hundred years, has taken even seasoned sun watchers by surprise. "This is solar </a:t>
            </a:r>
            <a:r>
              <a:rPr lang="en-US" dirty="0" err="1" smtClean="0"/>
              <a:t>behaviour</a:t>
            </a:r>
            <a:r>
              <a:rPr lang="en-US" dirty="0" smtClean="0"/>
              <a:t> we haven't seen in living memory," says David Hathaway, a physicist at NASA's Marshall Space Flight Center in Huntsville, Alabama.</a:t>
            </a:r>
          </a:p>
          <a:p>
            <a:r>
              <a:rPr lang="en-US" dirty="0" smtClean="0"/>
              <a:t>The sun is under scrutiny as never before thanks to an armada of space telescopes. The results they beam back are portraying our nearest star, and its influence on Earth, in a new light. Sunspots and other clues indicate that the sun's magnetic activity is diminishing, and that the sun may even be shrinking. Together the results hint that something profound is happening inside the sun. The big question is what?</a:t>
            </a:r>
          </a:p>
          <a:p>
            <a:r>
              <a:rPr lang="en-US" dirty="0" smtClean="0"/>
              <a:t>The stakes have never been higher. Groups of sunspots forewarn of gigantic solar storms that can unleash a billion times more energy than an atomic bomb. Fears that these giant solar eruptions could create havoc on Earth, and disputes over the sun's role in climate change, are adding urgency to these studies. When NASA and the European Space Agency launched </a:t>
            </a:r>
            <a:r>
              <a:rPr lang="en-US" dirty="0" err="1" smtClean="0"/>
              <a:t>theSolar</a:t>
            </a:r>
            <a:r>
              <a:rPr lang="en-US" dirty="0" smtClean="0"/>
              <a:t> and </a:t>
            </a:r>
            <a:r>
              <a:rPr lang="en-US" dirty="0" err="1" smtClean="0"/>
              <a:t>Heliospheric</a:t>
            </a:r>
            <a:r>
              <a:rPr lang="en-US" dirty="0" smtClean="0"/>
              <a:t> Observatory almost 15 years ago, "understanding the solar cycle was not one of its scientific objectives", says Bernhard Fleck, the mission's project scientist. "Now it is one of the key questions."</a:t>
            </a:r>
          </a:p>
          <a:p>
            <a:r>
              <a:rPr lang="en-US" dirty="0" smtClean="0"/>
              <a:t>Sun behaving badly</a:t>
            </a:r>
          </a:p>
          <a:p>
            <a:r>
              <a:rPr lang="en-US" dirty="0" smtClean="0"/>
              <a:t>Sunspots are windows into the sun's magnetic soul. They form where giant loops of magnetism, generated deep inside the sun, well up and burst through the surface, leading to a </a:t>
            </a:r>
            <a:r>
              <a:rPr lang="en-US" dirty="0" err="1" smtClean="0"/>
              <a:t>localised</a:t>
            </a:r>
            <a:r>
              <a:rPr lang="en-US" dirty="0" smtClean="0"/>
              <a:t> drop in temperature which we see as a dark patch. Any changes in sunspot numbers reflect changes inside the sun. "During this transition, the sun is giving us a real glimpse into its interior," says Hathaway.</a:t>
            </a:r>
          </a:p>
          <a:p>
            <a:r>
              <a:rPr lang="en-US" dirty="0" smtClean="0"/>
              <a:t>When sunspot numbers drop at the end of each 11-year cycle, solar storms die down and all becomes much calmer. This "solar minimum" doesn't last long. Within a year, the spots and storms begin to build towards a new crescendo, the next solar maximum.</a:t>
            </a:r>
          </a:p>
          <a:p>
            <a:r>
              <a:rPr lang="en-US" dirty="0" smtClean="0"/>
              <a:t>What's special about this latest dip is that the sun is having trouble starting the next solar cycle. The sun began to calm down in late 2007, so no one expected many sunspots in 2008. But computer models predicted that when the spots did return, they would do so in force. Hathaway was reported as thinking the next solar cycle would be a "</a:t>
            </a:r>
            <a:r>
              <a:rPr lang="en-US" dirty="0" err="1" smtClean="0"/>
              <a:t>doozy</a:t>
            </a:r>
            <a:r>
              <a:rPr lang="en-US" dirty="0" smtClean="0"/>
              <a:t>": more sunspots, more solar storms and more energy blasted into space. Others predicted that it would be the most active solar cycle on record. The trouble was, no one told the sun.</a:t>
            </a:r>
          </a:p>
          <a:p>
            <a:r>
              <a:rPr lang="en-US" dirty="0" smtClean="0"/>
              <a:t>The first sign that the prediction was wrong came when 2008 turned out to be even calmer than expected. That year, the sun was spot-free 73 per cent of the time, an extreme dip even for a solar minimum. Only the minimum of 1913 was more pronounced, with 85 per cent of that year clear.</a:t>
            </a:r>
          </a:p>
          <a:p>
            <a:r>
              <a:rPr lang="en-US" dirty="0" smtClean="0"/>
              <a:t>As 2009 arrived, solar physicists looked for some action. They didn't get it. The sun continued to languish until mid-December, when the largest group of sunspots to emerge for several years appeared. Finally, a return to normal? Not really.</a:t>
            </a:r>
          </a:p>
          <a:p>
            <a:r>
              <a:rPr lang="en-US" dirty="0" smtClean="0"/>
              <a:t>Even with the solar cycle finally under way again, the number of sunspots has so far been well below expectations. Something appears to have changed inside the sun, something the models did not predict. But what?</a:t>
            </a:r>
          </a:p>
          <a:p>
            <a:r>
              <a:rPr lang="en-US" dirty="0" smtClean="0"/>
              <a:t>The flood of observations from space and ground-based telescopes suggests that the answer lies in the </a:t>
            </a:r>
            <a:r>
              <a:rPr lang="en-US" dirty="0" err="1" smtClean="0"/>
              <a:t>behaviour</a:t>
            </a:r>
            <a:r>
              <a:rPr lang="en-US" dirty="0" smtClean="0"/>
              <a:t> of two vast conveyor belts of gas that endlessly cycle material and magnetism through the sun's interior and out across the surface. On average it takes 40 years for the conveyor belts to complete a circuit (see diagram).</a:t>
            </a:r>
          </a:p>
          <a:p>
            <a:r>
              <a:rPr lang="en-US" dirty="0" smtClean="0"/>
              <a:t>When Hathaway's team looked over the observations to find out where their models had gone wrong, they noticed that the conveyor-belt flows of gas across the sun's surface have been speeding up since 2004.</a:t>
            </a:r>
          </a:p>
          <a:p>
            <a:r>
              <a:rPr lang="en-US" dirty="0" smtClean="0"/>
              <a:t>The circulation deep within the sun tells a different story. Rachel Howe and Frank Hill of the National Solar Observatory in Tucson, Arizona, have used observations of surface disturbances, caused by the solar equivalent of seismic waves, to infer what conditions are like within the sun. </a:t>
            </a:r>
            <a:r>
              <a:rPr lang="en-US" dirty="0" err="1" smtClean="0"/>
              <a:t>Analysing</a:t>
            </a:r>
            <a:r>
              <a:rPr lang="en-US" dirty="0" smtClean="0"/>
              <a:t> data from 2009, they found that while the surface flows had sped up, the internal ones had slowed to a crawl.</a:t>
            </a:r>
          </a:p>
          <a:p>
            <a:r>
              <a:rPr lang="en-US" dirty="0" smtClean="0"/>
              <a:t>These findings have thrown our best computer models of the sun into disarray. "It is certainly challenging our theories," says Hathaway, "but that's </a:t>
            </a:r>
            <a:r>
              <a:rPr lang="en-US" dirty="0" err="1" smtClean="0"/>
              <a:t>kinda</a:t>
            </a:r>
            <a:r>
              <a:rPr lang="en-US" dirty="0" smtClean="0"/>
              <a:t> nice."</a:t>
            </a:r>
          </a:p>
          <a:p>
            <a:r>
              <a:rPr lang="en-US" dirty="0" smtClean="0"/>
              <a:t>It is not just our understanding of the sun that stands to benefit from this work. The extent to which changes in the sun's activity can affect our climate is of paramount concern. It is also highly controversial. There are those who seek to prove that the solar variability is the major cause of climate change, an idea that would let humans and their greenhouse gases off the hook. Others are equally evangelical in their assertions that the sun plays only a minuscule role in climate change.</a:t>
            </a:r>
          </a:p>
          <a:p>
            <a:r>
              <a:rPr lang="en-US" dirty="0" smtClean="0"/>
              <a:t>If this dispute could be resolved by an experiment, the obvious strategy would be to see what happens when you switch off one potential cause of climate change and leave the other alone. The extended collapse in solar activity these past two years may be precisely the right sort of test, in that it has significantly changed the amount of solar radiation bombarding our planet. "As a natural experiment, this is the very best thing to happen," says Joanna </a:t>
            </a:r>
            <a:r>
              <a:rPr lang="en-US" dirty="0" err="1" smtClean="0"/>
              <a:t>Haigh</a:t>
            </a:r>
            <a:r>
              <a:rPr lang="en-US" dirty="0" smtClean="0"/>
              <a:t>, a climatologist at Imperial College London. "Now we have to see how the Earth responds."</a:t>
            </a:r>
          </a:p>
          <a:p>
            <a:r>
              <a:rPr lang="en-US" dirty="0" smtClean="0"/>
              <a:t>The climate link</a:t>
            </a:r>
          </a:p>
          <a:p>
            <a:r>
              <a:rPr lang="en-US" dirty="0" smtClean="0"/>
              <a:t>Mike Lockwood at the University of Reading, UK, may already have identified one response - the unusually frigid European winter of 2009/10. He </a:t>
            </a:r>
            <a:r>
              <a:rPr lang="en-US" dirty="0" err="1" smtClean="0"/>
              <a:t>hasstudied</a:t>
            </a:r>
            <a:r>
              <a:rPr lang="en-US" dirty="0" smtClean="0"/>
              <a:t> records covering data stretching back to 1650, and found that severe European winters are much more likely during periods of low solar activity(New Scientist, 17 April, p 6). This fits an emerging picture of solar activity giving rise to a small change in the global climate overall, yet large regional effects.</a:t>
            </a:r>
          </a:p>
          <a:p>
            <a:r>
              <a:rPr lang="en-US" dirty="0" smtClean="0"/>
              <a:t>Another example is the Maunder minimum, the period from 1645 to 1715 during which sunspots virtually disappeared and solar activity plummeted. If a similar spell of solar inactivity were to begin now and continue until 2100, it would mitigate any temperature rise through global warming by 0.3 °C on average, according to calculations by Georg </a:t>
            </a:r>
            <a:r>
              <a:rPr lang="en-US" dirty="0" err="1" smtClean="0"/>
              <a:t>Feulner</a:t>
            </a:r>
            <a:r>
              <a:rPr lang="en-US" dirty="0" smtClean="0"/>
              <a:t> and Stefan </a:t>
            </a:r>
            <a:r>
              <a:rPr lang="en-US" dirty="0" err="1" smtClean="0"/>
              <a:t>Rahmstorf</a:t>
            </a:r>
            <a:r>
              <a:rPr lang="en-US" dirty="0" smtClean="0"/>
              <a:t> of the Potsdam Institute for Climate Impact Research in Germany. However, something amplified the impact of the Maunder minimum on northern Europe, ushering in a period known as the Little Ice Age, when colder than average winters became more prevalent and the average temperature in Europe appeared to drop by between 1 and 2 °C.</a:t>
            </a:r>
          </a:p>
          <a:p>
            <a:r>
              <a:rPr lang="en-US" dirty="0" smtClean="0"/>
              <a:t>A corresponding boost appears to be associated with peaks in solar output. In 2008, Judith Lean of the Naval Research Laboratory in Washington DC published a study showing that high solar activity has a disproportionate warming influence on northern Europe (Geophysical Research Letters, </a:t>
            </a:r>
            <a:r>
              <a:rPr lang="en-US" dirty="0" err="1" smtClean="0"/>
              <a:t>vol</a:t>
            </a:r>
            <a:r>
              <a:rPr lang="en-US" dirty="0" smtClean="0"/>
              <a:t> 35, p L18701).</a:t>
            </a:r>
          </a:p>
          <a:p>
            <a:r>
              <a:rPr lang="en-US" dirty="0" smtClean="0"/>
              <a:t>So why does solar activity have these effects? </a:t>
            </a:r>
            <a:r>
              <a:rPr lang="en-US" dirty="0" err="1" smtClean="0"/>
              <a:t>Modellers</a:t>
            </a:r>
            <a:r>
              <a:rPr lang="en-US" dirty="0" smtClean="0"/>
              <a:t> may already be onto the answer. Since 2003, </a:t>
            </a:r>
            <a:r>
              <a:rPr lang="en-US" dirty="0" err="1" smtClean="0"/>
              <a:t>spaceborne</a:t>
            </a:r>
            <a:r>
              <a:rPr lang="en-US" dirty="0" smtClean="0"/>
              <a:t> instruments have been measuring the intensity of the sun's output at various wavelengths and looking for correlations with solar activity. The results point to the sun's emissions of ultraviolet light. "The ultraviolet is varying much, much, much more than we expected," says Lockwood.</a:t>
            </a:r>
          </a:p>
          <a:p>
            <a:r>
              <a:rPr lang="en-US" dirty="0" smtClean="0"/>
              <a:t>Ultraviolet light is strongly linked to solar activity: solar flares shine brightly in the ultraviolet, and it helps carry the explosive energy of the flares away into space. It could be particularly significant for the Earth's climate as ultraviolet light is absorbed by the ozone layer in the stratosphere, the region of atmosphere that sits directly above the weather-bearing troposphere.</a:t>
            </a:r>
          </a:p>
          <a:p>
            <a:r>
              <a:rPr lang="en-US" dirty="0" smtClean="0"/>
              <a:t>More ultraviolet light reaching the stratosphere means more ozone is formed. And more ozone leads to the stratosphere absorbing more ultraviolet light. So in times of heightened solar activity, the stratosphere heats up and this influences the winds in that layer. "The heat input into the stratosphere is much more variable than we thought," says Lockwood.</a:t>
            </a:r>
          </a:p>
          <a:p>
            <a:r>
              <a:rPr lang="en-US" dirty="0" smtClean="0"/>
              <a:t>Enhanced heating of the stratosphere could be behind the heightened effects felt by Europe of changes in solar activity. Back in 1996, </a:t>
            </a:r>
            <a:r>
              <a:rPr lang="en-US" dirty="0" err="1" smtClean="0"/>
              <a:t>Haigh</a:t>
            </a:r>
            <a:r>
              <a:rPr lang="en-US" dirty="0" smtClean="0"/>
              <a:t> showed that the temperature of the stratosphere influences the passage of the jet stream, the high-altitude river of air passing from west to east across Europe.</a:t>
            </a:r>
          </a:p>
          <a:p>
            <a:r>
              <a:rPr lang="en-US" dirty="0" smtClean="0"/>
              <a:t>Lockwood's latest study shows that when solar activity is low, the jet stream becomes liable to break up into giant meanders that block warm westerly winds from reaching Europe, allowing Arctic winds from Siberia to dominate Europe's weather.</a:t>
            </a:r>
          </a:p>
          <a:p>
            <a:r>
              <a:rPr lang="en-US" dirty="0" smtClean="0"/>
              <a:t>The lesson for climate research is clear. "There are so many weather stations in Europe that, if we are not careful, these solar effects could influence our global averages," says Lockwood. In other words, our understanding of global climate change could be skewed by not taking into account solar effects on European weather.</a:t>
            </a:r>
          </a:p>
          <a:p>
            <a:r>
              <a:rPr lang="en-US" dirty="0" smtClean="0"/>
              <a:t>Just as one mystery begins to clear, another beckons. Since its launch 15 years ago, the SOHO spacecraft has watched two solar minimums, one complete solar cycle, and parts of two other cycles - the one that ended in 1996 and the one that is just stirring. For all that time its VIRGO </a:t>
            </a:r>
            <a:r>
              <a:rPr lang="en-US" dirty="0" err="1" smtClean="0"/>
              <a:t>instrumenthas</a:t>
            </a:r>
            <a:r>
              <a:rPr lang="en-US" dirty="0" smtClean="0"/>
              <a:t> been measuring the total solar irradiance (TSI), the energy emitted by the sun. Its measurements can be stitched together with results from earlier missions to provide a 30-year record of the sun's energy output. What this shows is that during the latest solar minimum, the sun's output was 0.015 per cent lower than during the previous lull. It might not sound like much, but it is a hugely significant result.</a:t>
            </a:r>
          </a:p>
          <a:p>
            <a:r>
              <a:rPr lang="en-US" dirty="0" smtClean="0"/>
              <a:t>We used to think that the sun's output was unwavering. That view began to change following the launch in 1980 of NASA's Solar Maximum Mission. Its observations show that the amount of energy the sun puts out varies by around 0.1 per cent over a period of days or weeks over a solar cycle.</a:t>
            </a:r>
          </a:p>
          <a:p>
            <a:r>
              <a:rPr lang="en-US" dirty="0" smtClean="0"/>
              <a:t>Shrinking star</a:t>
            </a:r>
          </a:p>
          <a:p>
            <a:r>
              <a:rPr lang="en-US" dirty="0" smtClean="0"/>
              <a:t>Despite this variation, the TSI has dipped to the same level during the three previous solar minima. Not so during this recent elongated minimum. Although the observed drop is small, the fact that it has happened at all is unprecedented. "This is the first time we have measured a long-term trend in the total solar irradiance," says Claus </a:t>
            </a:r>
            <a:r>
              <a:rPr lang="en-US" dirty="0" err="1" smtClean="0"/>
              <a:t>Fröhlich</a:t>
            </a:r>
            <a:r>
              <a:rPr lang="en-US" dirty="0" smtClean="0"/>
              <a:t> of the World Radiation </a:t>
            </a:r>
            <a:r>
              <a:rPr lang="en-US" dirty="0" err="1" smtClean="0"/>
              <a:t>Centrein</a:t>
            </a:r>
            <a:r>
              <a:rPr lang="en-US" dirty="0" smtClean="0"/>
              <a:t> </a:t>
            </a:r>
            <a:r>
              <a:rPr lang="en-US" dirty="0" err="1" smtClean="0"/>
              <a:t>Davos</a:t>
            </a:r>
            <a:r>
              <a:rPr lang="en-US" dirty="0" smtClean="0"/>
              <a:t>, Switzerland, and lead investigator for the VIRGO instrument.</a:t>
            </a:r>
          </a:p>
          <a:p>
            <a:r>
              <a:rPr lang="en-US" dirty="0" smtClean="0"/>
              <a:t>If the sun's energy output is changing, then its temperature must be fluctuating too. While solar flares can heat up the gas at the surface, changes in the sun's core would have a more important influence on temperature, though calculations show it can take hundreds of thousands of years for the effects to percolate out to the surface. Whatever the mechanism, the cooler the surface, the less energy there is to "puff up" the sun. The upshot of any dip in the sun's output is that the sun should also be shrinking.</a:t>
            </a:r>
          </a:p>
          <a:p>
            <a:r>
              <a:rPr lang="en-US" dirty="0" smtClean="0"/>
              <a:t>Observations suggest that it is - though we needn't fear a catastrophe like that depicted in the movie Sunshine just yet. Back in the 17th century French astronomer Jean Picard made his mark by measuring the sun's diameter. His observations were carried out during the Maunder minimum, and he obtained a result larger than modern measurements. Was this simply because of an error on Picard's part, or could the sun genuinely have shrunk since then? "There has been a lot of animated discussion, and the problem is not yet solved," says </a:t>
            </a:r>
            <a:r>
              <a:rPr lang="en-US" dirty="0" err="1" smtClean="0"/>
              <a:t>Gérard</a:t>
            </a:r>
            <a:r>
              <a:rPr lang="en-US" dirty="0" smtClean="0"/>
              <a:t> </a:t>
            </a:r>
            <a:r>
              <a:rPr lang="en-US" dirty="0" err="1" smtClean="0"/>
              <a:t>Thuillier</a:t>
            </a:r>
            <a:r>
              <a:rPr lang="en-US" dirty="0" smtClean="0"/>
              <a:t> of the Pierre and Marie Curie University in Paris, France.</a:t>
            </a:r>
          </a:p>
          <a:p>
            <a:r>
              <a:rPr lang="en-US" dirty="0" smtClean="0"/>
              <a:t>Observations with ground-based telescopes are not precise enough to resolve the question, due to the distorting effect of Earth's atmosphere. So the French space agency has designed a mission, aptly named Picard, to return precise measurements of the sun's diameter and look for changes.</a:t>
            </a:r>
          </a:p>
          <a:p>
            <a:r>
              <a:rPr lang="en-US" dirty="0" smtClean="0"/>
              <a:t>Frustratingly the launch, on a Russian Dnepr rocket, is mired in a political disagreement between Russia and </a:t>
            </a:r>
            <a:r>
              <a:rPr lang="en-US" dirty="0" err="1" smtClean="0"/>
              <a:t>neighbouring</a:t>
            </a:r>
            <a:r>
              <a:rPr lang="en-US" dirty="0" smtClean="0"/>
              <a:t> Kazakhstan. Until the dispute is resolved, the spacecraft must wait. Every day of delay means valuable data being missed as the sun takes steps, however faltering, into the next cycle of activity. "We need to launch now," says </a:t>
            </a:r>
            <a:r>
              <a:rPr lang="en-US" dirty="0" err="1" smtClean="0"/>
              <a:t>Thuillier</a:t>
            </a:r>
            <a:r>
              <a:rPr lang="en-US" dirty="0" smtClean="0"/>
              <a:t>.</a:t>
            </a:r>
          </a:p>
          <a:p>
            <a:r>
              <a:rPr lang="en-US" dirty="0" smtClean="0"/>
              <a:t>What the sun will do next is beyond our ability to predict. Most astronomers think that the solar cycle will proceed, but at significantly depressed levels of activity similar to those last seen in the 19th century. However, there is also evidence that the sun is inexorably losing its ability to produce sunspots (see "The sunspot forecast"). By 2015, they could be gone altogether, plunging us into a new Maunder minimum - and perhaps a new Little Ice Age.</a:t>
            </a:r>
          </a:p>
          <a:p>
            <a:r>
              <a:rPr lang="en-US" dirty="0" smtClean="0"/>
              <a:t>Of course, solar activity is just one natural source of climate variability. Volcanic eruptions are another, spewing gas and dust into the atmosphere. Nevertheless, it remains crucial to understand the precise changeability of the sun, and the way it influences the various regional patterns of weather on Earth. Climate scientists will then be able to correct for these effects, not just in interpreting modern measurements but also when attempting to reconstruct the climate stretching back centuries. It is only by doing so that we can reach an unassailable consensus about the sun's true level of influence on the Earth and its climate.</a:t>
            </a:r>
          </a:p>
          <a:p>
            <a:r>
              <a:rPr lang="en-US" dirty="0" smtClean="0"/>
              <a:t>The sunspot forecast</a:t>
            </a:r>
          </a:p>
          <a:p>
            <a:r>
              <a:rPr lang="en-US" dirty="0" smtClean="0"/>
              <a:t>Although sunspots are making a belated comeback after the protracted solar minimum, the signs are that all is not well. For decades, William Livingston at the National Solar Observatory in Tucson, Arizona, has been measuring the strength of the magnetic fields which puncture the sun's surface and cause the spots to develop. Last year, he and colleague Matt Penn pointed out that the average strength of sunspot magnetic fields has been sliding dramatically since 1995.</a:t>
            </a:r>
          </a:p>
          <a:p>
            <a:r>
              <a:rPr lang="en-US" dirty="0" smtClean="0"/>
              <a:t>If the trend continues, in just five years the field will have slipped below the threshold magnetic field needed for sunspots to form.</a:t>
            </a:r>
          </a:p>
          <a:p>
            <a:r>
              <a:rPr lang="en-US" dirty="0" smtClean="0"/>
              <a:t>How likely is this to happen? Mike Lockwood at the University of Reading, UK, has scoured historical data to look for similar periods of solar inactivity, which show up as increases in the occurrence of certain isotopes in ice cores and tree rings. He found 24 such instances in the last few thousand years. On two of those occasions, sunspots all but disappeared for decades. Lockwood puts the chance of this happening now at just 8 per cent.</a:t>
            </a:r>
          </a:p>
          <a:p>
            <a:r>
              <a:rPr lang="en-US" dirty="0" smtClean="0"/>
              <a:t>Only on one occasion did the sunspot number bounce back to record levels. In the majority of cases, the sun continued producing spots albeit at significantly depressed levels. It seems that the sunspot bonanza of last century is over.</a:t>
            </a:r>
          </a:p>
          <a:p>
            <a:endParaRPr lang="en-US"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https://encrypted-tbn2.gstatic.com/images?q=tbn:ANd9GcSJDzaOtv65wsnmzqELXknGhO-8tjGpe7WDk_AWysKR0LISt24Q0w</a:t>
            </a:r>
          </a:p>
          <a:p>
            <a:endParaRPr lang="pt-BR" dirty="0" smtClean="0"/>
          </a:p>
          <a:p>
            <a:r>
              <a:rPr lang="pt-BR" dirty="0" smtClean="0">
                <a:hlinkClick r:id="rId3"/>
              </a:rPr>
              <a:t>http://freedesktopwaallpaperss.blogspot.com.br/2012/12/free-sunset-ow-sum-wallpapers.html</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http://apod.nasa.gov/apod/ap070522.html</a:t>
            </a:r>
          </a:p>
          <a:p>
            <a:r>
              <a:rPr lang="en-US" dirty="0" smtClean="0"/>
              <a:t>Orange Sun Oozing </a:t>
            </a:r>
            <a:br>
              <a:rPr lang="en-US" dirty="0" smtClean="0"/>
            </a:br>
            <a:r>
              <a:rPr lang="en-US" dirty="0" smtClean="0"/>
              <a:t>Credit: Bruno </a:t>
            </a:r>
            <a:r>
              <a:rPr lang="en-US" dirty="0" err="1" smtClean="0"/>
              <a:t>Sánchez</a:t>
            </a:r>
            <a:r>
              <a:rPr lang="en-US" dirty="0" smtClean="0"/>
              <a:t>-Andrade </a:t>
            </a:r>
            <a:r>
              <a:rPr lang="en-US" dirty="0" err="1" smtClean="0"/>
              <a:t>Nuño</a:t>
            </a:r>
            <a:r>
              <a:rPr lang="en-US" dirty="0" smtClean="0"/>
              <a:t> et al. (IAG &amp; MPS, Germany) Explanation: The Sun's surface keeps changing. Click the central arrow and watch how the Sun's surface oozes during a single hour. The Sun's photosphere has thousands of bumps called granules and usually a few dark depressions called sunspots. The above time-lapse movie centered on Sunspot 875 was taken last year by the Vacuum Tower Telescope in the Canary Islands of Spain using adaptive optics to resolve details below 500 kilometers across. Each of the numerous granules is the size of an Earth continent, but much shorter lived. A granule slowly changes its shape over an hour, and can even completely disappear. Hot hydrogen gas rises in the bright center of a granule, and falls back into the Sun along a dark granule edge. The above movie and similar movies allow solar scientists to study how granules and sunspots evolve as well as how magnetic sunspot regions produce powerful solar flares. </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http://www.solarphysics.kva.se/gallery/images/2003/29Jun2003_4305.1886-1888_color.jpg</a:t>
            </a:r>
          </a:p>
          <a:p>
            <a:endParaRPr lang="pt-BR" dirty="0" smtClean="0"/>
          </a:p>
          <a:p>
            <a:r>
              <a:rPr lang="pt-BR" dirty="0" smtClean="0"/>
              <a:t>http://www.solarphysics.kva.se/highlights/faculae-explained/</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http://upload.wikimedia.org/wikipedia/commons/thumb/9/9f/Solar_eclips_1999_5.jpg/768px-Solar_eclips_1999_5.jpg</a:t>
            </a:r>
          </a:p>
          <a:p>
            <a:r>
              <a:rPr lang="en-US" dirty="0" smtClean="0"/>
              <a:t>http://en.wikipedia.org/wiki/Chromosphere</a:t>
            </a:r>
          </a:p>
          <a:p>
            <a:endParaRPr lang="en-US" dirty="0" smtClean="0"/>
          </a:p>
          <a:p>
            <a:r>
              <a:rPr lang="en-US" dirty="0" smtClean="0"/>
              <a:t/>
            </a:r>
            <a:br>
              <a:rPr lang="en-US" dirty="0" smtClean="0"/>
            </a:br>
            <a:r>
              <a:rPr lang="en-US" dirty="0" smtClean="0"/>
              <a:t>This illustration was made by Luc </a:t>
            </a:r>
            <a:r>
              <a:rPr lang="en-US" dirty="0" err="1" smtClean="0"/>
              <a:t>ViatourPlease</a:t>
            </a:r>
            <a:r>
              <a:rPr lang="en-US" dirty="0" smtClean="0"/>
              <a:t> credit this with : Luc </a:t>
            </a:r>
            <a:r>
              <a:rPr lang="en-US" dirty="0" err="1" smtClean="0"/>
              <a:t>Viatour</a:t>
            </a:r>
            <a:r>
              <a:rPr lang="en-US" dirty="0" smtClean="0"/>
              <a:t> / www.Lucnix.be in the immediate vicinity of the image. A link to my website www.lucnix.be is much appreciated but not mandatory.</a:t>
            </a:r>
          </a:p>
          <a:p>
            <a:r>
              <a:rPr lang="en-US" dirty="0" smtClean="0"/>
              <a:t>An email to  </a:t>
            </a:r>
            <a:r>
              <a:rPr lang="en-US" dirty="0" err="1" smtClean="0"/>
              <a:t>Viatour</a:t>
            </a:r>
            <a:r>
              <a:rPr lang="en-US" dirty="0" smtClean="0"/>
              <a:t> Luc would be appreciated too.</a:t>
            </a:r>
          </a:p>
          <a:p>
            <a:r>
              <a:rPr lang="en-US" dirty="0" smtClean="0"/>
              <a:t>Do not copy this image illegally by ignoring the terms of the license below, as it is not in the public domain. If you would like special permission to use, license, or purchase the image please contact me </a:t>
            </a:r>
            <a:r>
              <a:rPr lang="en-US" dirty="0" err="1" smtClean="0"/>
              <a:t>Viatour</a:t>
            </a:r>
            <a:r>
              <a:rPr lang="en-US" dirty="0" smtClean="0"/>
              <a:t> Luc to negotiate terms.</a:t>
            </a:r>
          </a:p>
          <a:p>
            <a:r>
              <a:rPr lang="en-US" dirty="0" smtClean="0"/>
              <a:t>More free pictures in my personal gallery</a:t>
            </a:r>
          </a:p>
          <a:p>
            <a:endParaRPr lang="en-US"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http://solarscience.msfc.nasa.gov/images/H_I_6563.gif</a:t>
            </a:r>
          </a:p>
          <a:p>
            <a:r>
              <a:rPr lang="en-US" sz="1200" b="1" i="0" kern="1200" dirty="0" smtClean="0">
                <a:solidFill>
                  <a:schemeClr val="tx1"/>
                </a:solidFill>
                <a:latin typeface="Times New Roman" pitchFamily="18" charset="0"/>
                <a:ea typeface="+mn-ea"/>
                <a:cs typeface="+mn-cs"/>
              </a:rPr>
              <a:t>Filaments and </a:t>
            </a:r>
            <a:r>
              <a:rPr lang="en-US" sz="1200" b="1" i="0" kern="1200" dirty="0" err="1" smtClean="0">
                <a:solidFill>
                  <a:schemeClr val="tx1"/>
                </a:solidFill>
                <a:latin typeface="Times New Roman" pitchFamily="18" charset="0"/>
                <a:ea typeface="+mn-ea"/>
                <a:cs typeface="+mn-cs"/>
              </a:rPr>
              <a:t>Plage</a:t>
            </a:r>
            <a:endParaRPr lang="en-US" sz="1200" b="1"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Filaments are dark, thread-like features seen in the red light of hydrogen (H-alpha). These are dense, somewhat cooler, clouds of material that are suspended above the solar surface by loops of magnetic field. </a:t>
            </a:r>
            <a:r>
              <a:rPr lang="en-US" sz="1200" b="0" i="0" kern="1200" dirty="0" err="1" smtClean="0">
                <a:solidFill>
                  <a:schemeClr val="tx1"/>
                </a:solidFill>
                <a:latin typeface="Times New Roman" pitchFamily="18" charset="0"/>
                <a:ea typeface="+mn-ea"/>
                <a:cs typeface="+mn-cs"/>
              </a:rPr>
              <a:t>Plage</a:t>
            </a:r>
            <a:r>
              <a:rPr lang="en-US" sz="1200" b="0" i="0" kern="1200" dirty="0" smtClean="0">
                <a:solidFill>
                  <a:schemeClr val="tx1"/>
                </a:solidFill>
                <a:latin typeface="Times New Roman" pitchFamily="18" charset="0"/>
                <a:ea typeface="+mn-ea"/>
                <a:cs typeface="+mn-cs"/>
              </a:rPr>
              <a:t>, the French word for beach, are bright patches surrounding sunspots that are best seen in H-alpha. </a:t>
            </a:r>
            <a:r>
              <a:rPr lang="en-US" sz="1200" b="0" i="0" kern="1200" dirty="0" err="1" smtClean="0">
                <a:solidFill>
                  <a:schemeClr val="tx1"/>
                </a:solidFill>
                <a:latin typeface="Times New Roman" pitchFamily="18" charset="0"/>
                <a:ea typeface="+mn-ea"/>
                <a:cs typeface="+mn-cs"/>
              </a:rPr>
              <a:t>Plage</a:t>
            </a:r>
            <a:r>
              <a:rPr lang="en-US" sz="1200" b="0" i="0" kern="1200" dirty="0" smtClean="0">
                <a:solidFill>
                  <a:schemeClr val="tx1"/>
                </a:solidFill>
                <a:latin typeface="Times New Roman" pitchFamily="18" charset="0"/>
                <a:ea typeface="+mn-ea"/>
                <a:cs typeface="+mn-cs"/>
              </a:rPr>
              <a:t> are also associated with concentrations of magnetic fields and form a part of the network of bright emissions that characterize the </a:t>
            </a:r>
            <a:r>
              <a:rPr lang="en-US" sz="1200" b="0" i="0" kern="1200" dirty="0" err="1" smtClean="0">
                <a:solidFill>
                  <a:schemeClr val="tx1"/>
                </a:solidFill>
                <a:latin typeface="Times New Roman" pitchFamily="18" charset="0"/>
                <a:ea typeface="+mn-ea"/>
                <a:cs typeface="+mn-cs"/>
              </a:rPr>
              <a:t>chromosphere</a:t>
            </a:r>
            <a:r>
              <a:rPr lang="en-US" sz="1200" b="0" i="0" kern="1200" dirty="0" smtClean="0">
                <a:solidFill>
                  <a:schemeClr val="tx1"/>
                </a:solidFill>
                <a:latin typeface="Times New Roman" pitchFamily="18" charset="0"/>
                <a:ea typeface="+mn-ea"/>
                <a:cs typeface="+mn-cs"/>
              </a:rPr>
              <a:t>.</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http://antwrp.gsfc.nasa.gov/apod/ap081102.html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http://www.youtube.com/watch?v=U1WsC1TR-x8&amp;feature=player_embedded</a:t>
            </a:r>
          </a:p>
          <a:p>
            <a:r>
              <a:rPr lang="en-US" dirty="0" smtClean="0"/>
              <a:t>http://www.newscientist.com/article/dn13011</a:t>
            </a:r>
          </a:p>
          <a:p>
            <a:endParaRPr lang="en-US" dirty="0" smtClean="0"/>
          </a:p>
          <a:p>
            <a:r>
              <a:rPr lang="en-US" dirty="0" smtClean="0"/>
              <a:t>Read more: http://space.newscientist.com/article/dn13011-roiling-magnetic-waves-explain-...</a:t>
            </a:r>
            <a:br>
              <a:rPr lang="en-US" dirty="0" smtClean="0"/>
            </a:br>
            <a:r>
              <a:rPr lang="en-US" dirty="0" smtClean="0"/>
              <a:t/>
            </a:r>
            <a:br>
              <a:rPr lang="en-US" dirty="0" smtClean="0"/>
            </a:br>
            <a:r>
              <a:rPr lang="en-US" dirty="0" smtClean="0"/>
              <a:t>Cloud-like structures in the background above the Sun churn from the passage of magnetic ripples called </a:t>
            </a:r>
            <a:r>
              <a:rPr lang="en-US" dirty="0" err="1" smtClean="0"/>
              <a:t>Alfvén</a:t>
            </a:r>
            <a:r>
              <a:rPr lang="en-US" dirty="0" smtClean="0"/>
              <a:t> waves, which may be responsible for the extreme heat of the Sun's corona. Vertical jets called </a:t>
            </a:r>
            <a:r>
              <a:rPr lang="en-US" dirty="0" err="1" smtClean="0"/>
              <a:t>spicules</a:t>
            </a:r>
            <a:r>
              <a:rPr lang="en-US" dirty="0" smtClean="0"/>
              <a:t> dance closer to the Sun's surface.</a:t>
            </a:r>
          </a:p>
          <a:p>
            <a:endParaRPr lang="pt-BR" dirty="0" smtClean="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http://sohowww.nascom.nasa.gov/gallery/SolarCorona/large/eit029_prev.jpg</a:t>
            </a:r>
          </a:p>
          <a:p>
            <a:r>
              <a:rPr lang="en-US" sz="1200" b="0" i="0" kern="1200" dirty="0" smtClean="0">
                <a:solidFill>
                  <a:schemeClr val="tx1"/>
                </a:solidFill>
                <a:latin typeface="Times New Roman" pitchFamily="18" charset="0"/>
                <a:ea typeface="+mn-ea"/>
                <a:cs typeface="+mn-cs"/>
              </a:rPr>
              <a:t>SOHO-EIT image in resonance lines of eleven times ionized iron (Fe XII) at 195 Angstroms in the extreme ultraviolet showing the solar corona at a temperature of about 1 million K. This image was recorded on 11 September 1997. It is dominated by two large active region systems, composed of numerous magnetic loops.</a:t>
            </a:r>
          </a:p>
          <a:p>
            <a:r>
              <a:rPr lang="pt-BR" dirty="0" smtClean="0"/>
              <a:t>http://sohowww.nascom.nasa.gov/gallery/SolarCorona/eit029.html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hlinkClick r:id="rId3"/>
              </a:rPr>
              <a:t>http://sohowww.nascom.nasa.gov/explore/img/FeXIIplumes.gif</a:t>
            </a:r>
            <a:endParaRPr lang="pt-BR" dirty="0" smtClean="0"/>
          </a:p>
          <a:p>
            <a:r>
              <a:rPr lang="en-US" dirty="0" smtClean="0"/>
              <a:t>POLAR </a:t>
            </a:r>
            <a:r>
              <a:rPr lang="en-US" dirty="0" err="1" smtClean="0"/>
              <a:t>PLUMEBright</a:t>
            </a:r>
            <a:r>
              <a:rPr lang="en-US" dirty="0" smtClean="0"/>
              <a:t> structure of out-flowing gas which occur along </a:t>
            </a:r>
            <a:r>
              <a:rPr lang="en-US" sz="1200" kern="1200" dirty="0" smtClean="0">
                <a:solidFill>
                  <a:schemeClr val="tx1"/>
                </a:solidFill>
                <a:latin typeface="Times New Roman" pitchFamily="18" charset="0"/>
                <a:ea typeface="+mn-ea"/>
                <a:cs typeface="+mn-cs"/>
                <a:hlinkClick r:id="rId4"/>
              </a:rPr>
              <a:t>magnetic field lines</a:t>
            </a:r>
            <a:r>
              <a:rPr lang="en-US" dirty="0" smtClean="0"/>
              <a:t> in </a:t>
            </a:r>
            <a:r>
              <a:rPr lang="en-US" sz="1200" kern="1200" dirty="0" smtClean="0">
                <a:solidFill>
                  <a:schemeClr val="tx1"/>
                </a:solidFill>
                <a:latin typeface="Times New Roman" pitchFamily="18" charset="0"/>
                <a:ea typeface="+mn-ea"/>
                <a:cs typeface="+mn-cs"/>
                <a:hlinkClick r:id="rId4"/>
              </a:rPr>
              <a:t>coronal holes</a:t>
            </a:r>
            <a:r>
              <a:rPr lang="en-US" dirty="0" smtClean="0"/>
              <a:t>. These field lines extend into the solar system. Although plumes usually occur at the poles, they can appear anywhere there is a coronal hole. </a:t>
            </a:r>
            <a:r>
              <a:rPr lang="en-US" sz="1200" i="1" kern="1200" dirty="0" smtClean="0">
                <a:solidFill>
                  <a:schemeClr val="tx1"/>
                </a:solidFill>
                <a:latin typeface="Times New Roman" pitchFamily="18" charset="0"/>
                <a:ea typeface="+mn-ea"/>
                <a:cs typeface="+mn-cs"/>
                <a:hlinkClick r:id="rId3"/>
              </a:rPr>
              <a:t>more!</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http://sohowww.nascom.nasa.gov/gallery/images/large/eit99promclose_prev.jpg</a:t>
            </a:r>
          </a:p>
          <a:p>
            <a:endParaRPr lang="en-US" dirty="0" smtClean="0"/>
          </a:p>
          <a:p>
            <a:r>
              <a:rPr lang="en-US" dirty="0" smtClean="0"/>
              <a:t>Large, eruptive prominence in He II at 304Å, with an image of the Earth added for size comparison. This prominence from 24 July 1999 is particularly large and looping, extending over 35 Earths out from the Sun. Erupting prominences (when Earthward directed) can affect communications, navigation systems, even power grids, while also producing auroras visible in the night skies.</a:t>
            </a:r>
          </a:p>
          <a:p>
            <a:r>
              <a:rPr lang="en-US" dirty="0" smtClean="0"/>
              <a:t>http://sohowww.nascom.nasa.gov/gallery/images/eit99promclose.html</a:t>
            </a:r>
          </a:p>
          <a:p>
            <a:endParaRPr lang="en-US"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http:////www.youtube.com/watch?v=Lmm3J0WAres</a:t>
            </a:r>
          </a:p>
          <a:p>
            <a:endParaRPr lang="pt-BR" dirty="0" smtClean="0"/>
          </a:p>
          <a:p>
            <a:r>
              <a:rPr lang="en-US" dirty="0" err="1" smtClean="0"/>
              <a:t>Enviado</a:t>
            </a:r>
            <a:r>
              <a:rPr lang="en-US" dirty="0" smtClean="0"/>
              <a:t> </a:t>
            </a:r>
            <a:r>
              <a:rPr lang="en-US" dirty="0" err="1" smtClean="0"/>
              <a:t>por</a:t>
            </a:r>
            <a:r>
              <a:rPr lang="en-US" dirty="0" smtClean="0"/>
              <a:t> SDOmission2009 </a:t>
            </a:r>
            <a:r>
              <a:rPr lang="en-US" dirty="0" err="1" smtClean="0"/>
              <a:t>em</a:t>
            </a:r>
            <a:r>
              <a:rPr lang="en-US" dirty="0" smtClean="0"/>
              <a:t> 22/04/2010 </a:t>
            </a:r>
          </a:p>
          <a:p>
            <a:r>
              <a:rPr lang="en-US" dirty="0" smtClean="0"/>
              <a:t>AIA caught this beautiful prominence eruption only a few days after its doors were opened. The movie wobbles at the end because AIA's image stabilization system wasn't fully activated yet. Without the full stabilization capability, AIA would not be able to see the Sun at such high resolution. The actual wobble was extremely small - imagine a period in a newspaper seen from 100 meters away. Now move that period over a couple of words.</a:t>
            </a:r>
          </a:p>
          <a:p>
            <a:endParaRPr lang="pt-BR" dirty="0" smtClean="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lnSpcReduction="10000"/>
          </a:bodyPr>
          <a:lstStyle/>
          <a:p>
            <a:r>
              <a:rPr lang="pt-BR" dirty="0" smtClean="0"/>
              <a:t>http://asterisk.apod.com/library/APOD/APOD%20mirror/</a:t>
            </a:r>
            <a:r>
              <a:rPr lang="pt-BR" dirty="0" err="1" smtClean="0"/>
              <a:t>image</a:t>
            </a:r>
            <a:r>
              <a:rPr lang="pt-BR" dirty="0" smtClean="0"/>
              <a:t>/1310/IMG_0228dakotalapse.jpg</a:t>
            </a:r>
          </a:p>
          <a:p>
            <a:r>
              <a:rPr lang="pt-BR" b="1" dirty="0" smtClean="0"/>
              <a:t/>
            </a:r>
            <a:br>
              <a:rPr lang="pt-BR" b="1" dirty="0" smtClean="0"/>
            </a:br>
            <a:r>
              <a:rPr lang="pt-BR" b="1" dirty="0" smtClean="0"/>
              <a:t>Aurora de Outubro nos Céus da Pradaria</a:t>
            </a:r>
            <a:br>
              <a:rPr lang="pt-BR" b="1" dirty="0" smtClean="0"/>
            </a:br>
            <a:r>
              <a:rPr lang="pt-BR" b="1" dirty="0" smtClean="0"/>
              <a:t>Créditos e direitos autorais : </a:t>
            </a:r>
            <a:r>
              <a:rPr lang="pt-BR" dirty="0" err="1" smtClean="0">
                <a:hlinkClick r:id="rId3"/>
              </a:rPr>
              <a:t>Randy</a:t>
            </a:r>
            <a:r>
              <a:rPr lang="pt-BR" dirty="0" smtClean="0">
                <a:hlinkClick r:id="rId3"/>
              </a:rPr>
              <a:t> </a:t>
            </a:r>
            <a:r>
              <a:rPr lang="pt-BR" dirty="0" err="1" smtClean="0">
                <a:hlinkClick r:id="rId3"/>
              </a:rPr>
              <a:t>Halverson</a:t>
            </a:r>
            <a:r>
              <a:rPr lang="pt-BR" dirty="0" smtClean="0"/>
              <a:t> </a:t>
            </a:r>
            <a:br>
              <a:rPr lang="pt-BR" dirty="0" smtClean="0"/>
            </a:br>
            <a:r>
              <a:rPr lang="pt-BR" dirty="0" smtClean="0"/>
              <a:t/>
            </a:r>
            <a:br>
              <a:rPr lang="pt-BR" dirty="0" smtClean="0"/>
            </a:br>
            <a:endParaRPr lang="pt-BR" dirty="0" smtClean="0"/>
          </a:p>
          <a:p>
            <a:r>
              <a:rPr lang="pt-BR" b="1" dirty="0" smtClean="0"/>
              <a:t>Explicação: </a:t>
            </a:r>
            <a:r>
              <a:rPr lang="pt-BR" dirty="0" smtClean="0"/>
              <a:t>O vento e a </a:t>
            </a:r>
            <a:r>
              <a:rPr lang="pt-BR" dirty="0" smtClean="0">
                <a:hlinkClick r:id="rId4"/>
              </a:rPr>
              <a:t>meteorologia espacial</a:t>
            </a:r>
            <a:r>
              <a:rPr lang="pt-BR" dirty="0" smtClean="0"/>
              <a:t> estão transformados nesta inesquecível </a:t>
            </a:r>
            <a:r>
              <a:rPr lang="pt-BR" dirty="0" smtClean="0">
                <a:hlinkClick r:id="rId5"/>
              </a:rPr>
              <a:t>paisagem celeste noturna</a:t>
            </a:r>
            <a:r>
              <a:rPr lang="pt-BR" dirty="0" smtClean="0"/>
              <a:t>. O registro do moinho de vento na pradaria e da colorida exibição da aurora foi feito em 1o de outubro na Dakota do Sul central, EUA, ao início de uma </a:t>
            </a:r>
            <a:r>
              <a:rPr lang="pt-BR" dirty="0" smtClean="0">
                <a:hlinkClick r:id="rId6"/>
              </a:rPr>
              <a:t>boa temporada</a:t>
            </a:r>
            <a:r>
              <a:rPr lang="pt-BR" dirty="0" smtClean="0"/>
              <a:t> para os caçadores de auroras, quando as noites ficam mais longas. Do verde até os mais raros tons de vermelho, as luzes do norte são desencadeadas por tempestades geomagnéticas causadas pela atividade solar. </a:t>
            </a:r>
            <a:r>
              <a:rPr lang="pt-BR" dirty="0" smtClean="0">
                <a:hlinkClick r:id="rId7"/>
              </a:rPr>
              <a:t>Elas se estendem</a:t>
            </a:r>
            <a:r>
              <a:rPr lang="pt-BR" dirty="0" smtClean="0"/>
              <a:t> muito acima da massa de nuvens, até altitudes bem acima dos 100 quilômetros, contra o fundo de estrelas distantes na noite do hemisfério norte. A </a:t>
            </a:r>
            <a:r>
              <a:rPr lang="pt-BR" dirty="0" smtClean="0">
                <a:hlinkClick r:id="rId8"/>
              </a:rPr>
              <a:t>estrela dupla </a:t>
            </a:r>
            <a:r>
              <a:rPr lang="pt-BR" dirty="0" err="1" smtClean="0">
                <a:hlinkClick r:id="rId8"/>
              </a:rPr>
              <a:t>optica</a:t>
            </a:r>
            <a:r>
              <a:rPr lang="pt-BR" dirty="0" smtClean="0">
                <a:hlinkClick r:id="rId8"/>
              </a:rPr>
              <a:t> </a:t>
            </a:r>
            <a:r>
              <a:rPr lang="pt-BR" dirty="0" err="1" smtClean="0">
                <a:hlinkClick r:id="rId8"/>
              </a:rPr>
              <a:t>Mizar</a:t>
            </a:r>
            <a:r>
              <a:rPr lang="pt-BR" dirty="0" smtClean="0"/>
              <a:t>, que marca o meio do cabo d</a:t>
            </a:r>
            <a:r>
              <a:rPr lang="pt-BR" dirty="0" smtClean="0">
                <a:hlinkClick r:id="rId9"/>
              </a:rPr>
              <a:t>a Grande Concha</a:t>
            </a:r>
            <a:r>
              <a:rPr lang="pt-BR" dirty="0" smtClean="0"/>
              <a:t>, é fácil de ver à esquerda da chapa. </a:t>
            </a:r>
            <a:r>
              <a:rPr lang="pt-BR" dirty="0" err="1" smtClean="0">
                <a:hlinkClick r:id="rId10"/>
              </a:rPr>
              <a:t>Merak</a:t>
            </a:r>
            <a:r>
              <a:rPr lang="pt-BR" dirty="0" smtClean="0">
                <a:hlinkClick r:id="rId10"/>
              </a:rPr>
              <a:t> e </a:t>
            </a:r>
            <a:r>
              <a:rPr lang="pt-BR" dirty="0" err="1" smtClean="0">
                <a:hlinkClick r:id="rId10"/>
              </a:rPr>
              <a:t>Dubhe</a:t>
            </a:r>
            <a:r>
              <a:rPr lang="pt-BR" dirty="0" smtClean="0"/>
              <a:t>, estrelas da Grande Concha que apontam o Polo Norte Celeste, enfileiram-se verticalmente próximas ao centro da foto.</a:t>
            </a:r>
          </a:p>
          <a:p>
            <a:r>
              <a:rPr lang="pt-BR" dirty="0" smtClean="0">
                <a:hlinkClick r:id="rId11"/>
              </a:rPr>
              <a:t>http://apod.astronomos.com.br/apod.</a:t>
            </a:r>
            <a:r>
              <a:rPr lang="pt-BR" dirty="0" err="1" smtClean="0">
                <a:hlinkClick r:id="rId11"/>
              </a:rPr>
              <a:t>php</a:t>
            </a:r>
            <a:r>
              <a:rPr lang="pt-BR" dirty="0" smtClean="0">
                <a:hlinkClick r:id="rId11"/>
              </a:rPr>
              <a:t>?</a:t>
            </a:r>
            <a:r>
              <a:rPr lang="pt-BR" dirty="0" err="1" smtClean="0">
                <a:hlinkClick r:id="rId11"/>
              </a:rPr>
              <a:t>lk</a:t>
            </a:r>
            <a:r>
              <a:rPr lang="pt-BR" dirty="0" smtClean="0">
                <a:hlinkClick r:id="rId11"/>
              </a:rPr>
              <a:t>=ap131005.html</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en-US" dirty="0" smtClean="0"/>
              <a:t>The upper one of a pair of new, solar active regions that just rotated into view of SDO offered a beautiful profile view of cascading loops spiraling above it (Jan. 15-16, 2012) following a solar flare eruption. These loop structures are made of superheated plasma, just one of which is the size of several Earths. With its ability to capture the Sun in amazing detail, SDO observed it all in extreme ultraviolet light. This particular video clip used an image every five minutes to present the motion. Note all of the other spurts and minor bursts from both regions during almost two days.</a:t>
            </a:r>
          </a:p>
          <a:p>
            <a:endParaRPr lang="pt-BR" dirty="0" smtClean="0"/>
          </a:p>
          <a:p>
            <a:r>
              <a:rPr lang="pt-BR" dirty="0" smtClean="0"/>
              <a:t>http://sdo.gsfc.nasa.gov/gallery/potw.</a:t>
            </a:r>
            <a:r>
              <a:rPr lang="pt-BR" dirty="0" err="1" smtClean="0"/>
              <a:t>php</a:t>
            </a:r>
            <a:r>
              <a:rPr lang="pt-BR" dirty="0" smtClean="0"/>
              <a:t>?v=</a:t>
            </a:r>
            <a:r>
              <a:rPr lang="pt-BR" dirty="0" err="1" smtClean="0"/>
              <a:t>item&amp;id</a:t>
            </a:r>
            <a:r>
              <a:rPr lang="pt-BR" dirty="0" smtClean="0"/>
              <a:t>=83</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http://www.youtube.com/watch?v=-ilr8p13A2o</a:t>
            </a:r>
          </a:p>
          <a:p>
            <a:endParaRPr lang="pt-BR" dirty="0" smtClean="0"/>
          </a:p>
          <a:p>
            <a:r>
              <a:rPr lang="en-US" dirty="0" smtClean="0"/>
              <a:t>The Chinese New Year certainly started with a bang this morning. At approx. 04:00 UT a strong and long duration M8.7-class solar flare exploded from Active Region 1402. </a:t>
            </a:r>
          </a:p>
          <a:p>
            <a:endParaRPr lang="en-US" dirty="0" smtClean="0"/>
          </a:p>
          <a:p>
            <a:r>
              <a:rPr lang="en-US" dirty="0" smtClean="0"/>
              <a:t>NASA SDO captured this event and thanks to ESA/NASA SOHO and NASA STEREO Behind spacecrafts, we have also learned of a very quick moving Coronal Mass Ejection. The CME is traveling at approx. 2,200 km per second and the Goddard Space Weather Lab predicts the arrival of this CME on earth to be January 24, 2012 at approx. 14:18 UT (+/- 7 hours). </a:t>
            </a:r>
          </a:p>
          <a:p>
            <a:endParaRPr lang="en-US" dirty="0" smtClean="0"/>
          </a:p>
          <a:p>
            <a:r>
              <a:rPr lang="en-US" dirty="0" smtClean="0"/>
              <a:t>It also shows that Mars will get hit too, several hours after Earth. </a:t>
            </a:r>
          </a:p>
          <a:p>
            <a:endParaRPr lang="en-US" dirty="0" smtClean="0"/>
          </a:p>
          <a:p>
            <a:r>
              <a:rPr lang="en-US" dirty="0" smtClean="0"/>
              <a:t>These kinds of events can cause problems for spacecrafts in geosynchronous, polar and other orbits passing could be affected by the cloud's arrival. In addition, strong geomagnetic storms are possible, so high-latitude sky watchers should be alert for </a:t>
            </a:r>
            <a:r>
              <a:rPr lang="en-US" dirty="0" err="1" smtClean="0"/>
              <a:t>Aurorae</a:t>
            </a:r>
            <a:r>
              <a:rPr lang="en-US" dirty="0" smtClean="0"/>
              <a:t>. </a:t>
            </a:r>
          </a:p>
          <a:p>
            <a:endParaRPr lang="en-US" dirty="0" smtClean="0"/>
          </a:p>
          <a:p>
            <a:r>
              <a:rPr lang="en-US" dirty="0" smtClean="0"/>
              <a:t>Credit: NASA SDO</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http://www.cdcc.usp.br/cda/atividades/fs-os/index.html</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http://sohodata.nascom.nasa.gov/cgi-bin/data_query</a:t>
            </a:r>
          </a:p>
          <a:p>
            <a:endParaRPr lang="pt-BR" dirty="0" smtClean="0"/>
          </a:p>
          <a:p>
            <a:r>
              <a:rPr lang="pt-BR" dirty="0" smtClean="0"/>
              <a:t>HMI Continuum - 2012-01-25</a:t>
            </a:r>
          </a:p>
          <a:p>
            <a:endParaRPr lang="pt-BR" dirty="0" smtClean="0"/>
          </a:p>
          <a:p>
            <a:r>
              <a:rPr lang="pt-BR" dirty="0" smtClean="0"/>
              <a:t>20120125_0000_hmiigr_1024.jpg</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http://jsoc.stanford.edu/data/hmi/images/2012/01/25/20120125_134500_M_color_1k.jpg</a:t>
            </a:r>
          </a:p>
          <a:p>
            <a:endParaRPr lang="pt-BR" dirty="0" smtClean="0"/>
          </a:p>
          <a:p>
            <a:r>
              <a:rPr lang="en-US" dirty="0" smtClean="0"/>
              <a:t>HMI "most recent" images</a:t>
            </a:r>
          </a:p>
          <a:p>
            <a:r>
              <a:rPr lang="en-US" dirty="0" smtClean="0"/>
              <a:t>A directory of NRT jpeg image files and animations for the continuum intensity, line-of-sight </a:t>
            </a:r>
            <a:r>
              <a:rPr lang="en-US" dirty="0" err="1" smtClean="0"/>
              <a:t>magnetograms</a:t>
            </a:r>
            <a:r>
              <a:rPr lang="en-US" dirty="0" smtClean="0"/>
              <a:t>, and </a:t>
            </a:r>
            <a:r>
              <a:rPr lang="en-US" dirty="0" err="1" smtClean="0"/>
              <a:t>Dopplergrams</a:t>
            </a:r>
            <a:r>
              <a:rPr lang="en-US" dirty="0" smtClean="0"/>
              <a:t>. These files can be retrieved with ftp or </a:t>
            </a:r>
            <a:r>
              <a:rPr lang="en-US" dirty="0" err="1" smtClean="0"/>
              <a:t>wget</a:t>
            </a:r>
            <a:r>
              <a:rPr lang="en-US" dirty="0" smtClean="0"/>
              <a:t> commands, allowing the retrieval to be automated.</a:t>
            </a:r>
          </a:p>
          <a:p>
            <a:r>
              <a:rPr lang="en-US" dirty="0" smtClean="0"/>
              <a:t>http://jsoc.stanford.edu/data/hmi/</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http://sdo.gsfc.nasa.gov/assets/gallery/preview/multiwave_zm_hmi.jpg</a:t>
            </a:r>
          </a:p>
          <a:p>
            <a:r>
              <a:rPr lang="pt-BR" dirty="0" smtClean="0">
                <a:hlinkClick r:id="rId3"/>
              </a:rPr>
              <a:t>http://sdo.gsfc.nasa.gov/gallery/main/item/4</a:t>
            </a:r>
            <a:endParaRPr lang="pt-BR" dirty="0" smtClean="0"/>
          </a:p>
          <a:p>
            <a:endParaRPr lang="pt-BR" dirty="0" smtClean="0"/>
          </a:p>
          <a:p>
            <a:pPr fontAlgn="base"/>
            <a:r>
              <a:rPr lang="en-US" sz="1200" b="0" i="0" kern="1200" dirty="0" smtClean="0">
                <a:solidFill>
                  <a:schemeClr val="tx1"/>
                </a:solidFill>
                <a:latin typeface="Times New Roman" pitchFamily="18" charset="0"/>
                <a:ea typeface="+mn-ea"/>
                <a:cs typeface="+mn-cs"/>
              </a:rPr>
              <a:t>This HMI movie shows a sunspot region and the surrounding magnetic field. White = magnetic field pointing out of the Sun (North), black regions = into the Sun (South). Notice the tiny flux elements that cover the rest of the Sun; an example of HMI's extraordinary capabilities. These magnetic fields form the basis for the coronal loops and prominences you see in the AIA images.</a:t>
            </a:r>
          </a:p>
          <a:p>
            <a:pPr fontAlgn="base"/>
            <a:r>
              <a:rPr lang="en-US" sz="1200" b="1" i="0" kern="1200" dirty="0" smtClean="0">
                <a:solidFill>
                  <a:schemeClr val="tx1"/>
                </a:solidFill>
                <a:latin typeface="Times New Roman" pitchFamily="18" charset="0"/>
                <a:ea typeface="+mn-ea"/>
                <a:cs typeface="+mn-cs"/>
              </a:rPr>
              <a:t>Search Tag(s): </a:t>
            </a:r>
            <a:r>
              <a:rPr lang="en-US" sz="1200" b="0" i="1" kern="1200" dirty="0" err="1" smtClean="0">
                <a:solidFill>
                  <a:schemeClr val="tx1"/>
                </a:solidFill>
                <a:latin typeface="Times New Roman" pitchFamily="18" charset="0"/>
                <a:ea typeface="+mn-ea"/>
                <a:cs typeface="+mn-cs"/>
              </a:rPr>
              <a:t>hmi</a:t>
            </a:r>
            <a:r>
              <a:rPr lang="en-US" sz="1200" b="0" i="1" kern="1200" dirty="0" smtClean="0">
                <a:solidFill>
                  <a:schemeClr val="tx1"/>
                </a:solidFill>
                <a:latin typeface="Times New Roman" pitchFamily="18" charset="0"/>
                <a:ea typeface="+mn-ea"/>
                <a:cs typeface="+mn-cs"/>
              </a:rPr>
              <a:t>, </a:t>
            </a:r>
            <a:r>
              <a:rPr lang="en-US" sz="1200" b="0" i="1" kern="1200" dirty="0" err="1" smtClean="0">
                <a:solidFill>
                  <a:schemeClr val="tx1"/>
                </a:solidFill>
                <a:latin typeface="Times New Roman" pitchFamily="18" charset="0"/>
                <a:ea typeface="+mn-ea"/>
                <a:cs typeface="+mn-cs"/>
              </a:rPr>
              <a:t>magnetogram</a:t>
            </a:r>
            <a:endParaRPr lang="en-US"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http://sdo.gsfc.nasa.gov/assets/gallery/preview/Spots_grow.jpg</a:t>
            </a:r>
          </a:p>
          <a:p>
            <a:r>
              <a:rPr lang="pt-BR" dirty="0" smtClean="0">
                <a:hlinkClick r:id="rId3"/>
              </a:rPr>
              <a:t>http://sdo.gsfc.nasa.gov/gallery/main/item/190</a:t>
            </a:r>
            <a:endParaRPr lang="pt-BR" dirty="0" smtClean="0"/>
          </a:p>
          <a:p>
            <a:pPr fontAlgn="base"/>
            <a:r>
              <a:rPr lang="en-US" sz="1200" b="0" i="0" kern="1200" dirty="0" smtClean="0">
                <a:solidFill>
                  <a:schemeClr val="tx1"/>
                </a:solidFill>
                <a:latin typeface="Times New Roman" pitchFamily="18" charset="0"/>
                <a:ea typeface="+mn-ea"/>
                <a:cs typeface="+mn-cs"/>
              </a:rPr>
              <a:t>As befits the beginning of growing season around here, the Sun produced a real growth spurt in the size of two sunspots in just 2.5 days (Apr. 8-10. 2013). The area of each of the spots AR1718 and AR1719) began to spread as its core grew as well. Now both spots are facing towards Earth and could produce space weather. The have produced smaller flares already and have the magnetic field configuration to produce larger ones. We will be keeping a close eye on these two. Credit: Solar Dynamics Observatory/NASA.</a:t>
            </a:r>
          </a:p>
          <a:p>
            <a:pPr fontAlgn="base"/>
            <a:r>
              <a:rPr lang="en-US" sz="1200" b="1" i="0" kern="1200" dirty="0" smtClean="0">
                <a:solidFill>
                  <a:schemeClr val="tx1"/>
                </a:solidFill>
                <a:latin typeface="Times New Roman" pitchFamily="18" charset="0"/>
                <a:ea typeface="+mn-ea"/>
                <a:cs typeface="+mn-cs"/>
              </a:rPr>
              <a:t>Search Tag(s): </a:t>
            </a:r>
            <a:r>
              <a:rPr lang="en-US" sz="1200" b="0" i="1" kern="1200" dirty="0" err="1" smtClean="0">
                <a:solidFill>
                  <a:schemeClr val="tx1"/>
                </a:solidFill>
                <a:latin typeface="Times New Roman" pitchFamily="18" charset="0"/>
                <a:ea typeface="+mn-ea"/>
                <a:cs typeface="+mn-cs"/>
              </a:rPr>
              <a:t>intensitygram</a:t>
            </a:r>
            <a:r>
              <a:rPr lang="en-US" sz="1200" b="0" i="1" kern="1200" dirty="0" smtClean="0">
                <a:solidFill>
                  <a:schemeClr val="tx1"/>
                </a:solidFill>
                <a:latin typeface="Times New Roman" pitchFamily="18" charset="0"/>
                <a:ea typeface="+mn-ea"/>
                <a:cs typeface="+mn-cs"/>
              </a:rPr>
              <a:t>, sunspot, active region, flare, </a:t>
            </a:r>
            <a:r>
              <a:rPr lang="en-US" sz="1200" b="0" i="1" kern="1200" dirty="0" err="1" smtClean="0">
                <a:solidFill>
                  <a:schemeClr val="tx1"/>
                </a:solidFill>
                <a:latin typeface="Times New Roman" pitchFamily="18" charset="0"/>
                <a:ea typeface="+mn-ea"/>
                <a:cs typeface="+mn-cs"/>
              </a:rPr>
              <a:t>hmi</a:t>
            </a:r>
            <a:endParaRPr lang="en-US"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http://sdo.gsfc.nasa.gov/assets/gallery/preview/stringing_mar14.jpg</a:t>
            </a:r>
          </a:p>
          <a:p>
            <a:r>
              <a:rPr lang="pt-BR" dirty="0" smtClean="0">
                <a:solidFill>
                  <a:schemeClr val="tx1"/>
                </a:solidFill>
                <a:hlinkClick r:id="rId3"/>
              </a:rPr>
              <a:t>http:</a:t>
            </a:r>
          </a:p>
          <a:p>
            <a:endParaRPr lang="pt-BR" dirty="0" smtClean="0">
              <a:solidFill>
                <a:schemeClr val="tx1"/>
              </a:solidFill>
              <a:hlinkClick r:id="rId3"/>
            </a:endParaRPr>
          </a:p>
          <a:p>
            <a:pPr fontAlgn="base"/>
            <a:r>
              <a:rPr lang="en-US" sz="1200" b="0" i="0" kern="1200" dirty="0" smtClean="0">
                <a:solidFill>
                  <a:schemeClr val="tx1"/>
                </a:solidFill>
                <a:latin typeface="Times New Roman" pitchFamily="18" charset="0"/>
                <a:ea typeface="+mn-ea"/>
                <a:cs typeface="+mn-cs"/>
              </a:rPr>
              <a:t>The Sun doubled its sunspot groups over a little more than 3 days (Mar. 11-14, 2013) and strung most of them in a jagged row. The close-up video shows a pair of sunspot groups emerging in just over a few hours on the 11th, then populating their surroundings with lots of mini-spots. Another larger sunspot rotated into view also mid-way into the 11th. Sunspots, cooler and darker regions of intense magnetism, can last from hours to weeks and are often the source of solar storms. We'll see what these spots have in store for us over the next week or so. Credit: Solar Dynamics Observatory/NASA.</a:t>
            </a:r>
          </a:p>
          <a:p>
            <a:pPr fontAlgn="base"/>
            <a:r>
              <a:rPr lang="en-US" sz="1200" b="1" i="0" kern="1200" dirty="0" smtClean="0">
                <a:solidFill>
                  <a:schemeClr val="tx1"/>
                </a:solidFill>
                <a:latin typeface="Times New Roman" pitchFamily="18" charset="0"/>
                <a:ea typeface="+mn-ea"/>
                <a:cs typeface="+mn-cs"/>
              </a:rPr>
              <a:t>Search Tag(s): </a:t>
            </a:r>
            <a:r>
              <a:rPr lang="en-US" sz="1200" b="0" i="1" kern="1200" dirty="0" err="1" smtClean="0">
                <a:solidFill>
                  <a:schemeClr val="tx1"/>
                </a:solidFill>
                <a:latin typeface="Times New Roman" pitchFamily="18" charset="0"/>
                <a:ea typeface="+mn-ea"/>
                <a:cs typeface="+mn-cs"/>
              </a:rPr>
              <a:t>intensitygram</a:t>
            </a:r>
            <a:r>
              <a:rPr lang="en-US" sz="1200" b="0" i="1" kern="1200" dirty="0" smtClean="0">
                <a:solidFill>
                  <a:schemeClr val="tx1"/>
                </a:solidFill>
                <a:latin typeface="Times New Roman" pitchFamily="18" charset="0"/>
                <a:ea typeface="+mn-ea"/>
                <a:cs typeface="+mn-cs"/>
              </a:rPr>
              <a:t>, </a:t>
            </a:r>
            <a:r>
              <a:rPr lang="en-US" sz="1200" b="0" i="1" kern="1200" dirty="0" err="1" smtClean="0">
                <a:solidFill>
                  <a:schemeClr val="tx1"/>
                </a:solidFill>
                <a:latin typeface="Times New Roman" pitchFamily="18" charset="0"/>
                <a:ea typeface="+mn-ea"/>
                <a:cs typeface="+mn-cs"/>
              </a:rPr>
              <a:t>magnetogram</a:t>
            </a:r>
            <a:r>
              <a:rPr lang="en-US" sz="1200" b="0" i="1" kern="1200" dirty="0" smtClean="0">
                <a:solidFill>
                  <a:schemeClr val="tx1"/>
                </a:solidFill>
                <a:latin typeface="Times New Roman" pitchFamily="18" charset="0"/>
                <a:ea typeface="+mn-ea"/>
                <a:cs typeface="+mn-cs"/>
              </a:rPr>
              <a:t>, sunspot, </a:t>
            </a:r>
            <a:r>
              <a:rPr lang="en-US" sz="1200" b="0" i="1" kern="1200" dirty="0" err="1" smtClean="0">
                <a:solidFill>
                  <a:schemeClr val="tx1"/>
                </a:solidFill>
                <a:latin typeface="Times New Roman" pitchFamily="18" charset="0"/>
                <a:ea typeface="+mn-ea"/>
                <a:cs typeface="+mn-cs"/>
              </a:rPr>
              <a:t>hmi</a:t>
            </a:r>
            <a:endParaRPr lang="en-US" sz="1200" b="0" i="0" kern="1200" dirty="0" smtClean="0">
              <a:solidFill>
                <a:schemeClr val="tx1"/>
              </a:solidFill>
              <a:latin typeface="Times New Roman" pitchFamily="18" charset="0"/>
              <a:ea typeface="+mn-ea"/>
              <a:cs typeface="+mn-cs"/>
            </a:endParaRPr>
          </a:p>
          <a:p>
            <a:pPr fontAlgn="base"/>
            <a:r>
              <a:rPr lang="en-US" sz="1200" b="0" i="0" kern="1200" dirty="0" smtClean="0">
                <a:solidFill>
                  <a:schemeClr val="tx1"/>
                </a:solidFill>
                <a:latin typeface="Times New Roman" pitchFamily="18" charset="0"/>
                <a:ea typeface="+mn-ea"/>
                <a:cs typeface="+mn-cs"/>
              </a:rPr>
              <a:t> </a:t>
            </a:r>
          </a:p>
          <a:p>
            <a:r>
              <a:rPr lang="pt-BR" dirty="0" smtClean="0">
                <a:solidFill>
                  <a:schemeClr val="tx1"/>
                </a:solidFill>
                <a:hlinkClick r:id="rId3"/>
              </a:rPr>
              <a:t>//sdo.gsfc.nasa.gov/gallery/main/item/186</a:t>
            </a:r>
            <a:endParaRPr lang="pt-BR" dirty="0">
              <a:solidFill>
                <a:schemeClr val="tx1"/>
              </a:solidFill>
            </a:endParaRPr>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http://sdo.gsfc.nasa.gov/assets/gallery/preview/Magnetic_layers.jpg</a:t>
            </a:r>
          </a:p>
          <a:p>
            <a:r>
              <a:rPr lang="pt-BR" dirty="0" smtClean="0">
                <a:hlinkClick r:id="rId3"/>
              </a:rPr>
              <a:t>http://sdo.gsfc.nasa.gov/gallery/main/item/416</a:t>
            </a:r>
            <a:endParaRPr lang="pt-BR" dirty="0" smtClean="0"/>
          </a:p>
          <a:p>
            <a:endParaRPr lang="pt-BR" dirty="0" smtClean="0"/>
          </a:p>
          <a:p>
            <a:pPr fontAlgn="base"/>
            <a:r>
              <a:rPr lang="en-US" sz="1200" b="0" i="0" kern="1200" dirty="0" smtClean="0">
                <a:solidFill>
                  <a:schemeClr val="tx1"/>
                </a:solidFill>
                <a:latin typeface="Times New Roman" pitchFamily="18" charset="0"/>
                <a:ea typeface="+mn-ea"/>
                <a:cs typeface="+mn-cs"/>
              </a:rPr>
              <a:t>The underlying magnetic structure of the Sun and how it appears above its surface can be revealed by combining different images of the Sun taken at almost the same time (June 7, 2013). We begin with a magnetic image of the Sun, where darker and lighter tones indicate the stronger north and south polarity of active regions. When we blend this image into an extreme ultraviolet image of the Sun, arcs of magnetic field lines can be seen rising out and returning to these same active regions. Lastly, because scientists have learned how to illustrate the magnetic field lines, we can view their projections. The result is a brief, visual lesson in solar magnetism. Credit: Solar Dynamics Observatory.</a:t>
            </a:r>
          </a:p>
          <a:p>
            <a:pPr fontAlgn="base"/>
            <a:r>
              <a:rPr lang="en-US" sz="1200" b="1" i="0" kern="1200" dirty="0" smtClean="0">
                <a:solidFill>
                  <a:schemeClr val="tx1"/>
                </a:solidFill>
                <a:latin typeface="Times New Roman" pitchFamily="18" charset="0"/>
                <a:ea typeface="+mn-ea"/>
                <a:cs typeface="+mn-cs"/>
              </a:rPr>
              <a:t>Search Tag(s): </a:t>
            </a:r>
            <a:r>
              <a:rPr lang="en-US" sz="1200" b="0" i="1" kern="1200" dirty="0" err="1" smtClean="0">
                <a:solidFill>
                  <a:schemeClr val="tx1"/>
                </a:solidFill>
                <a:latin typeface="Times New Roman" pitchFamily="18" charset="0"/>
                <a:ea typeface="+mn-ea"/>
                <a:cs typeface="+mn-cs"/>
              </a:rPr>
              <a:t>hmi</a:t>
            </a:r>
            <a:r>
              <a:rPr lang="en-US" sz="1200" b="0" i="1" kern="1200" dirty="0" smtClean="0">
                <a:solidFill>
                  <a:schemeClr val="tx1"/>
                </a:solidFill>
                <a:latin typeface="Times New Roman" pitchFamily="18" charset="0"/>
                <a:ea typeface="+mn-ea"/>
                <a:cs typeface="+mn-cs"/>
              </a:rPr>
              <a:t>, </a:t>
            </a:r>
            <a:r>
              <a:rPr lang="en-US" sz="1200" b="0" i="1" kern="1200" dirty="0" err="1" smtClean="0">
                <a:solidFill>
                  <a:schemeClr val="tx1"/>
                </a:solidFill>
                <a:latin typeface="Times New Roman" pitchFamily="18" charset="0"/>
                <a:ea typeface="+mn-ea"/>
                <a:cs typeface="+mn-cs"/>
              </a:rPr>
              <a:t>magnetogram</a:t>
            </a:r>
            <a:r>
              <a:rPr lang="en-US" sz="1200" b="0" i="1" kern="1200" dirty="0" smtClean="0">
                <a:solidFill>
                  <a:schemeClr val="tx1"/>
                </a:solidFill>
                <a:latin typeface="Times New Roman" pitchFamily="18" charset="0"/>
                <a:ea typeface="+mn-ea"/>
                <a:cs typeface="+mn-cs"/>
              </a:rPr>
              <a:t>, 171</a:t>
            </a:r>
            <a:endParaRPr lang="en-US"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http://davecenker.files.wordpress.com/2013/08/over-the-rainbow.jpg</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http://lisathatcher.files.wordpress.com/2013/04/rainbow.jpg</a:t>
            </a:r>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http://www.cnyo.org/wp-content/uploads/2013/09/2013sept26_prism_spigget.jpg</a:t>
            </a:r>
          </a:p>
          <a:p>
            <a:endParaRPr lang="pt-BR" dirty="0" smtClean="0"/>
          </a:p>
          <a:p>
            <a:r>
              <a:rPr lang="pt-BR" dirty="0" smtClean="0">
                <a:hlinkClick r:id="rId3"/>
              </a:rPr>
              <a:t>http://www.cnyo.org/tag/neaf-solar-star-party/</a:t>
            </a:r>
            <a:endParaRPr lang="pt-BR" dirty="0" smtClean="0"/>
          </a:p>
          <a:p>
            <a:endParaRPr lang="pt-BR" dirty="0" smtClean="0"/>
          </a:p>
          <a:p>
            <a:r>
              <a:rPr lang="en-US" sz="1200" b="0" i="0" kern="1200" dirty="0" smtClean="0">
                <a:solidFill>
                  <a:schemeClr val="tx1"/>
                </a:solidFill>
                <a:latin typeface="Times New Roman" pitchFamily="18" charset="0"/>
                <a:ea typeface="+mn-ea"/>
                <a:cs typeface="+mn-cs"/>
              </a:rPr>
              <a:t>The following article has been provided by Barlow Bob, founder &amp; organizer of the </a:t>
            </a:r>
            <a:r>
              <a:rPr lang="en-US" sz="1200" b="0" i="0" u="none" strike="noStrike" kern="1200" dirty="0" smtClean="0">
                <a:solidFill>
                  <a:schemeClr val="tx1"/>
                </a:solidFill>
                <a:latin typeface="Times New Roman" pitchFamily="18" charset="0"/>
                <a:ea typeface="+mn-ea"/>
                <a:cs typeface="+mn-cs"/>
                <a:hlinkClick r:id="rId4"/>
              </a:rPr>
              <a:t>NEAF Solar Star Party</a:t>
            </a:r>
            <a:r>
              <a:rPr lang="en-US" sz="1200" b="0" i="0" kern="1200" dirty="0" smtClean="0">
                <a:solidFill>
                  <a:schemeClr val="tx1"/>
                </a:solidFill>
                <a:latin typeface="Times New Roman" pitchFamily="18" charset="0"/>
                <a:ea typeface="+mn-ea"/>
                <a:cs typeface="+mn-cs"/>
              </a:rPr>
              <a:t> and regional event host &amp; lecturer on all things involving solar spectroscopy. You can read more about Barlow Bob and see some of his other articles at</a:t>
            </a:r>
            <a:r>
              <a:rPr lang="en-US" sz="1200" b="0" i="0" u="none" strike="noStrike" kern="1200" dirty="0" smtClean="0">
                <a:solidFill>
                  <a:schemeClr val="tx1"/>
                </a:solidFill>
                <a:latin typeface="Times New Roman" pitchFamily="18" charset="0"/>
                <a:ea typeface="+mn-ea"/>
                <a:cs typeface="+mn-cs"/>
                <a:hlinkClick r:id="rId5"/>
              </a:rPr>
              <a:t>www.neafsolar.com/barlowbob.html</a:t>
            </a:r>
            <a:r>
              <a:rPr lang="en-US" sz="1200" b="0" i="0" kern="1200" dirty="0" smtClean="0">
                <a:solidFill>
                  <a:schemeClr val="tx1"/>
                </a:solidFill>
                <a:latin typeface="Times New Roman" pitchFamily="18" charset="0"/>
                <a:ea typeface="+mn-ea"/>
                <a:cs typeface="+mn-cs"/>
              </a:rPr>
              <a:t>.</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r>
              <a:rPr lang="pt-BR" dirty="0" smtClean="0"/>
              <a:t>http://www.cnyo.org/wp-content/uploads/2013/09/2013sept26_solar_spectrum_sm.jpg</a:t>
            </a:r>
          </a:p>
          <a:p>
            <a:endParaRPr lang="pt-BR" dirty="0" smtClean="0"/>
          </a:p>
          <a:p>
            <a:r>
              <a:rPr lang="pt-BR" dirty="0" smtClean="0">
                <a:hlinkClick r:id="rId3"/>
              </a:rPr>
              <a:t>http://www.cnyo.org/tag/neaf-solar-star-party/</a:t>
            </a:r>
            <a:endParaRPr lang="pt-BR" dirty="0" smtClean="0"/>
          </a:p>
          <a:p>
            <a:endParaRPr lang="pt-BR" dirty="0" smtClean="0"/>
          </a:p>
          <a:p>
            <a:r>
              <a:rPr lang="en-US" sz="1200" b="0" i="0" kern="1200" dirty="0" smtClean="0">
                <a:solidFill>
                  <a:schemeClr val="tx1"/>
                </a:solidFill>
                <a:latin typeface="Times New Roman" pitchFamily="18" charset="0"/>
                <a:ea typeface="+mn-ea"/>
                <a:cs typeface="+mn-cs"/>
              </a:rPr>
              <a:t>The following article has been provided by Barlow Bob, founder &amp; organizer of the </a:t>
            </a:r>
            <a:r>
              <a:rPr lang="en-US" sz="1200" b="0" i="0" u="none" strike="noStrike" kern="1200" dirty="0" smtClean="0">
                <a:solidFill>
                  <a:schemeClr val="tx1"/>
                </a:solidFill>
                <a:latin typeface="Times New Roman" pitchFamily="18" charset="0"/>
                <a:ea typeface="+mn-ea"/>
                <a:cs typeface="+mn-cs"/>
                <a:hlinkClick r:id="rId4"/>
              </a:rPr>
              <a:t>NEAF Solar Star Party</a:t>
            </a:r>
            <a:r>
              <a:rPr lang="en-US" sz="1200" b="0" i="0" kern="1200" dirty="0" smtClean="0">
                <a:solidFill>
                  <a:schemeClr val="tx1"/>
                </a:solidFill>
                <a:latin typeface="Times New Roman" pitchFamily="18" charset="0"/>
                <a:ea typeface="+mn-ea"/>
                <a:cs typeface="+mn-cs"/>
              </a:rPr>
              <a:t> and regional event host &amp; lecturer on all things involving solar spectroscopy. You can read more about Barlow Bob and see some of his other articles at</a:t>
            </a:r>
            <a:r>
              <a:rPr lang="en-US" sz="1200" b="0" i="0" u="none" strike="noStrike" kern="1200" dirty="0" smtClean="0">
                <a:solidFill>
                  <a:schemeClr val="tx1"/>
                </a:solidFill>
                <a:latin typeface="Times New Roman" pitchFamily="18" charset="0"/>
                <a:ea typeface="+mn-ea"/>
                <a:cs typeface="+mn-cs"/>
                <a:hlinkClick r:id="rId5"/>
              </a:rPr>
              <a:t>www.neafsolar.com/barlowbob.html</a:t>
            </a:r>
            <a:r>
              <a:rPr lang="en-US" sz="1200" b="0" i="0" kern="1200" dirty="0" smtClean="0">
                <a:solidFill>
                  <a:schemeClr val="tx1"/>
                </a:solidFill>
                <a:latin typeface="Times New Roman" pitchFamily="18" charset="0"/>
                <a:ea typeface="+mn-ea"/>
                <a:cs typeface="+mn-cs"/>
              </a:rPr>
              <a:t>.</a:t>
            </a:r>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3338" y="692150"/>
            <a:ext cx="4251325" cy="3187700"/>
          </a:xfrm>
        </p:spPr>
      </p:sp>
      <p:sp>
        <p:nvSpPr>
          <p:cNvPr id="3" name="Espaço Reservado para Anotações 2"/>
          <p:cNvSpPr>
            <a:spLocks noGrp="1"/>
          </p:cNvSpPr>
          <p:nvPr>
            <p:ph type="body" idx="1"/>
          </p:nvPr>
        </p:nvSpPr>
        <p:spPr/>
        <p:txBody>
          <a:bodyPr>
            <a:normAutofit/>
          </a:bodyPr>
          <a:lstStyle/>
          <a:p>
            <a:pPr marL="0" marR="0" indent="0" algn="l" defTabSz="762000" rtl="0" eaLnBrk="0" fontAlgn="base" latinLnBrk="0" hangingPunct="0">
              <a:lnSpc>
                <a:spcPct val="100000"/>
              </a:lnSpc>
              <a:spcBef>
                <a:spcPct val="30000"/>
              </a:spcBef>
              <a:spcAft>
                <a:spcPct val="0"/>
              </a:spcAft>
              <a:buClrTx/>
              <a:buSzTx/>
              <a:buFontTx/>
              <a:buNone/>
              <a:tabLst/>
              <a:defRPr/>
            </a:pPr>
            <a:r>
              <a:rPr lang="pt-BR" dirty="0" smtClean="0"/>
              <a:t>http://sohowww.nascom.nasa.gov/gallery/Spacecraft/large/soho_photo2_prev.jpg</a:t>
            </a:r>
          </a:p>
          <a:p>
            <a:pPr marL="0" marR="0" indent="0" algn="l" defTabSz="762000" rtl="0" eaLnBrk="0" fontAlgn="base" latinLnBrk="0" hangingPunct="0">
              <a:lnSpc>
                <a:spcPct val="100000"/>
              </a:lnSpc>
              <a:spcBef>
                <a:spcPct val="30000"/>
              </a:spcBef>
              <a:spcAft>
                <a:spcPct val="0"/>
              </a:spcAft>
              <a:buClrTx/>
              <a:buSzTx/>
              <a:buFontTx/>
              <a:buNone/>
              <a:tabLst/>
              <a:defRPr/>
            </a:pPr>
            <a:endParaRPr lang="pt-BR" dirty="0" smtClean="0"/>
          </a:p>
          <a:p>
            <a:pPr marL="0" marR="0" indent="0" algn="l" defTabSz="762000" rtl="0" eaLnBrk="0" fontAlgn="base" latinLnBrk="0" hangingPunct="0">
              <a:lnSpc>
                <a:spcPct val="100000"/>
              </a:lnSpc>
              <a:spcBef>
                <a:spcPct val="30000"/>
              </a:spcBef>
              <a:spcAft>
                <a:spcPct val="0"/>
              </a:spcAft>
              <a:buClrTx/>
              <a:buSzTx/>
              <a:buFontTx/>
              <a:buNone/>
              <a:tabLst/>
              <a:defRPr/>
            </a:pPr>
            <a:r>
              <a:rPr lang="pt-BR" dirty="0" smtClean="0"/>
              <a:t>http://sohowww.nascom.nasa.gov/gallery/Spacecraft/large/Bottom01black_prev.jpg</a:t>
            </a:r>
            <a:endParaRPr lang="pt-BR" dirty="0"/>
          </a:p>
        </p:txBody>
      </p:sp>
      <p:sp>
        <p:nvSpPr>
          <p:cNvPr id="4" name="Espaço Reservado para Número de Slide 3"/>
          <p:cNvSpPr>
            <a:spLocks noGrp="1"/>
          </p:cNvSpPr>
          <p:nvPr>
            <p:ph type="sldNum" sz="quarter" idx="10"/>
          </p:nvPr>
        </p:nvSpPr>
        <p:spPr/>
        <p:txBody>
          <a:bodyPr/>
          <a:lstStyle/>
          <a:p>
            <a:pPr>
              <a:defRPr/>
            </a:pPr>
            <a:fld id="{285DCB3C-49CF-4D39-8227-3A92EA4C9C98}"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571500" y="1774825"/>
            <a:ext cx="6477000" cy="1225550"/>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143000" y="3238500"/>
            <a:ext cx="53340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07A37038-079B-437F-98AF-083A38CF62E4}"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BC4CCF5A-7339-4DD8-901A-11450F734A9D}"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5429250" y="508000"/>
            <a:ext cx="1619250" cy="45720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571500" y="508000"/>
            <a:ext cx="4705350" cy="45720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CC4F39B-4A45-4F69-9918-B5EC56250A23}"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ítulo, texto e clipe de mídia">
    <p:spTree>
      <p:nvGrpSpPr>
        <p:cNvPr id="1" name=""/>
        <p:cNvGrpSpPr/>
        <p:nvPr/>
      </p:nvGrpSpPr>
      <p:grpSpPr>
        <a:xfrm>
          <a:off x="0" y="0"/>
          <a:ext cx="0" cy="0"/>
          <a:chOff x="0" y="0"/>
          <a:chExt cx="0" cy="0"/>
        </a:xfrm>
      </p:grpSpPr>
      <p:sp>
        <p:nvSpPr>
          <p:cNvPr id="2" name="Título 1"/>
          <p:cNvSpPr>
            <a:spLocks noGrp="1"/>
          </p:cNvSpPr>
          <p:nvPr>
            <p:ph type="title"/>
          </p:nvPr>
        </p:nvSpPr>
        <p:spPr>
          <a:xfrm>
            <a:off x="571500" y="508000"/>
            <a:ext cx="6477000" cy="9525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571500" y="1651000"/>
            <a:ext cx="3162300" cy="3429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Mídia 3"/>
          <p:cNvSpPr>
            <a:spLocks noGrp="1"/>
          </p:cNvSpPr>
          <p:nvPr>
            <p:ph type="media" sz="half" idx="2"/>
          </p:nvPr>
        </p:nvSpPr>
        <p:spPr>
          <a:xfrm>
            <a:off x="3886200" y="1651000"/>
            <a:ext cx="3162300" cy="3429000"/>
          </a:xfrm>
        </p:spPr>
        <p:txBody>
          <a:bodyPr/>
          <a:lstStyle/>
          <a:p>
            <a:pPr lvl="0"/>
            <a:endParaRPr lang="pt-BR"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1C42EEAA-3CFE-4BBE-9D9E-CFD7B7BCAABD}"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571500" y="508000"/>
            <a:ext cx="64770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BDCC8541-0BDB-48B2-9EE7-14B7BF47CDA1}"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1EA256B7-5CB1-4B94-82E7-8CE336584E31}"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01663" y="3671888"/>
            <a:ext cx="6477000" cy="1135062"/>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1663" y="2422525"/>
            <a:ext cx="6477000" cy="124936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1EB7D39A-F658-44D4-A4A6-9DFBA7B3BF3C}"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571500" y="1651000"/>
            <a:ext cx="31623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3886200" y="1651000"/>
            <a:ext cx="31623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F8562F10-340D-4EC3-B34B-7903D7F23C67}"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381000" y="228600"/>
            <a:ext cx="6858000" cy="9525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381000" y="1279525"/>
            <a:ext cx="33670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381000" y="1812925"/>
            <a:ext cx="3367088"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3870325" y="1279525"/>
            <a:ext cx="33686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3870325" y="1812925"/>
            <a:ext cx="3368675"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D3D5EBA0-F12B-4F49-A806-F08895585C88}"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A034E0F-7333-426E-B472-8BE2FFFD3A0E}"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7FA0C446-4572-4F19-A73D-052D61FF6C17}"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381000" y="227013"/>
            <a:ext cx="2506663" cy="968375"/>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2979738" y="227013"/>
            <a:ext cx="4259262" cy="4878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381000" y="1195388"/>
            <a:ext cx="2506663" cy="391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71FFD4E9-9DB7-46FE-A7F2-AA8FA9934271}"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493838" y="4000500"/>
            <a:ext cx="4572000" cy="473075"/>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493838" y="511175"/>
            <a:ext cx="4572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493838" y="4473575"/>
            <a:ext cx="4572000" cy="6699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94EDCFF-C0A4-422C-B0F6-FC637AEB2088}"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rgbClr val="FFCCCC"/>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71500" y="508000"/>
            <a:ext cx="6477000" cy="952500"/>
          </a:xfrm>
          <a:prstGeom prst="rect">
            <a:avLst/>
          </a:prstGeom>
          <a:noFill/>
          <a:ln w="9525">
            <a:noFill/>
            <a:miter lim="800000"/>
            <a:headEnd/>
            <a:tailEnd/>
          </a:ln>
        </p:spPr>
        <p:txBody>
          <a:bodyPr vert="horz" wrap="square" lIns="76200" tIns="38100" rIns="76200" bIns="38100" numCol="1" anchor="ctr" anchorCtr="0" compatLnSpc="1">
            <a:prstTxWarp prst="textNoShape">
              <a:avLst/>
            </a:prstTxWarp>
          </a:bodyPr>
          <a:lstStyle/>
          <a:p>
            <a:pPr lvl="0"/>
            <a:r>
              <a:rPr lang="en-US" smtClean="0"/>
              <a:t>Clique para editar o estilo do título mestre</a:t>
            </a:r>
          </a:p>
        </p:txBody>
      </p:sp>
      <p:sp>
        <p:nvSpPr>
          <p:cNvPr id="2051" name="Rectangle 3"/>
          <p:cNvSpPr>
            <a:spLocks noGrp="1" noChangeArrowheads="1"/>
          </p:cNvSpPr>
          <p:nvPr>
            <p:ph type="body" idx="1"/>
          </p:nvPr>
        </p:nvSpPr>
        <p:spPr bwMode="auto">
          <a:xfrm>
            <a:off x="571500" y="1651000"/>
            <a:ext cx="6477000" cy="3429000"/>
          </a:xfrm>
          <a:prstGeom prst="rect">
            <a:avLst/>
          </a:prstGeom>
          <a:noFill/>
          <a:ln w="9525">
            <a:noFill/>
            <a:miter lim="800000"/>
            <a:headEnd/>
            <a:tailEnd/>
          </a:ln>
        </p:spPr>
        <p:txBody>
          <a:bodyPr vert="horz" wrap="square" lIns="76200" tIns="38100" rIns="76200" bIns="3810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1028" name="Rectangle 4"/>
          <p:cNvSpPr>
            <a:spLocks noGrp="1" noChangeArrowheads="1"/>
          </p:cNvSpPr>
          <p:nvPr>
            <p:ph type="dt" sz="half" idx="2"/>
          </p:nvPr>
        </p:nvSpPr>
        <p:spPr bwMode="auto">
          <a:xfrm>
            <a:off x="571500" y="5207000"/>
            <a:ext cx="1587500" cy="381000"/>
          </a:xfrm>
          <a:prstGeom prst="rect">
            <a:avLst/>
          </a:prstGeom>
          <a:noFill/>
          <a:ln w="9525">
            <a:noFill/>
            <a:miter lim="800000"/>
            <a:headEnd/>
            <a:tailEnd/>
          </a:ln>
          <a:effectLst/>
        </p:spPr>
        <p:txBody>
          <a:bodyPr vert="horz" wrap="none" lIns="76200" tIns="38100" rIns="76200" bIns="38100" numCol="1" anchor="ctr" anchorCtr="0" compatLnSpc="1">
            <a:prstTxWarp prst="textNoShape">
              <a:avLst/>
            </a:prstTxWarp>
          </a:bodyPr>
          <a:lstStyle>
            <a:lvl1pPr algn="l">
              <a:defRPr sz="1200" b="1">
                <a:solidFill>
                  <a:schemeClr val="accent1"/>
                </a:solidFill>
              </a:defRPr>
            </a:lvl1pPr>
          </a:lstStyle>
          <a:p>
            <a:pPr>
              <a:defRPr/>
            </a:pPr>
            <a:endParaRPr lang="pt-BR"/>
          </a:p>
        </p:txBody>
      </p:sp>
      <p:sp>
        <p:nvSpPr>
          <p:cNvPr id="1029" name="Rectangle 5"/>
          <p:cNvSpPr>
            <a:spLocks noGrp="1" noChangeArrowheads="1"/>
          </p:cNvSpPr>
          <p:nvPr>
            <p:ph type="ftr" sz="quarter" idx="3"/>
          </p:nvPr>
        </p:nvSpPr>
        <p:spPr bwMode="auto">
          <a:xfrm>
            <a:off x="2603500" y="5207000"/>
            <a:ext cx="2413000" cy="381000"/>
          </a:xfrm>
          <a:prstGeom prst="rect">
            <a:avLst/>
          </a:prstGeom>
          <a:noFill/>
          <a:ln w="9525">
            <a:noFill/>
            <a:miter lim="800000"/>
            <a:headEnd/>
            <a:tailEnd/>
          </a:ln>
          <a:effectLst/>
        </p:spPr>
        <p:txBody>
          <a:bodyPr vert="horz" wrap="none" lIns="76200" tIns="38100" rIns="76200" bIns="38100" numCol="1" anchor="ctr" anchorCtr="0" compatLnSpc="1">
            <a:prstTxWarp prst="textNoShape">
              <a:avLst/>
            </a:prstTxWarp>
          </a:bodyPr>
          <a:lstStyle>
            <a:lvl1pPr>
              <a:defRPr sz="1200" b="1">
                <a:solidFill>
                  <a:schemeClr val="accent1"/>
                </a:solidFill>
              </a:defRPr>
            </a:lvl1pPr>
          </a:lstStyle>
          <a:p>
            <a:pPr>
              <a:defRPr/>
            </a:pPr>
            <a:endParaRPr lang="pt-BR"/>
          </a:p>
        </p:txBody>
      </p:sp>
      <p:sp>
        <p:nvSpPr>
          <p:cNvPr id="1030" name="Rectangle 6"/>
          <p:cNvSpPr>
            <a:spLocks noGrp="1" noChangeArrowheads="1"/>
          </p:cNvSpPr>
          <p:nvPr>
            <p:ph type="sldNum" sz="quarter" idx="4"/>
          </p:nvPr>
        </p:nvSpPr>
        <p:spPr bwMode="auto">
          <a:xfrm>
            <a:off x="5461000" y="5207000"/>
            <a:ext cx="1587500" cy="381000"/>
          </a:xfrm>
          <a:prstGeom prst="rect">
            <a:avLst/>
          </a:prstGeom>
          <a:noFill/>
          <a:ln w="9525">
            <a:noFill/>
            <a:miter lim="800000"/>
            <a:headEnd/>
            <a:tailEnd/>
          </a:ln>
          <a:effectLst/>
        </p:spPr>
        <p:txBody>
          <a:bodyPr vert="horz" wrap="none" lIns="76200" tIns="38100" rIns="76200" bIns="38100" numCol="1" anchor="ctr" anchorCtr="0" compatLnSpc="1">
            <a:prstTxWarp prst="textNoShape">
              <a:avLst/>
            </a:prstTxWarp>
          </a:bodyPr>
          <a:lstStyle>
            <a:lvl1pPr algn="r">
              <a:defRPr sz="1200" b="1">
                <a:solidFill>
                  <a:schemeClr val="accent1"/>
                </a:solidFill>
              </a:defRPr>
            </a:lvl1pPr>
          </a:lstStyle>
          <a:p>
            <a:pPr>
              <a:defRPr/>
            </a:pPr>
            <a:fld id="{EA4B4FD6-CFE4-413D-84BD-35A89028EC2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528638" rtl="0" eaLnBrk="0" fontAlgn="base" hangingPunct="0">
        <a:spcBef>
          <a:spcPct val="0"/>
        </a:spcBef>
        <a:spcAft>
          <a:spcPct val="0"/>
        </a:spcAft>
        <a:defRPr sz="3700" b="1">
          <a:solidFill>
            <a:schemeClr val="accent1"/>
          </a:solidFill>
          <a:latin typeface="+mj-lt"/>
          <a:ea typeface="+mj-ea"/>
          <a:cs typeface="+mj-cs"/>
        </a:defRPr>
      </a:lvl1pPr>
      <a:lvl2pPr algn="ctr" defTabSz="528638" rtl="0" eaLnBrk="0" fontAlgn="base" hangingPunct="0">
        <a:spcBef>
          <a:spcPct val="0"/>
        </a:spcBef>
        <a:spcAft>
          <a:spcPct val="0"/>
        </a:spcAft>
        <a:defRPr sz="3700" b="1">
          <a:solidFill>
            <a:schemeClr val="accent1"/>
          </a:solidFill>
          <a:latin typeface="Arial" charset="0"/>
        </a:defRPr>
      </a:lvl2pPr>
      <a:lvl3pPr algn="ctr" defTabSz="528638" rtl="0" eaLnBrk="0" fontAlgn="base" hangingPunct="0">
        <a:spcBef>
          <a:spcPct val="0"/>
        </a:spcBef>
        <a:spcAft>
          <a:spcPct val="0"/>
        </a:spcAft>
        <a:defRPr sz="3700" b="1">
          <a:solidFill>
            <a:schemeClr val="accent1"/>
          </a:solidFill>
          <a:latin typeface="Arial" charset="0"/>
        </a:defRPr>
      </a:lvl3pPr>
      <a:lvl4pPr algn="ctr" defTabSz="528638" rtl="0" eaLnBrk="0" fontAlgn="base" hangingPunct="0">
        <a:spcBef>
          <a:spcPct val="0"/>
        </a:spcBef>
        <a:spcAft>
          <a:spcPct val="0"/>
        </a:spcAft>
        <a:defRPr sz="3700" b="1">
          <a:solidFill>
            <a:schemeClr val="accent1"/>
          </a:solidFill>
          <a:latin typeface="Arial" charset="0"/>
        </a:defRPr>
      </a:lvl4pPr>
      <a:lvl5pPr algn="ctr" defTabSz="528638" rtl="0" eaLnBrk="0" fontAlgn="base" hangingPunct="0">
        <a:spcBef>
          <a:spcPct val="0"/>
        </a:spcBef>
        <a:spcAft>
          <a:spcPct val="0"/>
        </a:spcAft>
        <a:defRPr sz="3700" b="1">
          <a:solidFill>
            <a:schemeClr val="accent1"/>
          </a:solidFill>
          <a:latin typeface="Arial" charset="0"/>
        </a:defRPr>
      </a:lvl5pPr>
      <a:lvl6pPr marL="457200" algn="ctr" defTabSz="528638" rtl="0" eaLnBrk="0" fontAlgn="base" hangingPunct="0">
        <a:spcBef>
          <a:spcPct val="0"/>
        </a:spcBef>
        <a:spcAft>
          <a:spcPct val="0"/>
        </a:spcAft>
        <a:defRPr sz="3700" b="1">
          <a:solidFill>
            <a:schemeClr val="accent1"/>
          </a:solidFill>
          <a:latin typeface="Arial" charset="0"/>
        </a:defRPr>
      </a:lvl6pPr>
      <a:lvl7pPr marL="914400" algn="ctr" defTabSz="528638" rtl="0" eaLnBrk="0" fontAlgn="base" hangingPunct="0">
        <a:spcBef>
          <a:spcPct val="0"/>
        </a:spcBef>
        <a:spcAft>
          <a:spcPct val="0"/>
        </a:spcAft>
        <a:defRPr sz="3700" b="1">
          <a:solidFill>
            <a:schemeClr val="accent1"/>
          </a:solidFill>
          <a:latin typeface="Arial" charset="0"/>
        </a:defRPr>
      </a:lvl7pPr>
      <a:lvl8pPr marL="1371600" algn="ctr" defTabSz="528638" rtl="0" eaLnBrk="0" fontAlgn="base" hangingPunct="0">
        <a:spcBef>
          <a:spcPct val="0"/>
        </a:spcBef>
        <a:spcAft>
          <a:spcPct val="0"/>
        </a:spcAft>
        <a:defRPr sz="3700" b="1">
          <a:solidFill>
            <a:schemeClr val="accent1"/>
          </a:solidFill>
          <a:latin typeface="Arial" charset="0"/>
        </a:defRPr>
      </a:lvl8pPr>
      <a:lvl9pPr marL="1828800" algn="ctr" defTabSz="528638" rtl="0" eaLnBrk="0" fontAlgn="base" hangingPunct="0">
        <a:spcBef>
          <a:spcPct val="0"/>
        </a:spcBef>
        <a:spcAft>
          <a:spcPct val="0"/>
        </a:spcAft>
        <a:defRPr sz="3700" b="1">
          <a:solidFill>
            <a:schemeClr val="accent1"/>
          </a:solidFill>
          <a:latin typeface="Arial" charset="0"/>
        </a:defRPr>
      </a:lvl9pPr>
    </p:titleStyle>
    <p:bodyStyle>
      <a:lvl1pPr marL="285750" indent="-285750" algn="l" defTabSz="528638" rtl="0" eaLnBrk="0" fontAlgn="base" hangingPunct="0">
        <a:spcBef>
          <a:spcPct val="20000"/>
        </a:spcBef>
        <a:spcAft>
          <a:spcPct val="0"/>
        </a:spcAft>
        <a:buChar char="•"/>
        <a:defRPr sz="2700" b="1">
          <a:solidFill>
            <a:schemeClr val="accent1"/>
          </a:solidFill>
          <a:latin typeface="+mn-lt"/>
          <a:ea typeface="+mn-ea"/>
          <a:cs typeface="+mn-cs"/>
        </a:defRPr>
      </a:lvl1pPr>
      <a:lvl2pPr marL="619125" indent="-219075" algn="l" defTabSz="528638" rtl="0" eaLnBrk="0" fontAlgn="base" hangingPunct="0">
        <a:spcBef>
          <a:spcPct val="20000"/>
        </a:spcBef>
        <a:spcAft>
          <a:spcPct val="0"/>
        </a:spcAft>
        <a:buChar char="–"/>
        <a:defRPr sz="2300" b="1">
          <a:solidFill>
            <a:schemeClr val="accent1"/>
          </a:solidFill>
          <a:latin typeface="+mn-lt"/>
        </a:defRPr>
      </a:lvl2pPr>
      <a:lvl3pPr marL="952500" indent="-190500" algn="l" defTabSz="528638" rtl="0" eaLnBrk="0" fontAlgn="base" hangingPunct="0">
        <a:spcBef>
          <a:spcPct val="20000"/>
        </a:spcBef>
        <a:spcAft>
          <a:spcPct val="0"/>
        </a:spcAft>
        <a:buChar char="•"/>
        <a:defRPr sz="2000" b="1">
          <a:solidFill>
            <a:schemeClr val="accent1"/>
          </a:solidFill>
          <a:latin typeface="+mn-lt"/>
        </a:defRPr>
      </a:lvl3pPr>
      <a:lvl4pPr marL="1333500" indent="-190500" algn="l" defTabSz="528638" rtl="0" eaLnBrk="0" fontAlgn="base" hangingPunct="0">
        <a:spcBef>
          <a:spcPct val="20000"/>
        </a:spcBef>
        <a:spcAft>
          <a:spcPct val="0"/>
        </a:spcAft>
        <a:buChar char="–"/>
        <a:defRPr sz="1700" b="1">
          <a:solidFill>
            <a:schemeClr val="accent1"/>
          </a:solidFill>
          <a:latin typeface="+mn-lt"/>
        </a:defRPr>
      </a:lvl4pPr>
      <a:lvl5pPr marL="1714500" indent="-190500" algn="l" defTabSz="528638" rtl="0" eaLnBrk="0" fontAlgn="base" hangingPunct="0">
        <a:spcBef>
          <a:spcPct val="20000"/>
        </a:spcBef>
        <a:spcAft>
          <a:spcPct val="0"/>
        </a:spcAft>
        <a:buChar char="•"/>
        <a:defRPr sz="1700" b="1">
          <a:solidFill>
            <a:schemeClr val="accent1"/>
          </a:solidFill>
          <a:latin typeface="+mn-lt"/>
        </a:defRPr>
      </a:lvl5pPr>
      <a:lvl6pPr marL="2171700" indent="-190500" algn="l" defTabSz="528638" rtl="0" eaLnBrk="0" fontAlgn="base" hangingPunct="0">
        <a:spcBef>
          <a:spcPct val="20000"/>
        </a:spcBef>
        <a:spcAft>
          <a:spcPct val="0"/>
        </a:spcAft>
        <a:buChar char="•"/>
        <a:defRPr sz="1700" b="1">
          <a:solidFill>
            <a:schemeClr val="accent1"/>
          </a:solidFill>
          <a:latin typeface="+mn-lt"/>
        </a:defRPr>
      </a:lvl6pPr>
      <a:lvl7pPr marL="2628900" indent="-190500" algn="l" defTabSz="528638" rtl="0" eaLnBrk="0" fontAlgn="base" hangingPunct="0">
        <a:spcBef>
          <a:spcPct val="20000"/>
        </a:spcBef>
        <a:spcAft>
          <a:spcPct val="0"/>
        </a:spcAft>
        <a:buChar char="•"/>
        <a:defRPr sz="1700" b="1">
          <a:solidFill>
            <a:schemeClr val="accent1"/>
          </a:solidFill>
          <a:latin typeface="+mn-lt"/>
        </a:defRPr>
      </a:lvl7pPr>
      <a:lvl8pPr marL="3086100" indent="-190500" algn="l" defTabSz="528638" rtl="0" eaLnBrk="0" fontAlgn="base" hangingPunct="0">
        <a:spcBef>
          <a:spcPct val="20000"/>
        </a:spcBef>
        <a:spcAft>
          <a:spcPct val="0"/>
        </a:spcAft>
        <a:buChar char="•"/>
        <a:defRPr sz="1700" b="1">
          <a:solidFill>
            <a:schemeClr val="accent1"/>
          </a:solidFill>
          <a:latin typeface="+mn-lt"/>
        </a:defRPr>
      </a:lvl8pPr>
      <a:lvl9pPr marL="3543300" indent="-190500" algn="l" defTabSz="528638" rtl="0" eaLnBrk="0" fontAlgn="base" hangingPunct="0">
        <a:spcBef>
          <a:spcPct val="20000"/>
        </a:spcBef>
        <a:spcAft>
          <a:spcPct val="0"/>
        </a:spcAft>
        <a:buChar char="•"/>
        <a:defRPr sz="1700" b="1">
          <a:solidFill>
            <a:schemeClr val="accent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E:\cda-2012\quartas-com-ciencias\quarta-com-ciencias-01252012\SDO%20-%2030%20Hours%20-%202012-01-12%2012_00%20to%202012-01-13%2018_00%20-%20AIA%20.mp4" TargetMode="External"/><Relationship Id="rId1" Type="http://schemas.openxmlformats.org/officeDocument/2006/relationships/video" Target="file:///E:\cda-2012\quartas-com-ciencias\quarta-com-ciencias-01252012\SDO%20-%2030%20Hours%20-%202012-01-12%2012_00%20to%202012-01-13%2018_00%20-%20AIA%20_converted.avi"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2nuclr.mpg"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NASA%20SDO%20-%20Growing%20Sunspot_converted.wmv" TargetMode="External"/><Relationship Id="rId5" Type="http://schemas.openxmlformats.org/officeDocument/2006/relationships/image" Target="../media/image13.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Intensity_171_combo_small_converted.wmv" TargetMode="External"/><Relationship Id="rId5" Type="http://schemas.openxmlformats.org/officeDocument/2006/relationships/image" Target="../media/image27.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file:///E:\cda-2012\quartas-com-ciencias\quarta-com-ciencias-01252012\Sun%20spots_converted.wmv"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Orange%20Sun%20Oozing_converted.wmv" TargetMode="Externa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Churning%20clouds%20above%20the%20Sun.wmv" TargetMode="Externa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ideo" Target="file:///E:\cda-2012\quartas-com-ciencias\quarta-com-ciencias-01252012\A%20prominence%20eruption%20observed%20by%20AIA.wmv" TargetMode="External"/><Relationship Id="rId5" Type="http://schemas.openxmlformats.org/officeDocument/2006/relationships/image" Target="../media/image13.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file:///E:\cda-2012\quartas-com-ciencias\quarta-com-ciencias-01252012\Lovelyloops_best_converted.wmv" TargetMode="External"/><Relationship Id="rId5" Type="http://schemas.openxmlformats.org/officeDocument/2006/relationships/image" Target="../media/image48.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ideo" Target="file:///E:\cda-2012\quartas-com-ciencias\quarta-com-ciencias-01252012\NOAA_Largest_Solar_Radiation_Storm_Since_2005_Now_in_Progres.wmv" TargetMode="External"/><Relationship Id="rId5" Type="http://schemas.openxmlformats.org/officeDocument/2006/relationships/image" Target="../media/image49.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Magnetic_layers_best-%20(June%207,%202013).mp4"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hyperlink" Target="Spots_grow_best-%20(Apr.%208-10.%202013).mp4"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hyperlink" Target="stringing_best%20-%20%20(Mar.%2011-14,%202013).mp4"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5"/>
          <p:cNvSpPr>
            <a:spLocks noChangeArrowheads="1" noChangeShapeType="1" noTextEdit="1"/>
          </p:cNvSpPr>
          <p:nvPr/>
        </p:nvSpPr>
        <p:spPr bwMode="auto">
          <a:xfrm>
            <a:off x="1001713" y="1201316"/>
            <a:ext cx="5467350" cy="1799058"/>
          </a:xfrm>
          <a:prstGeom prst="rect">
            <a:avLst/>
          </a:prstGeom>
        </p:spPr>
        <p:txBody>
          <a:bodyPr wrap="none" fromWordArt="1">
            <a:prstTxWarp prst="textPlain">
              <a:avLst>
                <a:gd name="adj" fmla="val 47705"/>
              </a:avLst>
            </a:prstTxWarp>
          </a:bodyPr>
          <a:lstStyle/>
          <a:p>
            <a:r>
              <a:rPr lang="pt-BR" sz="3600" kern="10" spc="720" dirty="0" smtClean="0">
                <a:ln w="9525">
                  <a:noFill/>
                  <a:round/>
                  <a:headEnd/>
                  <a:tailEnd/>
                </a:ln>
                <a:gradFill rotWithShape="1">
                  <a:gsLst>
                    <a:gs pos="0">
                      <a:srgbClr val="FFF200"/>
                    </a:gs>
                    <a:gs pos="42999">
                      <a:srgbClr val="FF0300"/>
                    </a:gs>
                    <a:gs pos="45000">
                      <a:srgbClr val="FF7A00"/>
                    </a:gs>
                    <a:gs pos="45000">
                      <a:srgbClr val="FF7A00"/>
                    </a:gs>
                    <a:gs pos="100000">
                      <a:srgbClr val="4D0808"/>
                    </a:gs>
                  </a:gsLst>
                  <a:lin ang="13500000" scaled="1"/>
                </a:gradFill>
                <a:effectLst>
                  <a:outerShdw dist="45791" dir="3378596" algn="ctr" rotWithShape="0">
                    <a:srgbClr val="4D4D4D"/>
                  </a:outerShdw>
                </a:effectLst>
                <a:latin typeface="Arial Black"/>
              </a:rPr>
              <a:t>Introdução à Astronomia</a:t>
            </a:r>
          </a:p>
          <a:p>
            <a:r>
              <a:rPr lang="pt-BR" sz="3600" kern="10" spc="720" dirty="0" smtClean="0">
                <a:ln w="9525">
                  <a:noFill/>
                  <a:round/>
                  <a:headEnd/>
                  <a:tailEnd/>
                </a:ln>
                <a:gradFill rotWithShape="1">
                  <a:gsLst>
                    <a:gs pos="0">
                      <a:srgbClr val="FFF200"/>
                    </a:gs>
                    <a:gs pos="42999">
                      <a:srgbClr val="FF0300"/>
                    </a:gs>
                    <a:gs pos="45000">
                      <a:srgbClr val="FF7A00"/>
                    </a:gs>
                    <a:gs pos="45000">
                      <a:srgbClr val="FF7A00"/>
                    </a:gs>
                    <a:gs pos="100000">
                      <a:srgbClr val="4D0808"/>
                    </a:gs>
                  </a:gsLst>
                  <a:lin ang="13500000" scaled="1"/>
                </a:gradFill>
                <a:effectLst>
                  <a:outerShdw dist="45791" dir="3378596" algn="ctr" rotWithShape="0">
                    <a:srgbClr val="4D4D4D"/>
                  </a:outerShdw>
                </a:effectLst>
                <a:latin typeface="Arial Black"/>
              </a:rPr>
              <a:t>O Sol</a:t>
            </a:r>
            <a:endParaRPr lang="pt-BR" sz="3600" kern="10" spc="720" dirty="0">
              <a:ln w="9525">
                <a:noFill/>
                <a:round/>
                <a:headEnd/>
                <a:tailEnd/>
              </a:ln>
              <a:gradFill rotWithShape="1">
                <a:gsLst>
                  <a:gs pos="0">
                    <a:srgbClr val="FFF200"/>
                  </a:gs>
                  <a:gs pos="42999">
                    <a:srgbClr val="FF0300"/>
                  </a:gs>
                  <a:gs pos="45000">
                    <a:srgbClr val="FF7A00"/>
                  </a:gs>
                  <a:gs pos="45000">
                    <a:srgbClr val="FF7A00"/>
                  </a:gs>
                  <a:gs pos="100000">
                    <a:srgbClr val="4D0808"/>
                  </a:gs>
                </a:gsLst>
                <a:lin ang="13500000" scaled="1"/>
              </a:gradFill>
              <a:effectLst>
                <a:outerShdw dist="45791" dir="3378596" algn="ctr" rotWithShape="0">
                  <a:srgbClr val="4D4D4D"/>
                </a:outerShdw>
              </a:effectLst>
              <a:latin typeface="Arial Black"/>
            </a:endParaRPr>
          </a:p>
        </p:txBody>
      </p:sp>
      <p:sp>
        <p:nvSpPr>
          <p:cNvPr id="4099" name="Text Box 7"/>
          <p:cNvSpPr txBox="1">
            <a:spLocks noChangeArrowheads="1"/>
          </p:cNvSpPr>
          <p:nvPr/>
        </p:nvSpPr>
        <p:spPr bwMode="auto">
          <a:xfrm>
            <a:off x="138113" y="5318125"/>
            <a:ext cx="7056437" cy="400050"/>
          </a:xfrm>
          <a:prstGeom prst="rect">
            <a:avLst/>
          </a:prstGeom>
          <a:noFill/>
          <a:ln w="9525">
            <a:noFill/>
            <a:miter lim="800000"/>
            <a:headEnd/>
            <a:tailEnd/>
          </a:ln>
        </p:spPr>
        <p:txBody>
          <a:bodyPr>
            <a:spAutoFit/>
          </a:bodyPr>
          <a:lstStyle/>
          <a:p>
            <a:pPr>
              <a:spcBef>
                <a:spcPct val="50000"/>
              </a:spcBef>
            </a:pPr>
            <a:r>
              <a:rPr lang="pt-BR">
                <a:solidFill>
                  <a:schemeClr val="accent2"/>
                </a:solidFill>
              </a:rPr>
              <a:t>Jorge Hönel (Físico)</a:t>
            </a:r>
          </a:p>
        </p:txBody>
      </p:sp>
      <p:pic>
        <p:nvPicPr>
          <p:cNvPr id="4100" name="Picture 35"/>
          <p:cNvPicPr>
            <a:picLocks noChangeAspect="1" noChangeArrowheads="1"/>
          </p:cNvPicPr>
          <p:nvPr/>
        </p:nvPicPr>
        <p:blipFill>
          <a:blip r:embed="rId3" cstate="print"/>
          <a:srcRect/>
          <a:stretch>
            <a:fillRect/>
          </a:stretch>
        </p:blipFill>
        <p:spPr bwMode="auto">
          <a:xfrm>
            <a:off x="2801938" y="3362325"/>
            <a:ext cx="1768475" cy="164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60" name="Picture 4" descr="http://lh5.ggpht.com/-V1qbxODXoiU/Sx0qG8rQQlI/AAAAAAAAAYc/Jen3hgX-6pw/s800/2009-6475-m.jpg"/>
          <p:cNvPicPr>
            <a:picLocks noChangeAspect="1" noChangeArrowheads="1"/>
          </p:cNvPicPr>
          <p:nvPr/>
        </p:nvPicPr>
        <p:blipFill>
          <a:blip r:embed="rId3" cstate="print"/>
          <a:srcRect/>
          <a:stretch>
            <a:fillRect/>
          </a:stretch>
        </p:blipFill>
        <p:spPr bwMode="auto">
          <a:xfrm>
            <a:off x="209600" y="0"/>
            <a:ext cx="6858000" cy="4572000"/>
          </a:xfrm>
          <a:prstGeom prst="rect">
            <a:avLst/>
          </a:prstGeom>
          <a:noFill/>
        </p:spPr>
      </p:pic>
      <p:pic>
        <p:nvPicPr>
          <p:cNvPr id="6" name="Imagem 5" descr="SDO_Logo_glassy_sm.png"/>
          <p:cNvPicPr>
            <a:picLocks noChangeAspect="1"/>
          </p:cNvPicPr>
          <p:nvPr/>
        </p:nvPicPr>
        <p:blipFill>
          <a:blip r:embed="rId4" cstate="print"/>
          <a:stretch>
            <a:fillRect/>
          </a:stretch>
        </p:blipFill>
        <p:spPr>
          <a:xfrm>
            <a:off x="6258272" y="4486275"/>
            <a:ext cx="1219200" cy="122872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58" name="Picture 2" descr="detailed spacecraft"/>
          <p:cNvPicPr>
            <a:picLocks noChangeAspect="1" noChangeArrowheads="1"/>
          </p:cNvPicPr>
          <p:nvPr/>
        </p:nvPicPr>
        <p:blipFill>
          <a:blip r:embed="rId3" cstate="print"/>
          <a:srcRect/>
          <a:stretch>
            <a:fillRect/>
          </a:stretch>
        </p:blipFill>
        <p:spPr bwMode="auto">
          <a:xfrm>
            <a:off x="-1" y="0"/>
            <a:ext cx="4623073" cy="5715000"/>
          </a:xfrm>
          <a:prstGeom prst="rect">
            <a:avLst/>
          </a:prstGeom>
          <a:noFill/>
        </p:spPr>
      </p:pic>
      <p:pic>
        <p:nvPicPr>
          <p:cNvPr id="4" name="Imagem 3" descr="SDO_Logo_glassy_sm.png"/>
          <p:cNvPicPr>
            <a:picLocks noChangeAspect="1"/>
          </p:cNvPicPr>
          <p:nvPr/>
        </p:nvPicPr>
        <p:blipFill>
          <a:blip r:embed="rId4" cstate="print"/>
          <a:stretch>
            <a:fillRect/>
          </a:stretch>
        </p:blipFill>
        <p:spPr>
          <a:xfrm>
            <a:off x="5322168" y="3399217"/>
            <a:ext cx="2297832" cy="231578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Imagem 2" descr="SDO_Logo_glassy_sm.png"/>
          <p:cNvPicPr>
            <a:picLocks noChangeAspect="1"/>
          </p:cNvPicPr>
          <p:nvPr/>
        </p:nvPicPr>
        <p:blipFill>
          <a:blip r:embed="rId3" cstate="print"/>
          <a:stretch>
            <a:fillRect/>
          </a:stretch>
        </p:blipFill>
        <p:spPr>
          <a:xfrm>
            <a:off x="3200028" y="63500"/>
            <a:ext cx="1219200" cy="1228725"/>
          </a:xfrm>
          <a:prstGeom prst="rect">
            <a:avLst/>
          </a:prstGeom>
        </p:spPr>
      </p:pic>
      <p:pic>
        <p:nvPicPr>
          <p:cNvPr id="48129" name="Picture 1"/>
          <p:cNvPicPr>
            <a:picLocks noChangeAspect="1" noChangeArrowheads="1"/>
          </p:cNvPicPr>
          <p:nvPr/>
        </p:nvPicPr>
        <p:blipFill>
          <a:blip r:embed="rId4" cstate="print"/>
          <a:srcRect/>
          <a:stretch>
            <a:fillRect/>
          </a:stretch>
        </p:blipFill>
        <p:spPr bwMode="auto">
          <a:xfrm>
            <a:off x="1" y="1345332"/>
            <a:ext cx="7591682" cy="39839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7" name="SDO - 30 Hours - 2012-01-12 12_00 to 2012-01-13 18_00 - AIA _converted.avi">
            <a:hlinkClick r:id="" action="ppaction://media"/>
          </p:cNvPr>
          <p:cNvPicPr>
            <a:picLocks noRot="1" noChangeAspect="1"/>
          </p:cNvPicPr>
          <p:nvPr>
            <a:videoFile r:link="rId1"/>
          </p:nvPr>
        </p:nvPicPr>
        <p:blipFill>
          <a:blip r:embed="rId5" cstate="print"/>
          <a:stretch>
            <a:fillRect/>
          </a:stretch>
        </p:blipFill>
        <p:spPr>
          <a:xfrm>
            <a:off x="353616" y="265212"/>
            <a:ext cx="6984776" cy="5238582"/>
          </a:xfrm>
          <a:prstGeom prst="rect">
            <a:avLst/>
          </a:prstGeom>
        </p:spPr>
      </p:pic>
      <p:pic>
        <p:nvPicPr>
          <p:cNvPr id="4" name="SDO - 30 Hours - 2012-01-12 12_00 to 2012-01-13 18_00 - AIA .mp4">
            <a:hlinkClick r:id="" action="ppaction://media"/>
          </p:cNvPr>
          <p:cNvPicPr>
            <a:picLocks noRot="1" noChangeAspect="1"/>
          </p:cNvPicPr>
          <p:nvPr>
            <a:videoFile r:link="rId2"/>
          </p:nvPr>
        </p:nvPicPr>
        <p:blipFill>
          <a:blip r:embed="rId6" cstate="print"/>
          <a:stretch>
            <a:fillRect/>
          </a:stretch>
        </p:blipFill>
        <p:spPr>
          <a:xfrm>
            <a:off x="0" y="0"/>
            <a:ext cx="7620000"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video>
              <p:cMediaNode>
                <p:cTn id="8" fill="hold" display="0">
                  <p:stCondLst>
                    <p:cond delay="indefinite"/>
                  </p:stCondLst>
                  <p:endCondLst>
                    <p:cond evt="onNext" delay="0">
                      <p:tgtEl>
                        <p:sldTgt/>
                      </p:tgtEl>
                    </p:cond>
                    <p:cond evt="onPrev" delay="0">
                      <p:tgtEl>
                        <p:sldTgt/>
                      </p:tgtEl>
                    </p:cond>
                  </p:end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97632" y="1345332"/>
            <a:ext cx="6583363" cy="3292475"/>
          </a:xfrm>
          <a:prstGeom prst="rect">
            <a:avLst/>
          </a:prstGeom>
          <a:noFill/>
          <a:ln w="9525">
            <a:noFill/>
            <a:miter lim="800000"/>
            <a:headEnd/>
            <a:tailEnd/>
          </a:ln>
        </p:spPr>
      </p:pic>
      <p:sp>
        <p:nvSpPr>
          <p:cNvPr id="6147" name="Rectangle 2"/>
          <p:cNvSpPr>
            <a:spLocks noGrp="1" noChangeArrowheads="1"/>
          </p:cNvSpPr>
          <p:nvPr>
            <p:ph type="title"/>
          </p:nvPr>
        </p:nvSpPr>
        <p:spPr/>
        <p:txBody>
          <a:bodyPr/>
          <a:lstStyle/>
          <a:p>
            <a:pPr algn="l" eaLnBrk="1" hangingPunct="1"/>
            <a:r>
              <a:rPr lang="pt-BR" smtClean="0">
                <a:solidFill>
                  <a:srgbClr val="FBFF49"/>
                </a:solidFill>
              </a:rPr>
              <a:t>Características</a:t>
            </a:r>
            <a:endParaRPr lang="en-US" smtClean="0">
              <a:solidFill>
                <a:srgbClr val="FBFF49"/>
              </a:solidFill>
            </a:endParaRPr>
          </a:p>
        </p:txBody>
      </p:sp>
      <p:sp>
        <p:nvSpPr>
          <p:cNvPr id="5143" name="Text Box 23"/>
          <p:cNvSpPr txBox="1">
            <a:spLocks noChangeArrowheads="1"/>
          </p:cNvSpPr>
          <p:nvPr/>
        </p:nvSpPr>
        <p:spPr bwMode="auto">
          <a:xfrm>
            <a:off x="1184275" y="1166813"/>
            <a:ext cx="4289425" cy="384175"/>
          </a:xfrm>
          <a:prstGeom prst="rect">
            <a:avLst/>
          </a:prstGeom>
          <a:noFill/>
          <a:ln w="9525">
            <a:noFill/>
            <a:miter lim="800000"/>
            <a:headEnd/>
            <a:tailEnd/>
          </a:ln>
        </p:spPr>
        <p:txBody>
          <a:bodyPr wrap="none" lIns="76197" tIns="38098" rIns="76197" bIns="38098" anchor="ctr">
            <a:spAutoFit/>
          </a:bodyPr>
          <a:lstStyle/>
          <a:p>
            <a:r>
              <a:rPr lang="pt-BR"/>
              <a:t>Raio = 700 mil km ( = 109 Raios</a:t>
            </a:r>
            <a:r>
              <a:rPr lang="pt-BR" baseline="-25000"/>
              <a:t>Terra</a:t>
            </a:r>
            <a:r>
              <a:rPr lang="pt-BR"/>
              <a:t>)</a:t>
            </a:r>
            <a:endParaRPr lang="pt-BR" noProof="1"/>
          </a:p>
        </p:txBody>
      </p:sp>
      <p:sp>
        <p:nvSpPr>
          <p:cNvPr id="5144" name="Text Box 24"/>
          <p:cNvSpPr txBox="1">
            <a:spLocks noChangeArrowheads="1"/>
          </p:cNvSpPr>
          <p:nvPr/>
        </p:nvSpPr>
        <p:spPr bwMode="auto">
          <a:xfrm>
            <a:off x="1249363" y="1751013"/>
            <a:ext cx="4837112" cy="384175"/>
          </a:xfrm>
          <a:prstGeom prst="rect">
            <a:avLst/>
          </a:prstGeom>
          <a:noFill/>
          <a:ln w="9525">
            <a:noFill/>
            <a:miter lim="800000"/>
            <a:headEnd/>
            <a:tailEnd/>
          </a:ln>
        </p:spPr>
        <p:txBody>
          <a:bodyPr wrap="none" lIns="76197" tIns="38098" rIns="76197" bIns="38098" anchor="ctr">
            <a:spAutoFit/>
          </a:bodyPr>
          <a:lstStyle/>
          <a:p>
            <a:r>
              <a:rPr lang="pt-BR"/>
              <a:t>Massa = 2x10</a:t>
            </a:r>
            <a:r>
              <a:rPr lang="pt-BR" baseline="30000"/>
              <a:t>30 </a:t>
            </a:r>
            <a:r>
              <a:rPr lang="pt-BR"/>
              <a:t>kg ( = 333 mil Massa</a:t>
            </a:r>
            <a:r>
              <a:rPr lang="pt-BR" baseline="-25000"/>
              <a:t>Terra</a:t>
            </a:r>
            <a:r>
              <a:rPr lang="pt-BR"/>
              <a:t>)</a:t>
            </a:r>
            <a:endParaRPr lang="pt-BR" noProof="1"/>
          </a:p>
        </p:txBody>
      </p:sp>
      <p:sp>
        <p:nvSpPr>
          <p:cNvPr id="5145" name="Text Box 25"/>
          <p:cNvSpPr txBox="1">
            <a:spLocks noChangeArrowheads="1"/>
          </p:cNvSpPr>
          <p:nvPr/>
        </p:nvSpPr>
        <p:spPr bwMode="auto">
          <a:xfrm>
            <a:off x="1146175" y="2373313"/>
            <a:ext cx="3959225" cy="384175"/>
          </a:xfrm>
          <a:prstGeom prst="rect">
            <a:avLst/>
          </a:prstGeom>
          <a:noFill/>
          <a:ln w="9525">
            <a:noFill/>
            <a:miter lim="800000"/>
            <a:headEnd/>
            <a:tailEnd/>
          </a:ln>
        </p:spPr>
        <p:txBody>
          <a:bodyPr wrap="none" lIns="76197" tIns="38098" rIns="76197" bIns="38098" anchor="ctr">
            <a:spAutoFit/>
          </a:bodyPr>
          <a:lstStyle/>
          <a:p>
            <a:r>
              <a:rPr lang="pt-BR"/>
              <a:t>Temperatura superficial = 6000</a:t>
            </a:r>
            <a:r>
              <a:rPr lang="pt-BR" baseline="30000"/>
              <a:t>o</a:t>
            </a:r>
            <a:r>
              <a:rPr lang="pt-BR"/>
              <a:t>C</a:t>
            </a:r>
            <a:endParaRPr lang="pt-BR" noProof="1"/>
          </a:p>
        </p:txBody>
      </p:sp>
      <p:sp>
        <p:nvSpPr>
          <p:cNvPr id="5146" name="Text Box 26"/>
          <p:cNvSpPr txBox="1">
            <a:spLocks noChangeArrowheads="1"/>
          </p:cNvSpPr>
          <p:nvPr/>
        </p:nvSpPr>
        <p:spPr bwMode="auto">
          <a:xfrm>
            <a:off x="1193800" y="3084513"/>
            <a:ext cx="4300538" cy="384175"/>
          </a:xfrm>
          <a:prstGeom prst="rect">
            <a:avLst/>
          </a:prstGeom>
          <a:noFill/>
          <a:ln w="9525">
            <a:noFill/>
            <a:miter lim="800000"/>
            <a:headEnd/>
            <a:tailEnd/>
          </a:ln>
        </p:spPr>
        <p:txBody>
          <a:bodyPr wrap="none" lIns="76197" tIns="38098" rIns="76197" bIns="38098" anchor="ctr">
            <a:spAutoFit/>
          </a:bodyPr>
          <a:lstStyle/>
          <a:p>
            <a:r>
              <a:rPr lang="pt-BR"/>
              <a:t>Temperatura Central = 15 milhões</a:t>
            </a:r>
            <a:r>
              <a:rPr lang="pt-BR" baseline="30000"/>
              <a:t>o</a:t>
            </a:r>
            <a:r>
              <a:rPr lang="pt-BR"/>
              <a:t>C</a:t>
            </a:r>
            <a:endParaRPr lang="pt-BR" noProof="1"/>
          </a:p>
        </p:txBody>
      </p:sp>
      <p:sp>
        <p:nvSpPr>
          <p:cNvPr id="5147" name="Text Box 27"/>
          <p:cNvSpPr txBox="1">
            <a:spLocks noChangeArrowheads="1"/>
          </p:cNvSpPr>
          <p:nvPr/>
        </p:nvSpPr>
        <p:spPr bwMode="auto">
          <a:xfrm>
            <a:off x="1162050" y="3770313"/>
            <a:ext cx="3692525" cy="384175"/>
          </a:xfrm>
          <a:prstGeom prst="rect">
            <a:avLst/>
          </a:prstGeom>
          <a:noFill/>
          <a:ln w="9525">
            <a:noFill/>
            <a:miter lim="800000"/>
            <a:headEnd/>
            <a:tailEnd/>
          </a:ln>
        </p:spPr>
        <p:txBody>
          <a:bodyPr wrap="none" lIns="76197" tIns="38098" rIns="76197" bIns="38098" anchor="ctr">
            <a:spAutoFit/>
          </a:bodyPr>
          <a:lstStyle/>
          <a:p>
            <a:r>
              <a:rPr lang="pt-BR"/>
              <a:t>Luminosidade = 3.9x10</a:t>
            </a:r>
            <a:r>
              <a:rPr lang="pt-BR" baseline="30000"/>
              <a:t>26</a:t>
            </a:r>
            <a:r>
              <a:rPr lang="pt-BR" baseline="-25000"/>
              <a:t> </a:t>
            </a:r>
            <a:r>
              <a:rPr lang="pt-BR"/>
              <a:t>Watts</a:t>
            </a:r>
            <a:endParaRPr lang="pt-BR" noProof="1"/>
          </a:p>
        </p:txBody>
      </p:sp>
      <p:sp>
        <p:nvSpPr>
          <p:cNvPr id="5148" name="Text Box 28"/>
          <p:cNvSpPr txBox="1">
            <a:spLocks noChangeArrowheads="1"/>
          </p:cNvSpPr>
          <p:nvPr/>
        </p:nvSpPr>
        <p:spPr bwMode="auto">
          <a:xfrm>
            <a:off x="1131888" y="4521200"/>
            <a:ext cx="3744912" cy="846138"/>
          </a:xfrm>
          <a:prstGeom prst="rect">
            <a:avLst/>
          </a:prstGeom>
          <a:noFill/>
          <a:ln w="9525">
            <a:noFill/>
            <a:miter lim="800000"/>
            <a:headEnd/>
            <a:tailEnd/>
          </a:ln>
        </p:spPr>
        <p:txBody>
          <a:bodyPr wrap="none" lIns="76197" tIns="38098" rIns="76197" bIns="38098" anchor="ctr">
            <a:spAutoFit/>
          </a:bodyPr>
          <a:lstStyle/>
          <a:p>
            <a:pPr>
              <a:spcBef>
                <a:spcPct val="50000"/>
              </a:spcBef>
            </a:pPr>
            <a:r>
              <a:rPr lang="pt-BR" dirty="0"/>
              <a:t>Composição Química: </a:t>
            </a:r>
            <a:r>
              <a:rPr lang="pt-BR" dirty="0" smtClean="0"/>
              <a:t>92.1% </a:t>
            </a:r>
            <a:r>
              <a:rPr lang="pt-BR" dirty="0"/>
              <a:t>H</a:t>
            </a:r>
          </a:p>
          <a:p>
            <a:pPr>
              <a:spcBef>
                <a:spcPct val="50000"/>
              </a:spcBef>
            </a:pPr>
            <a:r>
              <a:rPr lang="pt-BR" dirty="0"/>
              <a:t>                                     </a:t>
            </a:r>
            <a:r>
              <a:rPr lang="pt-BR" dirty="0" smtClean="0"/>
              <a:t>7.8% </a:t>
            </a:r>
            <a:r>
              <a:rPr lang="pt-BR" dirty="0"/>
              <a:t>He</a:t>
            </a:r>
            <a:endParaRPr lang="pt-BR"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43"/>
                                        </p:tgtEl>
                                        <p:attrNameLst>
                                          <p:attrName>style.visibility</p:attrName>
                                        </p:attrNameLst>
                                      </p:cBhvr>
                                      <p:to>
                                        <p:strVal val="visible"/>
                                      </p:to>
                                    </p:set>
                                    <p:anim calcmode="lin" valueType="num">
                                      <p:cBhvr additive="base">
                                        <p:cTn id="7" dur="500" fill="hold"/>
                                        <p:tgtEl>
                                          <p:spTgt spid="5143"/>
                                        </p:tgtEl>
                                        <p:attrNameLst>
                                          <p:attrName>ppt_x</p:attrName>
                                        </p:attrNameLst>
                                      </p:cBhvr>
                                      <p:tavLst>
                                        <p:tav tm="0">
                                          <p:val>
                                            <p:strVal val="0-#ppt_w/2"/>
                                          </p:val>
                                        </p:tav>
                                        <p:tav tm="100000">
                                          <p:val>
                                            <p:strVal val="#ppt_x"/>
                                          </p:val>
                                        </p:tav>
                                      </p:tavLst>
                                    </p:anim>
                                    <p:anim calcmode="lin" valueType="num">
                                      <p:cBhvr additive="base">
                                        <p:cTn id="8" dur="500" fill="hold"/>
                                        <p:tgtEl>
                                          <p:spTgt spid="51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5144"/>
                                        </p:tgtEl>
                                        <p:attrNameLst>
                                          <p:attrName>style.visibility</p:attrName>
                                        </p:attrNameLst>
                                      </p:cBhvr>
                                      <p:to>
                                        <p:strVal val="visible"/>
                                      </p:to>
                                    </p:set>
                                    <p:anim calcmode="lin" valueType="num">
                                      <p:cBhvr additive="base">
                                        <p:cTn id="12" dur="500" fill="hold"/>
                                        <p:tgtEl>
                                          <p:spTgt spid="5144"/>
                                        </p:tgtEl>
                                        <p:attrNameLst>
                                          <p:attrName>ppt_x</p:attrName>
                                        </p:attrNameLst>
                                      </p:cBhvr>
                                      <p:tavLst>
                                        <p:tav tm="0">
                                          <p:val>
                                            <p:strVal val="0-#ppt_w/2"/>
                                          </p:val>
                                        </p:tav>
                                        <p:tav tm="100000">
                                          <p:val>
                                            <p:strVal val="#ppt_x"/>
                                          </p:val>
                                        </p:tav>
                                      </p:tavLst>
                                    </p:anim>
                                    <p:anim calcmode="lin" valueType="num">
                                      <p:cBhvr additive="base">
                                        <p:cTn id="13" dur="500" fill="hold"/>
                                        <p:tgtEl>
                                          <p:spTgt spid="514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5145"/>
                                        </p:tgtEl>
                                        <p:attrNameLst>
                                          <p:attrName>style.visibility</p:attrName>
                                        </p:attrNameLst>
                                      </p:cBhvr>
                                      <p:to>
                                        <p:strVal val="visible"/>
                                      </p:to>
                                    </p:set>
                                    <p:anim calcmode="lin" valueType="num">
                                      <p:cBhvr additive="base">
                                        <p:cTn id="17" dur="500" fill="hold"/>
                                        <p:tgtEl>
                                          <p:spTgt spid="5145"/>
                                        </p:tgtEl>
                                        <p:attrNameLst>
                                          <p:attrName>ppt_x</p:attrName>
                                        </p:attrNameLst>
                                      </p:cBhvr>
                                      <p:tavLst>
                                        <p:tav tm="0">
                                          <p:val>
                                            <p:strVal val="0-#ppt_w/2"/>
                                          </p:val>
                                        </p:tav>
                                        <p:tav tm="100000">
                                          <p:val>
                                            <p:strVal val="#ppt_x"/>
                                          </p:val>
                                        </p:tav>
                                      </p:tavLst>
                                    </p:anim>
                                    <p:anim calcmode="lin" valueType="num">
                                      <p:cBhvr additive="base">
                                        <p:cTn id="18" dur="500" fill="hold"/>
                                        <p:tgtEl>
                                          <p:spTgt spid="5145"/>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grpId="0" nodeType="afterEffect">
                                  <p:stCondLst>
                                    <p:cond delay="1000"/>
                                  </p:stCondLst>
                                  <p:childTnLst>
                                    <p:set>
                                      <p:cBhvr>
                                        <p:cTn id="21" dur="1" fill="hold">
                                          <p:stCondLst>
                                            <p:cond delay="0"/>
                                          </p:stCondLst>
                                        </p:cTn>
                                        <p:tgtEl>
                                          <p:spTgt spid="5146"/>
                                        </p:tgtEl>
                                        <p:attrNameLst>
                                          <p:attrName>style.visibility</p:attrName>
                                        </p:attrNameLst>
                                      </p:cBhvr>
                                      <p:to>
                                        <p:strVal val="visible"/>
                                      </p:to>
                                    </p:set>
                                    <p:anim calcmode="lin" valueType="num">
                                      <p:cBhvr additive="base">
                                        <p:cTn id="22" dur="500" fill="hold"/>
                                        <p:tgtEl>
                                          <p:spTgt spid="5146"/>
                                        </p:tgtEl>
                                        <p:attrNameLst>
                                          <p:attrName>ppt_x</p:attrName>
                                        </p:attrNameLst>
                                      </p:cBhvr>
                                      <p:tavLst>
                                        <p:tav tm="0">
                                          <p:val>
                                            <p:strVal val="0-#ppt_w/2"/>
                                          </p:val>
                                        </p:tav>
                                        <p:tav tm="100000">
                                          <p:val>
                                            <p:strVal val="#ppt_x"/>
                                          </p:val>
                                        </p:tav>
                                      </p:tavLst>
                                    </p:anim>
                                    <p:anim calcmode="lin" valueType="num">
                                      <p:cBhvr additive="base">
                                        <p:cTn id="23" dur="500" fill="hold"/>
                                        <p:tgtEl>
                                          <p:spTgt spid="5146"/>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8" fill="hold" grpId="0" nodeType="afterEffect">
                                  <p:stCondLst>
                                    <p:cond delay="1000"/>
                                  </p:stCondLst>
                                  <p:childTnLst>
                                    <p:set>
                                      <p:cBhvr>
                                        <p:cTn id="26" dur="1" fill="hold">
                                          <p:stCondLst>
                                            <p:cond delay="0"/>
                                          </p:stCondLst>
                                        </p:cTn>
                                        <p:tgtEl>
                                          <p:spTgt spid="5147"/>
                                        </p:tgtEl>
                                        <p:attrNameLst>
                                          <p:attrName>style.visibility</p:attrName>
                                        </p:attrNameLst>
                                      </p:cBhvr>
                                      <p:to>
                                        <p:strVal val="visible"/>
                                      </p:to>
                                    </p:set>
                                    <p:anim calcmode="lin" valueType="num">
                                      <p:cBhvr additive="base">
                                        <p:cTn id="27" dur="500" fill="hold"/>
                                        <p:tgtEl>
                                          <p:spTgt spid="5147"/>
                                        </p:tgtEl>
                                        <p:attrNameLst>
                                          <p:attrName>ppt_x</p:attrName>
                                        </p:attrNameLst>
                                      </p:cBhvr>
                                      <p:tavLst>
                                        <p:tav tm="0">
                                          <p:val>
                                            <p:strVal val="0-#ppt_w/2"/>
                                          </p:val>
                                        </p:tav>
                                        <p:tav tm="100000">
                                          <p:val>
                                            <p:strVal val="#ppt_x"/>
                                          </p:val>
                                        </p:tav>
                                      </p:tavLst>
                                    </p:anim>
                                    <p:anim calcmode="lin" valueType="num">
                                      <p:cBhvr additive="base">
                                        <p:cTn id="28" dur="500" fill="hold"/>
                                        <p:tgtEl>
                                          <p:spTgt spid="5147"/>
                                        </p:tgtEl>
                                        <p:attrNameLst>
                                          <p:attrName>ppt_y</p:attrName>
                                        </p:attrNameLst>
                                      </p:cBhvr>
                                      <p:tavLst>
                                        <p:tav tm="0">
                                          <p:val>
                                            <p:strVal val="#ppt_y"/>
                                          </p:val>
                                        </p:tav>
                                        <p:tav tm="100000">
                                          <p:val>
                                            <p:strVal val="#ppt_y"/>
                                          </p:val>
                                        </p:tav>
                                      </p:tavLst>
                                    </p:anim>
                                  </p:childTnLst>
                                </p:cTn>
                              </p:par>
                            </p:childTnLst>
                          </p:cTn>
                        </p:par>
                        <p:par>
                          <p:cTn id="29" fill="hold">
                            <p:stCondLst>
                              <p:cond delay="6500"/>
                            </p:stCondLst>
                            <p:childTnLst>
                              <p:par>
                                <p:cTn id="30" presetID="2" presetClass="entr" presetSubtype="8" fill="hold" grpId="0" nodeType="afterEffect">
                                  <p:stCondLst>
                                    <p:cond delay="1000"/>
                                  </p:stCondLst>
                                  <p:childTnLst>
                                    <p:set>
                                      <p:cBhvr>
                                        <p:cTn id="31" dur="1" fill="hold">
                                          <p:stCondLst>
                                            <p:cond delay="0"/>
                                          </p:stCondLst>
                                        </p:cTn>
                                        <p:tgtEl>
                                          <p:spTgt spid="5148"/>
                                        </p:tgtEl>
                                        <p:attrNameLst>
                                          <p:attrName>style.visibility</p:attrName>
                                        </p:attrNameLst>
                                      </p:cBhvr>
                                      <p:to>
                                        <p:strVal val="visible"/>
                                      </p:to>
                                    </p:set>
                                    <p:anim calcmode="lin" valueType="num">
                                      <p:cBhvr additive="base">
                                        <p:cTn id="32" dur="500" fill="hold"/>
                                        <p:tgtEl>
                                          <p:spTgt spid="5148"/>
                                        </p:tgtEl>
                                        <p:attrNameLst>
                                          <p:attrName>ppt_x</p:attrName>
                                        </p:attrNameLst>
                                      </p:cBhvr>
                                      <p:tavLst>
                                        <p:tav tm="0">
                                          <p:val>
                                            <p:strVal val="0-#ppt_w/2"/>
                                          </p:val>
                                        </p:tav>
                                        <p:tav tm="100000">
                                          <p:val>
                                            <p:strVal val="#ppt_x"/>
                                          </p:val>
                                        </p:tav>
                                      </p:tavLst>
                                    </p:anim>
                                    <p:anim calcmode="lin" valueType="num">
                                      <p:cBhvr additive="base">
                                        <p:cTn id="33" dur="500" fill="hold"/>
                                        <p:tgtEl>
                                          <p:spTgt spid="5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 grpId="0" autoUpdateAnimBg="0"/>
      <p:bldP spid="5144" grpId="0" autoUpdateAnimBg="0"/>
      <p:bldP spid="5145" grpId="0" autoUpdateAnimBg="0"/>
      <p:bldP spid="5146" grpId="0" autoUpdateAnimBg="0"/>
      <p:bldP spid="5147" grpId="0" autoUpdateAnimBg="0"/>
      <p:bldP spid="514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l" eaLnBrk="1" hangingPunct="1"/>
            <a:r>
              <a:rPr lang="pt-BR" smtClean="0">
                <a:solidFill>
                  <a:srgbClr val="FBFF49"/>
                </a:solidFill>
              </a:rPr>
              <a:t>Estrutura do Sol</a:t>
            </a:r>
            <a:endParaRPr lang="en-US" smtClean="0">
              <a:solidFill>
                <a:srgbClr val="FBFF49"/>
              </a:solidFill>
            </a:endParaRPr>
          </a:p>
        </p:txBody>
      </p:sp>
      <p:pic>
        <p:nvPicPr>
          <p:cNvPr id="7176" name="Picture 8"/>
          <p:cNvPicPr>
            <a:picLocks noChangeAspect="1" noChangeArrowheads="1"/>
          </p:cNvPicPr>
          <p:nvPr/>
        </p:nvPicPr>
        <p:blipFill>
          <a:blip r:embed="rId3" cstate="print"/>
          <a:srcRect/>
          <a:stretch>
            <a:fillRect/>
          </a:stretch>
        </p:blipFill>
        <p:spPr bwMode="auto">
          <a:xfrm>
            <a:off x="280988" y="1273175"/>
            <a:ext cx="4826000" cy="4227513"/>
          </a:xfrm>
          <a:prstGeom prst="rect">
            <a:avLst/>
          </a:prstGeom>
          <a:noFill/>
          <a:ln w="9525">
            <a:noFill/>
            <a:miter lim="800000"/>
            <a:headEnd/>
            <a:tailEnd/>
          </a:ln>
        </p:spPr>
      </p:pic>
      <p:sp>
        <p:nvSpPr>
          <p:cNvPr id="7178" name="Text Box 10"/>
          <p:cNvSpPr txBox="1">
            <a:spLocks noChangeArrowheads="1"/>
          </p:cNvSpPr>
          <p:nvPr/>
        </p:nvSpPr>
        <p:spPr bwMode="auto">
          <a:xfrm>
            <a:off x="5143500" y="1079500"/>
            <a:ext cx="2286000" cy="2692400"/>
          </a:xfrm>
          <a:prstGeom prst="rect">
            <a:avLst/>
          </a:prstGeom>
          <a:noFill/>
          <a:ln w="9525" algn="ctr">
            <a:noFill/>
            <a:miter lim="800000"/>
            <a:headEnd/>
            <a:tailEnd/>
          </a:ln>
        </p:spPr>
        <p:txBody>
          <a:bodyPr lIns="76197" tIns="38098" rIns="76197" bIns="38098">
            <a:spAutoFit/>
          </a:bodyPr>
          <a:lstStyle/>
          <a:p>
            <a:pPr algn="l">
              <a:spcBef>
                <a:spcPct val="50000"/>
              </a:spcBef>
            </a:pPr>
            <a:r>
              <a:rPr lang="pt-BR" sz="1700"/>
              <a:t>(fração do Raio Solar)</a:t>
            </a:r>
          </a:p>
          <a:p>
            <a:pPr>
              <a:spcBef>
                <a:spcPct val="50000"/>
              </a:spcBef>
            </a:pPr>
            <a:r>
              <a:rPr lang="pt-BR" sz="1700" i="1"/>
              <a:t>Núcleo</a:t>
            </a:r>
            <a:r>
              <a:rPr lang="pt-BR" sz="1700"/>
              <a:t>: </a:t>
            </a:r>
          </a:p>
          <a:p>
            <a:pPr>
              <a:spcBef>
                <a:spcPct val="50000"/>
              </a:spcBef>
            </a:pPr>
            <a:r>
              <a:rPr lang="pt-BR" sz="1700"/>
              <a:t> 25% </a:t>
            </a:r>
          </a:p>
          <a:p>
            <a:pPr>
              <a:spcBef>
                <a:spcPct val="50000"/>
              </a:spcBef>
            </a:pPr>
            <a:r>
              <a:rPr lang="pt-BR" sz="1700" i="1"/>
              <a:t>Zona Radiativa</a:t>
            </a:r>
            <a:r>
              <a:rPr lang="pt-BR" sz="1700"/>
              <a:t>: </a:t>
            </a:r>
          </a:p>
          <a:p>
            <a:pPr>
              <a:spcBef>
                <a:spcPct val="50000"/>
              </a:spcBef>
            </a:pPr>
            <a:r>
              <a:rPr lang="pt-BR" sz="1700"/>
              <a:t> 25% – 70%</a:t>
            </a:r>
          </a:p>
          <a:p>
            <a:pPr>
              <a:spcBef>
                <a:spcPct val="50000"/>
              </a:spcBef>
            </a:pPr>
            <a:r>
              <a:rPr lang="pt-BR" sz="1700" i="1"/>
              <a:t>Zona Convectiva</a:t>
            </a:r>
            <a:r>
              <a:rPr lang="pt-BR" sz="1700"/>
              <a:t>:</a:t>
            </a:r>
          </a:p>
          <a:p>
            <a:pPr>
              <a:spcBef>
                <a:spcPct val="50000"/>
              </a:spcBef>
            </a:pPr>
            <a:r>
              <a:rPr lang="pt-BR" sz="1700"/>
              <a:t> 70% – 100%</a:t>
            </a:r>
          </a:p>
        </p:txBody>
      </p:sp>
      <p:sp>
        <p:nvSpPr>
          <p:cNvPr id="7179" name="Text Box 11"/>
          <p:cNvSpPr txBox="1">
            <a:spLocks noChangeArrowheads="1"/>
          </p:cNvSpPr>
          <p:nvPr/>
        </p:nvSpPr>
        <p:spPr bwMode="auto">
          <a:xfrm>
            <a:off x="5975350" y="3978275"/>
            <a:ext cx="1390650" cy="1822450"/>
          </a:xfrm>
          <a:prstGeom prst="rect">
            <a:avLst/>
          </a:prstGeom>
          <a:noFill/>
          <a:ln w="9525">
            <a:noFill/>
            <a:miter lim="800000"/>
            <a:headEnd/>
            <a:tailEnd/>
          </a:ln>
        </p:spPr>
        <p:txBody>
          <a:bodyPr lIns="76197" tIns="38098" rIns="76197" bIns="38098" anchor="ctr">
            <a:spAutoFit/>
          </a:bodyPr>
          <a:lstStyle/>
          <a:p>
            <a:pPr>
              <a:spcBef>
                <a:spcPct val="50000"/>
              </a:spcBef>
            </a:pPr>
            <a:r>
              <a:rPr lang="pt-BR" sz="1700"/>
              <a:t>Atmosfera:</a:t>
            </a:r>
          </a:p>
          <a:p>
            <a:pPr>
              <a:spcBef>
                <a:spcPct val="50000"/>
              </a:spcBef>
            </a:pPr>
            <a:r>
              <a:rPr lang="pt-BR" sz="1700" i="1"/>
              <a:t>Fotosfera</a:t>
            </a:r>
          </a:p>
          <a:p>
            <a:pPr>
              <a:spcBef>
                <a:spcPct val="50000"/>
              </a:spcBef>
            </a:pPr>
            <a:r>
              <a:rPr lang="pt-BR" sz="1700" i="1"/>
              <a:t>Cromosfera</a:t>
            </a:r>
          </a:p>
          <a:p>
            <a:pPr>
              <a:spcBef>
                <a:spcPct val="50000"/>
              </a:spcBef>
            </a:pPr>
            <a:r>
              <a:rPr lang="pt-BR" sz="1700" i="1"/>
              <a:t>Coroa</a:t>
            </a:r>
            <a:r>
              <a:rPr lang="pt-BR" sz="1700"/>
              <a:t> </a:t>
            </a:r>
          </a:p>
          <a:p>
            <a:endParaRPr lang="pt-BR" noProof="1">
              <a:solidFill>
                <a:schemeClr val="tx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additive="base">
                                        <p:cTn id="7" dur="500" fill="hold"/>
                                        <p:tgtEl>
                                          <p:spTgt spid="7176"/>
                                        </p:tgtEl>
                                        <p:attrNameLst>
                                          <p:attrName>ppt_x</p:attrName>
                                        </p:attrNameLst>
                                      </p:cBhvr>
                                      <p:tavLst>
                                        <p:tav tm="0">
                                          <p:val>
                                            <p:strVal val="0-#ppt_w/2"/>
                                          </p:val>
                                        </p:tav>
                                        <p:tav tm="100000">
                                          <p:val>
                                            <p:strVal val="#ppt_x"/>
                                          </p:val>
                                        </p:tav>
                                      </p:tavLst>
                                    </p:anim>
                                    <p:anim calcmode="lin" valueType="num">
                                      <p:cBhvr additive="base">
                                        <p:cTn id="8" dur="500" fill="hold"/>
                                        <p:tgtEl>
                                          <p:spTgt spid="71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178"/>
                                        </p:tgtEl>
                                        <p:attrNameLst>
                                          <p:attrName>style.visibility</p:attrName>
                                        </p:attrNameLst>
                                      </p:cBhvr>
                                      <p:to>
                                        <p:strVal val="visible"/>
                                      </p:to>
                                    </p:set>
                                    <p:anim calcmode="lin" valueType="num">
                                      <p:cBhvr additive="base">
                                        <p:cTn id="12" dur="500" fill="hold"/>
                                        <p:tgtEl>
                                          <p:spTgt spid="7178"/>
                                        </p:tgtEl>
                                        <p:attrNameLst>
                                          <p:attrName>ppt_x</p:attrName>
                                        </p:attrNameLst>
                                      </p:cBhvr>
                                      <p:tavLst>
                                        <p:tav tm="0">
                                          <p:val>
                                            <p:strVal val="1+#ppt_w/2"/>
                                          </p:val>
                                        </p:tav>
                                        <p:tav tm="100000">
                                          <p:val>
                                            <p:strVal val="#ppt_x"/>
                                          </p:val>
                                        </p:tav>
                                      </p:tavLst>
                                    </p:anim>
                                    <p:anim calcmode="lin" valueType="num">
                                      <p:cBhvr additive="base">
                                        <p:cTn id="13" dur="500" fill="hold"/>
                                        <p:tgtEl>
                                          <p:spTgt spid="717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179"/>
                                        </p:tgtEl>
                                        <p:attrNameLst>
                                          <p:attrName>style.visibility</p:attrName>
                                        </p:attrNameLst>
                                      </p:cBhvr>
                                      <p:to>
                                        <p:strVal val="visible"/>
                                      </p:to>
                                    </p:set>
                                    <p:anim calcmode="lin" valueType="num">
                                      <p:cBhvr additive="base">
                                        <p:cTn id="18" dur="500" fill="hold"/>
                                        <p:tgtEl>
                                          <p:spTgt spid="7179"/>
                                        </p:tgtEl>
                                        <p:attrNameLst>
                                          <p:attrName>ppt_x</p:attrName>
                                        </p:attrNameLst>
                                      </p:cBhvr>
                                      <p:tavLst>
                                        <p:tav tm="0">
                                          <p:val>
                                            <p:strVal val="1+#ppt_w/2"/>
                                          </p:val>
                                        </p:tav>
                                        <p:tav tm="100000">
                                          <p:val>
                                            <p:strVal val="#ppt_x"/>
                                          </p:val>
                                        </p:tav>
                                      </p:tavLst>
                                    </p:anim>
                                    <p:anim calcmode="lin" valueType="num">
                                      <p:cBhvr additive="base">
                                        <p:cTn id="19" dur="500" fill="hold"/>
                                        <p:tgtEl>
                                          <p:spTgt spid="7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autoUpdateAnimBg="0"/>
      <p:bldP spid="717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569640" y="265212"/>
            <a:ext cx="6477000" cy="952500"/>
          </a:xfrm>
        </p:spPr>
        <p:txBody>
          <a:bodyPr/>
          <a:lstStyle/>
          <a:p>
            <a:pPr algn="l" eaLnBrk="1" hangingPunct="1"/>
            <a:r>
              <a:rPr lang="pt-BR" dirty="0" smtClean="0">
                <a:solidFill>
                  <a:srgbClr val="FBFF49"/>
                </a:solidFill>
              </a:rPr>
              <a:t>Núcleo</a:t>
            </a:r>
            <a:endParaRPr lang="en-US" dirty="0" smtClean="0">
              <a:solidFill>
                <a:srgbClr val="FBFF49"/>
              </a:solidFill>
            </a:endParaRPr>
          </a:p>
        </p:txBody>
      </p:sp>
      <p:sp>
        <p:nvSpPr>
          <p:cNvPr id="1029" name="Text Box 8"/>
          <p:cNvSpPr txBox="1">
            <a:spLocks noChangeArrowheads="1"/>
          </p:cNvSpPr>
          <p:nvPr/>
        </p:nvSpPr>
        <p:spPr bwMode="auto">
          <a:xfrm>
            <a:off x="444500" y="1206500"/>
            <a:ext cx="2413000" cy="846138"/>
          </a:xfrm>
          <a:prstGeom prst="rect">
            <a:avLst/>
          </a:prstGeom>
          <a:solidFill>
            <a:srgbClr val="FF6600"/>
          </a:solidFill>
          <a:ln w="9525" algn="ctr">
            <a:noFill/>
            <a:miter lim="800000"/>
            <a:headEnd/>
            <a:tailEnd/>
          </a:ln>
        </p:spPr>
        <p:txBody>
          <a:bodyPr lIns="76197" tIns="38098" rIns="76197" bIns="38098">
            <a:spAutoFit/>
          </a:bodyPr>
          <a:lstStyle/>
          <a:p>
            <a:pPr algn="l">
              <a:spcBef>
                <a:spcPct val="50000"/>
              </a:spcBef>
            </a:pPr>
            <a:r>
              <a:rPr lang="pt-BR" dirty="0"/>
              <a:t>T = 15 milhões </a:t>
            </a:r>
            <a:r>
              <a:rPr lang="pt-BR" baseline="30000" dirty="0" err="1"/>
              <a:t>o</a:t>
            </a:r>
            <a:r>
              <a:rPr lang="pt-BR" dirty="0" err="1"/>
              <a:t>C</a:t>
            </a:r>
            <a:endParaRPr lang="pt-BR" dirty="0"/>
          </a:p>
          <a:p>
            <a:pPr algn="l">
              <a:spcBef>
                <a:spcPct val="50000"/>
              </a:spcBef>
            </a:pPr>
            <a:r>
              <a:rPr lang="pt-BR" dirty="0"/>
              <a:t>Alta densidade</a:t>
            </a:r>
          </a:p>
        </p:txBody>
      </p:sp>
      <p:grpSp>
        <p:nvGrpSpPr>
          <p:cNvPr id="2" name="Group 13"/>
          <p:cNvGrpSpPr>
            <a:grpSpLocks/>
          </p:cNvGrpSpPr>
          <p:nvPr/>
        </p:nvGrpSpPr>
        <p:grpSpPr bwMode="auto">
          <a:xfrm>
            <a:off x="3175000" y="1270000"/>
            <a:ext cx="3746500" cy="708025"/>
            <a:chOff x="2400" y="960"/>
            <a:chExt cx="2832" cy="535"/>
          </a:xfrm>
        </p:grpSpPr>
        <p:sp>
          <p:nvSpPr>
            <p:cNvPr id="1032" name="Text Box 10"/>
            <p:cNvSpPr txBox="1">
              <a:spLocks noChangeArrowheads="1"/>
            </p:cNvSpPr>
            <p:nvPr/>
          </p:nvSpPr>
          <p:spPr bwMode="auto">
            <a:xfrm>
              <a:off x="3312" y="960"/>
              <a:ext cx="1920" cy="535"/>
            </a:xfrm>
            <a:prstGeom prst="rect">
              <a:avLst/>
            </a:prstGeom>
            <a:solidFill>
              <a:srgbClr val="FF0000"/>
            </a:solidFill>
            <a:ln w="9525" algn="ctr">
              <a:noFill/>
              <a:miter lim="800000"/>
              <a:headEnd/>
              <a:tailEnd/>
            </a:ln>
          </p:spPr>
          <p:txBody>
            <a:bodyPr>
              <a:spAutoFit/>
            </a:bodyPr>
            <a:lstStyle/>
            <a:p>
              <a:pPr>
                <a:spcBef>
                  <a:spcPct val="50000"/>
                </a:spcBef>
              </a:pPr>
              <a:r>
                <a:rPr lang="pt-BR" dirty="0"/>
                <a:t>Reações Termonucleares</a:t>
              </a:r>
            </a:p>
          </p:txBody>
        </p:sp>
        <p:sp>
          <p:nvSpPr>
            <p:cNvPr id="1033" name="AutoShape 11"/>
            <p:cNvSpPr>
              <a:spLocks noChangeArrowheads="1"/>
            </p:cNvSpPr>
            <p:nvPr/>
          </p:nvSpPr>
          <p:spPr bwMode="auto">
            <a:xfrm>
              <a:off x="2400" y="1056"/>
              <a:ext cx="672" cy="432"/>
            </a:xfrm>
            <a:prstGeom prst="rightArrow">
              <a:avLst>
                <a:gd name="adj1" fmla="val 50000"/>
                <a:gd name="adj2" fmla="val 38889"/>
              </a:avLst>
            </a:prstGeom>
            <a:solidFill>
              <a:schemeClr val="bg1"/>
            </a:solidFill>
            <a:ln w="9525" algn="ctr">
              <a:solidFill>
                <a:schemeClr val="tx1"/>
              </a:solidFill>
              <a:miter lim="800000"/>
              <a:headEnd/>
              <a:tailEnd/>
            </a:ln>
          </p:spPr>
          <p:txBody>
            <a:bodyPr wrap="none" anchor="ctr"/>
            <a:lstStyle/>
            <a:p>
              <a:endParaRPr lang="pt-BR"/>
            </a:p>
          </p:txBody>
        </p:sp>
      </p:grpSp>
      <p:sp>
        <p:nvSpPr>
          <p:cNvPr id="8204" name="Text Box 12"/>
          <p:cNvSpPr txBox="1">
            <a:spLocks noChangeArrowheads="1"/>
          </p:cNvSpPr>
          <p:nvPr/>
        </p:nvSpPr>
        <p:spPr bwMode="auto">
          <a:xfrm>
            <a:off x="254000" y="3302000"/>
            <a:ext cx="2667000" cy="1308100"/>
          </a:xfrm>
          <a:prstGeom prst="rect">
            <a:avLst/>
          </a:prstGeom>
          <a:noFill/>
          <a:ln w="9525" algn="ctr">
            <a:noFill/>
            <a:miter lim="800000"/>
            <a:headEnd/>
            <a:tailEnd/>
          </a:ln>
        </p:spPr>
        <p:txBody>
          <a:bodyPr lIns="76197" tIns="38098" rIns="76197" bIns="38098">
            <a:spAutoFit/>
          </a:bodyPr>
          <a:lstStyle/>
          <a:p>
            <a:pPr algn="l">
              <a:spcBef>
                <a:spcPct val="50000"/>
              </a:spcBef>
            </a:pPr>
            <a:r>
              <a:rPr lang="pt-BR" dirty="0"/>
              <a:t>Núcleos de H “batem e grudam”, formando núcleos de He e liberando energia</a:t>
            </a:r>
          </a:p>
        </p:txBody>
      </p:sp>
      <p:pic>
        <p:nvPicPr>
          <p:cNvPr id="9" name="2nuclr.mpg">
            <a:hlinkClick r:id="" action="ppaction://media"/>
          </p:cNvPr>
          <p:cNvPicPr>
            <a:picLocks noRot="1" noChangeAspect="1"/>
          </p:cNvPicPr>
          <p:nvPr>
            <a:videoFile r:link="rId1"/>
          </p:nvPr>
        </p:nvPicPr>
        <p:blipFill>
          <a:blip r:embed="rId4" cstate="print"/>
          <a:stretch>
            <a:fillRect/>
          </a:stretch>
        </p:blipFill>
        <p:spPr>
          <a:xfrm>
            <a:off x="3737992" y="2425452"/>
            <a:ext cx="3505200" cy="26670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l" eaLnBrk="1" hangingPunct="1"/>
            <a:r>
              <a:rPr lang="pt-BR" dirty="0" smtClean="0">
                <a:solidFill>
                  <a:srgbClr val="FBFF49"/>
                </a:solidFill>
              </a:rPr>
              <a:t>Zona de Radiação</a:t>
            </a:r>
            <a:endParaRPr lang="en-US" dirty="0" smtClean="0">
              <a:solidFill>
                <a:srgbClr val="FBFF49"/>
              </a:solidFill>
            </a:endParaRPr>
          </a:p>
        </p:txBody>
      </p:sp>
      <p:sp>
        <p:nvSpPr>
          <p:cNvPr id="8195" name="Text Box 4"/>
          <p:cNvSpPr txBox="1">
            <a:spLocks noChangeArrowheads="1"/>
          </p:cNvSpPr>
          <p:nvPr/>
        </p:nvSpPr>
        <p:spPr bwMode="auto">
          <a:xfrm>
            <a:off x="222250" y="1206500"/>
            <a:ext cx="7175500" cy="1308100"/>
          </a:xfrm>
          <a:prstGeom prst="rect">
            <a:avLst/>
          </a:prstGeom>
          <a:noFill/>
          <a:ln w="9525" algn="ctr">
            <a:noFill/>
            <a:miter lim="800000"/>
            <a:headEnd/>
            <a:tailEnd/>
          </a:ln>
        </p:spPr>
        <p:txBody>
          <a:bodyPr lIns="76197" tIns="38098" rIns="76197" bIns="38098">
            <a:spAutoFit/>
          </a:bodyPr>
          <a:lstStyle/>
          <a:p>
            <a:pPr algn="l">
              <a:spcBef>
                <a:spcPct val="50000"/>
              </a:spcBef>
              <a:buFontTx/>
              <a:buChar char="•"/>
            </a:pPr>
            <a:r>
              <a:rPr lang="pt-BR" i="1" dirty="0"/>
              <a:t>Transporte de energia por radiação</a:t>
            </a:r>
          </a:p>
          <a:p>
            <a:pPr algn="l">
              <a:spcBef>
                <a:spcPct val="50000"/>
              </a:spcBef>
            </a:pPr>
            <a:r>
              <a:rPr lang="pt-BR" dirty="0"/>
              <a:t> T = 7    </a:t>
            </a:r>
            <a:r>
              <a:rPr lang="pt-BR" dirty="0" smtClean="0"/>
              <a:t>    2 </a:t>
            </a:r>
            <a:r>
              <a:rPr lang="pt-BR" dirty="0"/>
              <a:t>milhões </a:t>
            </a:r>
            <a:r>
              <a:rPr lang="pt-BR" baseline="30000" dirty="0" err="1"/>
              <a:t>o</a:t>
            </a:r>
            <a:r>
              <a:rPr lang="pt-BR" dirty="0" err="1"/>
              <a:t>C</a:t>
            </a:r>
            <a:endParaRPr lang="pt-BR" dirty="0"/>
          </a:p>
          <a:p>
            <a:pPr algn="l">
              <a:spcBef>
                <a:spcPct val="50000"/>
              </a:spcBef>
            </a:pPr>
            <a:r>
              <a:rPr lang="pt-BR" dirty="0"/>
              <a:t> Luz é espalhada nesta região</a:t>
            </a:r>
          </a:p>
        </p:txBody>
      </p:sp>
      <p:sp>
        <p:nvSpPr>
          <p:cNvPr id="11270" name="Text Box 6"/>
          <p:cNvSpPr txBox="1">
            <a:spLocks noChangeArrowheads="1"/>
          </p:cNvSpPr>
          <p:nvPr/>
        </p:nvSpPr>
        <p:spPr bwMode="auto">
          <a:xfrm>
            <a:off x="4191000" y="3492500"/>
            <a:ext cx="2921000" cy="1308100"/>
          </a:xfrm>
          <a:prstGeom prst="rect">
            <a:avLst/>
          </a:prstGeom>
          <a:noFill/>
          <a:ln w="9525" algn="ctr">
            <a:noFill/>
            <a:miter lim="800000"/>
            <a:headEnd/>
            <a:tailEnd/>
          </a:ln>
        </p:spPr>
        <p:txBody>
          <a:bodyPr lIns="76197" tIns="38098" rIns="76197" bIns="38098">
            <a:spAutoFit/>
          </a:bodyPr>
          <a:lstStyle/>
          <a:p>
            <a:pPr>
              <a:spcBef>
                <a:spcPct val="50000"/>
              </a:spcBef>
            </a:pPr>
            <a:r>
              <a:rPr lang="pt-BR"/>
              <a:t>Energia passa cerca de 1 milhão de anos para conseguir atravessar a Zona Radiativa!!!</a:t>
            </a:r>
          </a:p>
        </p:txBody>
      </p:sp>
      <p:grpSp>
        <p:nvGrpSpPr>
          <p:cNvPr id="2" name="Group 16"/>
          <p:cNvGrpSpPr>
            <a:grpSpLocks/>
          </p:cNvGrpSpPr>
          <p:nvPr/>
        </p:nvGrpSpPr>
        <p:grpSpPr bwMode="auto">
          <a:xfrm>
            <a:off x="381000" y="2794000"/>
            <a:ext cx="2794000" cy="2774950"/>
            <a:chOff x="288" y="2112"/>
            <a:chExt cx="2112" cy="2097"/>
          </a:xfrm>
        </p:grpSpPr>
        <p:pic>
          <p:nvPicPr>
            <p:cNvPr id="8199" name="Picture 8" descr="randomwalk"/>
            <p:cNvPicPr>
              <a:picLocks noChangeAspect="1" noChangeArrowheads="1"/>
            </p:cNvPicPr>
            <p:nvPr/>
          </p:nvPicPr>
          <p:blipFill>
            <a:blip r:embed="rId2" cstate="print"/>
            <a:srcRect/>
            <a:stretch>
              <a:fillRect/>
            </a:stretch>
          </p:blipFill>
          <p:spPr bwMode="auto">
            <a:xfrm>
              <a:off x="288" y="2112"/>
              <a:ext cx="2112" cy="2097"/>
            </a:xfrm>
            <a:prstGeom prst="rect">
              <a:avLst/>
            </a:prstGeom>
            <a:noFill/>
            <a:ln w="9525">
              <a:noFill/>
              <a:miter lim="800000"/>
              <a:headEnd/>
              <a:tailEnd/>
            </a:ln>
          </p:spPr>
        </p:pic>
        <p:sp>
          <p:nvSpPr>
            <p:cNvPr id="8200" name="Rectangle 10"/>
            <p:cNvSpPr>
              <a:spLocks noChangeArrowheads="1"/>
            </p:cNvSpPr>
            <p:nvPr/>
          </p:nvSpPr>
          <p:spPr bwMode="auto">
            <a:xfrm>
              <a:off x="768" y="3408"/>
              <a:ext cx="816" cy="192"/>
            </a:xfrm>
            <a:prstGeom prst="rect">
              <a:avLst/>
            </a:prstGeom>
            <a:solidFill>
              <a:srgbClr val="FFFF00"/>
            </a:solidFill>
            <a:ln w="9525" algn="ctr">
              <a:noFill/>
              <a:miter lim="800000"/>
              <a:headEnd/>
              <a:tailEnd/>
            </a:ln>
          </p:spPr>
          <p:txBody>
            <a:bodyPr wrap="none" anchor="ctr"/>
            <a:lstStyle/>
            <a:p>
              <a:endParaRPr lang="pt-BR"/>
            </a:p>
          </p:txBody>
        </p:sp>
        <p:sp>
          <p:nvSpPr>
            <p:cNvPr id="8201" name="Rectangle 11"/>
            <p:cNvSpPr>
              <a:spLocks noChangeArrowheads="1"/>
            </p:cNvSpPr>
            <p:nvPr/>
          </p:nvSpPr>
          <p:spPr bwMode="auto">
            <a:xfrm>
              <a:off x="1416" y="2528"/>
              <a:ext cx="672" cy="144"/>
            </a:xfrm>
            <a:prstGeom prst="rect">
              <a:avLst/>
            </a:prstGeom>
            <a:solidFill>
              <a:srgbClr val="FFFF00"/>
            </a:solidFill>
            <a:ln w="9525" algn="ctr">
              <a:noFill/>
              <a:miter lim="800000"/>
              <a:headEnd/>
              <a:tailEnd/>
            </a:ln>
          </p:spPr>
          <p:txBody>
            <a:bodyPr wrap="none" anchor="ctr"/>
            <a:lstStyle/>
            <a:p>
              <a:endParaRPr lang="pt-BR"/>
            </a:p>
          </p:txBody>
        </p:sp>
        <p:sp>
          <p:nvSpPr>
            <p:cNvPr id="8202" name="Text Box 9"/>
            <p:cNvSpPr txBox="1">
              <a:spLocks noChangeArrowheads="1"/>
            </p:cNvSpPr>
            <p:nvPr/>
          </p:nvSpPr>
          <p:spPr bwMode="auto">
            <a:xfrm>
              <a:off x="1440" y="2400"/>
              <a:ext cx="720" cy="419"/>
            </a:xfrm>
            <a:prstGeom prst="rect">
              <a:avLst/>
            </a:prstGeom>
            <a:noFill/>
            <a:ln w="9525" algn="ctr">
              <a:noFill/>
              <a:miter lim="800000"/>
              <a:headEnd/>
              <a:tailEnd/>
            </a:ln>
          </p:spPr>
          <p:txBody>
            <a:bodyPr>
              <a:spAutoFit/>
            </a:bodyPr>
            <a:lstStyle/>
            <a:p>
              <a:pPr>
                <a:spcBef>
                  <a:spcPct val="50000"/>
                </a:spcBef>
              </a:pPr>
              <a:r>
                <a:rPr lang="pt-BR" sz="1500">
                  <a:solidFill>
                    <a:schemeClr val="tx1"/>
                  </a:solidFill>
                </a:rPr>
                <a:t>Caminho aleatório</a:t>
              </a:r>
            </a:p>
          </p:txBody>
        </p:sp>
        <p:sp>
          <p:nvSpPr>
            <p:cNvPr id="8203" name="Text Box 12"/>
            <p:cNvSpPr txBox="1">
              <a:spLocks noChangeArrowheads="1"/>
            </p:cNvSpPr>
            <p:nvPr/>
          </p:nvSpPr>
          <p:spPr bwMode="auto">
            <a:xfrm>
              <a:off x="960" y="3436"/>
              <a:ext cx="768" cy="419"/>
            </a:xfrm>
            <a:prstGeom prst="rect">
              <a:avLst/>
            </a:prstGeom>
            <a:noFill/>
            <a:ln w="9525" algn="ctr">
              <a:noFill/>
              <a:miter lim="800000"/>
              <a:headEnd/>
              <a:tailEnd/>
            </a:ln>
          </p:spPr>
          <p:txBody>
            <a:bodyPr>
              <a:spAutoFit/>
            </a:bodyPr>
            <a:lstStyle/>
            <a:p>
              <a:pPr>
                <a:spcBef>
                  <a:spcPct val="50000"/>
                </a:spcBef>
              </a:pPr>
              <a:r>
                <a:rPr lang="pt-BR" sz="1500">
                  <a:solidFill>
                    <a:schemeClr val="tx1"/>
                  </a:solidFill>
                </a:rPr>
                <a:t>Zona Radiativa</a:t>
              </a:r>
            </a:p>
          </p:txBody>
        </p:sp>
        <p:sp>
          <p:nvSpPr>
            <p:cNvPr id="8204" name="Rectangle 13"/>
            <p:cNvSpPr>
              <a:spLocks noChangeArrowheads="1"/>
            </p:cNvSpPr>
            <p:nvPr/>
          </p:nvSpPr>
          <p:spPr bwMode="auto">
            <a:xfrm>
              <a:off x="1240" y="3120"/>
              <a:ext cx="192" cy="144"/>
            </a:xfrm>
            <a:prstGeom prst="rect">
              <a:avLst/>
            </a:prstGeom>
            <a:solidFill>
              <a:srgbClr val="0000FF"/>
            </a:solidFill>
            <a:ln w="9525" algn="ctr">
              <a:solidFill>
                <a:srgbClr val="0000FF"/>
              </a:solidFill>
              <a:miter lim="800000"/>
              <a:headEnd/>
              <a:tailEnd/>
            </a:ln>
          </p:spPr>
          <p:txBody>
            <a:bodyPr wrap="none" anchor="ctr"/>
            <a:lstStyle/>
            <a:p>
              <a:endParaRPr lang="pt-BR"/>
            </a:p>
          </p:txBody>
        </p:sp>
        <p:sp>
          <p:nvSpPr>
            <p:cNvPr id="8205" name="Text Box 14"/>
            <p:cNvSpPr txBox="1">
              <a:spLocks noChangeArrowheads="1"/>
            </p:cNvSpPr>
            <p:nvPr/>
          </p:nvSpPr>
          <p:spPr bwMode="auto">
            <a:xfrm>
              <a:off x="1104" y="3081"/>
              <a:ext cx="672" cy="244"/>
            </a:xfrm>
            <a:prstGeom prst="rect">
              <a:avLst/>
            </a:prstGeom>
            <a:noFill/>
            <a:ln w="9525" algn="ctr">
              <a:noFill/>
              <a:miter lim="800000"/>
              <a:headEnd/>
              <a:tailEnd/>
            </a:ln>
          </p:spPr>
          <p:txBody>
            <a:bodyPr>
              <a:spAutoFit/>
            </a:bodyPr>
            <a:lstStyle/>
            <a:p>
              <a:pPr>
                <a:spcBef>
                  <a:spcPct val="50000"/>
                </a:spcBef>
              </a:pPr>
              <a:r>
                <a:rPr lang="pt-BR" sz="1500">
                  <a:solidFill>
                    <a:schemeClr val="tx1"/>
                  </a:solidFill>
                </a:rPr>
                <a:t>Núcleo</a:t>
              </a:r>
            </a:p>
          </p:txBody>
        </p:sp>
      </p:grpSp>
      <p:sp>
        <p:nvSpPr>
          <p:cNvPr id="8198" name="Line 15"/>
          <p:cNvSpPr>
            <a:spLocks noChangeShapeType="1"/>
          </p:cNvSpPr>
          <p:nvPr/>
        </p:nvSpPr>
        <p:spPr bwMode="auto">
          <a:xfrm>
            <a:off x="1073696" y="1849388"/>
            <a:ext cx="288032" cy="0"/>
          </a:xfrm>
          <a:prstGeom prst="line">
            <a:avLst/>
          </a:prstGeom>
          <a:noFill/>
          <a:ln w="9525">
            <a:solidFill>
              <a:schemeClr val="bg1"/>
            </a:solidFill>
            <a:round/>
            <a:headEnd/>
            <a:tailEnd type="triangle" w="med" len="med"/>
          </a:ln>
        </p:spPr>
        <p:txBody>
          <a:bodyPr wrap="none" lIns="76197" tIns="38098" rIns="76197" bIns="38098" anchor="ctr"/>
          <a:lstStyle/>
          <a:p>
            <a:endParaRPr lang="pt-B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l" eaLnBrk="1" hangingPunct="1"/>
            <a:r>
              <a:rPr lang="pt-BR" smtClean="0">
                <a:solidFill>
                  <a:srgbClr val="FBFF49"/>
                </a:solidFill>
              </a:rPr>
              <a:t>Zona de Convecção</a:t>
            </a:r>
            <a:endParaRPr lang="en-US" smtClean="0">
              <a:solidFill>
                <a:srgbClr val="FBFF49"/>
              </a:solidFill>
            </a:endParaRPr>
          </a:p>
        </p:txBody>
      </p:sp>
      <p:sp>
        <p:nvSpPr>
          <p:cNvPr id="9219" name="Rectangle 3"/>
          <p:cNvSpPr>
            <a:spLocks noGrp="1" noChangeArrowheads="1"/>
          </p:cNvSpPr>
          <p:nvPr>
            <p:ph type="body" idx="1"/>
          </p:nvPr>
        </p:nvSpPr>
        <p:spPr>
          <a:xfrm>
            <a:off x="254000" y="1333500"/>
            <a:ext cx="7239000" cy="1206500"/>
          </a:xfrm>
        </p:spPr>
        <p:txBody>
          <a:bodyPr/>
          <a:lstStyle/>
          <a:p>
            <a:pPr eaLnBrk="1" hangingPunct="1"/>
            <a:r>
              <a:rPr lang="pt-BR" sz="2300" i="1" smtClean="0">
                <a:solidFill>
                  <a:schemeClr val="bg1"/>
                </a:solidFill>
              </a:rPr>
              <a:t>Transporte de energia pelo movimento de matéria</a:t>
            </a:r>
          </a:p>
          <a:p>
            <a:pPr eaLnBrk="1" hangingPunct="1"/>
            <a:r>
              <a:rPr lang="pt-BR" sz="2300" smtClean="0">
                <a:solidFill>
                  <a:schemeClr val="bg1"/>
                </a:solidFill>
              </a:rPr>
              <a:t>T = 2 milhões </a:t>
            </a:r>
            <a:r>
              <a:rPr lang="pt-BR" sz="2300" baseline="30000" smtClean="0">
                <a:solidFill>
                  <a:schemeClr val="bg1"/>
                </a:solidFill>
              </a:rPr>
              <a:t>o</a:t>
            </a:r>
            <a:r>
              <a:rPr lang="pt-BR" sz="2300" smtClean="0">
                <a:solidFill>
                  <a:schemeClr val="bg1"/>
                </a:solidFill>
              </a:rPr>
              <a:t>C</a:t>
            </a:r>
            <a:endParaRPr lang="en-US" smtClean="0">
              <a:solidFill>
                <a:schemeClr val="bg1"/>
              </a:solidFill>
            </a:endParaRPr>
          </a:p>
        </p:txBody>
      </p:sp>
      <p:sp>
        <p:nvSpPr>
          <p:cNvPr id="13319" name="Text Box 7"/>
          <p:cNvSpPr txBox="1">
            <a:spLocks noChangeArrowheads="1"/>
          </p:cNvSpPr>
          <p:nvPr/>
        </p:nvSpPr>
        <p:spPr bwMode="auto">
          <a:xfrm>
            <a:off x="635000" y="3302000"/>
            <a:ext cx="1714500" cy="1000125"/>
          </a:xfrm>
          <a:prstGeom prst="rect">
            <a:avLst/>
          </a:prstGeom>
          <a:noFill/>
          <a:ln w="9525" algn="ctr">
            <a:noFill/>
            <a:miter lim="800000"/>
            <a:headEnd/>
            <a:tailEnd/>
          </a:ln>
        </p:spPr>
        <p:txBody>
          <a:bodyPr lIns="76197" tIns="38098" rIns="76197" bIns="38098">
            <a:spAutoFit/>
          </a:bodyPr>
          <a:lstStyle/>
          <a:p>
            <a:pPr algn="l">
              <a:spcBef>
                <a:spcPct val="50000"/>
              </a:spcBef>
            </a:pPr>
            <a:r>
              <a:rPr lang="pt-BR"/>
              <a:t>Gás quente sobe e gás frio desce</a:t>
            </a:r>
          </a:p>
        </p:txBody>
      </p:sp>
      <p:pic>
        <p:nvPicPr>
          <p:cNvPr id="54274" name="Picture 2" descr="http://portaldoprofessor.mec.gov.br/storage/discovirtual/aulas/1767/imagens/canecas3.JPG"/>
          <p:cNvPicPr>
            <a:picLocks noChangeAspect="1" noChangeArrowheads="1"/>
          </p:cNvPicPr>
          <p:nvPr/>
        </p:nvPicPr>
        <p:blipFill>
          <a:blip r:embed="rId3" cstate="print"/>
          <a:srcRect/>
          <a:stretch>
            <a:fillRect/>
          </a:stretch>
        </p:blipFill>
        <p:spPr bwMode="auto">
          <a:xfrm>
            <a:off x="3233936" y="1777380"/>
            <a:ext cx="3781425" cy="3781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500" fill="hold"/>
                                        <p:tgtEl>
                                          <p:spTgt spid="13319"/>
                                        </p:tgtEl>
                                        <p:attrNameLst>
                                          <p:attrName>ppt_x</p:attrName>
                                        </p:attrNameLst>
                                      </p:cBhvr>
                                      <p:tavLst>
                                        <p:tav tm="0">
                                          <p:val>
                                            <p:strVal val="0-#ppt_w/2"/>
                                          </p:val>
                                        </p:tav>
                                        <p:tav tm="100000">
                                          <p:val>
                                            <p:strVal val="#ppt_x"/>
                                          </p:val>
                                        </p:tav>
                                      </p:tavLst>
                                    </p:anim>
                                    <p:anim calcmode="lin" valueType="num">
                                      <p:cBhvr additive="base">
                                        <p:cTn id="8" dur="500" fill="hold"/>
                                        <p:tgtEl>
                                          <p:spTgt spid="133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0962" name="Picture 2" descr="http://www.windows2universe.org/sun/images/sunspots_equatorial_2001_2003_big.jpg"/>
          <p:cNvPicPr>
            <a:picLocks noChangeAspect="1" noChangeArrowheads="1"/>
          </p:cNvPicPr>
          <p:nvPr/>
        </p:nvPicPr>
        <p:blipFill>
          <a:blip r:embed="rId3" cstate="print"/>
          <a:srcRect/>
          <a:stretch>
            <a:fillRect/>
          </a:stretch>
        </p:blipFill>
        <p:spPr bwMode="auto">
          <a:xfrm>
            <a:off x="353616" y="2065412"/>
            <a:ext cx="6858000" cy="3429001"/>
          </a:xfrm>
          <a:prstGeom prst="rect">
            <a:avLst/>
          </a:prstGeom>
          <a:noFill/>
        </p:spPr>
      </p:pic>
      <p:sp>
        <p:nvSpPr>
          <p:cNvPr id="10242" name="Rectangle 2"/>
          <p:cNvSpPr>
            <a:spLocks noGrp="1" noChangeArrowheads="1"/>
          </p:cNvSpPr>
          <p:nvPr>
            <p:ph type="title"/>
          </p:nvPr>
        </p:nvSpPr>
        <p:spPr>
          <a:xfrm>
            <a:off x="497632" y="193204"/>
            <a:ext cx="6477000" cy="952500"/>
          </a:xfrm>
        </p:spPr>
        <p:txBody>
          <a:bodyPr/>
          <a:lstStyle/>
          <a:p>
            <a:pPr algn="l" eaLnBrk="1" hangingPunct="1"/>
            <a:r>
              <a:rPr lang="pt-BR" dirty="0" smtClean="0">
                <a:solidFill>
                  <a:srgbClr val="FBFF49"/>
                </a:solidFill>
              </a:rPr>
              <a:t>Fotosfera</a:t>
            </a:r>
            <a:endParaRPr lang="en-US" dirty="0" smtClean="0">
              <a:solidFill>
                <a:srgbClr val="FBFF49"/>
              </a:solidFill>
            </a:endParaRPr>
          </a:p>
        </p:txBody>
      </p:sp>
      <p:sp>
        <p:nvSpPr>
          <p:cNvPr id="10243" name="Rectangle 3"/>
          <p:cNvSpPr>
            <a:spLocks noGrp="1" noChangeArrowheads="1"/>
          </p:cNvSpPr>
          <p:nvPr>
            <p:ph type="body" idx="1"/>
          </p:nvPr>
        </p:nvSpPr>
        <p:spPr>
          <a:xfrm>
            <a:off x="444500" y="1079500"/>
            <a:ext cx="6286500" cy="1123950"/>
          </a:xfrm>
        </p:spPr>
        <p:txBody>
          <a:bodyPr/>
          <a:lstStyle/>
          <a:p>
            <a:pPr eaLnBrk="1" hangingPunct="1"/>
            <a:r>
              <a:rPr lang="pt-BR" sz="2000" smtClean="0">
                <a:solidFill>
                  <a:schemeClr val="bg1"/>
                </a:solidFill>
              </a:rPr>
              <a:t>Responsável pela maior parte da luz visível</a:t>
            </a:r>
          </a:p>
          <a:p>
            <a:pPr eaLnBrk="1" hangingPunct="1">
              <a:buFontTx/>
              <a:buNone/>
            </a:pPr>
            <a:r>
              <a:rPr lang="en-US" sz="2000" smtClean="0">
                <a:solidFill>
                  <a:schemeClr val="bg1"/>
                </a:solidFill>
              </a:rPr>
              <a:t>    T = 6000</a:t>
            </a:r>
            <a:r>
              <a:rPr lang="en-US" sz="2000" baseline="30000" smtClean="0">
                <a:solidFill>
                  <a:schemeClr val="bg1"/>
                </a:solidFill>
              </a:rPr>
              <a:t>o</a:t>
            </a:r>
            <a:r>
              <a:rPr lang="en-US" sz="2000" smtClean="0">
                <a:solidFill>
                  <a:schemeClr val="bg1"/>
                </a:solidFill>
              </a:rPr>
              <a:t>C                        </a:t>
            </a:r>
          </a:p>
          <a:p>
            <a:pPr eaLnBrk="1" hangingPunct="1">
              <a:buFontTx/>
              <a:buNone/>
            </a:pPr>
            <a:r>
              <a:rPr lang="en-US" sz="2000" smtClean="0">
                <a:solidFill>
                  <a:schemeClr val="bg1"/>
                </a:solidFill>
              </a:rPr>
              <a:t>    Espessura = 330 km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5540" name="Picture 4" descr="http://www.redicecreations.com/specialreports/2006/10oct/worldend2012.jpg"/>
          <p:cNvPicPr>
            <a:picLocks noChangeAspect="1" noChangeArrowheads="1"/>
          </p:cNvPicPr>
          <p:nvPr/>
        </p:nvPicPr>
        <p:blipFill>
          <a:blip r:embed="rId3" cstate="print"/>
          <a:srcRect/>
          <a:stretch>
            <a:fillRect/>
          </a:stretch>
        </p:blipFill>
        <p:spPr bwMode="auto">
          <a:xfrm>
            <a:off x="3238500" y="121196"/>
            <a:ext cx="4381500" cy="3524251"/>
          </a:xfrm>
          <a:prstGeom prst="rect">
            <a:avLst/>
          </a:prstGeom>
          <a:noFill/>
        </p:spPr>
      </p:pic>
      <p:sp>
        <p:nvSpPr>
          <p:cNvPr id="5123" name="Rectangle 2"/>
          <p:cNvSpPr>
            <a:spLocks noGrp="1" noChangeArrowheads="1"/>
          </p:cNvSpPr>
          <p:nvPr>
            <p:ph type="title"/>
          </p:nvPr>
        </p:nvSpPr>
        <p:spPr/>
        <p:txBody>
          <a:bodyPr/>
          <a:lstStyle/>
          <a:p>
            <a:pPr algn="l" eaLnBrk="1" hangingPunct="1"/>
            <a:r>
              <a:rPr lang="pt-BR" dirty="0" smtClean="0">
                <a:solidFill>
                  <a:srgbClr val="FBFF49"/>
                </a:solidFill>
              </a:rPr>
              <a:t>Importância do Sol</a:t>
            </a:r>
            <a:endParaRPr lang="en-US" dirty="0" smtClean="0">
              <a:solidFill>
                <a:srgbClr val="FBFF49"/>
              </a:solidFill>
            </a:endParaRPr>
          </a:p>
        </p:txBody>
      </p:sp>
      <p:sp>
        <p:nvSpPr>
          <p:cNvPr id="5124" name="Rectangle 3"/>
          <p:cNvSpPr>
            <a:spLocks noGrp="1" noChangeArrowheads="1"/>
          </p:cNvSpPr>
          <p:nvPr>
            <p:ph type="body" idx="1"/>
          </p:nvPr>
        </p:nvSpPr>
        <p:spPr>
          <a:xfrm>
            <a:off x="381000" y="1333500"/>
            <a:ext cx="3683000" cy="1524000"/>
          </a:xfrm>
        </p:spPr>
        <p:txBody>
          <a:bodyPr/>
          <a:lstStyle/>
          <a:p>
            <a:pPr eaLnBrk="1" hangingPunct="1"/>
            <a:r>
              <a:rPr lang="pt-BR" sz="2300" dirty="0" smtClean="0">
                <a:solidFill>
                  <a:schemeClr val="bg1"/>
                </a:solidFill>
              </a:rPr>
              <a:t>Estrela mais próxima</a:t>
            </a:r>
          </a:p>
          <a:p>
            <a:pPr eaLnBrk="1" hangingPunct="1"/>
            <a:r>
              <a:rPr lang="pt-BR" sz="2300" dirty="0" smtClean="0">
                <a:solidFill>
                  <a:schemeClr val="bg1"/>
                </a:solidFill>
              </a:rPr>
              <a:t>“Responsável pela vida”</a:t>
            </a:r>
          </a:p>
          <a:p>
            <a:pPr eaLnBrk="1" hangingPunct="1"/>
            <a:r>
              <a:rPr lang="pt-BR" sz="2300" dirty="0" smtClean="0">
                <a:solidFill>
                  <a:schemeClr val="bg1"/>
                </a:solidFill>
              </a:rPr>
              <a:t>Caráter Divino</a:t>
            </a:r>
            <a:endParaRPr lang="en-US" sz="2300" dirty="0" smtClean="0">
              <a:solidFill>
                <a:schemeClr val="bg1"/>
              </a:solidFill>
            </a:endParaRPr>
          </a:p>
        </p:txBody>
      </p:sp>
      <p:sp>
        <p:nvSpPr>
          <p:cNvPr id="5126" name="Rectangle 4"/>
          <p:cNvSpPr>
            <a:spLocks noChangeArrowheads="1"/>
          </p:cNvSpPr>
          <p:nvPr/>
        </p:nvSpPr>
        <p:spPr bwMode="auto">
          <a:xfrm>
            <a:off x="4000500" y="3492500"/>
            <a:ext cx="3683000" cy="2159000"/>
          </a:xfrm>
          <a:prstGeom prst="rect">
            <a:avLst/>
          </a:prstGeom>
          <a:noFill/>
          <a:ln w="9525">
            <a:noFill/>
            <a:miter lim="800000"/>
            <a:headEnd/>
            <a:tailEnd/>
          </a:ln>
        </p:spPr>
        <p:txBody>
          <a:bodyPr/>
          <a:lstStyle/>
          <a:p>
            <a:pPr marL="284163" indent="-284163" algn="l">
              <a:spcBef>
                <a:spcPct val="20000"/>
              </a:spcBef>
            </a:pPr>
            <a:r>
              <a:rPr lang="pt-BR" i="1" dirty="0"/>
              <a:t>Para Astronomia:</a:t>
            </a:r>
          </a:p>
          <a:p>
            <a:pPr marL="284163" indent="-284163" algn="l">
              <a:spcBef>
                <a:spcPct val="20000"/>
              </a:spcBef>
              <a:buFontTx/>
              <a:buChar char="•"/>
            </a:pPr>
            <a:r>
              <a:rPr lang="pt-BR" dirty="0"/>
              <a:t>Não é só um ponto!</a:t>
            </a:r>
          </a:p>
          <a:p>
            <a:pPr marL="284163" indent="-284163" algn="l">
              <a:spcBef>
                <a:spcPct val="20000"/>
              </a:spcBef>
              <a:buFontTx/>
              <a:buChar char="•"/>
            </a:pPr>
            <a:r>
              <a:rPr lang="pt-BR" dirty="0"/>
              <a:t>Estrela típica</a:t>
            </a:r>
          </a:p>
          <a:p>
            <a:pPr marL="284163" indent="-284163" algn="l">
              <a:spcBef>
                <a:spcPct val="20000"/>
              </a:spcBef>
              <a:buFontTx/>
              <a:buChar char="•"/>
            </a:pPr>
            <a:r>
              <a:rPr lang="pt-BR" dirty="0"/>
              <a:t>Base para entendermos as outras estrelas</a:t>
            </a:r>
            <a:endParaRPr lang="en-US" dirty="0"/>
          </a:p>
        </p:txBody>
      </p:sp>
      <p:pic>
        <p:nvPicPr>
          <p:cNvPr id="65538" name="Picture 2" descr="http://upload.wikimedia.org/wikipedia/commons/thumb/5/58/Sunset_2007-1.jpg/640px-Sunset_2007-1.jpg"/>
          <p:cNvPicPr>
            <a:picLocks noChangeAspect="1" noChangeArrowheads="1"/>
          </p:cNvPicPr>
          <p:nvPr/>
        </p:nvPicPr>
        <p:blipFill>
          <a:blip r:embed="rId4" cstate="print"/>
          <a:srcRect/>
          <a:stretch>
            <a:fillRect/>
          </a:stretch>
        </p:blipFill>
        <p:spPr bwMode="auto">
          <a:xfrm>
            <a:off x="137592" y="2929508"/>
            <a:ext cx="3761292" cy="266816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9938" name="Picture 2" descr="http://www.windows2universe.org/sun/images/sunspots_big.jpg"/>
          <p:cNvPicPr>
            <a:picLocks noChangeAspect="1" noChangeArrowheads="1"/>
          </p:cNvPicPr>
          <p:nvPr/>
        </p:nvPicPr>
        <p:blipFill>
          <a:blip r:embed="rId3" cstate="print"/>
          <a:srcRect/>
          <a:stretch>
            <a:fillRect/>
          </a:stretch>
        </p:blipFill>
        <p:spPr bwMode="auto">
          <a:xfrm>
            <a:off x="281608" y="1777380"/>
            <a:ext cx="6858000" cy="3810000"/>
          </a:xfrm>
          <a:prstGeom prst="rect">
            <a:avLst/>
          </a:prstGeom>
          <a:noFill/>
        </p:spPr>
      </p:pic>
      <p:sp>
        <p:nvSpPr>
          <p:cNvPr id="11267" name="Text Box 4"/>
          <p:cNvSpPr txBox="1">
            <a:spLocks noChangeArrowheads="1"/>
          </p:cNvSpPr>
          <p:nvPr/>
        </p:nvSpPr>
        <p:spPr bwMode="auto">
          <a:xfrm>
            <a:off x="762000" y="508000"/>
            <a:ext cx="3302000" cy="534988"/>
          </a:xfrm>
          <a:prstGeom prst="rect">
            <a:avLst/>
          </a:prstGeom>
          <a:noFill/>
          <a:ln w="9525" algn="ctr">
            <a:noFill/>
            <a:miter lim="800000"/>
            <a:headEnd/>
            <a:tailEnd/>
          </a:ln>
        </p:spPr>
        <p:txBody>
          <a:bodyPr lIns="76197" tIns="38098" rIns="76197" bIns="38098">
            <a:spAutoFit/>
          </a:bodyPr>
          <a:lstStyle/>
          <a:p>
            <a:pPr algn="l">
              <a:spcBef>
                <a:spcPct val="50000"/>
              </a:spcBef>
            </a:pPr>
            <a:r>
              <a:rPr lang="pt-BR" sz="3000" i="1"/>
              <a:t>Manchas Solares</a:t>
            </a:r>
          </a:p>
        </p:txBody>
      </p:sp>
      <p:sp>
        <p:nvSpPr>
          <p:cNvPr id="11268" name="Text Box 7"/>
          <p:cNvSpPr txBox="1">
            <a:spLocks noChangeArrowheads="1"/>
          </p:cNvSpPr>
          <p:nvPr/>
        </p:nvSpPr>
        <p:spPr bwMode="auto">
          <a:xfrm>
            <a:off x="281608" y="1066800"/>
            <a:ext cx="7338392" cy="2300626"/>
          </a:xfrm>
          <a:prstGeom prst="rect">
            <a:avLst/>
          </a:prstGeom>
          <a:noFill/>
          <a:ln w="9525" algn="ctr">
            <a:noFill/>
            <a:miter lim="800000"/>
            <a:headEnd/>
            <a:tailEnd/>
          </a:ln>
        </p:spPr>
        <p:txBody>
          <a:bodyPr wrap="square" lIns="76197" tIns="38098" rIns="76197" bIns="38098">
            <a:spAutoFit/>
          </a:bodyPr>
          <a:lstStyle/>
          <a:p>
            <a:pPr algn="l">
              <a:spcBef>
                <a:spcPct val="50000"/>
              </a:spcBef>
              <a:buFontTx/>
              <a:buChar char="•"/>
            </a:pPr>
            <a:r>
              <a:rPr lang="pt-BR" sz="1700" dirty="0"/>
              <a:t>2000</a:t>
            </a:r>
            <a:r>
              <a:rPr lang="pt-BR" sz="1700" baseline="30000" dirty="0"/>
              <a:t>o</a:t>
            </a:r>
            <a:r>
              <a:rPr lang="pt-BR" sz="1700" dirty="0"/>
              <a:t>C mais frias que superfície</a:t>
            </a:r>
          </a:p>
          <a:p>
            <a:pPr algn="l">
              <a:spcBef>
                <a:spcPct val="50000"/>
              </a:spcBef>
              <a:buFontTx/>
              <a:buChar char="•"/>
            </a:pPr>
            <a:r>
              <a:rPr lang="pt-BR" sz="1700" dirty="0"/>
              <a:t>Vida média: dias a semanas</a:t>
            </a:r>
          </a:p>
          <a:p>
            <a:pPr algn="l">
              <a:spcBef>
                <a:spcPct val="50000"/>
              </a:spcBef>
              <a:buFontTx/>
              <a:buChar char="•"/>
            </a:pPr>
            <a:r>
              <a:rPr lang="pt-BR" sz="1700" dirty="0"/>
              <a:t>Campo magnético milhares de vezes maior que o terrestre</a:t>
            </a:r>
          </a:p>
          <a:p>
            <a:pPr algn="l">
              <a:spcBef>
                <a:spcPct val="50000"/>
              </a:spcBef>
              <a:buFontTx/>
              <a:buChar char="•"/>
            </a:pPr>
            <a:r>
              <a:rPr lang="pt-BR" sz="1700" dirty="0"/>
              <a:t>polaridade</a:t>
            </a:r>
          </a:p>
          <a:p>
            <a:pPr algn="l">
              <a:spcBef>
                <a:spcPct val="50000"/>
              </a:spcBef>
              <a:buFontTx/>
              <a:buChar char="•"/>
            </a:pPr>
            <a:r>
              <a:rPr lang="pt-BR" sz="1700" i="1" dirty="0" err="1"/>
              <a:t>umbra</a:t>
            </a:r>
            <a:r>
              <a:rPr lang="pt-BR" sz="1700" i="1" dirty="0"/>
              <a:t> e penumbra</a:t>
            </a:r>
          </a:p>
          <a:p>
            <a:pPr algn="l">
              <a:spcBef>
                <a:spcPct val="50000"/>
              </a:spcBef>
              <a:buFontTx/>
              <a:buChar char="•"/>
            </a:pPr>
            <a:r>
              <a:rPr lang="pt-BR" sz="1700" dirty="0"/>
              <a:t>Acompanha</a:t>
            </a:r>
            <a:r>
              <a:rPr lang="pt-BR" sz="1700" i="1" dirty="0"/>
              <a:t> Rotação Diferencial </a:t>
            </a:r>
            <a:r>
              <a:rPr lang="pt-BR" sz="1700" dirty="0"/>
              <a:t>do Sol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NASA SDO - Growing Sunspot_converted.wmv">
            <a:hlinkClick r:id="" action="ppaction://media"/>
          </p:cNvPr>
          <p:cNvPicPr>
            <a:picLocks noRot="1" noChangeAspect="1"/>
          </p:cNvPicPr>
          <p:nvPr>
            <a:videoFile r:link="rId1"/>
          </p:nvPr>
        </p:nvPicPr>
        <p:blipFill>
          <a:blip r:embed="rId4" cstate="print"/>
          <a:stretch>
            <a:fillRect/>
          </a:stretch>
        </p:blipFill>
        <p:spPr>
          <a:xfrm>
            <a:off x="-1" y="0"/>
            <a:ext cx="7620001" cy="5715000"/>
          </a:xfrm>
          <a:prstGeom prst="rect">
            <a:avLst/>
          </a:prstGeom>
        </p:spPr>
      </p:pic>
      <p:pic>
        <p:nvPicPr>
          <p:cNvPr id="5" name="Imagem 4" descr="SDO_Logo_glassy_sm.png"/>
          <p:cNvPicPr>
            <a:picLocks noChangeAspect="1"/>
          </p:cNvPicPr>
          <p:nvPr/>
        </p:nvPicPr>
        <p:blipFill>
          <a:blip r:embed="rId5" cstate="print"/>
          <a:stretch>
            <a:fillRect/>
          </a:stretch>
        </p:blipFill>
        <p:spPr>
          <a:xfrm>
            <a:off x="209600" y="4397375"/>
            <a:ext cx="1219200" cy="1228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Imagem 3" descr="Intensity_171_combo.jpg"/>
          <p:cNvPicPr>
            <a:picLocks noChangeAspect="1"/>
          </p:cNvPicPr>
          <p:nvPr/>
        </p:nvPicPr>
        <p:blipFill>
          <a:blip r:embed="rId3" cstate="print"/>
          <a:stretch>
            <a:fillRect/>
          </a:stretch>
        </p:blipFill>
        <p:spPr>
          <a:xfrm>
            <a:off x="952500" y="0"/>
            <a:ext cx="5715000" cy="5715000"/>
          </a:xfrm>
          <a:prstGeom prst="rect">
            <a:avLst/>
          </a:prstGeom>
        </p:spPr>
      </p:pic>
      <p:sp>
        <p:nvSpPr>
          <p:cNvPr id="5" name="CaixaDeTexto 4"/>
          <p:cNvSpPr txBox="1"/>
          <p:nvPr/>
        </p:nvSpPr>
        <p:spPr>
          <a:xfrm>
            <a:off x="209600" y="265212"/>
            <a:ext cx="2664296" cy="400110"/>
          </a:xfrm>
          <a:prstGeom prst="rect">
            <a:avLst/>
          </a:prstGeom>
          <a:noFill/>
        </p:spPr>
        <p:txBody>
          <a:bodyPr wrap="square" rtlCol="0">
            <a:spAutoFit/>
          </a:bodyPr>
          <a:lstStyle/>
          <a:p>
            <a:r>
              <a:rPr lang="pt-BR" dirty="0" smtClean="0"/>
              <a:t>17-18/Julho/2011</a:t>
            </a:r>
            <a:endParaRPr lang="pt-BR" dirty="0"/>
          </a:p>
        </p:txBody>
      </p:sp>
      <p:pic>
        <p:nvPicPr>
          <p:cNvPr id="6" name="Imagem 5" descr="SDO_Logo_glassy_sm.png"/>
          <p:cNvPicPr>
            <a:picLocks noChangeAspect="1"/>
          </p:cNvPicPr>
          <p:nvPr/>
        </p:nvPicPr>
        <p:blipFill>
          <a:blip r:embed="rId4" cstate="print"/>
          <a:stretch>
            <a:fillRect/>
          </a:stretch>
        </p:blipFill>
        <p:spPr>
          <a:xfrm>
            <a:off x="6400800" y="4486275"/>
            <a:ext cx="1219200" cy="122872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CaixaDeTexto 4"/>
          <p:cNvSpPr txBox="1"/>
          <p:nvPr/>
        </p:nvSpPr>
        <p:spPr>
          <a:xfrm>
            <a:off x="209600" y="193204"/>
            <a:ext cx="2664296" cy="400110"/>
          </a:xfrm>
          <a:prstGeom prst="rect">
            <a:avLst/>
          </a:prstGeom>
          <a:noFill/>
        </p:spPr>
        <p:txBody>
          <a:bodyPr wrap="square" rtlCol="0">
            <a:spAutoFit/>
          </a:bodyPr>
          <a:lstStyle/>
          <a:p>
            <a:r>
              <a:rPr lang="pt-BR" dirty="0" smtClean="0"/>
              <a:t>17-18/Julho/2011</a:t>
            </a:r>
            <a:endParaRPr lang="pt-BR" dirty="0"/>
          </a:p>
        </p:txBody>
      </p:sp>
      <p:pic>
        <p:nvPicPr>
          <p:cNvPr id="6" name="Imagem 5" descr="SDO_Logo_glassy_sm.png"/>
          <p:cNvPicPr>
            <a:picLocks noChangeAspect="1"/>
          </p:cNvPicPr>
          <p:nvPr/>
        </p:nvPicPr>
        <p:blipFill>
          <a:blip r:embed="rId4" cstate="print"/>
          <a:stretch>
            <a:fillRect/>
          </a:stretch>
        </p:blipFill>
        <p:spPr>
          <a:xfrm>
            <a:off x="281608" y="4297660"/>
            <a:ext cx="1219200" cy="1228725"/>
          </a:xfrm>
          <a:prstGeom prst="rect">
            <a:avLst/>
          </a:prstGeom>
        </p:spPr>
      </p:pic>
      <p:pic>
        <p:nvPicPr>
          <p:cNvPr id="7" name="Intensity_171_combo_small_converted.wmv">
            <a:hlinkClick r:id="" action="ppaction://media"/>
          </p:cNvPr>
          <p:cNvPicPr>
            <a:picLocks noRot="1" noChangeAspect="1"/>
          </p:cNvPicPr>
          <p:nvPr>
            <a:videoFile r:link="rId1"/>
          </p:nvPr>
        </p:nvPicPr>
        <p:blipFill>
          <a:blip r:embed="rId5" cstate="print"/>
          <a:stretch>
            <a:fillRect/>
          </a:stretch>
        </p:blipFill>
        <p:spPr>
          <a:xfrm>
            <a:off x="2225824" y="553244"/>
            <a:ext cx="4876800" cy="487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1381709" y="254001"/>
            <a:ext cx="235636" cy="430883"/>
          </a:xfrm>
          <a:prstGeom prst="rect">
            <a:avLst/>
          </a:prstGeom>
          <a:noFill/>
          <a:ln w="9525">
            <a:noFill/>
            <a:miter lim="800000"/>
            <a:headEnd/>
            <a:tailEnd/>
          </a:ln>
          <a:effectLst/>
        </p:spPr>
        <p:txBody>
          <a:bodyPr wrap="none" lIns="76197" tIns="38098" rIns="76197" bIns="38098">
            <a:spAutoFit/>
          </a:bodyPr>
          <a:lstStyle/>
          <a:p>
            <a:r>
              <a:rPr lang="pt-BR" sz="2300" dirty="0"/>
              <a:t> </a:t>
            </a:r>
          </a:p>
        </p:txBody>
      </p:sp>
      <p:pic>
        <p:nvPicPr>
          <p:cNvPr id="41988" name="Picture 4" descr="D:\monitores-permanente\Sílvia\solarclasspot.jpg"/>
          <p:cNvPicPr>
            <a:picLocks noChangeAspect="1" noChangeArrowheads="1"/>
          </p:cNvPicPr>
          <p:nvPr/>
        </p:nvPicPr>
        <p:blipFill>
          <a:blip r:embed="rId3" cstate="print"/>
          <a:srcRect/>
          <a:stretch>
            <a:fillRect/>
          </a:stretch>
        </p:blipFill>
        <p:spPr bwMode="auto">
          <a:xfrm>
            <a:off x="1524000" y="889000"/>
            <a:ext cx="4455583" cy="4508500"/>
          </a:xfrm>
          <a:prstGeom prst="rect">
            <a:avLst/>
          </a:prstGeom>
          <a:noFill/>
        </p:spPr>
      </p:pic>
      <p:sp>
        <p:nvSpPr>
          <p:cNvPr id="41989" name="WordArt 5"/>
          <p:cNvSpPr>
            <a:spLocks noChangeArrowheads="1" noChangeShapeType="1" noTextEdit="1"/>
          </p:cNvSpPr>
          <p:nvPr/>
        </p:nvSpPr>
        <p:spPr bwMode="auto">
          <a:xfrm>
            <a:off x="952500" y="254000"/>
            <a:ext cx="5715000" cy="412750"/>
          </a:xfrm>
          <a:prstGeom prst="rect">
            <a:avLst/>
          </a:prstGeom>
        </p:spPr>
        <p:txBody>
          <a:bodyPr wrap="none" lIns="76197" tIns="38098" rIns="76197" bIns="38098" fromWordArt="1">
            <a:prstTxWarp prst="textPlain">
              <a:avLst>
                <a:gd name="adj" fmla="val 50000"/>
              </a:avLst>
            </a:prstTxWarp>
          </a:bodyPr>
          <a:lstStyle/>
          <a:p>
            <a:pPr algn="ctr"/>
            <a:r>
              <a:rPr lang="pt-BR" sz="2300" i="1" kern="10" dirty="0">
                <a:ln w="9525">
                  <a:solidFill>
                    <a:srgbClr val="000000"/>
                  </a:solidFill>
                  <a:round/>
                  <a:headEnd/>
                  <a:tailEnd/>
                </a:ln>
                <a:solidFill>
                  <a:srgbClr val="FFFFFF"/>
                </a:solidFill>
                <a:effectLst>
                  <a:outerShdw dist="35921" dir="2700000" algn="ctr" rotWithShape="0">
                    <a:srgbClr val="808080"/>
                  </a:outerShdw>
                </a:effectLst>
                <a:latin typeface="Arial Black"/>
              </a:rPr>
              <a:t>Classificação das Manchas Solares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6086" name="WordArt 6"/>
          <p:cNvSpPr>
            <a:spLocks noChangeArrowheads="1" noChangeShapeType="1" noTextEdit="1"/>
          </p:cNvSpPr>
          <p:nvPr/>
        </p:nvSpPr>
        <p:spPr bwMode="auto">
          <a:xfrm>
            <a:off x="1206500" y="190500"/>
            <a:ext cx="5016500" cy="825500"/>
          </a:xfrm>
          <a:prstGeom prst="rect">
            <a:avLst/>
          </a:prstGeom>
        </p:spPr>
        <p:txBody>
          <a:bodyPr wrap="none" lIns="76197" tIns="38098" rIns="76197" bIns="38098" fromWordArt="1">
            <a:prstTxWarp prst="textPlain">
              <a:avLst>
                <a:gd name="adj" fmla="val 50000"/>
              </a:avLst>
            </a:prstTxWarp>
          </a:bodyPr>
          <a:lstStyle/>
          <a:p>
            <a:pPr algn="ctr"/>
            <a:r>
              <a:rPr lang="pt-BR" sz="2300" kern="10" dirty="0">
                <a:ln w="9525">
                  <a:solidFill>
                    <a:srgbClr val="000000"/>
                  </a:solidFill>
                  <a:round/>
                  <a:headEnd/>
                  <a:tailEnd/>
                </a:ln>
                <a:solidFill>
                  <a:srgbClr val="FFFFFF"/>
                </a:solidFill>
                <a:latin typeface="Arial Black"/>
              </a:rPr>
              <a:t>Gabaritos de Observação Solar</a:t>
            </a:r>
          </a:p>
        </p:txBody>
      </p:sp>
      <p:pic>
        <p:nvPicPr>
          <p:cNvPr id="46088" name="Picture 8" descr="D:\monitores-permanente\Sílvia\gabarito2.jpg"/>
          <p:cNvPicPr>
            <a:picLocks noChangeAspect="1" noChangeArrowheads="1"/>
          </p:cNvPicPr>
          <p:nvPr/>
        </p:nvPicPr>
        <p:blipFill>
          <a:blip r:embed="rId3" cstate="print"/>
          <a:srcRect/>
          <a:stretch>
            <a:fillRect/>
          </a:stretch>
        </p:blipFill>
        <p:spPr bwMode="auto">
          <a:xfrm>
            <a:off x="4254500" y="1079500"/>
            <a:ext cx="2901157" cy="4222750"/>
          </a:xfrm>
          <a:prstGeom prst="rect">
            <a:avLst/>
          </a:prstGeom>
          <a:noFill/>
        </p:spPr>
      </p:pic>
      <p:pic>
        <p:nvPicPr>
          <p:cNvPr id="46090" name="Picture 10" descr="D:\monitores-permanente\Sílvia\gabarito1.jpg"/>
          <p:cNvPicPr>
            <a:picLocks noChangeAspect="1" noChangeArrowheads="1"/>
          </p:cNvPicPr>
          <p:nvPr/>
        </p:nvPicPr>
        <p:blipFill>
          <a:blip r:embed="rId4" cstate="print"/>
          <a:srcRect/>
          <a:stretch>
            <a:fillRect/>
          </a:stretch>
        </p:blipFill>
        <p:spPr bwMode="auto">
          <a:xfrm>
            <a:off x="1016001" y="1079500"/>
            <a:ext cx="2972594" cy="426243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1746" name="Picture 2" descr="The Sunspot Cycle"/>
          <p:cNvPicPr>
            <a:picLocks noChangeAspect="1" noChangeArrowheads="1"/>
          </p:cNvPicPr>
          <p:nvPr/>
        </p:nvPicPr>
        <p:blipFill>
          <a:blip r:embed="rId3" cstate="print"/>
          <a:srcRect/>
          <a:stretch>
            <a:fillRect/>
          </a:stretch>
        </p:blipFill>
        <p:spPr bwMode="auto">
          <a:xfrm>
            <a:off x="1433736" y="265212"/>
            <a:ext cx="4286250" cy="504825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tângulo 3"/>
          <p:cNvSpPr/>
          <p:nvPr/>
        </p:nvSpPr>
        <p:spPr>
          <a:xfrm>
            <a:off x="353616" y="409228"/>
            <a:ext cx="6878806" cy="923330"/>
          </a:xfrm>
          <a:prstGeom prst="rect">
            <a:avLst/>
          </a:prstGeom>
          <a:solidFill>
            <a:srgbClr val="FFC000"/>
          </a:solidFill>
        </p:spPr>
        <p:txBody>
          <a:bodyPr wrap="none" lIns="91440" tIns="45720" rIns="91440" bIns="45720">
            <a:spAutoFit/>
          </a:bodyPr>
          <a:lstStyle/>
          <a:p>
            <a:pPr algn="ctr"/>
            <a:r>
              <a:rPr lang="pt-B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Mínimo de </a:t>
            </a:r>
            <a:r>
              <a:rPr lang="pt-BR"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Maunder</a:t>
            </a:r>
            <a:endParaRPr lang="pt-B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0722" name="Picture 2" descr="Ficheiro:Sunspot Numbers.png"/>
          <p:cNvPicPr>
            <a:picLocks noChangeAspect="1" noChangeArrowheads="1"/>
          </p:cNvPicPr>
          <p:nvPr/>
        </p:nvPicPr>
        <p:blipFill>
          <a:blip r:embed="rId3" cstate="print"/>
          <a:srcRect/>
          <a:stretch>
            <a:fillRect/>
          </a:stretch>
        </p:blipFill>
        <p:spPr bwMode="auto">
          <a:xfrm>
            <a:off x="0" y="2065412"/>
            <a:ext cx="7620000" cy="323850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2" descr="http://www.windows2universe.org/sun/images/butterfly.jpg"/>
          <p:cNvPicPr>
            <a:picLocks noChangeAspect="1" noChangeArrowheads="1"/>
          </p:cNvPicPr>
          <p:nvPr/>
        </p:nvPicPr>
        <p:blipFill>
          <a:blip r:embed="rId3" cstate="print"/>
          <a:srcRect/>
          <a:stretch>
            <a:fillRect/>
          </a:stretch>
        </p:blipFill>
        <p:spPr bwMode="auto">
          <a:xfrm>
            <a:off x="1" y="1991865"/>
            <a:ext cx="7620000" cy="2182392"/>
          </a:xfrm>
          <a:prstGeom prst="rect">
            <a:avLst/>
          </a:prstGeom>
          <a:noFill/>
        </p:spPr>
      </p:pic>
      <p:sp>
        <p:nvSpPr>
          <p:cNvPr id="3" name="CaixaDeTexto 2"/>
          <p:cNvSpPr txBox="1"/>
          <p:nvPr/>
        </p:nvSpPr>
        <p:spPr>
          <a:xfrm>
            <a:off x="353616" y="265212"/>
            <a:ext cx="4896544" cy="400110"/>
          </a:xfrm>
          <a:prstGeom prst="rect">
            <a:avLst/>
          </a:prstGeom>
          <a:noFill/>
        </p:spPr>
        <p:txBody>
          <a:bodyPr wrap="square" rtlCol="0">
            <a:spAutoFit/>
          </a:bodyPr>
          <a:lstStyle/>
          <a:p>
            <a:r>
              <a:rPr lang="pt-BR" dirty="0" smtClean="0"/>
              <a:t>Diagrama Borboleta</a:t>
            </a:r>
            <a:endParaRPr lang="pt-B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9698" name="Picture 2" descr="http://www.windows2universe.org/sun/images/sun_uv_solar_min_max_soho_eit_171_big.jpg"/>
          <p:cNvPicPr>
            <a:picLocks noChangeAspect="1" noChangeArrowheads="1"/>
          </p:cNvPicPr>
          <p:nvPr/>
        </p:nvPicPr>
        <p:blipFill>
          <a:blip r:embed="rId3" cstate="print"/>
          <a:srcRect/>
          <a:stretch>
            <a:fillRect/>
          </a:stretch>
        </p:blipFill>
        <p:spPr bwMode="auto">
          <a:xfrm>
            <a:off x="353616" y="0"/>
            <a:ext cx="6858000" cy="3429001"/>
          </a:xfrm>
          <a:prstGeom prst="rect">
            <a:avLst/>
          </a:prstGeom>
          <a:noFill/>
        </p:spPr>
      </p:pic>
      <p:pic>
        <p:nvPicPr>
          <p:cNvPr id="118789" name="Picture 1029" descr="D:\monitores-permanente\Sílvia\este.jpg"/>
          <p:cNvPicPr>
            <a:picLocks noChangeAspect="1" noChangeArrowheads="1"/>
          </p:cNvPicPr>
          <p:nvPr/>
        </p:nvPicPr>
        <p:blipFill>
          <a:blip r:embed="rId4" cstate="print"/>
          <a:srcRect/>
          <a:stretch>
            <a:fillRect/>
          </a:stretch>
        </p:blipFill>
        <p:spPr bwMode="auto">
          <a:xfrm>
            <a:off x="1361728" y="3505572"/>
            <a:ext cx="4752528" cy="22094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https://encrypted-tbn2.gstatic.com/images?q=tbn:ANd9GcSJDzaOtv65wsnmzqELXknGhO-8tjGpe7WDk_AWysKR0LISt24Q0w"/>
          <p:cNvPicPr>
            <a:picLocks noChangeAspect="1" noChangeArrowheads="1"/>
          </p:cNvPicPr>
          <p:nvPr/>
        </p:nvPicPr>
        <p:blipFill>
          <a:blip r:embed="rId3" cstate="print"/>
          <a:srcRect/>
          <a:stretch>
            <a:fillRect/>
          </a:stretch>
        </p:blipFill>
        <p:spPr bwMode="auto">
          <a:xfrm>
            <a:off x="830201" y="121196"/>
            <a:ext cx="5966728" cy="4469289"/>
          </a:xfrm>
          <a:prstGeom prst="rect">
            <a:avLst/>
          </a:prstGeom>
          <a:noFill/>
        </p:spPr>
      </p:pic>
      <p:sp>
        <p:nvSpPr>
          <p:cNvPr id="5" name="CaixaDeTexto 4"/>
          <p:cNvSpPr txBox="1"/>
          <p:nvPr/>
        </p:nvSpPr>
        <p:spPr>
          <a:xfrm>
            <a:off x="2225824" y="5089748"/>
            <a:ext cx="3744416" cy="400110"/>
          </a:xfrm>
          <a:prstGeom prst="rect">
            <a:avLst/>
          </a:prstGeom>
          <a:noFill/>
        </p:spPr>
        <p:txBody>
          <a:bodyPr wrap="square" rtlCol="0">
            <a:spAutoFit/>
          </a:bodyPr>
          <a:lstStyle/>
          <a:p>
            <a:r>
              <a:rPr lang="pt-BR" dirty="0" smtClean="0"/>
              <a:t>Ocaso do Sol</a:t>
            </a:r>
            <a:endParaRPr lang="pt-B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Sun spots_converted.wmv">
            <a:hlinkClick r:id="" action="ppaction://media"/>
          </p:cNvPr>
          <p:cNvPicPr>
            <a:picLocks noRot="1" noChangeAspect="1"/>
          </p:cNvPicPr>
          <p:nvPr>
            <a:videoFile r:link="rId1"/>
          </p:nvPr>
        </p:nvPicPr>
        <p:blipFill>
          <a:blip r:embed="rId4" cstate="print"/>
          <a:stretch>
            <a:fillRect/>
          </a:stretch>
        </p:blipFill>
        <p:spPr>
          <a:xfrm>
            <a:off x="0" y="0"/>
            <a:ext cx="7620000"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190500" y="915988"/>
            <a:ext cx="4381500" cy="1000125"/>
          </a:xfrm>
          <a:prstGeom prst="rect">
            <a:avLst/>
          </a:prstGeom>
          <a:noFill/>
          <a:ln w="9525" algn="ctr">
            <a:noFill/>
            <a:miter lim="800000"/>
            <a:headEnd/>
            <a:tailEnd/>
          </a:ln>
        </p:spPr>
        <p:txBody>
          <a:bodyPr lIns="76197" tIns="38098" rIns="76197" bIns="38098">
            <a:spAutoFit/>
          </a:bodyPr>
          <a:lstStyle/>
          <a:p>
            <a:pPr algn="l">
              <a:buFontTx/>
              <a:buChar char="•"/>
            </a:pPr>
            <a:r>
              <a:rPr lang="en-US"/>
              <a:t>células que cobrem superfície solar</a:t>
            </a:r>
          </a:p>
          <a:p>
            <a:pPr algn="l">
              <a:buFontTx/>
              <a:buChar char="•"/>
            </a:pPr>
            <a:r>
              <a:rPr lang="en-US"/>
              <a:t>1000 km de diâmetro</a:t>
            </a:r>
          </a:p>
          <a:p>
            <a:pPr algn="l">
              <a:buFontTx/>
              <a:buChar char="•"/>
            </a:pPr>
            <a:r>
              <a:rPr lang="en-US"/>
              <a:t>vida média de 20min</a:t>
            </a:r>
            <a:endParaRPr lang="pt-BR"/>
          </a:p>
        </p:txBody>
      </p:sp>
      <p:sp>
        <p:nvSpPr>
          <p:cNvPr id="18439" name="Text Box 7"/>
          <p:cNvSpPr txBox="1">
            <a:spLocks noChangeArrowheads="1"/>
          </p:cNvSpPr>
          <p:nvPr/>
        </p:nvSpPr>
        <p:spPr bwMode="auto">
          <a:xfrm>
            <a:off x="3937000" y="1333500"/>
            <a:ext cx="2857500" cy="692150"/>
          </a:xfrm>
          <a:prstGeom prst="rect">
            <a:avLst/>
          </a:prstGeom>
          <a:noFill/>
          <a:ln w="9525" algn="ctr">
            <a:noFill/>
            <a:miter lim="800000"/>
            <a:headEnd/>
            <a:tailEnd/>
          </a:ln>
        </p:spPr>
        <p:txBody>
          <a:bodyPr lIns="76197" tIns="38098" rIns="76197" bIns="38098">
            <a:spAutoFit/>
          </a:bodyPr>
          <a:lstStyle/>
          <a:p>
            <a:pPr algn="l">
              <a:spcBef>
                <a:spcPct val="50000"/>
              </a:spcBef>
            </a:pPr>
            <a:r>
              <a:rPr lang="pt-BR"/>
              <a:t>São o topo das colunas de convecção!</a:t>
            </a:r>
            <a:endParaRPr lang="pt-BR" sz="1700"/>
          </a:p>
        </p:txBody>
      </p:sp>
      <p:sp>
        <p:nvSpPr>
          <p:cNvPr id="13317" name="Text Box 8"/>
          <p:cNvSpPr txBox="1">
            <a:spLocks noChangeArrowheads="1"/>
          </p:cNvSpPr>
          <p:nvPr/>
        </p:nvSpPr>
        <p:spPr bwMode="auto">
          <a:xfrm>
            <a:off x="260350" y="212725"/>
            <a:ext cx="2312988" cy="534988"/>
          </a:xfrm>
          <a:prstGeom prst="rect">
            <a:avLst/>
          </a:prstGeom>
          <a:noFill/>
          <a:ln w="9525" algn="ctr">
            <a:noFill/>
            <a:miter lim="800000"/>
            <a:headEnd/>
            <a:tailEnd/>
          </a:ln>
        </p:spPr>
        <p:txBody>
          <a:bodyPr wrap="none" lIns="76197" tIns="38098" rIns="76197" bIns="38098">
            <a:spAutoFit/>
          </a:bodyPr>
          <a:lstStyle/>
          <a:p>
            <a:r>
              <a:rPr lang="pt-BR" sz="3000" i="1"/>
              <a:t>Granulações</a:t>
            </a:r>
          </a:p>
        </p:txBody>
      </p:sp>
      <p:pic>
        <p:nvPicPr>
          <p:cNvPr id="7" name="Orange Sun Oozing_converted.wmv">
            <a:hlinkClick r:id="" action="ppaction://media"/>
          </p:cNvPr>
          <p:cNvPicPr>
            <a:picLocks noRot="1" noChangeAspect="1"/>
          </p:cNvPicPr>
          <p:nvPr>
            <a:videoFile r:link="rId1"/>
          </p:nvPr>
        </p:nvPicPr>
        <p:blipFill>
          <a:blip r:embed="rId4" cstate="print"/>
          <a:stretch>
            <a:fillRect/>
          </a:stretch>
        </p:blipFill>
        <p:spPr>
          <a:xfrm>
            <a:off x="1235354" y="2045365"/>
            <a:ext cx="5004048" cy="3669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3554" name="Picture 2" descr="http://www.solarphysics.kva.se/gallery/images/2003/29Jun2003_4305.1886-1888_color.jpg"/>
          <p:cNvPicPr>
            <a:picLocks noChangeAspect="1" noChangeArrowheads="1"/>
          </p:cNvPicPr>
          <p:nvPr/>
        </p:nvPicPr>
        <p:blipFill>
          <a:blip r:embed="rId3" cstate="print"/>
          <a:srcRect/>
          <a:stretch>
            <a:fillRect/>
          </a:stretch>
        </p:blipFill>
        <p:spPr bwMode="auto">
          <a:xfrm>
            <a:off x="2081808" y="123853"/>
            <a:ext cx="5538192" cy="5591148"/>
          </a:xfrm>
          <a:prstGeom prst="rect">
            <a:avLst/>
          </a:prstGeom>
          <a:noFill/>
        </p:spPr>
      </p:pic>
      <p:sp>
        <p:nvSpPr>
          <p:cNvPr id="14338" name="Text Box 4"/>
          <p:cNvSpPr txBox="1">
            <a:spLocks noChangeArrowheads="1"/>
          </p:cNvSpPr>
          <p:nvPr/>
        </p:nvSpPr>
        <p:spPr bwMode="auto">
          <a:xfrm>
            <a:off x="137592" y="409228"/>
            <a:ext cx="2095500" cy="534987"/>
          </a:xfrm>
          <a:prstGeom prst="rect">
            <a:avLst/>
          </a:prstGeom>
          <a:noFill/>
          <a:ln w="9525" algn="ctr">
            <a:noFill/>
            <a:miter lim="800000"/>
            <a:headEnd/>
            <a:tailEnd/>
          </a:ln>
        </p:spPr>
        <p:txBody>
          <a:bodyPr lIns="76197" tIns="38098" rIns="76197" bIns="38098">
            <a:spAutoFit/>
          </a:bodyPr>
          <a:lstStyle/>
          <a:p>
            <a:pPr>
              <a:spcBef>
                <a:spcPct val="50000"/>
              </a:spcBef>
            </a:pPr>
            <a:r>
              <a:rPr lang="pt-BR" sz="3000" i="1" dirty="0"/>
              <a:t>Fáculas</a:t>
            </a:r>
          </a:p>
        </p:txBody>
      </p:sp>
      <p:sp>
        <p:nvSpPr>
          <p:cNvPr id="14339" name="Text Box 5"/>
          <p:cNvSpPr txBox="1">
            <a:spLocks noChangeArrowheads="1"/>
          </p:cNvSpPr>
          <p:nvPr/>
        </p:nvSpPr>
        <p:spPr bwMode="auto">
          <a:xfrm>
            <a:off x="0" y="1777380"/>
            <a:ext cx="4191000" cy="2231376"/>
          </a:xfrm>
          <a:prstGeom prst="rect">
            <a:avLst/>
          </a:prstGeom>
          <a:noFill/>
          <a:ln w="9525" algn="ctr">
            <a:noFill/>
            <a:miter lim="800000"/>
            <a:headEnd/>
            <a:tailEnd/>
          </a:ln>
        </p:spPr>
        <p:txBody>
          <a:bodyPr lIns="76197" tIns="38098" rIns="76197" bIns="38098">
            <a:spAutoFit/>
          </a:bodyPr>
          <a:lstStyle/>
          <a:p>
            <a:pPr algn="l">
              <a:spcBef>
                <a:spcPct val="50000"/>
              </a:spcBef>
            </a:pPr>
            <a:r>
              <a:rPr lang="pt-BR" dirty="0"/>
              <a:t>Manchas </a:t>
            </a:r>
            <a:r>
              <a:rPr lang="pt-BR" dirty="0" smtClean="0"/>
              <a:t>mais</a:t>
            </a:r>
          </a:p>
          <a:p>
            <a:pPr algn="l">
              <a:spcBef>
                <a:spcPct val="50000"/>
              </a:spcBef>
            </a:pPr>
            <a:r>
              <a:rPr lang="pt-BR" dirty="0" smtClean="0"/>
              <a:t>brilhantes</a:t>
            </a:r>
            <a:endParaRPr lang="pt-BR" dirty="0"/>
          </a:p>
          <a:p>
            <a:pPr algn="l">
              <a:spcBef>
                <a:spcPct val="50000"/>
              </a:spcBef>
            </a:pPr>
            <a:endParaRPr lang="pt-BR" dirty="0" smtClean="0"/>
          </a:p>
          <a:p>
            <a:pPr algn="l">
              <a:spcBef>
                <a:spcPct val="50000"/>
              </a:spcBef>
            </a:pPr>
            <a:r>
              <a:rPr lang="pt-BR" dirty="0" smtClean="0"/>
              <a:t>Associadas a atividade</a:t>
            </a:r>
          </a:p>
          <a:p>
            <a:pPr algn="l">
              <a:spcBef>
                <a:spcPct val="50000"/>
              </a:spcBef>
            </a:pPr>
            <a:r>
              <a:rPr lang="pt-BR" dirty="0" smtClean="0"/>
              <a:t>magnética</a:t>
            </a:r>
            <a:endParaRPr lang="pt-B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2530" name="Picture 2" descr="http://upload.wikimedia.org/wikipedia/commons/thumb/9/9f/Solar_eclips_1999_5.jpg/768px-Solar_eclips_1999_5.jpg"/>
          <p:cNvPicPr>
            <a:picLocks noChangeAspect="1" noChangeArrowheads="1"/>
          </p:cNvPicPr>
          <p:nvPr/>
        </p:nvPicPr>
        <p:blipFill>
          <a:blip r:embed="rId3" cstate="print"/>
          <a:srcRect/>
          <a:stretch>
            <a:fillRect/>
          </a:stretch>
        </p:blipFill>
        <p:spPr bwMode="auto">
          <a:xfrm>
            <a:off x="1937792" y="32792"/>
            <a:ext cx="5682208" cy="5682208"/>
          </a:xfrm>
          <a:prstGeom prst="rect">
            <a:avLst/>
          </a:prstGeom>
          <a:noFill/>
        </p:spPr>
      </p:pic>
      <p:sp>
        <p:nvSpPr>
          <p:cNvPr id="15363" name="Rectangle 2"/>
          <p:cNvSpPr>
            <a:spLocks noGrp="1" noChangeArrowheads="1"/>
          </p:cNvSpPr>
          <p:nvPr>
            <p:ph type="title"/>
          </p:nvPr>
        </p:nvSpPr>
        <p:spPr>
          <a:xfrm>
            <a:off x="569913" y="265113"/>
            <a:ext cx="6477000" cy="952500"/>
          </a:xfrm>
        </p:spPr>
        <p:txBody>
          <a:bodyPr/>
          <a:lstStyle/>
          <a:p>
            <a:pPr algn="l" eaLnBrk="1" hangingPunct="1"/>
            <a:r>
              <a:rPr lang="pt-BR" smtClean="0">
                <a:solidFill>
                  <a:srgbClr val="FBFF49"/>
                </a:solidFill>
              </a:rPr>
              <a:t>Cromosfera</a:t>
            </a:r>
            <a:endParaRPr lang="en-US" smtClean="0">
              <a:solidFill>
                <a:srgbClr val="FBFF49"/>
              </a:solidFill>
            </a:endParaRPr>
          </a:p>
        </p:txBody>
      </p:sp>
      <p:sp>
        <p:nvSpPr>
          <p:cNvPr id="15364" name="Line 5"/>
          <p:cNvSpPr>
            <a:spLocks noChangeShapeType="1"/>
          </p:cNvSpPr>
          <p:nvPr/>
        </p:nvSpPr>
        <p:spPr bwMode="auto">
          <a:xfrm>
            <a:off x="1905000" y="4646613"/>
            <a:ext cx="190500" cy="0"/>
          </a:xfrm>
          <a:prstGeom prst="line">
            <a:avLst/>
          </a:prstGeom>
          <a:noFill/>
          <a:ln w="9525">
            <a:solidFill>
              <a:schemeClr val="bg1"/>
            </a:solidFill>
            <a:round/>
            <a:headEnd/>
            <a:tailEnd type="triangle" w="med" len="med"/>
          </a:ln>
        </p:spPr>
        <p:txBody>
          <a:bodyPr wrap="none" lIns="76197" tIns="38098" rIns="76197" bIns="38098" anchor="ctr"/>
          <a:lstStyle/>
          <a:p>
            <a:endParaRPr lang="pt-BR"/>
          </a:p>
        </p:txBody>
      </p:sp>
      <p:sp>
        <p:nvSpPr>
          <p:cNvPr id="6" name="CaixaDeTexto 5"/>
          <p:cNvSpPr txBox="1"/>
          <p:nvPr/>
        </p:nvSpPr>
        <p:spPr>
          <a:xfrm>
            <a:off x="209600" y="5305772"/>
            <a:ext cx="2448272" cy="253916"/>
          </a:xfrm>
          <a:prstGeom prst="rect">
            <a:avLst/>
          </a:prstGeom>
          <a:noFill/>
        </p:spPr>
        <p:txBody>
          <a:bodyPr wrap="square" rtlCol="0">
            <a:spAutoFit/>
          </a:bodyPr>
          <a:lstStyle/>
          <a:p>
            <a:r>
              <a:rPr lang="en-US" sz="1050" dirty="0" smtClean="0"/>
              <a:t> </a:t>
            </a:r>
            <a:r>
              <a:rPr lang="en-US" sz="1050" b="1" dirty="0" smtClean="0"/>
              <a:t>Luc </a:t>
            </a:r>
            <a:r>
              <a:rPr lang="en-US" sz="1050" b="1" dirty="0" err="1" smtClean="0"/>
              <a:t>Viatour</a:t>
            </a:r>
            <a:r>
              <a:rPr lang="en-US" sz="1050" b="1" dirty="0" smtClean="0"/>
              <a:t> / www.Lucnix.be</a:t>
            </a:r>
            <a:endParaRPr lang="pt-BR" sz="105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1506" name="Picture 2" descr="http://solarscience.msfc.nasa.gov/images/H_I_6563.gif"/>
          <p:cNvPicPr>
            <a:picLocks noChangeAspect="1" noChangeArrowheads="1"/>
          </p:cNvPicPr>
          <p:nvPr/>
        </p:nvPicPr>
        <p:blipFill>
          <a:blip r:embed="rId3" cstate="print"/>
          <a:srcRect/>
          <a:stretch>
            <a:fillRect/>
          </a:stretch>
        </p:blipFill>
        <p:spPr bwMode="auto">
          <a:xfrm>
            <a:off x="0" y="0"/>
            <a:ext cx="7620000" cy="5715000"/>
          </a:xfrm>
          <a:prstGeom prst="rect">
            <a:avLst/>
          </a:prstGeom>
          <a:noFill/>
        </p:spPr>
      </p:pic>
      <p:sp>
        <p:nvSpPr>
          <p:cNvPr id="16387" name="Text Box 1028"/>
          <p:cNvSpPr txBox="1">
            <a:spLocks noChangeArrowheads="1"/>
          </p:cNvSpPr>
          <p:nvPr/>
        </p:nvSpPr>
        <p:spPr bwMode="auto">
          <a:xfrm>
            <a:off x="3017912" y="265212"/>
            <a:ext cx="3519487" cy="534988"/>
          </a:xfrm>
          <a:prstGeom prst="rect">
            <a:avLst/>
          </a:prstGeom>
          <a:noFill/>
          <a:ln w="9525" algn="ctr">
            <a:noFill/>
            <a:miter lim="800000"/>
            <a:headEnd/>
            <a:tailEnd/>
          </a:ln>
        </p:spPr>
        <p:txBody>
          <a:bodyPr wrap="none" lIns="76197" tIns="38098" rIns="76197" bIns="38098">
            <a:spAutoFit/>
          </a:bodyPr>
          <a:lstStyle/>
          <a:p>
            <a:r>
              <a:rPr lang="pt-BR" sz="3000" dirty="0"/>
              <a:t>Filamentos e Praias</a:t>
            </a:r>
          </a:p>
        </p:txBody>
      </p:sp>
      <p:sp>
        <p:nvSpPr>
          <p:cNvPr id="22538" name="Text Box 1034"/>
          <p:cNvSpPr txBox="1">
            <a:spLocks noChangeArrowheads="1"/>
          </p:cNvSpPr>
          <p:nvPr/>
        </p:nvSpPr>
        <p:spPr bwMode="auto">
          <a:xfrm>
            <a:off x="0" y="769268"/>
            <a:ext cx="6889750" cy="1308100"/>
          </a:xfrm>
          <a:prstGeom prst="rect">
            <a:avLst/>
          </a:prstGeom>
          <a:noFill/>
          <a:ln w="9525" algn="ctr">
            <a:noFill/>
            <a:miter lim="800000"/>
            <a:headEnd/>
            <a:tailEnd/>
          </a:ln>
        </p:spPr>
        <p:txBody>
          <a:bodyPr lIns="76197" tIns="38098" rIns="76197" bIns="38098">
            <a:spAutoFit/>
          </a:bodyPr>
          <a:lstStyle/>
          <a:p>
            <a:pPr algn="l">
              <a:spcBef>
                <a:spcPct val="50000"/>
              </a:spcBef>
            </a:pPr>
            <a:r>
              <a:rPr lang="pt-BR" i="1" dirty="0"/>
              <a:t>Filamentos:</a:t>
            </a:r>
          </a:p>
          <a:p>
            <a:pPr algn="l">
              <a:spcBef>
                <a:spcPct val="50000"/>
              </a:spcBef>
              <a:buFontTx/>
              <a:buChar char="•"/>
            </a:pPr>
            <a:r>
              <a:rPr lang="pt-BR" dirty="0"/>
              <a:t>Linhas escuras nuvens mais frias e mais densas </a:t>
            </a:r>
          </a:p>
          <a:p>
            <a:pPr algn="l">
              <a:spcBef>
                <a:spcPct val="50000"/>
              </a:spcBef>
              <a:buFontTx/>
              <a:buChar char="•"/>
            </a:pPr>
            <a:r>
              <a:rPr lang="pt-BR" dirty="0"/>
              <a:t>Sustentado sobre a superfície por campos magnéticos</a:t>
            </a:r>
          </a:p>
        </p:txBody>
      </p:sp>
      <p:sp>
        <p:nvSpPr>
          <p:cNvPr id="22539" name="Text Box 1035"/>
          <p:cNvSpPr txBox="1">
            <a:spLocks noChangeArrowheads="1"/>
          </p:cNvSpPr>
          <p:nvPr/>
        </p:nvSpPr>
        <p:spPr bwMode="auto">
          <a:xfrm>
            <a:off x="0" y="4406900"/>
            <a:ext cx="6413500" cy="1308100"/>
          </a:xfrm>
          <a:prstGeom prst="rect">
            <a:avLst/>
          </a:prstGeom>
          <a:noFill/>
          <a:ln w="9525" algn="ctr">
            <a:noFill/>
            <a:miter lim="800000"/>
            <a:headEnd/>
            <a:tailEnd/>
          </a:ln>
        </p:spPr>
        <p:txBody>
          <a:bodyPr lIns="76197" tIns="38098" rIns="76197" bIns="38098">
            <a:spAutoFit/>
          </a:bodyPr>
          <a:lstStyle/>
          <a:p>
            <a:pPr algn="l">
              <a:spcBef>
                <a:spcPct val="50000"/>
              </a:spcBef>
            </a:pPr>
            <a:r>
              <a:rPr lang="pt-BR" i="1" dirty="0"/>
              <a:t>Praias:</a:t>
            </a:r>
          </a:p>
          <a:p>
            <a:pPr algn="l">
              <a:spcBef>
                <a:spcPct val="50000"/>
              </a:spcBef>
              <a:buFontTx/>
              <a:buChar char="•"/>
            </a:pPr>
            <a:r>
              <a:rPr lang="pt-BR" dirty="0"/>
              <a:t>Regiões brilhantes ao redor de manchas</a:t>
            </a:r>
          </a:p>
          <a:p>
            <a:pPr algn="l">
              <a:spcBef>
                <a:spcPct val="50000"/>
              </a:spcBef>
              <a:buFontTx/>
              <a:buChar char="•"/>
            </a:pPr>
            <a:r>
              <a:rPr lang="pt-BR" dirty="0"/>
              <a:t>Associadas a concentrações de campo magnético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0-#ppt_w/2"/>
                                          </p:val>
                                        </p:tav>
                                        <p:tav tm="100000">
                                          <p:val>
                                            <p:strVal val="#ppt_x"/>
                                          </p:val>
                                        </p:tav>
                                      </p:tavLst>
                                    </p:anim>
                                    <p:anim calcmode="lin" valueType="num">
                                      <p:cBhvr additive="base">
                                        <p:cTn id="8" dur="500" fill="hold"/>
                                        <p:tgtEl>
                                          <p:spTgt spid="225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22539"/>
                                        </p:tgtEl>
                                        <p:attrNameLst>
                                          <p:attrName>style.visibility</p:attrName>
                                        </p:attrNameLst>
                                      </p:cBhvr>
                                      <p:to>
                                        <p:strVal val="visible"/>
                                      </p:to>
                                    </p:set>
                                    <p:anim calcmode="lin" valueType="num">
                                      <p:cBhvr additive="base">
                                        <p:cTn id="12" dur="500" fill="hold"/>
                                        <p:tgtEl>
                                          <p:spTgt spid="22539"/>
                                        </p:tgtEl>
                                        <p:attrNameLst>
                                          <p:attrName>ppt_x</p:attrName>
                                        </p:attrNameLst>
                                      </p:cBhvr>
                                      <p:tavLst>
                                        <p:tav tm="0">
                                          <p:val>
                                            <p:strVal val="0-#ppt_w/2"/>
                                          </p:val>
                                        </p:tav>
                                        <p:tav tm="100000">
                                          <p:val>
                                            <p:strVal val="#ppt_x"/>
                                          </p:val>
                                        </p:tav>
                                      </p:tavLst>
                                    </p:anim>
                                    <p:anim calcmode="lin" valueType="num">
                                      <p:cBhvr additive="base">
                                        <p:cTn id="13" dur="500" fill="hold"/>
                                        <p:tgtEl>
                                          <p:spTgt spid="225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8" grpId="0" autoUpdateAnimBg="0"/>
      <p:bldP spid="2253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7620000" cy="5715000"/>
          </a:xfrm>
          <a:prstGeom prst="rect">
            <a:avLst/>
          </a:prstGeom>
          <a:noFill/>
          <a:ln w="9525">
            <a:noFill/>
            <a:miter lim="800000"/>
            <a:headEnd/>
            <a:tailEnd/>
          </a:ln>
        </p:spPr>
      </p:pic>
      <p:sp>
        <p:nvSpPr>
          <p:cNvPr id="17411" name="Text Box 4"/>
          <p:cNvSpPr txBox="1">
            <a:spLocks noChangeArrowheads="1"/>
          </p:cNvSpPr>
          <p:nvPr/>
        </p:nvSpPr>
        <p:spPr bwMode="auto">
          <a:xfrm>
            <a:off x="889000" y="381000"/>
            <a:ext cx="2921000" cy="534988"/>
          </a:xfrm>
          <a:prstGeom prst="rect">
            <a:avLst/>
          </a:prstGeom>
          <a:noFill/>
          <a:ln w="9525" algn="ctr">
            <a:noFill/>
            <a:miter lim="800000"/>
            <a:headEnd/>
            <a:tailEnd/>
          </a:ln>
        </p:spPr>
        <p:txBody>
          <a:bodyPr lIns="76197" tIns="38098" rIns="76197" bIns="38098">
            <a:spAutoFit/>
          </a:bodyPr>
          <a:lstStyle/>
          <a:p>
            <a:pPr>
              <a:spcBef>
                <a:spcPct val="50000"/>
              </a:spcBef>
            </a:pPr>
            <a:r>
              <a:rPr lang="pt-BR" sz="3000" dirty="0" err="1">
                <a:solidFill>
                  <a:schemeClr val="bg1"/>
                </a:solidFill>
              </a:rPr>
              <a:t>Espículos</a:t>
            </a:r>
            <a:endParaRPr lang="pt-BR" sz="3000" dirty="0">
              <a:solidFill>
                <a:schemeClr val="bg1"/>
              </a:solidFill>
            </a:endParaRPr>
          </a:p>
        </p:txBody>
      </p:sp>
      <p:sp>
        <p:nvSpPr>
          <p:cNvPr id="17412" name="Text Box 5"/>
          <p:cNvSpPr txBox="1">
            <a:spLocks noChangeArrowheads="1"/>
          </p:cNvSpPr>
          <p:nvPr/>
        </p:nvSpPr>
        <p:spPr bwMode="auto">
          <a:xfrm>
            <a:off x="3048000" y="3176587"/>
            <a:ext cx="4572000" cy="2538413"/>
          </a:xfrm>
          <a:prstGeom prst="rect">
            <a:avLst/>
          </a:prstGeom>
          <a:noFill/>
          <a:ln w="9525" algn="ctr">
            <a:noFill/>
            <a:miter lim="800000"/>
            <a:headEnd/>
            <a:tailEnd/>
          </a:ln>
        </p:spPr>
        <p:txBody>
          <a:bodyPr lIns="76197" tIns="38098" rIns="76197" bIns="38098">
            <a:spAutoFit/>
          </a:bodyPr>
          <a:lstStyle/>
          <a:p>
            <a:pPr algn="l">
              <a:spcBef>
                <a:spcPct val="50000"/>
              </a:spcBef>
              <a:buFontTx/>
              <a:buChar char="•"/>
            </a:pPr>
            <a:r>
              <a:rPr lang="pt-BR" dirty="0">
                <a:solidFill>
                  <a:schemeClr val="bg1"/>
                </a:solidFill>
              </a:rPr>
              <a:t>Erupções na forma de jato</a:t>
            </a:r>
          </a:p>
          <a:p>
            <a:pPr algn="l">
              <a:spcBef>
                <a:spcPct val="50000"/>
              </a:spcBef>
              <a:buFontTx/>
              <a:buChar char="•"/>
            </a:pPr>
            <a:r>
              <a:rPr lang="pt-BR" dirty="0">
                <a:solidFill>
                  <a:schemeClr val="bg1"/>
                </a:solidFill>
              </a:rPr>
              <a:t>Diâmetro de 700 km</a:t>
            </a:r>
          </a:p>
          <a:p>
            <a:pPr algn="l">
              <a:spcBef>
                <a:spcPct val="50000"/>
              </a:spcBef>
              <a:buFontTx/>
              <a:buChar char="•"/>
            </a:pPr>
            <a:r>
              <a:rPr lang="pt-BR" dirty="0">
                <a:solidFill>
                  <a:schemeClr val="bg1"/>
                </a:solidFill>
              </a:rPr>
              <a:t>Altura de 7 mil km</a:t>
            </a:r>
          </a:p>
          <a:p>
            <a:pPr algn="l">
              <a:spcBef>
                <a:spcPct val="50000"/>
              </a:spcBef>
              <a:buFontTx/>
              <a:buChar char="•"/>
            </a:pPr>
            <a:r>
              <a:rPr lang="pt-BR" dirty="0">
                <a:solidFill>
                  <a:schemeClr val="bg1"/>
                </a:solidFill>
              </a:rPr>
              <a:t>Tempo de vida de alguns minutos</a:t>
            </a:r>
          </a:p>
          <a:p>
            <a:pPr algn="l">
              <a:spcBef>
                <a:spcPct val="50000"/>
              </a:spcBef>
              <a:buFontTx/>
              <a:buChar char="•"/>
            </a:pPr>
            <a:r>
              <a:rPr lang="pt-BR" dirty="0">
                <a:solidFill>
                  <a:schemeClr val="bg1"/>
                </a:solidFill>
              </a:rPr>
              <a:t>Ejeção de matéria para a Coroa com velocidades de 20 a 30 km/s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7411" name="Text Box 4"/>
          <p:cNvSpPr txBox="1">
            <a:spLocks noChangeArrowheads="1"/>
          </p:cNvSpPr>
          <p:nvPr/>
        </p:nvSpPr>
        <p:spPr bwMode="auto">
          <a:xfrm>
            <a:off x="889000" y="381000"/>
            <a:ext cx="2921000" cy="534988"/>
          </a:xfrm>
          <a:prstGeom prst="rect">
            <a:avLst/>
          </a:prstGeom>
          <a:noFill/>
          <a:ln w="9525" algn="ctr">
            <a:noFill/>
            <a:miter lim="800000"/>
            <a:headEnd/>
            <a:tailEnd/>
          </a:ln>
        </p:spPr>
        <p:txBody>
          <a:bodyPr lIns="76197" tIns="38098" rIns="76197" bIns="38098">
            <a:spAutoFit/>
          </a:bodyPr>
          <a:lstStyle/>
          <a:p>
            <a:pPr>
              <a:spcBef>
                <a:spcPct val="50000"/>
              </a:spcBef>
            </a:pPr>
            <a:r>
              <a:rPr lang="pt-BR" sz="3000" dirty="0" err="1">
                <a:solidFill>
                  <a:schemeClr val="bg1"/>
                </a:solidFill>
              </a:rPr>
              <a:t>Espículos</a:t>
            </a:r>
            <a:endParaRPr lang="pt-BR" sz="3000" dirty="0">
              <a:solidFill>
                <a:schemeClr val="bg1"/>
              </a:solidFill>
            </a:endParaRPr>
          </a:p>
        </p:txBody>
      </p:sp>
      <p:pic>
        <p:nvPicPr>
          <p:cNvPr id="5" name="Churning clouds above the Sun.wmv">
            <a:hlinkClick r:id="" action="ppaction://media"/>
          </p:cNvPr>
          <p:cNvPicPr>
            <a:picLocks noRot="1" noChangeAspect="1"/>
          </p:cNvPicPr>
          <p:nvPr>
            <a:videoFile r:link="rId1"/>
          </p:nvPr>
        </p:nvPicPr>
        <p:blipFill>
          <a:blip r:embed="rId4" cstate="print"/>
          <a:stretch>
            <a:fillRect/>
          </a:stretch>
        </p:blipFill>
        <p:spPr>
          <a:xfrm>
            <a:off x="137592" y="1021296"/>
            <a:ext cx="7416824" cy="3708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69913" y="0"/>
            <a:ext cx="6477000" cy="952500"/>
          </a:xfrm>
        </p:spPr>
        <p:txBody>
          <a:bodyPr/>
          <a:lstStyle/>
          <a:p>
            <a:pPr algn="l" eaLnBrk="1" hangingPunct="1"/>
            <a:r>
              <a:rPr lang="pt-BR" smtClean="0">
                <a:solidFill>
                  <a:srgbClr val="FBFF49"/>
                </a:solidFill>
              </a:rPr>
              <a:t>Coroa</a:t>
            </a:r>
            <a:endParaRPr lang="en-US" smtClean="0">
              <a:solidFill>
                <a:srgbClr val="FBFF49"/>
              </a:solidFill>
            </a:endParaRPr>
          </a:p>
        </p:txBody>
      </p:sp>
      <p:sp>
        <p:nvSpPr>
          <p:cNvPr id="15365" name="Text Box 5"/>
          <p:cNvSpPr txBox="1">
            <a:spLocks noChangeArrowheads="1"/>
          </p:cNvSpPr>
          <p:nvPr/>
        </p:nvSpPr>
        <p:spPr bwMode="auto">
          <a:xfrm>
            <a:off x="137592" y="3289548"/>
            <a:ext cx="2871788" cy="384175"/>
          </a:xfrm>
          <a:prstGeom prst="rect">
            <a:avLst/>
          </a:prstGeom>
          <a:noFill/>
          <a:ln w="9525">
            <a:noFill/>
            <a:miter lim="800000"/>
            <a:headEnd/>
            <a:tailEnd/>
          </a:ln>
        </p:spPr>
        <p:txBody>
          <a:bodyPr wrap="none" lIns="76197" tIns="38098" rIns="76197" bIns="38098" anchor="ctr">
            <a:spAutoFit/>
          </a:bodyPr>
          <a:lstStyle/>
          <a:p>
            <a:r>
              <a:rPr lang="pt-BR" noProof="1"/>
              <a:t>Atmosfera externa solar</a:t>
            </a:r>
          </a:p>
        </p:txBody>
      </p:sp>
      <p:pic>
        <p:nvPicPr>
          <p:cNvPr id="1026" name="Picture 2"/>
          <p:cNvPicPr>
            <a:picLocks noChangeAspect="1" noChangeArrowheads="1"/>
          </p:cNvPicPr>
          <p:nvPr/>
        </p:nvPicPr>
        <p:blipFill>
          <a:blip r:embed="rId3" cstate="print"/>
          <a:srcRect/>
          <a:stretch>
            <a:fillRect/>
          </a:stretch>
        </p:blipFill>
        <p:spPr bwMode="auto">
          <a:xfrm>
            <a:off x="497632" y="4632711"/>
            <a:ext cx="6618312" cy="1082289"/>
          </a:xfrm>
          <a:prstGeom prst="rect">
            <a:avLst/>
          </a:prstGeom>
          <a:noFill/>
          <a:ln w="9525">
            <a:noFill/>
            <a:miter lim="800000"/>
            <a:headEnd/>
            <a:tailEnd/>
          </a:ln>
        </p:spPr>
      </p:pic>
      <p:pic>
        <p:nvPicPr>
          <p:cNvPr id="16386" name="Picture 2" descr="http://sohowww.nascom.nasa.gov/gallery/SolarCorona/large/eit029_prev.jpg"/>
          <p:cNvPicPr>
            <a:picLocks noChangeAspect="1" noChangeArrowheads="1"/>
          </p:cNvPicPr>
          <p:nvPr/>
        </p:nvPicPr>
        <p:blipFill>
          <a:blip r:embed="rId4" cstate="print"/>
          <a:srcRect/>
          <a:stretch>
            <a:fillRect/>
          </a:stretch>
        </p:blipFill>
        <p:spPr bwMode="auto">
          <a:xfrm>
            <a:off x="3017912" y="0"/>
            <a:ext cx="4602088" cy="460208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54000" y="254000"/>
            <a:ext cx="4508500" cy="534988"/>
          </a:xfrm>
          <a:prstGeom prst="rect">
            <a:avLst/>
          </a:prstGeom>
          <a:noFill/>
          <a:ln w="9525">
            <a:noFill/>
            <a:miter lim="800000"/>
            <a:headEnd/>
            <a:tailEnd/>
          </a:ln>
        </p:spPr>
        <p:txBody>
          <a:bodyPr lIns="76197" tIns="38098" rIns="76197" bIns="38098">
            <a:spAutoFit/>
          </a:bodyPr>
          <a:lstStyle/>
          <a:p>
            <a:pPr>
              <a:spcBef>
                <a:spcPct val="50000"/>
              </a:spcBef>
            </a:pPr>
            <a:r>
              <a:rPr lang="pt-BR" sz="3000" dirty="0" smtClean="0"/>
              <a:t>Plumas</a:t>
            </a:r>
            <a:endParaRPr lang="pt-BR" sz="3000" dirty="0"/>
          </a:p>
        </p:txBody>
      </p:sp>
      <p:pic>
        <p:nvPicPr>
          <p:cNvPr id="12290" name="Picture 2" descr="http://sohowww.nascom.nasa.gov/explore/img/FeXIIplumes.gif"/>
          <p:cNvPicPr>
            <a:picLocks noChangeAspect="1" noChangeArrowheads="1"/>
          </p:cNvPicPr>
          <p:nvPr/>
        </p:nvPicPr>
        <p:blipFill>
          <a:blip r:embed="rId3" cstate="print"/>
          <a:srcRect/>
          <a:stretch>
            <a:fillRect/>
          </a:stretch>
        </p:blipFill>
        <p:spPr bwMode="auto">
          <a:xfrm>
            <a:off x="497632" y="1489348"/>
            <a:ext cx="6712168" cy="2088232"/>
          </a:xfrm>
          <a:prstGeom prst="rect">
            <a:avLst/>
          </a:prstGeom>
          <a:noFill/>
        </p:spPr>
      </p:pic>
      <p:grpSp>
        <p:nvGrpSpPr>
          <p:cNvPr id="18" name="Grupo 17"/>
          <p:cNvGrpSpPr/>
          <p:nvPr/>
        </p:nvGrpSpPr>
        <p:grpSpPr>
          <a:xfrm>
            <a:off x="3737992" y="3361556"/>
            <a:ext cx="912813" cy="831497"/>
            <a:chOff x="5610200" y="1921396"/>
            <a:chExt cx="912813" cy="831497"/>
          </a:xfrm>
        </p:grpSpPr>
        <p:sp>
          <p:nvSpPr>
            <p:cNvPr id="16" name="Text Box 7"/>
            <p:cNvSpPr txBox="1">
              <a:spLocks noChangeArrowheads="1"/>
            </p:cNvSpPr>
            <p:nvPr/>
          </p:nvSpPr>
          <p:spPr bwMode="auto">
            <a:xfrm>
              <a:off x="5610200" y="2353444"/>
              <a:ext cx="912813" cy="399449"/>
            </a:xfrm>
            <a:prstGeom prst="rect">
              <a:avLst/>
            </a:prstGeom>
            <a:noFill/>
            <a:ln w="9525">
              <a:noFill/>
              <a:miter lim="800000"/>
              <a:headEnd/>
              <a:tailEnd/>
            </a:ln>
          </p:spPr>
          <p:txBody>
            <a:bodyPr wrap="square" anchor="ctr">
              <a:spAutoFit/>
            </a:bodyPr>
            <a:lstStyle/>
            <a:p>
              <a:r>
                <a:rPr lang="pt-BR" noProof="1"/>
                <a:t>Pluma</a:t>
              </a:r>
            </a:p>
          </p:txBody>
        </p:sp>
        <p:sp>
          <p:nvSpPr>
            <p:cNvPr id="17" name="Line 11"/>
            <p:cNvSpPr>
              <a:spLocks noChangeShapeType="1"/>
            </p:cNvSpPr>
            <p:nvPr/>
          </p:nvSpPr>
          <p:spPr bwMode="auto">
            <a:xfrm flipH="1" flipV="1">
              <a:off x="5970240" y="1921396"/>
              <a:ext cx="0" cy="504056"/>
            </a:xfrm>
            <a:prstGeom prst="line">
              <a:avLst/>
            </a:prstGeom>
            <a:noFill/>
            <a:ln w="19050">
              <a:solidFill>
                <a:schemeClr val="bg1"/>
              </a:solidFill>
              <a:round/>
              <a:headEnd/>
              <a:tailEnd type="triangle" w="med" len="med"/>
            </a:ln>
          </p:spPr>
          <p:txBody>
            <a:bodyPr wrap="square" anchor="ctr">
              <a:spAutoFit/>
            </a:bodyPr>
            <a:lstStyle/>
            <a:p>
              <a:endParaRPr lang="pt-B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3314" name="Picture 2" descr="http://sohowww.nascom.nasa.gov/gallery/images/large/eit99promclose_prev.jpg"/>
          <p:cNvPicPr>
            <a:picLocks noChangeAspect="1" noChangeArrowheads="1"/>
          </p:cNvPicPr>
          <p:nvPr/>
        </p:nvPicPr>
        <p:blipFill>
          <a:blip r:embed="rId3" cstate="print"/>
          <a:srcRect/>
          <a:stretch>
            <a:fillRect/>
          </a:stretch>
        </p:blipFill>
        <p:spPr bwMode="auto">
          <a:xfrm>
            <a:off x="2514600" y="0"/>
            <a:ext cx="5105400" cy="5715000"/>
          </a:xfrm>
          <a:prstGeom prst="rect">
            <a:avLst/>
          </a:prstGeom>
          <a:noFill/>
        </p:spPr>
      </p:pic>
      <p:sp>
        <p:nvSpPr>
          <p:cNvPr id="21507" name="Text Box 4"/>
          <p:cNvSpPr txBox="1">
            <a:spLocks noChangeArrowheads="1"/>
          </p:cNvSpPr>
          <p:nvPr/>
        </p:nvSpPr>
        <p:spPr bwMode="auto">
          <a:xfrm>
            <a:off x="254000" y="254000"/>
            <a:ext cx="3556000" cy="534988"/>
          </a:xfrm>
          <a:prstGeom prst="rect">
            <a:avLst/>
          </a:prstGeom>
          <a:noFill/>
          <a:ln w="9525" algn="ctr">
            <a:noFill/>
            <a:miter lim="800000"/>
            <a:headEnd/>
            <a:tailEnd/>
          </a:ln>
        </p:spPr>
        <p:txBody>
          <a:bodyPr lIns="76197" tIns="38098" rIns="76197" bIns="38098">
            <a:spAutoFit/>
          </a:bodyPr>
          <a:lstStyle/>
          <a:p>
            <a:pPr>
              <a:spcBef>
                <a:spcPct val="50000"/>
              </a:spcBef>
            </a:pPr>
            <a:r>
              <a:rPr lang="pt-BR" sz="3000" dirty="0"/>
              <a:t>Proeminências</a:t>
            </a:r>
          </a:p>
        </p:txBody>
      </p:sp>
      <p:sp>
        <p:nvSpPr>
          <p:cNvPr id="21508" name="Text Box 5"/>
          <p:cNvSpPr txBox="1">
            <a:spLocks noChangeArrowheads="1"/>
          </p:cNvSpPr>
          <p:nvPr/>
        </p:nvSpPr>
        <p:spPr bwMode="auto">
          <a:xfrm>
            <a:off x="190500" y="1333500"/>
            <a:ext cx="4635500" cy="3854450"/>
          </a:xfrm>
          <a:prstGeom prst="rect">
            <a:avLst/>
          </a:prstGeom>
          <a:noFill/>
          <a:ln w="9525" algn="ctr">
            <a:noFill/>
            <a:miter lim="800000"/>
            <a:headEnd/>
            <a:tailEnd/>
          </a:ln>
        </p:spPr>
        <p:txBody>
          <a:bodyPr lIns="76197" tIns="38098" rIns="76197" bIns="38098">
            <a:spAutoFit/>
          </a:bodyPr>
          <a:lstStyle/>
          <a:p>
            <a:pPr algn="l">
              <a:spcBef>
                <a:spcPct val="50000"/>
              </a:spcBef>
              <a:buFontTx/>
              <a:buChar char="•"/>
            </a:pPr>
            <a:r>
              <a:rPr lang="pt-BR" dirty="0"/>
              <a:t>Nuvens densas de matéria suspensas para além do limbo solar</a:t>
            </a:r>
          </a:p>
          <a:p>
            <a:pPr algn="l">
              <a:spcBef>
                <a:spcPct val="50000"/>
              </a:spcBef>
              <a:buFontTx/>
              <a:buChar char="•"/>
            </a:pPr>
            <a:endParaRPr lang="pt-BR" dirty="0"/>
          </a:p>
          <a:p>
            <a:pPr algn="l">
              <a:spcBef>
                <a:spcPct val="50000"/>
              </a:spcBef>
              <a:buFontTx/>
              <a:buChar char="•"/>
            </a:pPr>
            <a:r>
              <a:rPr lang="pt-BR" i="1" dirty="0"/>
              <a:t>Quiescentes: </a:t>
            </a:r>
            <a:r>
              <a:rPr lang="pt-BR" dirty="0"/>
              <a:t>dura de dias a semanas</a:t>
            </a:r>
          </a:p>
          <a:p>
            <a:pPr algn="l">
              <a:spcBef>
                <a:spcPct val="50000"/>
              </a:spcBef>
              <a:buFontTx/>
              <a:buChar char="•"/>
            </a:pPr>
            <a:r>
              <a:rPr lang="pt-BR" i="1" dirty="0"/>
              <a:t>Explosivas: </a:t>
            </a:r>
            <a:r>
              <a:rPr lang="pt-BR" dirty="0"/>
              <a:t>dura de minutos a horas </a:t>
            </a:r>
          </a:p>
          <a:p>
            <a:pPr algn="l">
              <a:spcBef>
                <a:spcPct val="50000"/>
              </a:spcBef>
              <a:buFontTx/>
              <a:buChar char="•"/>
            </a:pPr>
            <a:endParaRPr lang="pt-BR" dirty="0"/>
          </a:p>
          <a:p>
            <a:pPr algn="l">
              <a:spcBef>
                <a:spcPct val="50000"/>
              </a:spcBef>
              <a:buFontTx/>
              <a:buChar char="•"/>
            </a:pPr>
            <a:r>
              <a:rPr lang="pt-BR" dirty="0"/>
              <a:t>Acompanham linhas magnéticas</a:t>
            </a:r>
            <a:r>
              <a:rPr lang="pt-BR" sz="1700" dirty="0"/>
              <a:t> </a:t>
            </a:r>
          </a:p>
          <a:p>
            <a:pPr algn="l">
              <a:spcBef>
                <a:spcPct val="50000"/>
              </a:spcBef>
              <a:buFontTx/>
              <a:buChar char="•"/>
            </a:pPr>
            <a:endParaRPr lang="pt-BR" sz="1700" i="1" dirty="0"/>
          </a:p>
          <a:p>
            <a:pPr algn="l">
              <a:spcBef>
                <a:spcPct val="50000"/>
              </a:spcBef>
              <a:buFontTx/>
              <a:buChar char="•"/>
            </a:pPr>
            <a:r>
              <a:rPr lang="pt-BR" dirty="0"/>
              <a:t>Também fazem parte da </a:t>
            </a:r>
            <a:r>
              <a:rPr lang="pt-BR" i="1" dirty="0"/>
              <a:t>Coroa</a:t>
            </a:r>
            <a:endParaRPr lang="pt-BR" sz="1700"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9" name="Picture 3"/>
          <p:cNvPicPr>
            <a:picLocks noChangeAspect="1" noChangeArrowheads="1"/>
          </p:cNvPicPr>
          <p:nvPr/>
        </p:nvPicPr>
        <p:blipFill>
          <a:blip r:embed="rId3" cstate="print"/>
          <a:srcRect/>
          <a:stretch>
            <a:fillRect/>
          </a:stretch>
        </p:blipFill>
        <p:spPr bwMode="auto">
          <a:xfrm>
            <a:off x="281032" y="139414"/>
            <a:ext cx="7056784" cy="4705993"/>
          </a:xfrm>
          <a:prstGeom prst="rect">
            <a:avLst/>
          </a:prstGeom>
          <a:noFill/>
          <a:ln w="9525">
            <a:noFill/>
            <a:miter lim="800000"/>
            <a:headEnd/>
            <a:tailEnd/>
          </a:ln>
        </p:spPr>
      </p:pic>
      <p:sp>
        <p:nvSpPr>
          <p:cNvPr id="6" name="CaixaDeTexto 5"/>
          <p:cNvSpPr txBox="1"/>
          <p:nvPr/>
        </p:nvSpPr>
        <p:spPr>
          <a:xfrm>
            <a:off x="2225824" y="5225240"/>
            <a:ext cx="3168352" cy="400110"/>
          </a:xfrm>
          <a:prstGeom prst="rect">
            <a:avLst/>
          </a:prstGeom>
          <a:noFill/>
        </p:spPr>
        <p:txBody>
          <a:bodyPr wrap="square" rtlCol="0">
            <a:spAutoFit/>
          </a:bodyPr>
          <a:lstStyle/>
          <a:p>
            <a:r>
              <a:rPr lang="pt-BR" dirty="0" smtClean="0"/>
              <a:t>Auroras</a:t>
            </a:r>
            <a:endParaRPr lang="pt-B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A prominence eruption observed by AIA.wmv">
            <a:hlinkClick r:id="" action="ppaction://media"/>
          </p:cNvPr>
          <p:cNvPicPr>
            <a:picLocks noRot="1" noChangeAspect="1"/>
          </p:cNvPicPr>
          <p:nvPr>
            <a:videoFile r:link="rId1"/>
          </p:nvPr>
        </p:nvPicPr>
        <p:blipFill>
          <a:blip r:embed="rId4" cstate="print"/>
          <a:stretch>
            <a:fillRect/>
          </a:stretch>
        </p:blipFill>
        <p:spPr>
          <a:xfrm>
            <a:off x="1865784" y="674440"/>
            <a:ext cx="5040560" cy="5040560"/>
          </a:xfrm>
          <a:prstGeom prst="rect">
            <a:avLst/>
          </a:prstGeom>
        </p:spPr>
      </p:pic>
      <p:sp>
        <p:nvSpPr>
          <p:cNvPr id="4" name="Text Box 4"/>
          <p:cNvSpPr txBox="1">
            <a:spLocks noChangeArrowheads="1"/>
          </p:cNvSpPr>
          <p:nvPr/>
        </p:nvSpPr>
        <p:spPr bwMode="auto">
          <a:xfrm>
            <a:off x="281608" y="121196"/>
            <a:ext cx="3556000" cy="534988"/>
          </a:xfrm>
          <a:prstGeom prst="rect">
            <a:avLst/>
          </a:prstGeom>
          <a:noFill/>
          <a:ln w="9525" algn="ctr">
            <a:noFill/>
            <a:miter lim="800000"/>
            <a:headEnd/>
            <a:tailEnd/>
          </a:ln>
        </p:spPr>
        <p:txBody>
          <a:bodyPr lIns="76197" tIns="38098" rIns="76197" bIns="38098">
            <a:spAutoFit/>
          </a:bodyPr>
          <a:lstStyle/>
          <a:p>
            <a:pPr>
              <a:spcBef>
                <a:spcPct val="50000"/>
              </a:spcBef>
            </a:pPr>
            <a:r>
              <a:rPr lang="pt-BR" sz="3000" dirty="0"/>
              <a:t>Proeminências</a:t>
            </a:r>
          </a:p>
        </p:txBody>
      </p:sp>
      <p:pic>
        <p:nvPicPr>
          <p:cNvPr id="5" name="Imagem 4" descr="SDO_Logo_glassy_sm.png"/>
          <p:cNvPicPr>
            <a:picLocks noChangeAspect="1"/>
          </p:cNvPicPr>
          <p:nvPr/>
        </p:nvPicPr>
        <p:blipFill>
          <a:blip r:embed="rId5" cstate="print"/>
          <a:stretch>
            <a:fillRect/>
          </a:stretch>
        </p:blipFill>
        <p:spPr>
          <a:xfrm>
            <a:off x="108000" y="4314552"/>
            <a:ext cx="1219200" cy="1228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CaixaDeTexto 4"/>
          <p:cNvSpPr txBox="1"/>
          <p:nvPr/>
        </p:nvSpPr>
        <p:spPr>
          <a:xfrm>
            <a:off x="0" y="265212"/>
            <a:ext cx="2232248" cy="1015663"/>
          </a:xfrm>
          <a:prstGeom prst="rect">
            <a:avLst/>
          </a:prstGeom>
          <a:noFill/>
        </p:spPr>
        <p:txBody>
          <a:bodyPr wrap="square" rtlCol="0">
            <a:spAutoFit/>
          </a:bodyPr>
          <a:lstStyle/>
          <a:p>
            <a:r>
              <a:rPr lang="pt-BR" dirty="0" smtClean="0"/>
              <a:t>15-16</a:t>
            </a:r>
          </a:p>
          <a:p>
            <a:r>
              <a:rPr lang="pt-BR" dirty="0" smtClean="0"/>
              <a:t>Janeiro</a:t>
            </a:r>
          </a:p>
          <a:p>
            <a:r>
              <a:rPr lang="pt-BR" dirty="0" smtClean="0"/>
              <a:t>2012</a:t>
            </a:r>
            <a:endParaRPr lang="pt-BR" dirty="0"/>
          </a:p>
        </p:txBody>
      </p:sp>
      <p:pic>
        <p:nvPicPr>
          <p:cNvPr id="6" name="Imagem 5" descr="SDO_Logo_glassy_sm.png"/>
          <p:cNvPicPr>
            <a:picLocks noChangeAspect="1"/>
          </p:cNvPicPr>
          <p:nvPr/>
        </p:nvPicPr>
        <p:blipFill>
          <a:blip r:embed="rId4" cstate="print"/>
          <a:stretch>
            <a:fillRect/>
          </a:stretch>
        </p:blipFill>
        <p:spPr>
          <a:xfrm>
            <a:off x="108000" y="4314552"/>
            <a:ext cx="1219200" cy="1228725"/>
          </a:xfrm>
          <a:prstGeom prst="rect">
            <a:avLst/>
          </a:prstGeom>
        </p:spPr>
      </p:pic>
      <p:pic>
        <p:nvPicPr>
          <p:cNvPr id="7" name="Lovelyloops_best_converted.wmv">
            <a:hlinkClick r:id="" action="ppaction://media"/>
          </p:cNvPr>
          <p:cNvPicPr>
            <a:picLocks noRot="1" noChangeAspect="1"/>
          </p:cNvPicPr>
          <p:nvPr>
            <a:videoFile r:link="rId1"/>
          </p:nvPr>
        </p:nvPicPr>
        <p:blipFill>
          <a:blip r:embed="rId5" cstate="print"/>
          <a:stretch>
            <a:fillRect/>
          </a:stretch>
        </p:blipFill>
        <p:spPr>
          <a:xfrm>
            <a:off x="1865784" y="193204"/>
            <a:ext cx="5544616" cy="5328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aixaDeTexto 2"/>
          <p:cNvSpPr txBox="1"/>
          <p:nvPr/>
        </p:nvSpPr>
        <p:spPr>
          <a:xfrm>
            <a:off x="0" y="121196"/>
            <a:ext cx="4242048" cy="400110"/>
          </a:xfrm>
          <a:prstGeom prst="rect">
            <a:avLst/>
          </a:prstGeom>
          <a:noFill/>
        </p:spPr>
        <p:txBody>
          <a:bodyPr wrap="square" rtlCol="0">
            <a:spAutoFit/>
          </a:bodyPr>
          <a:lstStyle/>
          <a:p>
            <a:r>
              <a:rPr lang="pt-BR" dirty="0" smtClean="0"/>
              <a:t>23/Janeiro/2012</a:t>
            </a:r>
            <a:endParaRPr lang="pt-BR" dirty="0"/>
          </a:p>
        </p:txBody>
      </p:sp>
      <p:pic>
        <p:nvPicPr>
          <p:cNvPr id="4" name="Imagem 3" descr="SDO_Logo_glassy_sm.png"/>
          <p:cNvPicPr>
            <a:picLocks noChangeAspect="1"/>
          </p:cNvPicPr>
          <p:nvPr/>
        </p:nvPicPr>
        <p:blipFill>
          <a:blip r:embed="rId4" cstate="print"/>
          <a:stretch>
            <a:fillRect/>
          </a:stretch>
        </p:blipFill>
        <p:spPr>
          <a:xfrm>
            <a:off x="6258272" y="0"/>
            <a:ext cx="1219200" cy="1228725"/>
          </a:xfrm>
          <a:prstGeom prst="rect">
            <a:avLst/>
          </a:prstGeom>
        </p:spPr>
      </p:pic>
      <p:pic>
        <p:nvPicPr>
          <p:cNvPr id="5" name="NOAA_Largest_Solar_Radiation_Storm_Since_2005_Now_in_Progres.wmv">
            <a:hlinkClick r:id="" action="ppaction://media"/>
          </p:cNvPr>
          <p:cNvPicPr>
            <a:picLocks noRot="1" noChangeAspect="1"/>
          </p:cNvPicPr>
          <p:nvPr>
            <a:videoFile r:link="rId1"/>
          </p:nvPr>
        </p:nvPicPr>
        <p:blipFill>
          <a:blip r:embed="rId5" cstate="print"/>
          <a:stretch>
            <a:fillRect/>
          </a:stretch>
        </p:blipFill>
        <p:spPr>
          <a:xfrm>
            <a:off x="0" y="1333500"/>
            <a:ext cx="7620000" cy="438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41648" y="193204"/>
            <a:ext cx="6477000" cy="952500"/>
          </a:xfrm>
        </p:spPr>
        <p:txBody>
          <a:bodyPr/>
          <a:lstStyle/>
          <a:p>
            <a:pPr algn="l" eaLnBrk="1" hangingPunct="1"/>
            <a:r>
              <a:rPr lang="pt-BR" dirty="0" smtClean="0">
                <a:solidFill>
                  <a:srgbClr val="FBFF49"/>
                </a:solidFill>
              </a:rPr>
              <a:t>Observação Importante!</a:t>
            </a:r>
            <a:endParaRPr lang="pt-BR" noProof="1" smtClean="0">
              <a:solidFill>
                <a:srgbClr val="FBFF49"/>
              </a:solidFill>
            </a:endParaRPr>
          </a:p>
        </p:txBody>
      </p:sp>
      <p:sp>
        <p:nvSpPr>
          <p:cNvPr id="44037" name="Text Box 5"/>
          <p:cNvSpPr txBox="1">
            <a:spLocks noChangeArrowheads="1"/>
          </p:cNvSpPr>
          <p:nvPr/>
        </p:nvSpPr>
        <p:spPr bwMode="auto">
          <a:xfrm>
            <a:off x="1793776" y="985292"/>
            <a:ext cx="4325937" cy="384175"/>
          </a:xfrm>
          <a:prstGeom prst="rect">
            <a:avLst/>
          </a:prstGeom>
          <a:noFill/>
          <a:ln w="9525">
            <a:noFill/>
            <a:miter lim="800000"/>
            <a:headEnd/>
            <a:tailEnd/>
          </a:ln>
        </p:spPr>
        <p:txBody>
          <a:bodyPr wrap="none" lIns="76197" tIns="38098" rIns="76197" bIns="38098" anchor="ctr">
            <a:spAutoFit/>
          </a:bodyPr>
          <a:lstStyle/>
          <a:p>
            <a:r>
              <a:rPr lang="pt-BR" noProof="1">
                <a:solidFill>
                  <a:srgbClr val="FF0000"/>
                </a:solidFill>
              </a:rPr>
              <a:t>Nunca olhe diretamente para o Sol!!!</a:t>
            </a:r>
          </a:p>
        </p:txBody>
      </p:sp>
      <p:pic>
        <p:nvPicPr>
          <p:cNvPr id="10" name="Imagem 9" descr="refrator-grubb-02-red.jpg"/>
          <p:cNvPicPr>
            <a:picLocks noChangeAspect="1"/>
          </p:cNvPicPr>
          <p:nvPr/>
        </p:nvPicPr>
        <p:blipFill>
          <a:blip r:embed="rId3" cstate="print"/>
          <a:stretch>
            <a:fillRect/>
          </a:stretch>
        </p:blipFill>
        <p:spPr>
          <a:xfrm>
            <a:off x="0" y="1993404"/>
            <a:ext cx="3810000" cy="2857500"/>
          </a:xfrm>
          <a:prstGeom prst="rect">
            <a:avLst/>
          </a:prstGeom>
        </p:spPr>
      </p:pic>
      <p:pic>
        <p:nvPicPr>
          <p:cNvPr id="11" name="Imagem 10" descr="Sol_06jan12_c15h (10)-red.jpg"/>
          <p:cNvPicPr>
            <a:picLocks noChangeAspect="1"/>
          </p:cNvPicPr>
          <p:nvPr/>
        </p:nvPicPr>
        <p:blipFill>
          <a:blip r:embed="rId4" cstate="print"/>
          <a:stretch>
            <a:fillRect/>
          </a:stretch>
        </p:blipFill>
        <p:spPr>
          <a:xfrm>
            <a:off x="4023883" y="2137420"/>
            <a:ext cx="3596117" cy="2697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ppt_x"/>
                                          </p:val>
                                        </p:tav>
                                        <p:tav tm="100000">
                                          <p:val>
                                            <p:strVal val="#ppt_x"/>
                                          </p:val>
                                        </p:tav>
                                      </p:tavLst>
                                    </p:anim>
                                    <p:anim calcmode="lin" valueType="num">
                                      <p:cBhvr additive="base">
                                        <p:cTn id="8"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cstate="print"/>
          <a:srcRect/>
          <a:stretch>
            <a:fillRect/>
          </a:stretch>
        </p:blipFill>
        <p:spPr bwMode="auto">
          <a:xfrm>
            <a:off x="947849" y="0"/>
            <a:ext cx="5715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074" name="Picture 2" descr="http://jsoc.stanford.edu/data/hmi/images/2012/01/25/20120125_134500_M_color_1k.jpg"/>
          <p:cNvPicPr>
            <a:picLocks noChangeAspect="1" noChangeArrowheads="1"/>
          </p:cNvPicPr>
          <p:nvPr/>
        </p:nvPicPr>
        <p:blipFill>
          <a:blip r:embed="rId3" cstate="print"/>
          <a:srcRect/>
          <a:stretch>
            <a:fillRect/>
          </a:stretch>
        </p:blipFill>
        <p:spPr bwMode="auto">
          <a:xfrm>
            <a:off x="947322" y="0"/>
            <a:ext cx="5688632" cy="5688633"/>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a:hlinkClick r:id="rId3" action="ppaction://hlinkfile"/>
          </p:cNvPr>
          <p:cNvPicPr>
            <a:picLocks noChangeAspect="1" noChangeArrowheads="1"/>
          </p:cNvPicPr>
          <p:nvPr/>
        </p:nvPicPr>
        <p:blipFill>
          <a:blip r:embed="rId4" cstate="print"/>
          <a:srcRect/>
          <a:stretch>
            <a:fillRect/>
          </a:stretch>
        </p:blipFill>
        <p:spPr bwMode="auto">
          <a:xfrm>
            <a:off x="389620" y="409228"/>
            <a:ext cx="6840760" cy="38479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9" name="Picture 1">
            <a:hlinkClick r:id="rId3" action="ppaction://hlinkfile"/>
          </p:cNvPr>
          <p:cNvPicPr>
            <a:picLocks noChangeAspect="1" noChangeArrowheads="1"/>
          </p:cNvPicPr>
          <p:nvPr/>
        </p:nvPicPr>
        <p:blipFill>
          <a:blip r:embed="rId4" cstate="print"/>
          <a:srcRect/>
          <a:stretch>
            <a:fillRect/>
          </a:stretch>
        </p:blipFill>
        <p:spPr bwMode="auto">
          <a:xfrm>
            <a:off x="381000" y="121196"/>
            <a:ext cx="6858000" cy="4572000"/>
          </a:xfrm>
          <a:prstGeom prst="rect">
            <a:avLst/>
          </a:prstGeom>
          <a:noFill/>
          <a:ln w="9525">
            <a:noFill/>
            <a:miter lim="800000"/>
            <a:headEnd/>
            <a:tailEnd/>
          </a:ln>
        </p:spPr>
      </p:pic>
      <p:sp>
        <p:nvSpPr>
          <p:cNvPr id="3" name="Retângulo 2"/>
          <p:cNvSpPr/>
          <p:nvPr/>
        </p:nvSpPr>
        <p:spPr>
          <a:xfrm>
            <a:off x="2514488" y="4945732"/>
            <a:ext cx="2591030" cy="400110"/>
          </a:xfrm>
          <a:prstGeom prst="rect">
            <a:avLst/>
          </a:prstGeom>
        </p:spPr>
        <p:txBody>
          <a:bodyPr wrap="none">
            <a:spAutoFit/>
          </a:bodyPr>
          <a:lstStyle/>
          <a:p>
            <a:r>
              <a:rPr lang="en-US" dirty="0" smtClean="0">
                <a:latin typeface="Times New Roman" pitchFamily="18" charset="0"/>
              </a:rPr>
              <a:t>8 a 10 de </a:t>
            </a:r>
            <a:r>
              <a:rPr lang="en-US" dirty="0" err="1" smtClean="0">
                <a:latin typeface="Times New Roman" pitchFamily="18" charset="0"/>
              </a:rPr>
              <a:t>Abril</a:t>
            </a:r>
            <a:r>
              <a:rPr lang="en-US" dirty="0" smtClean="0">
                <a:latin typeface="Times New Roman" pitchFamily="18" charset="0"/>
              </a:rPr>
              <a:t> de 2013</a:t>
            </a:r>
            <a:endParaRPr lang="pt-B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do.gsfc.nasa.gov/assets/gallery/preview/stringing_mar14.jpg">
            <a:hlinkClick r:id="rId3" action="ppaction://hlinkfile"/>
          </p:cNvPr>
          <p:cNvPicPr>
            <a:picLocks noChangeAspect="1" noChangeArrowheads="1"/>
          </p:cNvPicPr>
          <p:nvPr/>
        </p:nvPicPr>
        <p:blipFill>
          <a:blip r:embed="rId4" cstate="print"/>
          <a:srcRect/>
          <a:stretch>
            <a:fillRect/>
          </a:stretch>
        </p:blipFill>
        <p:spPr bwMode="auto">
          <a:xfrm>
            <a:off x="0" y="265212"/>
            <a:ext cx="7543800" cy="4267200"/>
          </a:xfrm>
          <a:prstGeom prst="rect">
            <a:avLst/>
          </a:prstGeom>
          <a:noFill/>
        </p:spPr>
      </p:pic>
      <p:sp>
        <p:nvSpPr>
          <p:cNvPr id="3" name="Retângulo 2"/>
          <p:cNvSpPr/>
          <p:nvPr/>
        </p:nvSpPr>
        <p:spPr>
          <a:xfrm>
            <a:off x="2383906" y="4873724"/>
            <a:ext cx="2852191" cy="400110"/>
          </a:xfrm>
          <a:prstGeom prst="rect">
            <a:avLst/>
          </a:prstGeom>
        </p:spPr>
        <p:txBody>
          <a:bodyPr wrap="none">
            <a:spAutoFit/>
          </a:bodyPr>
          <a:lstStyle/>
          <a:p>
            <a:r>
              <a:rPr lang="en-US" dirty="0" smtClean="0">
                <a:latin typeface="Times New Roman" pitchFamily="18" charset="0"/>
              </a:rPr>
              <a:t>11 a 14 de </a:t>
            </a:r>
            <a:r>
              <a:rPr lang="en-US" dirty="0" err="1" smtClean="0">
                <a:latin typeface="Times New Roman" pitchFamily="18" charset="0"/>
              </a:rPr>
              <a:t>Março</a:t>
            </a:r>
            <a:r>
              <a:rPr lang="en-US" dirty="0" smtClean="0">
                <a:latin typeface="Times New Roman" pitchFamily="18" charset="0"/>
              </a:rPr>
              <a:t> de 2013</a:t>
            </a:r>
            <a:endParaRPr lang="pt-B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3" cstate="print"/>
          <a:srcRect/>
          <a:stretch>
            <a:fillRect/>
          </a:stretch>
        </p:blipFill>
        <p:spPr bwMode="auto">
          <a:xfrm>
            <a:off x="1181708" y="0"/>
            <a:ext cx="5256584" cy="5256584"/>
          </a:xfrm>
          <a:prstGeom prst="rect">
            <a:avLst/>
          </a:prstGeom>
          <a:noFill/>
          <a:ln w="9525">
            <a:noFill/>
            <a:miter lim="800000"/>
            <a:headEnd/>
            <a:tailEnd/>
          </a:ln>
        </p:spPr>
      </p:pic>
      <p:sp>
        <p:nvSpPr>
          <p:cNvPr id="4" name="Retângulo 3"/>
          <p:cNvSpPr/>
          <p:nvPr/>
        </p:nvSpPr>
        <p:spPr>
          <a:xfrm>
            <a:off x="2688538" y="5314890"/>
            <a:ext cx="2242922" cy="400110"/>
          </a:xfrm>
          <a:prstGeom prst="rect">
            <a:avLst/>
          </a:prstGeom>
        </p:spPr>
        <p:txBody>
          <a:bodyPr wrap="none">
            <a:spAutoFit/>
          </a:bodyPr>
          <a:lstStyle/>
          <a:p>
            <a:r>
              <a:rPr lang="en-US" dirty="0" smtClean="0">
                <a:latin typeface="Times New Roman" pitchFamily="18" charset="0"/>
              </a:rPr>
              <a:t>7 de </a:t>
            </a:r>
            <a:r>
              <a:rPr lang="en-US" dirty="0" err="1" smtClean="0">
                <a:latin typeface="Times New Roman" pitchFamily="18" charset="0"/>
              </a:rPr>
              <a:t>Junho</a:t>
            </a:r>
            <a:r>
              <a:rPr lang="en-US" dirty="0" smtClean="0">
                <a:latin typeface="Times New Roman" pitchFamily="18" charset="0"/>
              </a:rPr>
              <a:t> de 2013</a:t>
            </a:r>
            <a:endParaRPr lang="pt-B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547" name="Picture 3"/>
          <p:cNvPicPr>
            <a:picLocks noChangeAspect="1" noChangeArrowheads="1"/>
          </p:cNvPicPr>
          <p:nvPr/>
        </p:nvPicPr>
        <p:blipFill>
          <a:blip r:embed="rId3" cstate="print"/>
          <a:srcRect/>
          <a:stretch>
            <a:fillRect/>
          </a:stretch>
        </p:blipFill>
        <p:spPr bwMode="auto">
          <a:xfrm>
            <a:off x="281608" y="265212"/>
            <a:ext cx="6984776" cy="4657972"/>
          </a:xfrm>
          <a:prstGeom prst="rect">
            <a:avLst/>
          </a:prstGeom>
          <a:noFill/>
          <a:ln w="9525">
            <a:noFill/>
            <a:miter lim="800000"/>
            <a:headEnd/>
            <a:tailEnd/>
          </a:ln>
        </p:spPr>
      </p:pic>
      <p:sp>
        <p:nvSpPr>
          <p:cNvPr id="4" name="CaixaDeTexto 3"/>
          <p:cNvSpPr txBox="1"/>
          <p:nvPr/>
        </p:nvSpPr>
        <p:spPr>
          <a:xfrm>
            <a:off x="2225824" y="5161756"/>
            <a:ext cx="2448272" cy="400110"/>
          </a:xfrm>
          <a:prstGeom prst="rect">
            <a:avLst/>
          </a:prstGeom>
          <a:noFill/>
        </p:spPr>
        <p:txBody>
          <a:bodyPr wrap="square" rtlCol="0">
            <a:spAutoFit/>
          </a:bodyPr>
          <a:lstStyle/>
          <a:p>
            <a:r>
              <a:rPr lang="pt-BR" dirty="0" smtClean="0"/>
              <a:t>Arco-Íris</a:t>
            </a:r>
            <a:endParaRPr lang="pt-B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4"/>
          <p:cNvSpPr>
            <a:spLocks noChangeArrowheads="1" noChangeShapeType="1" noTextEdit="1"/>
          </p:cNvSpPr>
          <p:nvPr/>
        </p:nvSpPr>
        <p:spPr bwMode="auto">
          <a:xfrm>
            <a:off x="785664" y="1777380"/>
            <a:ext cx="5256212" cy="2016125"/>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r>
              <a:rPr lang="pt-BR" sz="3600" kern="10" dirty="0">
                <a:ln w="9525">
                  <a:round/>
                  <a:headEnd/>
                  <a:tailEnd/>
                </a:ln>
                <a:gradFill rotWithShape="1">
                  <a:gsLst>
                    <a:gs pos="0">
                      <a:srgbClr val="FFE701"/>
                    </a:gs>
                    <a:gs pos="100000">
                      <a:srgbClr val="FE3E02"/>
                    </a:gs>
                  </a:gsLst>
                  <a:lin ang="5400000" scaled="1"/>
                </a:gradFill>
                <a:latin typeface="Impact"/>
              </a:rPr>
              <a:t>FIM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print"/>
          <a:srcRect/>
          <a:stretch>
            <a:fillRect/>
          </a:stretch>
        </p:blipFill>
        <p:spPr bwMode="auto">
          <a:xfrm>
            <a:off x="116545" y="62755"/>
            <a:ext cx="7389493" cy="5008690"/>
          </a:xfrm>
          <a:prstGeom prst="rect">
            <a:avLst/>
          </a:prstGeom>
          <a:noFill/>
          <a:ln w="9525">
            <a:noFill/>
            <a:miter lim="800000"/>
            <a:headEnd/>
            <a:tailEnd/>
          </a:ln>
        </p:spPr>
      </p:pic>
      <p:sp>
        <p:nvSpPr>
          <p:cNvPr id="3" name="CaixaDeTexto 2"/>
          <p:cNvSpPr txBox="1"/>
          <p:nvPr/>
        </p:nvSpPr>
        <p:spPr>
          <a:xfrm>
            <a:off x="1433736" y="5233764"/>
            <a:ext cx="4536504" cy="400110"/>
          </a:xfrm>
          <a:prstGeom prst="rect">
            <a:avLst/>
          </a:prstGeom>
          <a:noFill/>
        </p:spPr>
        <p:txBody>
          <a:bodyPr wrap="square" rtlCol="0">
            <a:spAutoFit/>
          </a:bodyPr>
          <a:lstStyle/>
          <a:p>
            <a:r>
              <a:rPr lang="pt-BR" dirty="0" smtClean="0"/>
              <a:t>Detalhe de um Arco-Íris</a:t>
            </a:r>
            <a:endParaRPr lang="pt-B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2" name="Picture 2" descr="2013sept26_prism_spigget"/>
          <p:cNvPicPr>
            <a:picLocks noChangeAspect="1" noChangeArrowheads="1"/>
          </p:cNvPicPr>
          <p:nvPr/>
        </p:nvPicPr>
        <p:blipFill>
          <a:blip r:embed="rId3" cstate="print"/>
          <a:srcRect/>
          <a:stretch>
            <a:fillRect/>
          </a:stretch>
        </p:blipFill>
        <p:spPr bwMode="auto">
          <a:xfrm>
            <a:off x="714375" y="121196"/>
            <a:ext cx="6191250" cy="4638676"/>
          </a:xfrm>
          <a:prstGeom prst="rect">
            <a:avLst/>
          </a:prstGeom>
          <a:noFill/>
        </p:spPr>
      </p:pic>
      <p:sp>
        <p:nvSpPr>
          <p:cNvPr id="5" name="CaixaDeTexto 4"/>
          <p:cNvSpPr txBox="1"/>
          <p:nvPr/>
        </p:nvSpPr>
        <p:spPr>
          <a:xfrm>
            <a:off x="2288291" y="5161756"/>
            <a:ext cx="3024336" cy="400110"/>
          </a:xfrm>
          <a:prstGeom prst="rect">
            <a:avLst/>
          </a:prstGeom>
          <a:noFill/>
        </p:spPr>
        <p:txBody>
          <a:bodyPr wrap="square" rtlCol="0">
            <a:spAutoFit/>
          </a:bodyPr>
          <a:lstStyle/>
          <a:p>
            <a:r>
              <a:rPr lang="pt-BR" dirty="0" smtClean="0"/>
              <a:t>Prisma de Newton</a:t>
            </a:r>
            <a:endParaRPr lang="pt-B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121196"/>
            <a:ext cx="7620000" cy="5078015"/>
          </a:xfrm>
          <a:prstGeom prst="rect">
            <a:avLst/>
          </a:prstGeom>
          <a:noFill/>
          <a:ln w="9525">
            <a:noFill/>
            <a:miter lim="800000"/>
            <a:headEnd/>
            <a:tailEnd/>
          </a:ln>
        </p:spPr>
      </p:pic>
      <p:sp>
        <p:nvSpPr>
          <p:cNvPr id="6" name="CaixaDeTexto 5"/>
          <p:cNvSpPr txBox="1"/>
          <p:nvPr/>
        </p:nvSpPr>
        <p:spPr>
          <a:xfrm>
            <a:off x="1757772" y="5252135"/>
            <a:ext cx="4104456" cy="400110"/>
          </a:xfrm>
          <a:prstGeom prst="rect">
            <a:avLst/>
          </a:prstGeom>
          <a:noFill/>
        </p:spPr>
        <p:txBody>
          <a:bodyPr wrap="square" rtlCol="0">
            <a:spAutoFit/>
          </a:bodyPr>
          <a:lstStyle/>
          <a:p>
            <a:r>
              <a:rPr lang="pt-BR" dirty="0" smtClean="0"/>
              <a:t>Espectro solar</a:t>
            </a:r>
            <a:endParaRPr lang="pt-B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4" name="Picture 4" descr="http://sohowww.nascom.nasa.gov/gallery/Spacecraft/large/Bottom01black_prev.jpg"/>
          <p:cNvPicPr>
            <a:picLocks noChangeAspect="1" noChangeArrowheads="1"/>
          </p:cNvPicPr>
          <p:nvPr/>
        </p:nvPicPr>
        <p:blipFill>
          <a:blip r:embed="rId3" cstate="print"/>
          <a:srcRect/>
          <a:stretch>
            <a:fillRect/>
          </a:stretch>
        </p:blipFill>
        <p:spPr bwMode="auto">
          <a:xfrm>
            <a:off x="4076563" y="0"/>
            <a:ext cx="3445419" cy="5521796"/>
          </a:xfrm>
          <a:prstGeom prst="rect">
            <a:avLst/>
          </a:prstGeom>
          <a:noFill/>
        </p:spPr>
      </p:pic>
      <p:pic>
        <p:nvPicPr>
          <p:cNvPr id="92162" name="Picture 2" descr="http://sohowww.nascom.nasa.gov/gallery/Spacecraft/large/soho_photo2_prev.jpg"/>
          <p:cNvPicPr>
            <a:picLocks noChangeAspect="1" noChangeArrowheads="1"/>
          </p:cNvPicPr>
          <p:nvPr/>
        </p:nvPicPr>
        <p:blipFill>
          <a:blip r:embed="rId4" cstate="print"/>
          <a:srcRect/>
          <a:stretch>
            <a:fillRect/>
          </a:stretch>
        </p:blipFill>
        <p:spPr bwMode="auto">
          <a:xfrm>
            <a:off x="137592" y="0"/>
            <a:ext cx="3750568" cy="5307408"/>
          </a:xfrm>
          <a:prstGeom prst="rect">
            <a:avLst/>
          </a:prstGeom>
          <a:noFill/>
        </p:spPr>
      </p:pic>
      <p:sp>
        <p:nvSpPr>
          <p:cNvPr id="5" name="Retângulo 4"/>
          <p:cNvSpPr/>
          <p:nvPr/>
        </p:nvSpPr>
        <p:spPr>
          <a:xfrm>
            <a:off x="5396313" y="4791670"/>
            <a:ext cx="222368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BR" sz="5400" b="1" cap="none" spc="0" dirty="0" smtClean="0">
                <a:ln w="11430"/>
                <a:solidFill>
                  <a:srgbClr val="FFC000"/>
                </a:solidFill>
                <a:effectLst>
                  <a:outerShdw blurRad="80000" dist="40000" dir="5040000" algn="tl">
                    <a:srgbClr val="000000">
                      <a:alpha val="30000"/>
                    </a:srgbClr>
                  </a:outerShdw>
                </a:effectLst>
              </a:rPr>
              <a:t>SOHO</a:t>
            </a:r>
            <a:endParaRPr lang="pt-BR" sz="5400" b="1" cap="none" spc="0"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FF00"/>
            </a:solidFill>
            <a:effectLst/>
            <a:latin typeface="Arial" charset="0"/>
          </a:defRPr>
        </a:defPPr>
      </a:lstStyle>
    </a:lnDef>
  </a:objectDefaults>
  <a:extraClrSchemeLst>
    <a:extraClrScheme>
      <a:clrScheme name="Design padrão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Designs\FIREBALL.POT</Template>
  <TotalTime>8941</TotalTime>
  <Words>2767</Words>
  <Application>Microsoft Office PowerPoint</Application>
  <PresentationFormat>Personalizar</PresentationFormat>
  <Paragraphs>448</Paragraphs>
  <Slides>50</Slides>
  <Notes>48</Notes>
  <HiddenSlides>0</HiddenSlides>
  <MMClips>11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50</vt:i4>
      </vt:variant>
    </vt:vector>
  </HeadingPairs>
  <TitlesOfParts>
    <vt:vector size="55" baseType="lpstr">
      <vt:lpstr>Arial</vt:lpstr>
      <vt:lpstr>Arial Black</vt:lpstr>
      <vt:lpstr>Times New Roman</vt:lpstr>
      <vt:lpstr>Impact</vt:lpstr>
      <vt:lpstr>Design padrão</vt:lpstr>
      <vt:lpstr>Slide 1</vt:lpstr>
      <vt:lpstr>Importância do Sol</vt:lpstr>
      <vt:lpstr>Slide 3</vt:lpstr>
      <vt:lpstr>Slide 4</vt:lpstr>
      <vt:lpstr>Slide 5</vt:lpstr>
      <vt:lpstr>Slide 6</vt:lpstr>
      <vt:lpstr>Slide 7</vt:lpstr>
      <vt:lpstr>Slide 8</vt:lpstr>
      <vt:lpstr>Slide 9</vt:lpstr>
      <vt:lpstr>Slide 10</vt:lpstr>
      <vt:lpstr>Slide 11</vt:lpstr>
      <vt:lpstr>Slide 12</vt:lpstr>
      <vt:lpstr>Slide 13</vt:lpstr>
      <vt:lpstr>Características</vt:lpstr>
      <vt:lpstr>Estrutura do Sol</vt:lpstr>
      <vt:lpstr>Núcleo</vt:lpstr>
      <vt:lpstr>Zona de Radiação</vt:lpstr>
      <vt:lpstr>Zona de Convecção</vt:lpstr>
      <vt:lpstr>Fotosfera</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Cromosfera</vt:lpstr>
      <vt:lpstr>Slide 34</vt:lpstr>
      <vt:lpstr>Slide 35</vt:lpstr>
      <vt:lpstr>Slide 36</vt:lpstr>
      <vt:lpstr>Coroa</vt:lpstr>
      <vt:lpstr>Slide 38</vt:lpstr>
      <vt:lpstr>Slide 39</vt:lpstr>
      <vt:lpstr>Slide 40</vt:lpstr>
      <vt:lpstr>Slide 41</vt:lpstr>
      <vt:lpstr>Slide 42</vt:lpstr>
      <vt:lpstr>Observação Importante!</vt:lpstr>
      <vt:lpstr>Slide 44</vt:lpstr>
      <vt:lpstr>Slide 45</vt:lpstr>
      <vt:lpstr>Slide 46</vt:lpstr>
      <vt:lpstr>Slide 47</vt:lpstr>
      <vt:lpstr>Slide 48</vt:lpstr>
      <vt:lpstr>Slide 49</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Estruturando e medindo o  Sistema Solar</dc:title>
  <dc:creator>.</dc:creator>
  <cp:lastModifiedBy>Jorge</cp:lastModifiedBy>
  <cp:revision>613</cp:revision>
  <cp:lastPrinted>1998-01-19T23:01:20Z</cp:lastPrinted>
  <dcterms:created xsi:type="dcterms:W3CDTF">1998-01-12T20:48:22Z</dcterms:created>
  <dcterms:modified xsi:type="dcterms:W3CDTF">2013-10-16T17:43:44Z</dcterms:modified>
</cp:coreProperties>
</file>