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24" r:id="rId2"/>
    <p:sldId id="1080" r:id="rId3"/>
    <p:sldId id="1081" r:id="rId4"/>
    <p:sldId id="1082" r:id="rId5"/>
    <p:sldId id="1009" r:id="rId6"/>
    <p:sldId id="1076" r:id="rId7"/>
    <p:sldId id="996" r:id="rId8"/>
    <p:sldId id="997" r:id="rId9"/>
    <p:sldId id="1026" r:id="rId10"/>
    <p:sldId id="1011" r:id="rId11"/>
    <p:sldId id="1078" r:id="rId12"/>
    <p:sldId id="1034" r:id="rId13"/>
    <p:sldId id="1059" r:id="rId14"/>
    <p:sldId id="1000" r:id="rId15"/>
    <p:sldId id="1001" r:id="rId16"/>
    <p:sldId id="1025" r:id="rId17"/>
    <p:sldId id="1002" r:id="rId18"/>
    <p:sldId id="1003" r:id="rId19"/>
    <p:sldId id="1004" r:id="rId20"/>
    <p:sldId id="1005" r:id="rId21"/>
    <p:sldId id="1060" r:id="rId22"/>
    <p:sldId id="1032" r:id="rId23"/>
    <p:sldId id="1036" r:id="rId24"/>
    <p:sldId id="1041" r:id="rId25"/>
    <p:sldId id="1045" r:id="rId26"/>
    <p:sldId id="1062" r:id="rId27"/>
    <p:sldId id="1065" r:id="rId28"/>
    <p:sldId id="1006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8989"/>
    <a:srgbClr val="FFFFCC"/>
    <a:srgbClr val="EE8800"/>
    <a:srgbClr val="FDE65D"/>
    <a:srgbClr val="3788FF"/>
    <a:srgbClr val="69D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599" autoAdjust="0"/>
  </p:normalViewPr>
  <p:slideViewPr>
    <p:cSldViewPr>
      <p:cViewPr>
        <p:scale>
          <a:sx n="62" d="100"/>
          <a:sy n="62" d="100"/>
        </p:scale>
        <p:origin x="-1458" y="-52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Crédito da imagem: http://members.wolfram.com/jeffb/vistapro/rising_redgiant.jpg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Brain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Box/ Planetários de São Paulo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C:\Users\ANDRE\Documents\MULTIM&#205;DIA\Apresenta&#231;&#245;es\Apresentacoes-padronizadas\Estrelas\Black%20Hole%20Binary%20Star%20System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Red%20Giant%20Sun-1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Como as estrelas vivem?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555875" y="6524625"/>
            <a:ext cx="2160588" cy="333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5400000">
            <a:off x="4859337" y="5589588"/>
            <a:ext cx="1223963" cy="5032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prof2000.pt/users/angelof/af16/ts_sol/big_images/bigsol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8823960" cy="6858000"/>
          </a:xfrm>
          <a:prstGeom prst="rect">
            <a:avLst/>
          </a:prstGeom>
          <a:noFill/>
        </p:spPr>
      </p:pic>
      <p:cxnSp>
        <p:nvCxnSpPr>
          <p:cNvPr id="4" name="Conector de seta reta 3"/>
          <p:cNvCxnSpPr/>
          <p:nvPr/>
        </p:nvCxnSpPr>
        <p:spPr bwMode="auto">
          <a:xfrm>
            <a:off x="323528" y="6309320"/>
            <a:ext cx="4176464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9" name="Conector de seta reta 8"/>
          <p:cNvCxnSpPr/>
          <p:nvPr/>
        </p:nvCxnSpPr>
        <p:spPr bwMode="auto">
          <a:xfrm>
            <a:off x="630221" y="2492896"/>
            <a:ext cx="0" cy="4293096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0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142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00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05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609715" y="224330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vidas das estrelas</a:t>
            </a:r>
          </a:p>
        </p:txBody>
      </p:sp>
      <p:grpSp>
        <p:nvGrpSpPr>
          <p:cNvPr id="155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6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0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0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05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6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7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04" grpId="0"/>
      <p:bldP spid="221" grpId="0"/>
      <p:bldP spid="223" grpId="0"/>
      <p:bldP spid="236" grpId="0" build="allAtOnce" animBg="1"/>
      <p:bldP spid="236" grpId="1" animBg="1"/>
      <p:bldP spid="236" grpId="2" animBg="1"/>
      <p:bldP spid="236" grpId="3" animBg="1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Três possíveis finais para uma estrela: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Anã branca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Estrela de Nêutrons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4000" contrast="14000"/>
          </a:blip>
          <a:srcRect/>
          <a:stretch>
            <a:fillRect/>
          </a:stretch>
        </p:blipFill>
        <p:spPr bwMode="auto">
          <a:xfrm>
            <a:off x="4286250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48" y="260281"/>
            <a:ext cx="88328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planetária na constelação de Aquário: </a:t>
            </a:r>
          </a:p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7150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35615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88618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destino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154"/>
          <p:cNvGrpSpPr/>
          <p:nvPr/>
        </p:nvGrpSpPr>
        <p:grpSpPr>
          <a:xfrm>
            <a:off x="-396552" y="2371193"/>
            <a:ext cx="2795284" cy="1966442"/>
            <a:chOff x="-292945" y="2188409"/>
            <a:chExt cx="2795284" cy="1966442"/>
          </a:xfrm>
        </p:grpSpPr>
        <p:grpSp>
          <p:nvGrpSpPr>
            <p:cNvPr id="8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9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25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8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9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0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1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2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3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4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5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7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8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9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9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92" name="Lua 9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93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94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06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7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97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01" name="Elipse 100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5" name="Elipse 104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98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99" name="Elipse 98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0" name="Elipse 99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86" name="Elipse 85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7" name="Grupo 21"/>
          <p:cNvGrpSpPr>
            <a:grpSpLocks noChangeAspect="1"/>
          </p:cNvGrpSpPr>
          <p:nvPr/>
        </p:nvGrpSpPr>
        <p:grpSpPr>
          <a:xfrm>
            <a:off x="2665105" y="3140968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Grupo 13"/>
          <p:cNvGrpSpPr>
            <a:grpSpLocks noChangeAspect="1"/>
          </p:cNvGrpSpPr>
          <p:nvPr/>
        </p:nvGrpSpPr>
        <p:grpSpPr>
          <a:xfrm>
            <a:off x="3913989" y="2679103"/>
            <a:ext cx="1388583" cy="1388741"/>
            <a:chOff x="3010560" y="1160768"/>
            <a:chExt cx="1800001" cy="1800200"/>
          </a:xfrm>
        </p:grpSpPr>
        <p:sp>
          <p:nvSpPr>
            <p:cNvPr id="81" name="Elipse 80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6" name="Conector de seta reta 155"/>
          <p:cNvCxnSpPr/>
          <p:nvPr/>
        </p:nvCxnSpPr>
        <p:spPr bwMode="auto">
          <a:xfrm>
            <a:off x="1979712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vida do Sol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323528" y="442840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123728" y="39330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 no estágio de sequencia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95536" y="609329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2" name="Grupo 127"/>
          <p:cNvGrpSpPr/>
          <p:nvPr/>
        </p:nvGrpSpPr>
        <p:grpSpPr>
          <a:xfrm>
            <a:off x="8063988" y="2892692"/>
            <a:ext cx="791980" cy="864096"/>
            <a:chOff x="7884476" y="764704"/>
            <a:chExt cx="791980" cy="864096"/>
          </a:xfrm>
        </p:grpSpPr>
        <p:sp>
          <p:nvSpPr>
            <p:cNvPr id="63" name="Elipse 62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123779" y="2999608"/>
            <a:ext cx="882294" cy="717424"/>
            <a:chOff x="5926240" y="1912127"/>
            <a:chExt cx="882294" cy="717424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6442318" y="3212976"/>
            <a:ext cx="253410" cy="254816"/>
            <a:chOff x="6334814" y="3212976"/>
            <a:chExt cx="253410" cy="254816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1" name="Conector de seta reta 70"/>
          <p:cNvCxnSpPr/>
          <p:nvPr/>
        </p:nvCxnSpPr>
        <p:spPr bwMode="auto">
          <a:xfrm flipV="1">
            <a:off x="3527376" y="3348567"/>
            <a:ext cx="699649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V="1">
            <a:off x="5183560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flipV="1">
            <a:off x="7415808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CaixaDeTexto 73"/>
          <p:cNvSpPr txBox="1"/>
          <p:nvPr/>
        </p:nvSpPr>
        <p:spPr>
          <a:xfrm>
            <a:off x="3887416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759624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559824" y="402655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36" grpId="0"/>
      <p:bldP spid="74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mbers.wolfram.com/jeffb/vistapro/rising_redgiant.jpg"/>
          <p:cNvPicPr>
            <a:picLocks noChangeAspect="1" noChangeArrowheads="1"/>
          </p:cNvPicPr>
          <p:nvPr/>
        </p:nvPicPr>
        <p:blipFill>
          <a:blip r:embed="rId3" cstate="print"/>
          <a:srcRect b="5536"/>
          <a:stretch>
            <a:fillRect/>
          </a:stretch>
        </p:blipFill>
        <p:spPr bwMode="auto">
          <a:xfrm>
            <a:off x="0" y="-27384"/>
            <a:ext cx="9144000" cy="691043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como gigante vermelha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58862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 a Terra, como fica?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07904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5858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Como as estrelas nascem?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514600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Nasceu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!</a:t>
            </a:r>
          </a:p>
        </p:txBody>
      </p: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152400" y="152400"/>
            <a:ext cx="3048000" cy="4108450"/>
            <a:chOff x="96" y="96"/>
            <a:chExt cx="1920" cy="2588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>
              <a:off x="96" y="96"/>
              <a:ext cx="1920" cy="1920"/>
            </a:xfrm>
            <a:prstGeom prst="ellipse">
              <a:avLst/>
            </a:prstGeom>
            <a:gradFill>
              <a:gsLst>
                <a:gs pos="20000">
                  <a:srgbClr val="C00000"/>
                </a:gs>
                <a:gs pos="1100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439" y="2160"/>
              <a:ext cx="10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Nebulosa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inicial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Elipse 15"/>
          <p:cNvSpPr/>
          <p:nvPr/>
        </p:nvSpPr>
        <p:spPr bwMode="auto">
          <a:xfrm>
            <a:off x="6948264" y="4725144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3173413" cy="221456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503238"/>
            <a:ext cx="5607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Aglomerado de estrelas jovens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na constelação de Touro: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As 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8451</TotalTime>
  <Words>430</Words>
  <Application>Microsoft Office PowerPoint</Application>
  <PresentationFormat>Apresentação na tela (4:3)</PresentationFormat>
  <Paragraphs>107</Paragraphs>
  <Slides>28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Blank Presentation</vt:lpstr>
      <vt:lpstr>Slide 1</vt:lpstr>
      <vt:lpstr>A vida das estrelas</vt:lpstr>
      <vt:lpstr>Slide 3</vt:lpstr>
      <vt:lpstr>Evolução estelar</vt:lpstr>
      <vt:lpstr>Estrelas:</vt:lpstr>
      <vt:lpstr>Slide 6</vt:lpstr>
      <vt:lpstr>Slide 7</vt:lpstr>
      <vt:lpstr>Berçário estelar em Orion: M42</vt:lpstr>
      <vt:lpstr>Slide 9</vt:lpstr>
      <vt:lpstr>Como as estrelas vivem?</vt:lpstr>
      <vt:lpstr>Slide 11</vt:lpstr>
      <vt:lpstr>Slide 12</vt:lpstr>
      <vt:lpstr>Slide 13</vt:lpstr>
      <vt:lpstr>Três possíveis finais para uma estrela:</vt:lpstr>
      <vt:lpstr>Tamanho de uma anã branca</vt:lpstr>
      <vt:lpstr>Slide 16</vt:lpstr>
      <vt:lpstr>Estrela de nêutrons/pulsar</vt:lpstr>
      <vt:lpstr>Estrela de nêutrons/pulsar</vt:lpstr>
      <vt:lpstr>Nebulosa do Caranguejo – M1</vt:lpstr>
      <vt:lpstr>Buraco Negro</vt:lpstr>
      <vt:lpstr>Slide 21</vt:lpstr>
      <vt:lpstr>O destino do Sol</vt:lpstr>
      <vt:lpstr>Slide 23</vt:lpstr>
      <vt:lpstr>O Sol como gigante vermelha</vt:lpstr>
      <vt:lpstr>E a Terra, como fica?</vt:lpstr>
      <vt:lpstr>Slide 26</vt:lpstr>
      <vt:lpstr>Fusão nuclear e a origem dos elementos químicos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501</cp:revision>
  <cp:lastPrinted>2000-05-01T12:23:36Z</cp:lastPrinted>
  <dcterms:created xsi:type="dcterms:W3CDTF">1995-06-17T23:31:02Z</dcterms:created>
  <dcterms:modified xsi:type="dcterms:W3CDTF">2013-10-18T14:35:41Z</dcterms:modified>
</cp:coreProperties>
</file>