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024" r:id="rId2"/>
    <p:sldId id="927" r:id="rId3"/>
    <p:sldId id="954" r:id="rId4"/>
    <p:sldId id="959" r:id="rId5"/>
    <p:sldId id="1007" r:id="rId6"/>
    <p:sldId id="1008" r:id="rId7"/>
    <p:sldId id="1006" r:id="rId8"/>
    <p:sldId id="1032" r:id="rId9"/>
    <p:sldId id="1011" r:id="rId10"/>
    <p:sldId id="1010" r:id="rId11"/>
    <p:sldId id="1033" r:id="rId12"/>
    <p:sldId id="961" r:id="rId13"/>
    <p:sldId id="1030" r:id="rId14"/>
    <p:sldId id="1037" r:id="rId15"/>
    <p:sldId id="1031" r:id="rId16"/>
    <p:sldId id="955" r:id="rId17"/>
    <p:sldId id="962" r:id="rId18"/>
    <p:sldId id="957" r:id="rId19"/>
    <p:sldId id="945" r:id="rId20"/>
    <p:sldId id="956" r:id="rId21"/>
    <p:sldId id="1019" r:id="rId22"/>
    <p:sldId id="1020" r:id="rId23"/>
    <p:sldId id="1021" r:id="rId24"/>
    <p:sldId id="1022" r:id="rId25"/>
    <p:sldId id="985" r:id="rId2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2B"/>
    <a:srgbClr val="005392"/>
    <a:srgbClr val="FFFFCC"/>
    <a:srgbClr val="000066"/>
    <a:srgbClr val="0000FF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 autoAdjust="0"/>
    <p:restoredTop sz="94718" autoAdjust="0"/>
  </p:normalViewPr>
  <p:slideViewPr>
    <p:cSldViewPr>
      <p:cViewPr>
        <p:scale>
          <a:sx n="68" d="100"/>
          <a:sy n="68" d="100"/>
        </p:scale>
        <p:origin x="-1962" y="-41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55417705599300082"/>
          <c:y val="0.1032254568607000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94772528434039E-2"/>
          <c:y val="4.1009917651432734E-2"/>
          <c:w val="0.91279839037222199"/>
          <c:h val="0.91701975171921257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rgbClr val="431937"/>
              </a:solidFill>
              <a:ln w="38100">
                <a:solidFill>
                  <a:srgbClr val="7030A0"/>
                </a:solidFill>
              </a:ln>
            </c:spPr>
          </c:dPt>
          <c:dPt>
            <c:idx val="1"/>
            <c:spPr>
              <a:solidFill>
                <a:srgbClr val="044819"/>
              </a:solidFill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spPr>
              <a:solidFill>
                <a:srgbClr val="FC7108"/>
              </a:solidFill>
              <a:ln w="38100"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0.17538395307021179"/>
                  <c:y val="-0.2715889443637041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energia escura 
73%</a:t>
                    </a:r>
                    <a:endParaRPr lang="en-US" sz="2400" dirty="0">
                      <a:latin typeface="Century Gothic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matéria</a:t>
                    </a:r>
                    <a:r>
                      <a:rPr lang="en-US" sz="2400" dirty="0">
                        <a:latin typeface="Century Gothic" pitchFamily="34" charset="0"/>
                      </a:rPr>
                      <a:t> </a:t>
                    </a:r>
                    <a:r>
                      <a:rPr lang="en-US" sz="2400" dirty="0" err="1">
                        <a:latin typeface="Century Gothic" pitchFamily="34" charset="0"/>
                      </a:rPr>
                      <a:t>escura</a:t>
                    </a:r>
                    <a:r>
                      <a:rPr lang="en-US" sz="2400" dirty="0">
                        <a:latin typeface="Century Gothic" pitchFamily="34" charset="0"/>
                      </a:rPr>
                      <a:t> 
23%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3.7032042869641603E-2"/>
                  <c:y val="1.111397095899730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átomos 
4%</a:t>
                    </a:r>
                    <a:endParaRPr lang="en-US" sz="2400" dirty="0">
                      <a:latin typeface="Century Gothic" pitchFamily="34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4.0000000000000112E-2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chemeClr val="tx1"/>
        </a:solidFill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das imagens: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Omega</a:t>
            </a:r>
            <a:r>
              <a:rPr lang="pt-BR" sz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baseline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Telescópio Espacial Hubble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Harlow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sz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 gráfico: Universidade de Virgínia;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das imagens: Einstein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pt-BR" dirty="0" smtClean="0"/>
              <a:t>Telescópio Hubble: NASA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http://www.ikirs.com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http://revistapaisefilhos.com.br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HST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Prisma: 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balloon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Universo%20Conhecido.mp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univ_geocentrico.av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7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</a:t>
            </a:r>
            <a:endParaRPr lang="pt-BR" sz="7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571750" y="1214438"/>
            <a:ext cx="37274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2" name="Picture 10" descr="http://segredosdanet.org/wp-content/uploads/2013/05/Facebook_like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36912"/>
            <a:ext cx="1872208" cy="1603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</a:t>
            </a:r>
            <a:r>
              <a:rPr lang="pt-BR" b="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galactocêntrico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(séc. XVIII)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54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posição do </a:t>
            </a:r>
            <a:r>
              <a:rPr lang="pt-BR" sz="54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Sol na Via </a:t>
            </a:r>
            <a:r>
              <a:rPr lang="pt-BR" sz="54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Láctea</a:t>
            </a:r>
            <a:endParaRPr lang="pt-BR" sz="54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os aglomerados globulares</a:t>
            </a:r>
          </a:p>
        </p:txBody>
      </p:sp>
      <p:pic>
        <p:nvPicPr>
          <p:cNvPr id="18434" name="Picture 2" descr="http://www.astro.virginia.edu/class/whittle/astr553/Topic01/t1_shapley_1885-1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232248" cy="3168856"/>
          </a:xfrm>
          <a:prstGeom prst="rect">
            <a:avLst/>
          </a:prstGeom>
          <a:noFill/>
        </p:spPr>
      </p:pic>
      <p:sp>
        <p:nvSpPr>
          <p:cNvPr id="18436" name="AutoShape 4" descr="http://www.astro.virginia.edu/class/whittle/astr553/Topic01/t1_GCs_Shapley_Pog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38" name="Picture 6" descr="http://www.astro.virginia.edu/class/whittle/astr553/Topic01/t1_GCs_Shapley_Pog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152" y="2290563"/>
            <a:ext cx="5166320" cy="3874741"/>
          </a:xfrm>
          <a:prstGeom prst="rect">
            <a:avLst/>
          </a:prstGeom>
          <a:noFill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 l="14644" t="29297" r="16061"/>
          <a:stretch>
            <a:fillRect/>
          </a:stretch>
        </p:blipFill>
        <p:spPr bwMode="auto">
          <a:xfrm>
            <a:off x="2051720" y="3284984"/>
            <a:ext cx="2070444" cy="313344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2051720" y="5734997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Omega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Centauri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 noChangeArrowheads="1"/>
          </p:cNvPicPr>
          <p:nvPr/>
        </p:nvPicPr>
        <p:blipFill>
          <a:blip r:embed="rId2" cstate="print">
            <a:lum bright="-16000" contrast="34000"/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have esquerda 15"/>
          <p:cNvSpPr>
            <a:spLocks/>
          </p:cNvSpPr>
          <p:nvPr/>
        </p:nvSpPr>
        <p:spPr bwMode="auto">
          <a:xfrm rot="10800000">
            <a:off x="5357813" y="3429000"/>
            <a:ext cx="571500" cy="1285875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7" name="Título 3"/>
          <p:cNvSpPr txBox="1">
            <a:spLocks/>
          </p:cNvSpPr>
          <p:nvPr/>
        </p:nvSpPr>
        <p:spPr bwMode="auto">
          <a:xfrm>
            <a:off x="6072188" y="3571875"/>
            <a:ext cx="1714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26 mil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anos-luz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2" name="Grupo 18"/>
          <p:cNvGrpSpPr>
            <a:grpSpLocks/>
          </p:cNvGrpSpPr>
          <p:nvPr/>
        </p:nvGrpSpPr>
        <p:grpSpPr bwMode="auto">
          <a:xfrm>
            <a:off x="3143250" y="4429125"/>
            <a:ext cx="4286250" cy="1771650"/>
            <a:chOff x="3143240" y="4429132"/>
            <a:chExt cx="4286280" cy="1771656"/>
          </a:xfrm>
        </p:grpSpPr>
        <p:grpSp>
          <p:nvGrpSpPr>
            <p:cNvPr id="3" name="Grupo 13"/>
            <p:cNvGrpSpPr>
              <a:grpSpLocks/>
            </p:cNvGrpSpPr>
            <p:nvPr/>
          </p:nvGrpSpPr>
          <p:grpSpPr bwMode="auto">
            <a:xfrm>
              <a:off x="3143240" y="4429132"/>
              <a:ext cx="4286280" cy="1771656"/>
              <a:chOff x="3143240" y="4429132"/>
              <a:chExt cx="4286280" cy="1771656"/>
            </a:xfrm>
          </p:grpSpPr>
          <p:sp>
            <p:nvSpPr>
              <p:cNvPr id="17428" name="Elipse 3"/>
              <p:cNvSpPr>
                <a:spLocks noChangeArrowheads="1"/>
              </p:cNvSpPr>
              <p:nvPr/>
            </p:nvSpPr>
            <p:spPr bwMode="auto">
              <a:xfrm rot="2270263">
                <a:off x="3143240" y="4429132"/>
                <a:ext cx="571504" cy="571504"/>
              </a:xfrm>
              <a:prstGeom prst="ellips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cxnSp>
            <p:nvCxnSpPr>
              <p:cNvPr id="17429" name="Conector reto 5"/>
              <p:cNvCxnSpPr>
                <a:cxnSpLocks noChangeShapeType="1"/>
                <a:stCxn id="17428" idx="6"/>
                <a:endCxn id="17430" idx="1"/>
              </p:cNvCxnSpPr>
              <p:nvPr/>
            </p:nvCxnSpPr>
            <p:spPr bwMode="auto">
              <a:xfrm>
                <a:off x="3654665" y="4890172"/>
                <a:ext cx="1917467" cy="1067731"/>
              </a:xfrm>
              <a:prstGeom prst="lin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30" name="Retângulo de cantos arredondados 8"/>
              <p:cNvSpPr>
                <a:spLocks noChangeArrowheads="1"/>
              </p:cNvSpPr>
              <p:nvPr/>
            </p:nvSpPr>
            <p:spPr bwMode="auto">
              <a:xfrm>
                <a:off x="5572132" y="5715016"/>
                <a:ext cx="1857388" cy="485772"/>
              </a:xfrm>
              <a:prstGeom prst="roundRect">
                <a:avLst>
                  <a:gd name="adj" fmla="val 16667"/>
                </a:avLst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431" name="CaixaDeTexto 12"/>
              <p:cNvSpPr txBox="1">
                <a:spLocks noChangeArrowheads="1"/>
              </p:cNvSpPr>
              <p:nvPr/>
            </p:nvSpPr>
            <p:spPr bwMode="auto">
              <a:xfrm>
                <a:off x="5572132" y="5805090"/>
                <a:ext cx="18573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solidFill>
                      <a:srgbClr val="FFFF00"/>
                    </a:solidFill>
                    <a:latin typeface="Century Gothic" pitchFamily="34" charset="0"/>
                  </a:rPr>
                  <a:t>Posição do Sol</a:t>
                </a:r>
              </a:p>
            </p:txBody>
          </p:sp>
        </p:grpSp>
        <p:sp>
          <p:nvSpPr>
            <p:cNvPr id="17427" name="Elipse 17"/>
            <p:cNvSpPr>
              <a:spLocks noChangeArrowheads="1"/>
            </p:cNvSpPr>
            <p:nvPr/>
          </p:nvSpPr>
          <p:spPr bwMode="auto">
            <a:xfrm>
              <a:off x="3357554" y="4643446"/>
              <a:ext cx="142876" cy="142876"/>
            </a:xfrm>
            <a:prstGeom prst="ellipse">
              <a:avLst/>
            </a:prstGeom>
            <a:solidFill>
              <a:srgbClr val="FFFF0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15" name="Conector reto 14"/>
          <p:cNvCxnSpPr>
            <a:cxnSpLocks noChangeShapeType="1"/>
          </p:cNvCxnSpPr>
          <p:nvPr/>
        </p:nvCxnSpPr>
        <p:spPr bwMode="auto">
          <a:xfrm>
            <a:off x="3429000" y="3429000"/>
            <a:ext cx="1857375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" name="Conector reto 18"/>
          <p:cNvCxnSpPr>
            <a:cxnSpLocks noChangeShapeType="1"/>
          </p:cNvCxnSpPr>
          <p:nvPr/>
        </p:nvCxnSpPr>
        <p:spPr bwMode="auto">
          <a:xfrm>
            <a:off x="3500438" y="4713288"/>
            <a:ext cx="1857375" cy="1587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6" name="CaixaDeTexto 45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NASA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b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“sem centro”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ndre silva\Meus documentos\CONCURSO_CDCC\apresentações\Imagens\Universo\Einstein.jpg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500063" y="1071563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4" cstate="print">
            <a:lum contrast="32000"/>
          </a:blip>
          <a:srcRect/>
          <a:stretch>
            <a:fillRect/>
          </a:stretch>
        </p:blipFill>
        <p:spPr bwMode="auto">
          <a:xfrm>
            <a:off x="5857875" y="392906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5" cstate="print">
            <a:lum contrast="22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estático?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/>
          <a:stretch>
            <a:fillRect/>
          </a:stretch>
        </p:blipFill>
        <p:spPr bwMode="auto">
          <a:xfrm>
            <a:off x="3551238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28625" y="3929063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571875" y="4000500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8" cstate="print">
            <a:lum contrast="32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em expansão!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</a:p>
        </p:txBody>
      </p:sp>
      <p:pic>
        <p:nvPicPr>
          <p:cNvPr id="47108" name="Picture 4" descr="C:\Documents and Settings\andre silva\Meus documentos\CONCURSO_CDCC\apresentações\Imagens\Universo\bigbang.gif"/>
          <p:cNvPicPr>
            <a:picLocks noChangeAspect="1" noChangeArrowheads="1" noCrop="1"/>
          </p:cNvPicPr>
          <p:nvPr/>
        </p:nvPicPr>
        <p:blipFill>
          <a:blip r:embed="rId2" cstate="print">
            <a:lum contrast="52000"/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Sem centro?</a:t>
            </a: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278092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geocêntrico</a:t>
            </a:r>
            <a:endParaRPr lang="pt-BR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Panorama do a gente conhece sobre o Universo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hoje...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b="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Big-Bang</a:t>
            </a:r>
            <a:r>
              <a:rPr lang="pt-BR" sz="44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 teoria mais aceita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170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NASA/WMAP Science Team/Elisa C. Arizono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Matéria Escura,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energia escura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o futuro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 Universo</a:t>
            </a:r>
            <a:endParaRPr lang="en-GB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(vídeo do Museu de História Natural)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Uma viagem...</a:t>
            </a: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  <a:t>Modelo geocêntrico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</a:br>
            <a:endParaRPr lang="pt-BR" b="0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Eudoxo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(séc. IV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a.C.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McGraw Hill Higher Education </a:t>
            </a:r>
          </a:p>
        </p:txBody>
      </p:sp>
      <p:pic>
        <p:nvPicPr>
          <p:cNvPr id="26628" name="Picture 2" descr="C:\Documents and Settings\andre silva\Meus documentos\CONCURSO_CDCC\apresentações\Imagens\Universo\eudoxus model.jpg"/>
          <p:cNvPicPr>
            <a:picLocks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1428750" y="1571624"/>
            <a:ext cx="587375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ímbolo de 'Não' 4"/>
          <p:cNvSpPr/>
          <p:nvPr/>
        </p:nvSpPr>
        <p:spPr bwMode="auto">
          <a:xfrm>
            <a:off x="2192400" y="1517073"/>
            <a:ext cx="4752528" cy="4752000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3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Heráclides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(séc. IV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a.C.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2626" y="6581775"/>
            <a:ext cx="9146626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A. M. Morais, P. Maurício, disponível em http://www.portaldoastronomo.org</a:t>
            </a:r>
          </a:p>
        </p:txBody>
      </p:sp>
      <p:pic>
        <p:nvPicPr>
          <p:cNvPr id="27652" name="Picture 2" descr="C:\Documents and Settings\andre silva\Meus documentos\CONCURSO_CDCC\apresentações\Imagens\Universo\modelo de Heráclides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427599" y="1857375"/>
            <a:ext cx="4446276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ímbolo de 'Não' 5"/>
          <p:cNvSpPr/>
          <p:nvPr/>
        </p:nvSpPr>
        <p:spPr bwMode="auto">
          <a:xfrm>
            <a:off x="1848096" y="1282828"/>
            <a:ext cx="5630692" cy="5589240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Epiciclo e deferente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Web Syllabus, Dept. Physics &amp; Astronomy, University of Tennessee</a:t>
            </a:r>
            <a:endParaRPr lang="pt-BR" sz="120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9700" name="Picture 2" descr="C:\Documents and Settings\andre silva\Meus documentos\CONCURSO_CDCC\apresentações\Imagens\Universo\epicycle-mov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857375"/>
            <a:ext cx="629285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Ptolomeu (sec. 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571750" y="1064344"/>
            <a:ext cx="385762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ímbolo de 'Não' 5"/>
          <p:cNvSpPr/>
          <p:nvPr/>
        </p:nvSpPr>
        <p:spPr bwMode="auto">
          <a:xfrm>
            <a:off x="2064120" y="965154"/>
            <a:ext cx="4872036" cy="488342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heliocêntrico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Tycho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40962" name="Picture 2" descr="C:\Documents and Settings\andre silva\Meus documentos\CONCURSO_CDCC\apresentações\Imagens\Universo\ticho e seu modelo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762250" y="1188864"/>
            <a:ext cx="36195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ímbolo de 'Não' 4"/>
          <p:cNvSpPr/>
          <p:nvPr/>
        </p:nvSpPr>
        <p:spPr bwMode="auto">
          <a:xfrm>
            <a:off x="2267744" y="1124744"/>
            <a:ext cx="4752528" cy="488342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7417</TotalTime>
  <Words>320</Words>
  <Application>Microsoft Office PowerPoint</Application>
  <PresentationFormat>Apresentação na tela (4:3)</PresentationFormat>
  <Paragraphs>62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Blank Presentation</vt:lpstr>
      <vt:lpstr>Universo</vt:lpstr>
      <vt:lpstr>Universo geocêntrico</vt:lpstr>
      <vt:lpstr>Modelo geocêntrico </vt:lpstr>
      <vt:lpstr>Modelo de Eudoxo (séc. IV a.C.)</vt:lpstr>
      <vt:lpstr>Modelo de Heráclides  (séc. IV a.C.)</vt:lpstr>
      <vt:lpstr>Epiciclo e deferente</vt:lpstr>
      <vt:lpstr>Modelo de Ptolomeu (sec. II)</vt:lpstr>
      <vt:lpstr>Universo heliocêntrico</vt:lpstr>
      <vt:lpstr>Modelo de Tycho (séc. XVI)</vt:lpstr>
      <vt:lpstr>Modelo de Copérnico (séc. XVI)</vt:lpstr>
      <vt:lpstr>Universo galactocêntrico</vt:lpstr>
      <vt:lpstr>Universo de Herschel  (séc. XVIII)</vt:lpstr>
      <vt:lpstr>Slide 13</vt:lpstr>
      <vt:lpstr>Slide 14</vt:lpstr>
      <vt:lpstr>Slide 15</vt:lpstr>
      <vt:lpstr>Universo “sem centro”</vt:lpstr>
      <vt:lpstr>Universo estático?</vt:lpstr>
      <vt:lpstr>Universo em expansão!</vt:lpstr>
      <vt:lpstr>Sem centro?</vt:lpstr>
      <vt:lpstr>Panorama do a gente conhece sobre o Universo hoje...</vt:lpstr>
      <vt:lpstr>Slide 21</vt:lpstr>
      <vt:lpstr>Slide 22</vt:lpstr>
      <vt:lpstr>Matéria Escura,  energia escura  e o futuro  do Universo</vt:lpstr>
      <vt:lpstr>Slide 24</vt:lpstr>
      <vt:lpstr> (vídeo do Museu de História Natural)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413</cp:revision>
  <cp:lastPrinted>2000-05-01T12:23:36Z</cp:lastPrinted>
  <dcterms:created xsi:type="dcterms:W3CDTF">1995-06-17T23:31:02Z</dcterms:created>
  <dcterms:modified xsi:type="dcterms:W3CDTF">2013-10-25T13:54:25Z</dcterms:modified>
</cp:coreProperties>
</file>