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1" r:id="rId2"/>
    <p:sldId id="927" r:id="rId3"/>
    <p:sldId id="949" r:id="rId4"/>
    <p:sldId id="982" r:id="rId5"/>
    <p:sldId id="975" r:id="rId6"/>
    <p:sldId id="985" r:id="rId7"/>
    <p:sldId id="986" r:id="rId8"/>
    <p:sldId id="980" r:id="rId9"/>
    <p:sldId id="981" r:id="rId10"/>
    <p:sldId id="984" r:id="rId11"/>
    <p:sldId id="983" r:id="rId12"/>
    <p:sldId id="971" r:id="rId13"/>
    <p:sldId id="972" r:id="rId14"/>
    <p:sldId id="973" r:id="rId15"/>
    <p:sldId id="974" r:id="rId16"/>
    <p:sldId id="945" r:id="rId17"/>
    <p:sldId id="946" r:id="rId1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95" d="100"/>
          <a:sy n="95" d="100"/>
        </p:scale>
        <p:origin x="-414" y="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rgbClr val="FFC000"/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>
                <a:alpha val="4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>
                <a:alpha val="55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>
                <a:alpha val="36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>
                <a:alpha val="38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88112" y="1178746"/>
            <a:ext cx="1703094" cy="4563711"/>
            <a:chOff x="8327201" y="1329526"/>
            <a:chExt cx="1703094" cy="4563711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388424" y="1329526"/>
              <a:ext cx="1641871" cy="4527699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327201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064 C 0.02222 0.03933 0.03837 0.07218 0.04913 0.10687 C 0.05989 0.1418 0.075 0.18668 0.07344 0.2186 C 0.07187 0.25052 0.06406 0.29448 0.03975 0.29841 C 0.0118 0.30558 -0.03577 0.27528 -0.07257 0.24173 C -0.10886 0.20842 -0.14601 0.15615 -0.17761 0.09762 C -0.22205 0.02175 -0.24688 -0.05621 -0.2625 -0.10849 C -0.27813 -0.16076 -0.27431 -0.19384 -0.27136 -0.21605 C -0.25938 -0.23479 -0.25643 -0.23826 -0.24427 -0.24126 C -0.2316 -0.24543 -0.21181 -0.24658 -0.19514 -0.24057 C -0.17847 -0.23456 -0.16077 -0.22044 -0.14393 -0.20471 C -0.12709 -0.18922 -0.11215 -0.17048 -0.09393 -0.14735 C -0.0757 -0.12422 -0.05174 -0.0916 -0.03472 -0.06523 C -0.01771 -0.03886 -0.00469 -0.01804 0.00833 0.01064 Z " pathEditMode="fixed" rAng="0" ptsTypes="aaafafafaaaaaa">
                                      <p:cBhvr>
                                        <p:cTn id="10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8 C 0.02101 0.03493 0.04097 0.0923 0.04149 0.1115 C 0.04201 0.1307 0.03542 0.13162 0.01562 0.12723 C 0.00035 0.11844 -0.00642 0.11474 -0.01927 0.10109 C -0.03212 0.08744 -0.04809 0.06755 -0.06146 0.04534 C -0.08125 0.01365 -0.09097 -0.00948 -0.1 -0.03238 C -0.10903 -0.05528 -0.11493 -0.07795 -0.11597 -0.09229 C -0.11701 -0.10664 -0.11233 -0.11589 -0.1066 -0.11913 C -0.10208 -0.12167 -0.09115 -0.11751 -0.08195 -0.11126 C -0.07274 -0.10525 -0.06337 -0.09669 -0.05139 -0.08258 C -0.03941 -0.06847 -0.02031 -0.04279 -0.00972 -0.02706 C 0.00087 -0.01133 0.00399 -0.01133 0.0125 0.0118 Z " pathEditMode="relative" rAng="0" ptsTypes="aafafaafaaaa">
                                      <p:cBhvr>
                                        <p:cTn id="15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4380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76182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96083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verão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1176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4400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8526017">
            <a:off x="4277326" y="125370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55"/>
          <p:cNvGrpSpPr/>
          <p:nvPr/>
        </p:nvGrpSpPr>
        <p:grpSpPr>
          <a:xfrm>
            <a:off x="3756509" y="1560082"/>
            <a:ext cx="1768133" cy="4686395"/>
            <a:chOff x="8303378" y="1368728"/>
            <a:chExt cx="1639729" cy="4543821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19847" y="1368728"/>
              <a:ext cx="1623260" cy="4527701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03378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1621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7180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6" name="Grupo 55"/>
          <p:cNvGrpSpPr/>
          <p:nvPr/>
        </p:nvGrpSpPr>
        <p:grpSpPr>
          <a:xfrm>
            <a:off x="4572000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40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50040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702141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87375" y="1243282"/>
            <a:ext cx="1641871" cy="4527699"/>
          </a:xfrm>
          <a:prstGeom prst="arc">
            <a:avLst>
              <a:gd name="adj1" fmla="val 18422756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5436096" y="2780928"/>
            <a:ext cx="864096" cy="899960"/>
            <a:chOff x="7618448" y="2832375"/>
            <a:chExt cx="864096" cy="899960"/>
          </a:xfrm>
        </p:grpSpPr>
        <p:grpSp>
          <p:nvGrpSpPr>
            <p:cNvPr id="5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556 C -0.00452 -0.00856 -0.02726 -0.05694 -0.03976 -0.0787 C -0.05226 -0.10046 -0.0625 -0.11157 -0.07257 -0.12453 C -0.08264 -0.1375 -0.08907 -0.14513 -0.09983 -0.15648 C -0.11059 -0.16782 -0.12448 -0.18148 -0.1375 -0.19236 C -0.15052 -0.20324 -0.16493 -0.21597 -0.1783 -0.22222 C -0.19167 -0.22847 -0.20677 -0.2331 -0.21754 -0.22986 C -0.2283 -0.22662 -0.23768 -0.21342 -0.24306 -0.20208 C -0.24844 -0.19074 -0.24914 -0.17662 -0.24948 -0.16157 C -0.24983 -0.14652 -0.24757 -0.12824 -0.24462 -0.11134 C -0.24167 -0.09444 -0.23768 -0.07824 -0.23195 -0.06018 C -0.22622 -0.04212 -0.21632 -0.01782 -0.21025 -0.00254 C -0.20417 0.01274 -0.20157 0.0176 -0.19514 0.03149 C -0.18872 0.04538 -0.17917 0.06667 -0.17188 0.08056 C -0.16459 0.09445 -0.15695 0.1051 -0.15104 0.11482 C -0.14514 0.12454 -0.14167 0.13102 -0.13664 0.13936 C -0.1316 0.14769 -0.125 0.15764 -0.12066 0.16482 C -0.11632 0.172 -0.11424 0.17593 -0.11025 0.18195 C -0.10625 0.18797 -0.10139 0.19561 -0.0967 0.20116 C -0.09202 0.20672 -0.08525 0.21297 -0.08229 0.21598 " pathEditMode="relative" rAng="0" ptsTypes="aaaaaaaaaaaaaaaaaaaa">
                                      <p:cBhvr>
                                        <p:cTn id="6" dur="1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5" name="Oval 2"/>
          <p:cNvSpPr>
            <a:spLocks noChangeArrowheads="1"/>
          </p:cNvSpPr>
          <p:nvPr/>
        </p:nvSpPr>
        <p:spPr bwMode="auto">
          <a:xfrm>
            <a:off x="2360520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13664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46038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65939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93002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da primavera ou outono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81616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13864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3736412" y="1562955"/>
            <a:ext cx="1778184" cy="4683523"/>
            <a:chOff x="8312694" y="1371514"/>
            <a:chExt cx="1649050" cy="4541035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38484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86072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41656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41856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1074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73904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10949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699126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613864" y="2708920"/>
            <a:ext cx="864096" cy="899960"/>
            <a:chOff x="7618448" y="2832375"/>
            <a:chExt cx="864096" cy="89996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Lua 63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5 C 0.00174 0.00209 0.00643 0.00694 0.00243 -0.00069 C -0.00156 -0.00833 -0.01337 -0.02984 -0.02239 -0.04326 C -0.03142 -0.05668 -0.04184 -0.06987 -0.05208 -0.08167 C -0.06232 -0.09347 -0.07291 -0.10365 -0.08403 -0.1136 C -0.09514 -0.12355 -0.10607 -0.13257 -0.1184 -0.14137 C -0.13073 -0.15016 -0.14357 -0.16404 -0.15764 -0.16705 C -0.1717 -0.17006 -0.19323 -0.16959 -0.2033 -0.15964 C -0.21337 -0.1497 -0.21649 -0.12494 -0.2184 -0.10735 C -0.22031 -0.08977 -0.21771 -0.07033 -0.21528 -0.05391 C -0.21284 -0.03748 -0.20764 -0.02151 -0.20399 -0.00809 C -0.20034 0.00533 -0.19739 0.01527 -0.19357 0.02707 C -0.18975 0.03887 -0.18507 0.05114 -0.1809 0.06224 C -0.17673 0.07335 -0.17309 0.08214 -0.16805 0.09325 C -0.16302 0.10435 -0.15521 0.11939 -0.15034 0.12934 C -0.14548 0.13929 -0.14323 0.14508 -0.13923 0.15294 C -0.13524 0.16081 -0.12969 0.17006 -0.12639 0.17631 C -0.12309 0.18256 -0.12205 0.18626 -0.11927 0.19112 C -0.11649 0.19598 -0.11354 0.20014 -0.10955 0.20616 C -0.10555 0.21217 -0.09809 0.22305 -0.09514 0.22744 " pathEditMode="relative" rAng="0" ptsTypes="aaaaaaaaaaaaaaaaaaaa">
                                      <p:cBhvr>
                                        <p:cTn id="6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3089977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237056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5648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376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6613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8603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309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inverno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171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396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616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46975" y="2161236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Arco 47"/>
          <p:cNvSpPr/>
          <p:nvPr/>
        </p:nvSpPr>
        <p:spPr bwMode="auto">
          <a:xfrm rot="8526017">
            <a:off x="3337286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3625848" y="2708920"/>
            <a:ext cx="864096" cy="899960"/>
            <a:chOff x="7618448" y="2832375"/>
            <a:chExt cx="864096" cy="899960"/>
          </a:xfrm>
        </p:grpSpPr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55"/>
          <p:cNvGrpSpPr/>
          <p:nvPr/>
        </p:nvGrpSpPr>
        <p:grpSpPr>
          <a:xfrm>
            <a:off x="3756507" y="1562955"/>
            <a:ext cx="1768136" cy="4683522"/>
            <a:chOff x="8312695" y="1371514"/>
            <a:chExt cx="1639732" cy="4541034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5" y="1384849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7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6175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61952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308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9400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3104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701136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Lua 67"/>
          <p:cNvSpPr/>
          <p:nvPr/>
        </p:nvSpPr>
        <p:spPr bwMode="auto">
          <a:xfrm rot="16200000">
            <a:off x="415148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54 C 0.00035 -0.00278 -0.01319 -0.02082 -0.0217 -0.02938 C -0.03021 -0.03794 -0.03854 -0.04257 -0.0467 -0.04927 C -0.05486 -0.05598 -0.06163 -0.06385 -0.07066 -0.06963 C -0.07969 -0.07541 -0.09288 -0.08143 -0.10104 -0.08443 C -0.1092 -0.08744 -0.11285 -0.0886 -0.11944 -0.08767 C -0.12604 -0.08675 -0.13594 -0.08467 -0.14115 -0.07911 C -0.14635 -0.07356 -0.14861 -0.06315 -0.15069 -0.05459 C -0.15278 -0.04604 -0.15347 -0.03725 -0.15382 -0.02799 C -0.15417 -0.01874 -0.15399 -0.00879 -0.15312 0.00069 C -0.15226 0.01018 -0.15017 0.01827 -0.14826 0.02845 C -0.14635 0.03863 -0.14444 0.05089 -0.14184 0.06153 C -0.13924 0.07217 -0.13507 0.0835 -0.13229 0.09253 C -0.12951 0.10155 -0.12778 0.10826 -0.125 0.11589 C -0.12222 0.12352 -0.11806 0.13162 -0.11545 0.13833 C -0.11285 0.14504 -0.11146 0.14989 -0.10903 0.15544 C -0.1066 0.161 -0.10417 0.16609 -0.10104 0.17256 C -0.09792 0.17881 -0.0941 0.18714 -0.09062 0.19384 C -0.08715 0.20055 -0.08368 0.2068 -0.08021 0.21304 " pathEditMode="relative" rAng="0" ptsTypes="aaaaaaaaaaaaaaaaaaa">
                                      <p:cBhvr>
                                        <p:cTn id="6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co 59"/>
          <p:cNvSpPr/>
          <p:nvPr/>
        </p:nvSpPr>
        <p:spPr bwMode="auto">
          <a:xfrm rot="8526017">
            <a:off x="3346975" y="2161236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2357936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208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397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20520" y="20608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14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diferentes trajetórias diárias do Sol nas estações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004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228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98353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37615" y="1213138"/>
            <a:ext cx="1641871" cy="4527699"/>
          </a:xfrm>
          <a:prstGeom prst="arc">
            <a:avLst>
              <a:gd name="adj1" fmla="val 18315189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37614" y="1223562"/>
            <a:ext cx="1641871" cy="4527699"/>
          </a:xfrm>
          <a:prstGeom prst="arc">
            <a:avLst>
              <a:gd name="adj1" fmla="val 5400390"/>
              <a:gd name="adj2" fmla="val 12414015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449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3754834" y="1562955"/>
            <a:ext cx="1768136" cy="4683523"/>
            <a:chOff x="8312694" y="1371514"/>
            <a:chExt cx="1639732" cy="4541035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6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6" name="Texto explicativo retangular 45"/>
          <p:cNvSpPr/>
          <p:nvPr/>
        </p:nvSpPr>
        <p:spPr bwMode="auto">
          <a:xfrm>
            <a:off x="6539992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</a:rPr>
              <a:t>começo do verão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7" name="Texto explicativo retangular 46"/>
          <p:cNvSpPr/>
          <p:nvPr/>
        </p:nvSpPr>
        <p:spPr bwMode="auto">
          <a:xfrm>
            <a:off x="527832" y="1556792"/>
            <a:ext cx="1907704" cy="1296144"/>
          </a:xfrm>
          <a:prstGeom prst="wedgeRectCallout">
            <a:avLst>
              <a:gd name="adj1" fmla="val 84384"/>
              <a:gd name="adj2" fmla="val -1797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começo do outono/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primavera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0" name="Texto explicativo retangular 49"/>
          <p:cNvSpPr/>
          <p:nvPr/>
        </p:nvSpPr>
        <p:spPr bwMode="auto">
          <a:xfrm>
            <a:off x="251520" y="5445224"/>
            <a:ext cx="2268760" cy="864096"/>
          </a:xfrm>
          <a:prstGeom prst="wedgeRectCallout">
            <a:avLst>
              <a:gd name="adj1" fmla="val 57216"/>
              <a:gd name="adj2" fmla="val -307759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</a:rPr>
              <a:t>começo do Inverno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760080" y="5373216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76008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23291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499232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41293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70096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4560280" y="3313216"/>
            <a:ext cx="288032" cy="648072"/>
            <a:chOff x="4499992" y="3313216"/>
            <a:chExt cx="288032" cy="648072"/>
          </a:xfrm>
        </p:grpSpPr>
        <p:sp>
          <p:nvSpPr>
            <p:cNvPr id="36" name="Elipse 3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Conector reto 36"/>
            <p:cNvCxnSpPr>
              <a:stCxn id="3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4" name="Lua 53"/>
          <p:cNvSpPr/>
          <p:nvPr/>
        </p:nvSpPr>
        <p:spPr bwMode="auto">
          <a:xfrm rot="16200000">
            <a:off x="4149816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61" name="Arco 60"/>
          <p:cNvSpPr/>
          <p:nvPr/>
        </p:nvSpPr>
        <p:spPr bwMode="auto">
          <a:xfrm rot="8526017">
            <a:off x="3337286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estações no ano,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vistas da Terra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As estações do ano,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 estações do ano: quando acontecem?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(para quem mora no hemisfério sul da Terra)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0" y="3804691"/>
            <a:ext cx="914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>
                <a:solidFill>
                  <a:srgbClr val="FF9900"/>
                </a:solidFill>
                <a:latin typeface="Century Gothic" pitchFamily="34" charset="0"/>
              </a:rPr>
              <a:t>   Início do Outono: 21 de março</a:t>
            </a: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0" y="661441"/>
            <a:ext cx="87153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 dirty="0">
                <a:latin typeface="Century Gothic" pitchFamily="34" charset="0"/>
              </a:rPr>
              <a:t>   Início da Primavera: 23 de  setembro</a:t>
            </a: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0" y="5519191"/>
            <a:ext cx="81438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>
                <a:solidFill>
                  <a:srgbClr val="99CCFF"/>
                </a:solidFill>
                <a:latin typeface="Century Gothic" pitchFamily="34" charset="0"/>
              </a:rPr>
              <a:t>   Início do Inverno: 22 de junho</a:t>
            </a: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0" y="2233066"/>
            <a:ext cx="818991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   Início do Verão: 22 de dezembro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00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4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3316" grpId="0"/>
      <p:bldP spid="59292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1497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94546" y="1576709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516688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546026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726779" y="1583923"/>
            <a:ext cx="1717118" cy="4669768"/>
          </a:xfrm>
          <a:prstGeom prst="arc">
            <a:avLst>
              <a:gd name="adj1" fmla="val 14681524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8658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627784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119781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48112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712308" y="1562955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959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508104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5364" grpId="0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6087" y="1484784"/>
            <a:ext cx="5665787" cy="4752975"/>
            <a:chOff x="1714480" y="1484313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42151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5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6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7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92696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9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0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364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8177</TotalTime>
  <Words>249</Words>
  <Application>Microsoft Office PowerPoint</Application>
  <PresentationFormat>Apresentação na tela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As estações do ano: quando acontecem? (para quem mora no hemisfério sul da Terra) </vt:lpstr>
      <vt:lpstr>Slide 3</vt:lpstr>
      <vt:lpstr>Repassando:  elementos da Esfera Celeste </vt:lpstr>
      <vt:lpstr>O Zênite e o Nadir</vt:lpstr>
      <vt:lpstr>O Meridiano</vt:lpstr>
      <vt:lpstr>Os Polos e Equador Celestes</vt:lpstr>
      <vt:lpstr>A Eclíptica</vt:lpstr>
      <vt:lpstr>Slide 9</vt:lpstr>
      <vt:lpstr>Trajetória diária dos astros</vt:lpstr>
      <vt:lpstr>O movimento aparente do Sol ao longo das estações </vt:lpstr>
      <vt:lpstr>Trajetória diária do Sol no começo do verão</vt:lpstr>
      <vt:lpstr>Trajetória diária do Sol no começo da primavera ou outono</vt:lpstr>
      <vt:lpstr>Trajetória diária do Sol no começo do inverno</vt:lpstr>
      <vt:lpstr>As diferentes trajetórias diárias do Sol nas estações</vt:lpstr>
      <vt:lpstr>As estações no ano,  vistas da Terra</vt:lpstr>
      <vt:lpstr>As estações do ano,  vistas do espaço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485</cp:revision>
  <cp:lastPrinted>2000-05-01T12:23:36Z</cp:lastPrinted>
  <dcterms:created xsi:type="dcterms:W3CDTF">1995-06-17T23:31:02Z</dcterms:created>
  <dcterms:modified xsi:type="dcterms:W3CDTF">2014-03-07T17:41:02Z</dcterms:modified>
</cp:coreProperties>
</file>