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995" r:id="rId2"/>
    <p:sldId id="927" r:id="rId3"/>
    <p:sldId id="998" r:id="rId4"/>
    <p:sldId id="999" r:id="rId5"/>
    <p:sldId id="1000" r:id="rId6"/>
    <p:sldId id="1001" r:id="rId7"/>
    <p:sldId id="961" r:id="rId8"/>
    <p:sldId id="953" r:id="rId9"/>
    <p:sldId id="960" r:id="rId10"/>
    <p:sldId id="988" r:id="rId11"/>
    <p:sldId id="987" r:id="rId12"/>
    <p:sldId id="954" r:id="rId13"/>
    <p:sldId id="968" r:id="rId14"/>
    <p:sldId id="963" r:id="rId15"/>
    <p:sldId id="969" r:id="rId16"/>
    <p:sldId id="996" r:id="rId17"/>
    <p:sldId id="970" r:id="rId18"/>
    <p:sldId id="971" r:id="rId19"/>
    <p:sldId id="972" r:id="rId20"/>
    <p:sldId id="973" r:id="rId21"/>
    <p:sldId id="1003" r:id="rId22"/>
    <p:sldId id="974" r:id="rId23"/>
    <p:sldId id="992" r:id="rId24"/>
    <p:sldId id="976" r:id="rId25"/>
    <p:sldId id="977" r:id="rId26"/>
    <p:sldId id="1006" r:id="rId27"/>
    <p:sldId id="978" r:id="rId28"/>
    <p:sldId id="979" r:id="rId29"/>
    <p:sldId id="980" r:id="rId30"/>
    <p:sldId id="981" r:id="rId31"/>
    <p:sldId id="982" r:id="rId32"/>
    <p:sldId id="993" r:id="rId33"/>
    <p:sldId id="1002" r:id="rId34"/>
    <p:sldId id="984" r:id="rId35"/>
    <p:sldId id="1004" r:id="rId36"/>
    <p:sldId id="1005" r:id="rId37"/>
    <p:sldId id="985" r:id="rId38"/>
    <p:sldId id="986" r:id="rId39"/>
    <p:sldId id="945" r:id="rId40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00CC99"/>
    <a:srgbClr val="9933FF"/>
    <a:srgbClr val="143C2B"/>
    <a:srgbClr val="005392"/>
    <a:srgbClr val="FFFFCC"/>
    <a:srgbClr val="000066"/>
    <a:srgbClr val="0000FF"/>
    <a:srgbClr val="0066FF"/>
    <a:srgbClr val="EE8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38" autoAdjust="0"/>
  </p:normalViewPr>
  <p:slideViewPr>
    <p:cSldViewPr>
      <p:cViewPr>
        <p:scale>
          <a:sx n="80" d="100"/>
          <a:sy n="80" d="100"/>
        </p:scale>
        <p:origin x="-834" y="-138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74D307-C5DA-420B-9A89-231F852FE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795E42-7109-4C77-9ADB-0150A755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</a:t>
            </a:r>
            <a:r>
              <a:rPr lang="pt-BR" smtClean="0"/>
              <a:t>da imagem: http://www.calvin.edu/academic/phys/observatory/images/Astr212.Spring2007/VanderTuig.html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animação:</a:t>
            </a:r>
            <a:r>
              <a:rPr lang="pt-BR" baseline="0" dirty="0" smtClean="0"/>
              <a:t> Mark </a:t>
            </a:r>
            <a:r>
              <a:rPr lang="pt-BR" baseline="0" dirty="0" err="1" smtClean="0"/>
              <a:t>Garlick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661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imagem: </a:t>
            </a:r>
            <a:r>
              <a:rPr lang="pt-BR" sz="12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Crédito Universidade de Bonn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312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8B2-BB6C-4988-BAD7-673DDB26E2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6051-4EB8-42EE-A94B-3FAEC529B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1CD8-C50B-4451-9FCB-820EDF8DF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9F0-059C-491C-A77A-DF75976FC3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09CF-DD49-40A0-9781-575301A3B6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54FB-A816-4A89-8F41-235FBCB267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2DE1-BE8A-4A0C-AEB4-FFC0BEAB85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A9-F00A-43FC-BB90-9B327C40C9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A77C9-C02F-49B0-918C-1F07AFC7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12366-6CBA-4427-937C-DC32BB7B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23F-CCCC-4BA7-8037-5FEA2C1AC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73CDBE-5829-4CE7-8048-54077965F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local-group-animation_x264_001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The%20Large%20Stuff.mp4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9933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9933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9933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9933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9933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Via</a:t>
            </a:r>
            <a:r>
              <a:rPr lang="pt-BR" sz="7200" kern="0" noProof="0" dirty="0" smtClean="0">
                <a:solidFill>
                  <a:srgbClr val="9966FF"/>
                </a:solidFill>
                <a:latin typeface="Century Gothic" pitchFamily="34" charset="0"/>
              </a:rPr>
              <a:t> Láctea</a:t>
            </a:r>
            <a:endParaRPr kumimoji="0" lang="pt-BR" sz="7200" b="1" i="0" u="none" strike="noStrike" kern="0" cap="none" spc="0" normalizeH="0" baseline="0" noProof="0" dirty="0" smtClean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9966FF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9966FF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9966FF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9966FF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9966FF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4"/>
          <a:stretch>
            <a:fillRect/>
          </a:stretch>
        </p:blipFill>
        <p:spPr bwMode="auto">
          <a:xfrm>
            <a:off x="0" y="743772"/>
            <a:ext cx="9144000" cy="61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b="0" ker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Crédito da imagem: Mark Garlick,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Bruce Hugo e Leslie Gaul/Adam Block/NOAO/AURA/NSF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Estrutura da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 noChangeArrowheads="1"/>
          </p:cNvPicPr>
          <p:nvPr/>
        </p:nvPicPr>
        <p:blipFill>
          <a:blip r:embed="rId2" cstate="print">
            <a:lum bright="-16000" contrast="34000"/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ítulo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Via Láctea: estrutura</a:t>
            </a:r>
          </a:p>
        </p:txBody>
      </p:sp>
      <p:sp>
        <p:nvSpPr>
          <p:cNvPr id="16" name="Chave esquerda 15"/>
          <p:cNvSpPr>
            <a:spLocks/>
          </p:cNvSpPr>
          <p:nvPr/>
        </p:nvSpPr>
        <p:spPr bwMode="auto">
          <a:xfrm rot="10800000">
            <a:off x="5357813" y="3429000"/>
            <a:ext cx="571500" cy="1285875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 bwMode="auto">
          <a:xfrm>
            <a:off x="6072188" y="3571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a.l.</a:t>
            </a: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3143250" y="4429125"/>
            <a:ext cx="4286250" cy="1771650"/>
            <a:chOff x="3143240" y="4429132"/>
            <a:chExt cx="4286280" cy="1771656"/>
          </a:xfrm>
        </p:grpSpPr>
        <p:grpSp>
          <p:nvGrpSpPr>
            <p:cNvPr id="17426" name="Grupo 13"/>
            <p:cNvGrpSpPr>
              <a:grpSpLocks/>
            </p:cNvGrpSpPr>
            <p:nvPr/>
          </p:nvGrpSpPr>
          <p:grpSpPr bwMode="auto">
            <a:xfrm>
              <a:off x="3143240" y="4429132"/>
              <a:ext cx="4286280" cy="1771656"/>
              <a:chOff x="3143240" y="4429132"/>
              <a:chExt cx="4286280" cy="1771656"/>
            </a:xfrm>
          </p:grpSpPr>
          <p:sp>
            <p:nvSpPr>
              <p:cNvPr id="17428" name="Elipse 3"/>
              <p:cNvSpPr>
                <a:spLocks noChangeArrowheads="1"/>
              </p:cNvSpPr>
              <p:nvPr/>
            </p:nvSpPr>
            <p:spPr bwMode="auto">
              <a:xfrm rot="2270263">
                <a:off x="3143240" y="4429132"/>
                <a:ext cx="571504" cy="571504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cxnSp>
            <p:nvCxnSpPr>
              <p:cNvPr id="17429" name="Conector reto 5"/>
              <p:cNvCxnSpPr>
                <a:cxnSpLocks noChangeShapeType="1"/>
                <a:stCxn id="17428" idx="6"/>
                <a:endCxn id="17430" idx="1"/>
              </p:cNvCxnSpPr>
              <p:nvPr/>
            </p:nvCxnSpPr>
            <p:spPr bwMode="auto">
              <a:xfrm>
                <a:off x="3654665" y="4890172"/>
                <a:ext cx="1917467" cy="1067731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30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17431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Posição do Sol</a:t>
                </a:r>
              </a:p>
            </p:txBody>
          </p:sp>
        </p:grpSp>
        <p:sp>
          <p:nvSpPr>
            <p:cNvPr id="17427" name="Elipse 17"/>
            <p:cNvSpPr>
              <a:spLocks noChangeArrowheads="1"/>
            </p:cNvSpPr>
            <p:nvPr/>
          </p:nvSpPr>
          <p:spPr bwMode="auto">
            <a:xfrm>
              <a:off x="3357554" y="4643446"/>
              <a:ext cx="142876" cy="142876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cxnSp>
        <p:nvCxnSpPr>
          <p:cNvPr id="15" name="Conector reto 14"/>
          <p:cNvCxnSpPr>
            <a:cxnSpLocks noChangeShapeType="1"/>
          </p:cNvCxnSpPr>
          <p:nvPr/>
        </p:nvCxnSpPr>
        <p:spPr bwMode="auto">
          <a:xfrm>
            <a:off x="3429000" y="3429000"/>
            <a:ext cx="1857375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>
            <a:off x="3500438" y="4713288"/>
            <a:ext cx="1857375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4" name="Grupo 37"/>
          <p:cNvGrpSpPr>
            <a:grpSpLocks/>
          </p:cNvGrpSpPr>
          <p:nvPr/>
        </p:nvGrpSpPr>
        <p:grpSpPr bwMode="auto">
          <a:xfrm>
            <a:off x="1071563" y="1428750"/>
            <a:ext cx="6510337" cy="3821113"/>
            <a:chOff x="1071538" y="1428736"/>
            <a:chExt cx="6510363" cy="3821103"/>
          </a:xfrm>
        </p:grpSpPr>
        <p:grpSp>
          <p:nvGrpSpPr>
            <p:cNvPr id="17419" name="Grupo 13"/>
            <p:cNvGrpSpPr>
              <a:grpSpLocks/>
            </p:cNvGrpSpPr>
            <p:nvPr/>
          </p:nvGrpSpPr>
          <p:grpSpPr bwMode="auto">
            <a:xfrm>
              <a:off x="2299836" y="1590236"/>
              <a:ext cx="5282066" cy="895765"/>
              <a:chOff x="2147419" y="5305020"/>
              <a:chExt cx="5282101" cy="895768"/>
            </a:xfrm>
          </p:grpSpPr>
          <p:cxnSp>
            <p:nvCxnSpPr>
              <p:cNvPr id="17423" name="Conector reto 5"/>
              <p:cNvCxnSpPr>
                <a:cxnSpLocks noChangeShapeType="1"/>
                <a:stCxn id="17422" idx="10"/>
                <a:endCxn id="17424" idx="1"/>
              </p:cNvCxnSpPr>
              <p:nvPr/>
            </p:nvCxnSpPr>
            <p:spPr bwMode="auto">
              <a:xfrm>
                <a:off x="2147419" y="5305020"/>
                <a:ext cx="3424713" cy="652885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24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17425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Braços espirais</a:t>
                </a:r>
              </a:p>
            </p:txBody>
          </p:sp>
        </p:grpSp>
        <p:cxnSp>
          <p:nvCxnSpPr>
            <p:cNvPr id="17420" name="Conector reto 5"/>
            <p:cNvCxnSpPr>
              <a:cxnSpLocks noChangeShapeType="1"/>
              <a:endCxn id="17425" idx="1"/>
            </p:cNvCxnSpPr>
            <p:nvPr/>
          </p:nvCxnSpPr>
          <p:spPr bwMode="auto">
            <a:xfrm flipV="1">
              <a:off x="2643174" y="2259583"/>
              <a:ext cx="3081352" cy="2526739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7421" name="Forma livre 40"/>
            <p:cNvSpPr>
              <a:spLocks noChangeArrowheads="1"/>
            </p:cNvSpPr>
            <p:nvPr/>
          </p:nvSpPr>
          <p:spPr bwMode="auto">
            <a:xfrm>
              <a:off x="2094932" y="2472520"/>
              <a:ext cx="3193575" cy="2777319"/>
            </a:xfrm>
            <a:custGeom>
              <a:avLst/>
              <a:gdLst>
                <a:gd name="T0" fmla="*/ 1849275 w 3193575"/>
                <a:gd name="T1" fmla="*/ 475396 h 2777319"/>
                <a:gd name="T2" fmla="*/ 1480785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48 h 2777319"/>
                <a:gd name="T10" fmla="*/ 552734 w 3193575"/>
                <a:gd name="T11" fmla="*/ 2304197 h 2777319"/>
                <a:gd name="T12" fmla="*/ 1235126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22" name="Forma livre 41"/>
            <p:cNvSpPr>
              <a:spLocks noChangeArrowheads="1"/>
            </p:cNvSpPr>
            <p:nvPr/>
          </p:nvSpPr>
          <p:spPr bwMode="auto">
            <a:xfrm>
              <a:off x="1071538" y="1428736"/>
              <a:ext cx="3734936" cy="2852382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NASA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3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Via Láctea vista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Oliveira, F. K. S. e Saraiva, M. F. O. (2003)</a:t>
            </a: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grpSp>
        <p:nvGrpSpPr>
          <p:cNvPr id="18436" name="Grupo 5"/>
          <p:cNvGrpSpPr>
            <a:grpSpLocks/>
          </p:cNvGrpSpPr>
          <p:nvPr/>
        </p:nvGrpSpPr>
        <p:grpSpPr bwMode="auto">
          <a:xfrm>
            <a:off x="928688" y="1285875"/>
            <a:ext cx="7364412" cy="4910138"/>
            <a:chOff x="928688" y="1571625"/>
            <a:chExt cx="7364412" cy="491013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2000" contrast="40000"/>
            </a:blip>
            <a:srcRect/>
            <a:stretch>
              <a:fillRect/>
            </a:stretch>
          </p:blipFill>
          <p:spPr bwMode="auto">
            <a:xfrm>
              <a:off x="928688" y="1571625"/>
              <a:ext cx="7364412" cy="491013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alpha val="3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6" name="Elipse 5"/>
            <p:cNvSpPr/>
            <p:nvPr/>
          </p:nvSpPr>
          <p:spPr bwMode="auto">
            <a:xfrm>
              <a:off x="1785918" y="2000240"/>
              <a:ext cx="5357850" cy="4071966"/>
            </a:xfrm>
            <a:prstGeom prst="ellipse">
              <a:avLst/>
            </a:prstGeom>
            <a:gradFill>
              <a:gsLst>
                <a:gs pos="19000">
                  <a:srgbClr val="800000">
                    <a:alpha val="58824"/>
                  </a:srgb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7000">
                  <a:srgbClr val="FFFFCC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18437" name="Retângulo 7"/>
          <p:cNvSpPr>
            <a:spLocks noChangeArrowheads="1"/>
          </p:cNvSpPr>
          <p:nvPr/>
        </p:nvSpPr>
        <p:spPr bwMode="auto">
          <a:xfrm>
            <a:off x="2714625" y="1214438"/>
            <a:ext cx="3286125" cy="428625"/>
          </a:xfrm>
          <a:prstGeom prst="rect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285750" y="2862064"/>
            <a:ext cx="8501063" cy="1143000"/>
          </a:xfrm>
        </p:spPr>
        <p:txBody>
          <a:bodyPr/>
          <a:lstStyle/>
          <a:p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Principais constituintes galácticos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285750" y="548680"/>
            <a:ext cx="850106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>
              <a:buFont typeface="Arial" pitchFamily="34" charset="0"/>
              <a:buChar char="•"/>
            </a:pPr>
            <a:r>
              <a:rPr lang="pt-BR" sz="320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Visíveis (5% do total)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800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Estrelas (90%)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“isoladas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” (de campo)</a:t>
            </a:r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em aglomerados</a:t>
            </a:r>
          </a:p>
          <a:p>
            <a:pPr lvl="4" algn="l">
              <a:buFont typeface="Arial" pitchFamily="34" charset="0"/>
              <a:buChar char="•"/>
            </a:pPr>
            <a:r>
              <a:rPr lang="pt-BR" sz="2400" b="0" kern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Abertos</a:t>
            </a:r>
          </a:p>
          <a:p>
            <a:pPr lvl="4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Globulares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400" b="0" kern="0" dirty="0" smtClean="0">
                <a:solidFill>
                  <a:srgbClr val="9966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Gás (“nebulosas” – 10%)</a:t>
            </a:r>
            <a:r>
              <a:rPr lang="pt-BR" sz="2400" kern="0" noProof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regiões HII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nebulosas planetárias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remanescentes de supernovas</a:t>
            </a:r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de H neutro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moleculares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Poeira, raios cósmicos, campo magnético </a:t>
            </a:r>
            <a:r>
              <a:rPr lang="pt-BR" sz="2400" b="0" kern="0" noProof="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etc</a:t>
            </a:r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2" algn="l"/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Arial" pitchFamily="34" charset="0"/>
              <a:buChar char="•"/>
            </a:pPr>
            <a:r>
              <a:rPr kumimoji="0" lang="pt-BR" sz="2800" b="0" i="0" u="none" strike="noStrike" kern="0" cap="none" spc="0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3200" i="0" u="none" strike="noStrike" kern="0" cap="none" spc="0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Matéria escura (95% do total)</a:t>
            </a:r>
            <a:endParaRPr kumimoji="0" lang="pt-BR" sz="320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região HII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319"/>
            <a:ext cx="567815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nebulosa planetária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r>
              <a:rPr lang="pt-BR" sz="28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Aquário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007"/>
            <a:ext cx="537679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remanescente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supernova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Touro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A Via Láctea como </a:t>
            </a:r>
            <a:b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</a:b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vista da Terra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3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aglomerado aberto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 r="11549" b="787"/>
          <a:stretch>
            <a:fillRect/>
          </a:stretch>
        </p:blipFill>
        <p:spPr bwMode="auto">
          <a:xfrm>
            <a:off x="35496" y="28"/>
            <a:ext cx="9099125" cy="68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456" y="188640"/>
            <a:ext cx="57086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“Saco de Carvão”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nuvem molecular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600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Cruzeiro do Sul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8543" y="1053815"/>
            <a:ext cx="138343" cy="24789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-180000" flipV="1">
            <a:off x="1374834" y="1778474"/>
            <a:ext cx="1562593" cy="2232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450850" y="503238"/>
            <a:ext cx="44069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aglomerado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Globular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Outras galáxias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48101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87: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elíptica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50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lvin.edu/academic/phys/observatory/images/Astr212.Spring2007/VanderTuig-NGC3115-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690" y="0"/>
            <a:ext cx="6597351" cy="659735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NGC 3115: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lenticular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45 </a:t>
            </a: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Sextante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0" y="1214438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166" y="-27384"/>
            <a:ext cx="643907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104 (NGC 4594):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(vista de perfil)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31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2000250" y="-17463"/>
            <a:ext cx="71437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0" y="285750"/>
            <a:ext cx="5214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74, NGC 628: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32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024313" y="0"/>
            <a:ext cx="5119687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288" y="2038350"/>
            <a:ext cx="55451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3370: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98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Leão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Alex </a:t>
            </a:r>
            <a:r>
              <a:rPr lang="pt-BR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Cherney</a:t>
            </a: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571625"/>
            <a:ext cx="9105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NGC 1300: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 barrada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69 milhões de </a:t>
            </a:r>
            <a:r>
              <a:rPr lang="pt-BR" sz="2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4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Erídano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250825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4449: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irregular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12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Cães de caça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O Grupo Local de galáxias e além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Grupo Local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91644" y="3429000"/>
            <a:ext cx="64808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  <a:hlinkClick r:id="rId3" action="ppaction://hlinkfile"/>
              </a:rPr>
              <a:t>Animação – Grupo Local</a:t>
            </a:r>
            <a:endParaRPr lang="pt-BR" sz="36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58DF-CD82-4A72-B370-C94801557902}" type="datetime10">
              <a:rPr lang="pt-BR" smtClean="0"/>
              <a:pPr/>
              <a:t>16:30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7344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827585" y="2428875"/>
            <a:ext cx="3244354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500062" y="714375"/>
            <a:ext cx="5643563" cy="1000125"/>
            <a:chOff x="500033" y="714356"/>
            <a:chExt cx="5643603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500033" y="714356"/>
              <a:ext cx="2055728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2555761" y="1022738"/>
              <a:ext cx="2625940" cy="130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5"/>
            <a:ext cx="6715125" cy="1214438"/>
            <a:chOff x="-571536" y="714356"/>
            <a:chExt cx="6715172" cy="1214440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1928827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rot="10800000" flipV="1">
              <a:off x="1357291" y="1568432"/>
              <a:ext cx="3932265" cy="396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5"/>
            <a:ext cx="917578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Galáxias Gigantes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e anãs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056"/>
            <a:ext cx="91050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anã esferoidal </a:t>
            </a:r>
            <a:r>
              <a:rPr lang="pt-BR" i="1" dirty="0" smtClean="0">
                <a:solidFill>
                  <a:schemeClr val="bg1"/>
                </a:solidFill>
                <a:latin typeface="Century Gothic" pitchFamily="34" charset="0"/>
              </a:rPr>
              <a:t>Ursa </a:t>
            </a:r>
            <a:r>
              <a:rPr lang="pt-BR" i="1" dirty="0" err="1" smtClean="0">
                <a:solidFill>
                  <a:schemeClr val="bg1"/>
                </a:solidFill>
                <a:latin typeface="Century Gothic" pitchFamily="34" charset="0"/>
              </a:rPr>
              <a:t>Minor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88169-F736-4F9F-92E7-146C5B30F425}" type="datetime10">
              <a:rPr lang="pt-BR" smtClean="0"/>
              <a:pPr/>
              <a:t>16:31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7344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071563" y="928688"/>
            <a:ext cx="714375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ave esquerda 5"/>
          <p:cNvSpPr>
            <a:spLocks/>
          </p:cNvSpPr>
          <p:nvPr/>
        </p:nvSpPr>
        <p:spPr bwMode="auto">
          <a:xfrm rot="5400000">
            <a:off x="5214938" y="2571750"/>
            <a:ext cx="500062" cy="1500188"/>
          </a:xfrm>
          <a:prstGeom prst="leftBrace">
            <a:avLst>
              <a:gd name="adj1" fmla="val 65653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757613" y="2500313"/>
            <a:ext cx="33861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52 milhões de a.l.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http://en.wikipedia.org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23528" y="44624"/>
            <a:ext cx="8709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O superaglomerado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local de galáxias</a:t>
            </a: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42875" y="249238"/>
            <a:ext cx="9001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Estrutura em grande escala </a:t>
            </a:r>
          </a:p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do Universo</a:t>
            </a:r>
            <a:endParaRPr lang="pt-BR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>
                <a:solidFill>
                  <a:schemeClr val="bg1"/>
                </a:solidFill>
                <a:latin typeface="Century Gothic" pitchFamily="34" charset="0"/>
              </a:rPr>
              <a:t>Crédito da imagem: http://www.mpa-garching.mpg.de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16430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apturingthenight.com/blog/wp-content/uploads/2013/02/sli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15" y="332656"/>
            <a:ext cx="9172515" cy="623731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" y="692697"/>
            <a:ext cx="9066622" cy="616530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photos-h.ak.fbcdn.net/hphotos-ak-prn1/534886_160997727397093_768330249_n.jpg"/>
          <p:cNvPicPr>
            <a:picLocks noChangeAspect="1" noChangeArrowheads="1"/>
          </p:cNvPicPr>
          <p:nvPr/>
        </p:nvPicPr>
        <p:blipFill>
          <a:blip r:embed="rId2" cstate="print"/>
          <a:srcRect t="33176" b="10079"/>
          <a:stretch>
            <a:fillRect/>
          </a:stretch>
        </p:blipFill>
        <p:spPr bwMode="auto">
          <a:xfrm>
            <a:off x="1403648" y="33241"/>
            <a:ext cx="6120680" cy="6824759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97352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algn="l"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O nome vem da mitologia greco-romana</a:t>
            </a:r>
          </a:p>
          <a:p>
            <a:pPr algn="l"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b="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285750" y="1428750"/>
            <a:ext cx="86439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Para observar a Via Láctea, devemos procurar um lugar afastado dos grandes centros urbanos, com menos poluição luminosa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285750" y="4786313"/>
            <a:ext cx="86439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As regiões escuras, como o “Saco de Carvão” não são regiões sem estrelas e sim nuvens de gás que bloqueiam a luz das estrelas de fundo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85750" y="3357563"/>
            <a:ext cx="86439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Galileu mostrou no séc. XVII que a Via Láctea tem “constituição estelar”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Via Láctea ou 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b="0" ker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000125"/>
            <a:ext cx="571500" cy="5643563"/>
          </a:xfrm>
          <a:prstGeom prst="leftBrace">
            <a:avLst>
              <a:gd name="adj1" fmla="val 65650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438150" y="3286125"/>
            <a:ext cx="206216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a.l.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7309</TotalTime>
  <Words>788</Words>
  <Application>Microsoft Office PowerPoint</Application>
  <PresentationFormat>Apresentação na tela (4:3)</PresentationFormat>
  <Paragraphs>167</Paragraphs>
  <Slides>39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Blank Presentation</vt:lpstr>
      <vt:lpstr>Slide 1</vt:lpstr>
      <vt:lpstr>A Via Láctea como  vista da Terra</vt:lpstr>
      <vt:lpstr>Slide 3</vt:lpstr>
      <vt:lpstr>Slide 4</vt:lpstr>
      <vt:lpstr>Slide 5</vt:lpstr>
      <vt:lpstr>Slide 6</vt:lpstr>
      <vt:lpstr>Slide 7</vt:lpstr>
      <vt:lpstr>Via Láctea ou a Galáxia</vt:lpstr>
      <vt:lpstr>A Via Láctea vista de frente</vt:lpstr>
      <vt:lpstr>A Via Láctea: vista oblíqua</vt:lpstr>
      <vt:lpstr>Como seria a Via Láctea de perfil</vt:lpstr>
      <vt:lpstr>Estrutura da Galáxia</vt:lpstr>
      <vt:lpstr>Via Láctea: estrutura</vt:lpstr>
      <vt:lpstr>A Via Láctea vista de perfil</vt:lpstr>
      <vt:lpstr>Principais constituintes galácticos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Outras galáxias</vt:lpstr>
      <vt:lpstr>Classificação  de Hubble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O Grupo Local de galáxias e além</vt:lpstr>
      <vt:lpstr>O Grupo Local</vt:lpstr>
      <vt:lpstr>Slide 34</vt:lpstr>
      <vt:lpstr>Slide 35</vt:lpstr>
      <vt:lpstr>A anã esferoidal Ursa Minor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394</cp:revision>
  <cp:lastPrinted>2000-05-01T12:23:36Z</cp:lastPrinted>
  <dcterms:created xsi:type="dcterms:W3CDTF">1995-06-17T23:31:02Z</dcterms:created>
  <dcterms:modified xsi:type="dcterms:W3CDTF">2014-04-10T19:35:18Z</dcterms:modified>
</cp:coreProperties>
</file>