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961" r:id="rId2"/>
    <p:sldId id="1021" r:id="rId3"/>
    <p:sldId id="1011" r:id="rId4"/>
    <p:sldId id="1012" r:id="rId5"/>
    <p:sldId id="1020" r:id="rId6"/>
    <p:sldId id="1022" r:id="rId7"/>
    <p:sldId id="1024" r:id="rId8"/>
    <p:sldId id="1005" r:id="rId9"/>
    <p:sldId id="1001" r:id="rId10"/>
    <p:sldId id="1002" r:id="rId11"/>
    <p:sldId id="1004" r:id="rId12"/>
    <p:sldId id="1006" r:id="rId13"/>
    <p:sldId id="1025" r:id="rId14"/>
    <p:sldId id="1026" r:id="rId15"/>
    <p:sldId id="1027" r:id="rId16"/>
    <p:sldId id="1028" r:id="rId1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00"/>
    <a:srgbClr val="37CBFF"/>
    <a:srgbClr val="00CC99"/>
    <a:srgbClr val="000066"/>
    <a:srgbClr val="0066FF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80" d="100"/>
          <a:sy n="80" d="100"/>
        </p:scale>
        <p:origin x="-1602" y="-13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http://cienciageografica.carpetapedagogica.com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celhorcomp.sw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altazimuth.swf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radecdemo.sw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celestialhorizon.sw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1752600"/>
          </a:xfrm>
        </p:spPr>
        <p:txBody>
          <a:bodyPr/>
          <a:lstStyle/>
          <a:p>
            <a:r>
              <a:rPr lang="pt-BR" sz="72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Alguns conceitos de Astrometria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3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491880" y="332656"/>
            <a:ext cx="2555776" cy="143762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3419872" y="620688"/>
            <a:ext cx="2667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</a:t>
            </a:r>
          </a:p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72116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/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133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34" name="Elipse 13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3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12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21" name="Elipse 12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96" name="CaixaDeTexto 195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5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196" grpId="0"/>
      <p:bldP spid="73" grpId="0" animBg="1"/>
      <p:bldP spid="65" grpId="0" animBg="1"/>
      <p:bldP spid="66" grpId="0" animBg="1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6390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Simulando as trajetórias diárias dos astros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Apêndice: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Sistemas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 coordenadas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Coordenadas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altazimutais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Coordenadas geográficas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194" name="Picture 2" descr="http://2.bp.blogspot.com/-XcjCF_lObOo/UVdCFPPFQAI/AAAAAAAAH8M/CQ3m9ny1iz8/s400/Meridianos_y_paralel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132856"/>
            <a:ext cx="6813176" cy="3593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Coordenadas equatoriais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Oval 2"/>
          <p:cNvSpPr>
            <a:spLocks noChangeArrowheads="1"/>
          </p:cNvSpPr>
          <p:nvPr/>
        </p:nvSpPr>
        <p:spPr bwMode="auto">
          <a:xfrm>
            <a:off x="2268538" y="1484313"/>
            <a:ext cx="4681537" cy="4752975"/>
          </a:xfrm>
          <a:prstGeom prst="ellipse">
            <a:avLst/>
          </a:prstGeom>
          <a:gradFill flip="none" rotWithShape="1">
            <a:gsLst>
              <a:gs pos="65000">
                <a:srgbClr val="000000">
                  <a:alpha val="40000"/>
                </a:srgbClr>
              </a:gs>
              <a:gs pos="7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221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6" name="Arc 4"/>
          <p:cNvSpPr>
            <a:spLocks/>
          </p:cNvSpPr>
          <p:nvPr/>
        </p:nvSpPr>
        <p:spPr bwMode="auto">
          <a:xfrm flipV="1">
            <a:off x="2268538" y="3141663"/>
            <a:ext cx="4679950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50800" cap="rnd">
            <a:solidFill>
              <a:srgbClr val="339966">
                <a:alpha val="70000"/>
              </a:srgb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 flipV="1">
            <a:off x="3922638" y="3140968"/>
            <a:ext cx="1441450" cy="1584325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8" name="AutoShape 16"/>
          <p:cNvSpPr>
            <a:spLocks noChangeArrowheads="1"/>
          </p:cNvSpPr>
          <p:nvPr/>
        </p:nvSpPr>
        <p:spPr bwMode="auto">
          <a:xfrm>
            <a:off x="5292725" y="5516563"/>
            <a:ext cx="217488" cy="1444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9" name="AutoShape 17"/>
          <p:cNvSpPr>
            <a:spLocks noChangeArrowheads="1"/>
          </p:cNvSpPr>
          <p:nvPr/>
        </p:nvSpPr>
        <p:spPr bwMode="auto">
          <a:xfrm>
            <a:off x="5724525" y="5084763"/>
            <a:ext cx="217488" cy="1444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0" name="AutoShape 18"/>
          <p:cNvSpPr>
            <a:spLocks noChangeArrowheads="1"/>
          </p:cNvSpPr>
          <p:nvPr/>
        </p:nvSpPr>
        <p:spPr bwMode="auto">
          <a:xfrm>
            <a:off x="4427538" y="5589588"/>
            <a:ext cx="217487" cy="14446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auto">
          <a:xfrm>
            <a:off x="2771775" y="4724400"/>
            <a:ext cx="217488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3429000" y="4797425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  <p:sp>
        <p:nvSpPr>
          <p:cNvPr id="591894" name="Text Box 22"/>
          <p:cNvSpPr txBox="1">
            <a:spLocks noChangeArrowheads="1"/>
          </p:cNvSpPr>
          <p:nvPr/>
        </p:nvSpPr>
        <p:spPr bwMode="auto">
          <a:xfrm>
            <a:off x="5357813" y="2500313"/>
            <a:ext cx="360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7019925" y="3649663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197768"/>
            <a:ext cx="8715375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horizonte e os pontos cardeais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2286000" y="3929063"/>
            <a:ext cx="4679950" cy="0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295" name="CaixaDeTexto 33"/>
          <p:cNvSpPr txBox="1">
            <a:spLocks noChangeArrowheads="1"/>
          </p:cNvSpPr>
          <p:nvPr/>
        </p:nvSpPr>
        <p:spPr bwMode="auto">
          <a:xfrm>
            <a:off x="142875" y="4643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nasce</a:t>
            </a:r>
          </a:p>
        </p:txBody>
      </p:sp>
      <p:sp>
        <p:nvSpPr>
          <p:cNvPr id="11296" name="CaixaDeTexto 34"/>
          <p:cNvSpPr txBox="1">
            <a:spLocks noChangeArrowheads="1"/>
          </p:cNvSpPr>
          <p:nvPr/>
        </p:nvSpPr>
        <p:spPr bwMode="auto">
          <a:xfrm>
            <a:off x="7572375" y="2357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se põe</a:t>
            </a:r>
          </a:p>
        </p:txBody>
      </p:sp>
      <p:sp>
        <p:nvSpPr>
          <p:cNvPr id="35" name="Arc 5"/>
          <p:cNvSpPr>
            <a:spLocks/>
          </p:cNvSpPr>
          <p:nvPr/>
        </p:nvSpPr>
        <p:spPr bwMode="auto">
          <a:xfrm flipV="1">
            <a:off x="2268538" y="3845669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 do Sol: http://wwwdevinin.blogspot.com</a:t>
            </a:r>
          </a:p>
        </p:txBody>
      </p:sp>
      <p:grpSp>
        <p:nvGrpSpPr>
          <p:cNvPr id="3" name="Grupo 62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7" name="Elipse 3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9" name="Conector reto 38"/>
            <p:cNvCxnSpPr>
              <a:stCxn id="3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3870970" y="46245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6" name="Lua 65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395536" y="5733256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Esfera Celeste</a:t>
            </a:r>
            <a:endParaRPr lang="pt-BR" sz="2800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91880" name="AutoShape 8"/>
          <p:cNvSpPr>
            <a:spLocks noChangeArrowheads="1"/>
          </p:cNvSpPr>
          <p:nvPr/>
        </p:nvSpPr>
        <p:spPr bwMode="auto">
          <a:xfrm>
            <a:off x="2555875" y="28527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1" name="AutoShape 9"/>
          <p:cNvSpPr>
            <a:spLocks noChangeArrowheads="1"/>
          </p:cNvSpPr>
          <p:nvPr/>
        </p:nvSpPr>
        <p:spPr bwMode="auto">
          <a:xfrm>
            <a:off x="3203575" y="22050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2" name="AutoShape 10"/>
          <p:cNvSpPr>
            <a:spLocks noChangeArrowheads="1"/>
          </p:cNvSpPr>
          <p:nvPr/>
        </p:nvSpPr>
        <p:spPr bwMode="auto">
          <a:xfrm>
            <a:off x="5724525" y="2781300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5435600" y="1773238"/>
            <a:ext cx="217488" cy="144462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4" name="AutoShape 12"/>
          <p:cNvSpPr>
            <a:spLocks noChangeArrowheads="1"/>
          </p:cNvSpPr>
          <p:nvPr/>
        </p:nvSpPr>
        <p:spPr bwMode="auto">
          <a:xfrm>
            <a:off x="5867400" y="2276475"/>
            <a:ext cx="217488" cy="144463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7" name="AutoShape 15"/>
          <p:cNvSpPr>
            <a:spLocks noChangeArrowheads="1"/>
          </p:cNvSpPr>
          <p:nvPr/>
        </p:nvSpPr>
        <p:spPr bwMode="auto">
          <a:xfrm>
            <a:off x="4211638" y="2060575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4" name="Grupo 59"/>
          <p:cNvGrpSpPr/>
          <p:nvPr/>
        </p:nvGrpSpPr>
        <p:grpSpPr>
          <a:xfrm>
            <a:off x="62879" y="2509838"/>
            <a:ext cx="1800000" cy="2322681"/>
            <a:chOff x="62879" y="2357438"/>
            <a:chExt cx="1800000" cy="2322681"/>
          </a:xfrm>
        </p:grpSpPr>
        <p:sp>
          <p:nvSpPr>
            <p:cNvPr id="11293" name="Seta para cima 31"/>
            <p:cNvSpPr>
              <a:spLocks noChangeArrowheads="1"/>
            </p:cNvSpPr>
            <p:nvPr/>
          </p:nvSpPr>
          <p:spPr bwMode="auto">
            <a:xfrm>
              <a:off x="642938" y="2357438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3"/>
            <p:cNvSpPr>
              <a:spLocks noChangeArrowheads="1"/>
            </p:cNvSpPr>
            <p:nvPr/>
          </p:nvSpPr>
          <p:spPr bwMode="auto">
            <a:xfrm>
              <a:off x="62879" y="2880119"/>
              <a:ext cx="1800000" cy="1800000"/>
            </a:xfrm>
            <a:prstGeom prst="ellipse">
              <a:avLst/>
            </a:prstGeom>
            <a:gradFill flip="none" rotWithShape="1">
              <a:gsLst>
                <a:gs pos="50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67"/>
          <p:cNvGrpSpPr/>
          <p:nvPr/>
        </p:nvGrpSpPr>
        <p:grpSpPr>
          <a:xfrm>
            <a:off x="7380312" y="3048344"/>
            <a:ext cx="1800000" cy="2396879"/>
            <a:chOff x="7380312" y="3048344"/>
            <a:chExt cx="1800000" cy="2396879"/>
          </a:xfrm>
        </p:grpSpPr>
        <p:sp>
          <p:nvSpPr>
            <p:cNvPr id="11294" name="Seta para cima 32"/>
            <p:cNvSpPr>
              <a:spLocks noChangeArrowheads="1"/>
            </p:cNvSpPr>
            <p:nvPr/>
          </p:nvSpPr>
          <p:spPr bwMode="auto">
            <a:xfrm rot="10800000">
              <a:off x="8001000" y="4873723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6" name="Grupo 61"/>
            <p:cNvGrpSpPr/>
            <p:nvPr/>
          </p:nvGrpSpPr>
          <p:grpSpPr>
            <a:xfrm>
              <a:off x="7380312" y="3048344"/>
              <a:ext cx="1800000" cy="1800000"/>
              <a:chOff x="62879" y="2880119"/>
              <a:chExt cx="1800000" cy="1800000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3068960"/>
                <a:ext cx="1440000" cy="143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Oval 3"/>
              <p:cNvSpPr>
                <a:spLocks noChangeArrowheads="1"/>
              </p:cNvSpPr>
              <p:nvPr/>
            </p:nvSpPr>
            <p:spPr bwMode="auto">
              <a:xfrm>
                <a:off x="62879" y="2880119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DDF03">
                      <a:alpha val="83000"/>
                    </a:srgbClr>
                  </a:gs>
                  <a:gs pos="24000">
                    <a:schemeClr val="bg1">
                      <a:alpha val="0"/>
                    </a:schemeClr>
                  </a:gs>
                  <a:gs pos="100000">
                    <a:srgbClr val="4D0808">
                      <a:alpha val="1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1706194" y="3573934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0278 -0.192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4 0.1958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/>
      <p:bldP spid="591888" grpId="0" animBg="1"/>
      <p:bldP spid="591889" grpId="0" animBg="1"/>
      <p:bldP spid="591890" grpId="0" animBg="1"/>
      <p:bldP spid="591891" grpId="0" animBg="1"/>
      <p:bldP spid="591892" grpId="0"/>
      <p:bldP spid="591894" grpId="0"/>
      <p:bldP spid="591895" grpId="0"/>
      <p:bldP spid="11295" grpId="0"/>
      <p:bldP spid="11296" grpId="0"/>
      <p:bldP spid="35" grpId="0" animBg="1"/>
      <p:bldP spid="36" grpId="0"/>
      <p:bldP spid="47" grpId="0" animBg="1"/>
      <p:bldP spid="49" grpId="0" animBg="1"/>
      <p:bldP spid="50" grpId="0" animBg="1"/>
      <p:bldP spid="51" grpId="0" animBg="1"/>
      <p:bldP spid="52" grpId="0"/>
      <p:bldP spid="591880" grpId="0" animBg="1"/>
      <p:bldP spid="591881" grpId="0" animBg="1"/>
      <p:bldP spid="591882" grpId="0" animBg="1"/>
      <p:bldP spid="591883" grpId="0" animBg="1"/>
      <p:bldP spid="591884" grpId="0" animBg="1"/>
      <p:bldP spid="591886" grpId="0" animBg="1"/>
      <p:bldP spid="591887" grpId="0" animBg="1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4644008" y="3933056"/>
            <a:ext cx="0" cy="2304256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06194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6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096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44008" y="1484313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53838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64112" y="462989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1079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9" name="CaixaDeTexto 34"/>
          <p:cNvSpPr txBox="1">
            <a:spLocks noChangeArrowheads="1"/>
          </p:cNvSpPr>
          <p:nvPr/>
        </p:nvSpPr>
        <p:spPr bwMode="auto">
          <a:xfrm>
            <a:off x="4728567" y="1052736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 e o Nadir</a:t>
            </a:r>
          </a:p>
        </p:txBody>
      </p:sp>
      <p:grpSp>
        <p:nvGrpSpPr>
          <p:cNvPr id="60" name="Grupo 101"/>
          <p:cNvGrpSpPr/>
          <p:nvPr/>
        </p:nvGrpSpPr>
        <p:grpSpPr>
          <a:xfrm rot="18342476">
            <a:off x="4313577" y="5931192"/>
            <a:ext cx="636551" cy="636551"/>
            <a:chOff x="7100825" y="2059484"/>
            <a:chExt cx="636551" cy="636551"/>
          </a:xfrm>
        </p:grpSpPr>
        <p:sp>
          <p:nvSpPr>
            <p:cNvPr id="6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2" name="Elipse 61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3072383" y="6218148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</a:rPr>
              <a:t>Nadir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92922" grpId="0" animBg="1"/>
      <p:bldP spid="59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474845"/>
            <a:ext cx="1404000" cy="4752000"/>
          </a:xfrm>
          <a:prstGeom prst="arc">
            <a:avLst>
              <a:gd name="adj1" fmla="val 16244478"/>
              <a:gd name="adj2" fmla="val 5483612"/>
            </a:avLst>
          </a:prstGeom>
          <a:noFill/>
          <a:ln w="66675" cap="flat" cmpd="sng" algn="ctr">
            <a:solidFill>
              <a:srgbClr val="00FF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28063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3163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10815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5" name="Arc 8"/>
          <p:cNvSpPr>
            <a:spLocks/>
          </p:cNvSpPr>
          <p:nvPr/>
        </p:nvSpPr>
        <p:spPr bwMode="auto">
          <a:xfrm rot="5400000" flipV="1">
            <a:off x="1905311" y="3456949"/>
            <a:ext cx="4716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39728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28063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5352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Almucântares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87824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39728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Arc 24"/>
          <p:cNvSpPr>
            <a:spLocks noChangeAspect="1"/>
          </p:cNvSpPr>
          <p:nvPr/>
        </p:nvSpPr>
        <p:spPr bwMode="auto">
          <a:xfrm flipV="1">
            <a:off x="3258062" y="1628800"/>
            <a:ext cx="2771577" cy="846204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ys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0" name="Arc 22"/>
          <p:cNvSpPr>
            <a:spLocks/>
          </p:cNvSpPr>
          <p:nvPr/>
        </p:nvSpPr>
        <p:spPr bwMode="auto">
          <a:xfrm flipV="1">
            <a:off x="2321812" y="2718029"/>
            <a:ext cx="4602701" cy="150018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ys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1" name="Arc 24"/>
          <p:cNvSpPr>
            <a:spLocks/>
          </p:cNvSpPr>
          <p:nvPr/>
        </p:nvSpPr>
        <p:spPr bwMode="auto">
          <a:xfrm flipV="1">
            <a:off x="2683968" y="1969114"/>
            <a:ext cx="3888000" cy="13680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ys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2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3" name="Arc 25"/>
          <p:cNvSpPr>
            <a:spLocks/>
          </p:cNvSpPr>
          <p:nvPr/>
        </p:nvSpPr>
        <p:spPr bwMode="auto">
          <a:xfrm flipV="1">
            <a:off x="2682726" y="2672093"/>
            <a:ext cx="3888000" cy="648000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4" name="Arc 23"/>
          <p:cNvSpPr>
            <a:spLocks/>
          </p:cNvSpPr>
          <p:nvPr/>
        </p:nvSpPr>
        <p:spPr bwMode="auto">
          <a:xfrm flipV="1">
            <a:off x="2336172" y="3444279"/>
            <a:ext cx="4572000" cy="785813"/>
          </a:xfrm>
          <a:custGeom>
            <a:avLst/>
            <a:gdLst>
              <a:gd name="T0" fmla="*/ 2147483647 w 43200"/>
              <a:gd name="T1" fmla="*/ 2147483647 h 22552"/>
              <a:gd name="T2" fmla="*/ 2147483647 w 43200"/>
              <a:gd name="T3" fmla="*/ 2147483647 h 22552"/>
              <a:gd name="T4" fmla="*/ 2147483647 w 43200"/>
              <a:gd name="T5" fmla="*/ 2147483647 h 22552"/>
              <a:gd name="T6" fmla="*/ 0 60000 65536"/>
              <a:gd name="T7" fmla="*/ 0 60000 65536"/>
              <a:gd name="T8" fmla="*/ 0 60000 65536"/>
              <a:gd name="T9" fmla="*/ 0 w 43200"/>
              <a:gd name="T10" fmla="*/ 0 h 22552"/>
              <a:gd name="T11" fmla="*/ 43200 w 43200"/>
              <a:gd name="T12" fmla="*/ 22552 h 22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552" fill="none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552" stroke="0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5" name="Arc 25"/>
          <p:cNvSpPr>
            <a:spLocks noChangeAspect="1"/>
          </p:cNvSpPr>
          <p:nvPr/>
        </p:nvSpPr>
        <p:spPr bwMode="auto">
          <a:xfrm flipV="1">
            <a:off x="3240075" y="1981580"/>
            <a:ext cx="2757570" cy="504055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0" grpId="0" animBg="1"/>
      <p:bldP spid="61" grpId="0" animBg="1"/>
      <p:bldP spid="63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44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692288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e Equador Celestes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691680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272432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492488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6814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283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9377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6138088" y="2109300"/>
            <a:ext cx="636551" cy="636551"/>
            <a:chOff x="7100825" y="2059484"/>
            <a:chExt cx="636551" cy="636551"/>
          </a:xfrm>
        </p:grpSpPr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2383123" y="4995088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77147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Times New Roman" pitchFamily="18" charset="0"/>
              </a:rPr>
              <a:t>φ</a:t>
            </a:r>
            <a:endParaRPr lang="pt-BR" sz="4000" b="0" i="1" dirty="0">
              <a:solidFill>
                <a:srgbClr val="00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16424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83914" y="2806406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16" grpId="0" animBg="1"/>
      <p:bldP spid="13343" grpId="0"/>
      <p:bldP spid="13344" grpId="0"/>
      <p:bldP spid="122" grpId="0" animBg="1"/>
      <p:bldP spid="140" grpId="0" animBg="1"/>
      <p:bldP spid="34" grpId="0" animBg="1"/>
      <p:bldP spid="34" grpId="1" animBg="1"/>
      <p:bldP spid="59" grpId="0"/>
      <p:bldP spid="60" grpId="0" animBg="1"/>
      <p:bldP spid="62" grpId="0"/>
      <p:bldP spid="138" grpId="0" animBg="1"/>
      <p:bldP spid="35" grpId="0" animBg="1"/>
      <p:bldP spid="35" grpId="1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" name="Arco 75"/>
          <p:cNvSpPr/>
          <p:nvPr/>
        </p:nvSpPr>
        <p:spPr bwMode="auto">
          <a:xfrm rot="8526017">
            <a:off x="3652035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7" name="Line 27"/>
          <p:cNvSpPr>
            <a:spLocks noChangeShapeType="1"/>
          </p:cNvSpPr>
          <p:nvPr/>
        </p:nvSpPr>
        <p:spPr bwMode="auto">
          <a:xfrm flipV="1">
            <a:off x="2699792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14525" y="1484784"/>
            <a:ext cx="5665787" cy="4752975"/>
            <a:chOff x="1714480" y="1483866"/>
            <a:chExt cx="5665808" cy="4752975"/>
          </a:xfrm>
        </p:grpSpPr>
        <p:sp>
          <p:nvSpPr>
            <p:cNvPr id="83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5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6" name="Arc 4"/>
            <p:cNvSpPr>
              <a:spLocks/>
            </p:cNvSpPr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89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91" name="Arc 3"/>
          <p:cNvSpPr>
            <a:spLocks/>
          </p:cNvSpPr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" name="Arc 5"/>
          <p:cNvSpPr>
            <a:spLocks/>
          </p:cNvSpPr>
          <p:nvPr/>
        </p:nvSpPr>
        <p:spPr bwMode="auto">
          <a:xfrm flipV="1">
            <a:off x="2279936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3" name="Line 26"/>
          <p:cNvSpPr>
            <a:spLocks noChangeShapeType="1"/>
          </p:cNvSpPr>
          <p:nvPr/>
        </p:nvSpPr>
        <p:spPr bwMode="auto">
          <a:xfrm flipV="1">
            <a:off x="4499992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4" name="Arco 93"/>
          <p:cNvSpPr/>
          <p:nvPr/>
        </p:nvSpPr>
        <p:spPr bwMode="auto">
          <a:xfrm rot="8526017">
            <a:off x="3684588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7984" y="3313216"/>
            <a:ext cx="288032" cy="648072"/>
            <a:chOff x="4499992" y="3313216"/>
            <a:chExt cx="288032" cy="648072"/>
          </a:xfrm>
        </p:grpSpPr>
        <p:sp>
          <p:nvSpPr>
            <p:cNvPr id="100" name="Elipse 9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101" name="Conector reto 100"/>
            <p:cNvCxnSpPr>
              <a:stCxn id="10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2" name="Conector reto 10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3" name="Conector reto 10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4" name="Conector reto 10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5" name="Conector reto 10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" name="Grupo 32"/>
          <p:cNvGrpSpPr/>
          <p:nvPr/>
        </p:nvGrpSpPr>
        <p:grpSpPr>
          <a:xfrm flipH="1">
            <a:off x="2555776" y="1772816"/>
            <a:ext cx="3960440" cy="4033515"/>
            <a:chOff x="2555875" y="1700535"/>
            <a:chExt cx="3805696" cy="4033515"/>
          </a:xfrm>
        </p:grpSpPr>
        <p:sp>
          <p:nvSpPr>
            <p:cNvPr id="110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5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7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9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4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25" name="Oval 25"/>
          <p:cNvSpPr>
            <a:spLocks noChangeArrowheads="1"/>
          </p:cNvSpPr>
          <p:nvPr/>
        </p:nvSpPr>
        <p:spPr bwMode="auto">
          <a:xfrm>
            <a:off x="4935852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6" name="Oval 25"/>
          <p:cNvSpPr>
            <a:spLocks noChangeArrowheads="1"/>
          </p:cNvSpPr>
          <p:nvPr/>
        </p:nvSpPr>
        <p:spPr bwMode="auto">
          <a:xfrm>
            <a:off x="219687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7" name="Oval 25"/>
          <p:cNvSpPr>
            <a:spLocks noChangeArrowheads="1"/>
          </p:cNvSpPr>
          <p:nvPr/>
        </p:nvSpPr>
        <p:spPr bwMode="auto">
          <a:xfrm>
            <a:off x="687739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8" name="Lua 127"/>
          <p:cNvSpPr/>
          <p:nvPr/>
        </p:nvSpPr>
        <p:spPr bwMode="auto">
          <a:xfrm rot="16200000">
            <a:off x="4070392" y="3820672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6145592" y="2109300"/>
            <a:ext cx="636551" cy="636551"/>
            <a:chOff x="7100825" y="2059484"/>
            <a:chExt cx="636551" cy="636551"/>
          </a:xfrm>
        </p:grpSpPr>
        <p:sp>
          <p:nvSpPr>
            <p:cNvPr id="13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31" name="Elipse 13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2390627" y="4995088"/>
            <a:ext cx="636551" cy="636551"/>
            <a:chOff x="7100825" y="2059484"/>
            <a:chExt cx="636551" cy="636551"/>
          </a:xfrm>
        </p:grpSpPr>
        <p:sp>
          <p:nvSpPr>
            <p:cNvPr id="133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34" name="Elipse 13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35" name="CaixaDeTexto 134"/>
          <p:cNvSpPr txBox="1"/>
          <p:nvPr/>
        </p:nvSpPr>
        <p:spPr>
          <a:xfrm>
            <a:off x="3491880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36" name="Arco 135"/>
          <p:cNvSpPr/>
          <p:nvPr/>
        </p:nvSpPr>
        <p:spPr bwMode="auto">
          <a:xfrm rot="8526017">
            <a:off x="3684651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1" name="Elipse 140"/>
          <p:cNvSpPr>
            <a:spLocks noChangeAspect="1"/>
          </p:cNvSpPr>
          <p:nvPr/>
        </p:nvSpPr>
        <p:spPr bwMode="auto">
          <a:xfrm>
            <a:off x="3026736" y="1780744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42" name="Arco 141"/>
          <p:cNvSpPr/>
          <p:nvPr/>
        </p:nvSpPr>
        <p:spPr bwMode="auto">
          <a:xfrm rot="8526017">
            <a:off x="3670117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4" name="Oval 25"/>
          <p:cNvSpPr>
            <a:spLocks noChangeArrowheads="1"/>
          </p:cNvSpPr>
          <p:nvPr/>
        </p:nvSpPr>
        <p:spPr bwMode="auto">
          <a:xfrm>
            <a:off x="3997077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Arco 71"/>
          <p:cNvSpPr/>
          <p:nvPr/>
        </p:nvSpPr>
        <p:spPr bwMode="auto">
          <a:xfrm rot="10200000">
            <a:off x="3563786" y="1554095"/>
            <a:ext cx="1895878" cy="4669768"/>
          </a:xfrm>
          <a:prstGeom prst="arc">
            <a:avLst>
              <a:gd name="adj1" fmla="val 8848445"/>
              <a:gd name="adj2" fmla="val 13558904"/>
            </a:avLst>
          </a:prstGeom>
          <a:noFill/>
          <a:ln w="50800" cap="flat" cmpd="sng" algn="ctr">
            <a:solidFill>
              <a:schemeClr val="bg1">
                <a:alpha val="38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7" name="Grupo 136"/>
          <p:cNvGrpSpPr/>
          <p:nvPr/>
        </p:nvGrpSpPr>
        <p:grpSpPr>
          <a:xfrm rot="1602709">
            <a:off x="3542718" y="1528348"/>
            <a:ext cx="1987539" cy="4740666"/>
            <a:chOff x="8369875" y="1321061"/>
            <a:chExt cx="1669410" cy="4596442"/>
          </a:xfrm>
        </p:grpSpPr>
        <p:sp>
          <p:nvSpPr>
            <p:cNvPr id="32" name="Arco 31"/>
            <p:cNvSpPr/>
            <p:nvPr/>
          </p:nvSpPr>
          <p:spPr bwMode="auto">
            <a:xfrm rot="8526017">
              <a:off x="8397434" y="1389802"/>
              <a:ext cx="1592420" cy="4527701"/>
            </a:xfrm>
            <a:prstGeom prst="arc">
              <a:avLst>
                <a:gd name="adj1" fmla="val 13722964"/>
                <a:gd name="adj2" fmla="val 16153498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Arco 30"/>
            <p:cNvSpPr/>
            <p:nvPr/>
          </p:nvSpPr>
          <p:spPr bwMode="auto">
            <a:xfrm rot="8526017">
              <a:off x="8369875" y="1351639"/>
              <a:ext cx="1614195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Arco 29"/>
            <p:cNvSpPr/>
            <p:nvPr/>
          </p:nvSpPr>
          <p:spPr bwMode="auto">
            <a:xfrm rot="8526017">
              <a:off x="8416025" y="1321061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upo 54"/>
          <p:cNvGrpSpPr/>
          <p:nvPr/>
        </p:nvGrpSpPr>
        <p:grpSpPr>
          <a:xfrm>
            <a:off x="3102656" y="2276872"/>
            <a:ext cx="864096" cy="899960"/>
            <a:chOff x="7618448" y="2832375"/>
            <a:chExt cx="864096" cy="899960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7" name="Text Box 20"/>
          <p:cNvSpPr txBox="1">
            <a:spLocks noChangeArrowheads="1"/>
          </p:cNvSpPr>
          <p:nvPr/>
        </p:nvSpPr>
        <p:spPr bwMode="auto">
          <a:xfrm>
            <a:off x="3691937" y="4797896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cxnSp>
        <p:nvCxnSpPr>
          <p:cNvPr id="36" name="Conector de seta reta 35"/>
          <p:cNvCxnSpPr/>
          <p:nvPr/>
        </p:nvCxnSpPr>
        <p:spPr bwMode="auto">
          <a:xfrm flipV="1">
            <a:off x="357752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98" name="Texto explicativo retangular 97"/>
          <p:cNvSpPr/>
          <p:nvPr/>
        </p:nvSpPr>
        <p:spPr bwMode="auto">
          <a:xfrm>
            <a:off x="6444208" y="620688"/>
            <a:ext cx="2376264" cy="1008112"/>
          </a:xfrm>
          <a:prstGeom prst="wedgeRectCallout">
            <a:avLst>
              <a:gd name="adj1" fmla="val -169154"/>
              <a:gd name="adj2" fmla="val 106063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</a:rPr>
              <a:t>Movimento anual!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72" grpId="0" animBg="1"/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rco 67"/>
          <p:cNvSpPr/>
          <p:nvPr/>
        </p:nvSpPr>
        <p:spPr bwMode="auto">
          <a:xfrm rot="8526017">
            <a:off x="4376930" y="1223563"/>
            <a:ext cx="1641871" cy="4527699"/>
          </a:xfrm>
          <a:prstGeom prst="arc">
            <a:avLst>
              <a:gd name="adj1" fmla="val 11662667"/>
              <a:gd name="adj2" fmla="val 14865733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Arco 66"/>
          <p:cNvSpPr/>
          <p:nvPr/>
        </p:nvSpPr>
        <p:spPr bwMode="auto">
          <a:xfrm rot="8526017">
            <a:off x="3842346" y="1544221"/>
            <a:ext cx="1637361" cy="4669768"/>
          </a:xfrm>
          <a:prstGeom prst="arc">
            <a:avLst>
              <a:gd name="adj1" fmla="val 9154968"/>
              <a:gd name="adj2" fmla="val 14585435"/>
            </a:avLst>
          </a:prstGeom>
          <a:noFill/>
          <a:ln w="635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3688" y="1484784"/>
            <a:ext cx="5665787" cy="4752975"/>
            <a:chOff x="1714480" y="1555874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89552" y="1555874"/>
              <a:ext cx="4681532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3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300393" y="3140497"/>
              <a:ext cx="4679943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60000"/>
              </a:srgbClr>
            </a:solidFill>
            <a:ln w="63500" cap="rnd">
              <a:solidFill>
                <a:srgbClr val="339966">
                  <a:alpha val="36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804174" y="20605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2124075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68152" y="378904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572000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>
            <a:off x="4932040" y="29969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3034411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928396" y="1603615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101600" cap="flat" cmpd="sng" algn="ctr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927739" y="1614779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5928959" y="1614962"/>
            <a:ext cx="671678" cy="2102070"/>
            <a:chOff x="5563197" y="1603648"/>
            <a:chExt cx="671678" cy="2102070"/>
          </a:xfrm>
        </p:grpSpPr>
        <p:sp>
          <p:nvSpPr>
            <p:cNvPr id="37" name="Arco 36"/>
            <p:cNvSpPr/>
            <p:nvPr/>
          </p:nvSpPr>
          <p:spPr bwMode="auto">
            <a:xfrm rot="8478773">
              <a:off x="5563197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98425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Arco 37"/>
            <p:cNvSpPr/>
            <p:nvPr/>
          </p:nvSpPr>
          <p:spPr bwMode="auto">
            <a:xfrm rot="8578539">
              <a:off x="5581332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63500" cap="flat" cmpd="sng" algn="ctr">
              <a:solidFill>
                <a:srgbClr val="00CC99">
                  <a:alpha val="35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4349335" y="1178746"/>
            <a:ext cx="1641871" cy="4527699"/>
          </a:xfrm>
          <a:prstGeom prst="arc">
            <a:avLst>
              <a:gd name="adj1" fmla="val 5400390"/>
              <a:gd name="adj2" fmla="val 12135889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8526017">
            <a:off x="4309606" y="1200446"/>
            <a:ext cx="1717132" cy="4527699"/>
          </a:xfrm>
          <a:prstGeom prst="arc">
            <a:avLst>
              <a:gd name="adj1" fmla="val 14953234"/>
              <a:gd name="adj2" fmla="val 16153498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Lua 64"/>
          <p:cNvSpPr/>
          <p:nvPr/>
        </p:nvSpPr>
        <p:spPr bwMode="auto">
          <a:xfrm rot="16200000">
            <a:off x="4109624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47"/>
          <p:cNvGrpSpPr/>
          <p:nvPr/>
        </p:nvGrpSpPr>
        <p:grpSpPr>
          <a:xfrm>
            <a:off x="4292357" y="1176358"/>
            <a:ext cx="1762226" cy="4566099"/>
            <a:chOff x="8479606" y="1327138"/>
            <a:chExt cx="1762226" cy="4566099"/>
          </a:xfrm>
        </p:grpSpPr>
        <p:sp>
          <p:nvSpPr>
            <p:cNvPr id="47" name="Arco 46"/>
            <p:cNvSpPr/>
            <p:nvPr/>
          </p:nvSpPr>
          <p:spPr bwMode="auto">
            <a:xfrm rot="8526017">
              <a:off x="8599961" y="1538428"/>
              <a:ext cx="1641871" cy="4318862"/>
            </a:xfrm>
            <a:prstGeom prst="arc">
              <a:avLst>
                <a:gd name="adj1" fmla="val 12332762"/>
                <a:gd name="adj2" fmla="val 16352928"/>
              </a:avLst>
            </a:prstGeom>
            <a:noFill/>
            <a:ln w="63500" cap="flat" cmpd="sng" algn="ctr">
              <a:solidFill>
                <a:srgbClr val="00CC99">
                  <a:alpha val="35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Arco 45"/>
            <p:cNvSpPr/>
            <p:nvPr/>
          </p:nvSpPr>
          <p:spPr bwMode="auto">
            <a:xfrm rot="8526017">
              <a:off x="8541379" y="1327138"/>
              <a:ext cx="1641871" cy="4527699"/>
            </a:xfrm>
            <a:prstGeom prst="arc">
              <a:avLst>
                <a:gd name="adj1" fmla="val 5400390"/>
                <a:gd name="adj2" fmla="val 12135889"/>
              </a:avLst>
            </a:prstGeom>
            <a:noFill/>
            <a:ln w="63500" cap="flat" cmpd="sng" algn="ctr">
              <a:solidFill>
                <a:srgbClr val="00CC99">
                  <a:alpha val="35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Arco 44"/>
            <p:cNvSpPr/>
            <p:nvPr/>
          </p:nvSpPr>
          <p:spPr bwMode="auto">
            <a:xfrm rot="8526017">
              <a:off x="8479606" y="1365538"/>
              <a:ext cx="1641871" cy="4527699"/>
            </a:xfrm>
            <a:prstGeom prst="arc">
              <a:avLst>
                <a:gd name="adj1" fmla="val 16179782"/>
                <a:gd name="adj2" fmla="val 5380108"/>
              </a:avLst>
            </a:prstGeom>
            <a:noFill/>
            <a:ln w="101600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upo 55"/>
          <p:cNvGrpSpPr/>
          <p:nvPr/>
        </p:nvGrpSpPr>
        <p:grpSpPr>
          <a:xfrm>
            <a:off x="3804183" y="1544221"/>
            <a:ext cx="1750374" cy="4688503"/>
            <a:chOff x="8414372" y="1353350"/>
            <a:chExt cx="1623260" cy="4545864"/>
          </a:xfrm>
        </p:grpSpPr>
        <p:sp>
          <p:nvSpPr>
            <p:cNvPr id="59" name="Arco 58"/>
            <p:cNvSpPr/>
            <p:nvPr/>
          </p:nvSpPr>
          <p:spPr bwMode="auto">
            <a:xfrm rot="8526017">
              <a:off x="8449764" y="1353350"/>
              <a:ext cx="1518454" cy="4527699"/>
            </a:xfrm>
            <a:prstGeom prst="arc">
              <a:avLst>
                <a:gd name="adj1" fmla="val 14663498"/>
                <a:gd name="adj2" fmla="val 16153498"/>
              </a:avLst>
            </a:prstGeom>
            <a:noFill/>
            <a:ln w="63500" cap="flat" cmpd="sng" algn="ctr">
              <a:solidFill>
                <a:srgbClr val="00B0F0">
                  <a:alpha val="60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Arco 56"/>
            <p:cNvSpPr/>
            <p:nvPr/>
          </p:nvSpPr>
          <p:spPr bwMode="auto">
            <a:xfrm rot="8526017">
              <a:off x="8414372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Arco 57"/>
            <p:cNvSpPr/>
            <p:nvPr/>
          </p:nvSpPr>
          <p:spPr bwMode="auto">
            <a:xfrm rot="8526017">
              <a:off x="8448558" y="1363380"/>
              <a:ext cx="1526106" cy="4527699"/>
            </a:xfrm>
            <a:prstGeom prst="arc">
              <a:avLst>
                <a:gd name="adj1" fmla="val 5400390"/>
                <a:gd name="adj2" fmla="val 9030218"/>
              </a:avLst>
            </a:prstGeom>
            <a:noFill/>
            <a:ln w="63500" cap="flat" cmpd="sng" algn="ctr">
              <a:solidFill>
                <a:srgbClr val="00B0F0">
                  <a:alpha val="60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444208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2699792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" name="Grupo 49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53" name="Elipse 5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Conector reto 53"/>
            <p:cNvCxnSpPr>
              <a:stCxn id="5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Conector reto 5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Conector reto 5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Conector reto 6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226888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4069085" y="458112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Oval 25"/>
          <p:cNvSpPr>
            <a:spLocks noChangeArrowheads="1"/>
          </p:cNvSpPr>
          <p:nvPr/>
        </p:nvSpPr>
        <p:spPr bwMode="auto">
          <a:xfrm>
            <a:off x="694940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304922" y="1213138"/>
            <a:ext cx="1641871" cy="452769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940152" y="3143820"/>
            <a:ext cx="288032" cy="28518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516216" y="2492896"/>
            <a:ext cx="216023" cy="213172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6191253" y="2109300"/>
            <a:ext cx="636551" cy="636551"/>
            <a:chOff x="7100825" y="2059484"/>
            <a:chExt cx="636551" cy="636551"/>
          </a:xfrm>
        </p:grpSpPr>
        <p:sp>
          <p:nvSpPr>
            <p:cNvPr id="6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3" name="Elipse 72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7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6" name="Elipse 75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787 C 0.0191 0.03657 0.03524 0.06944 0.046 0.10439 C 0.05677 0.13912 0.07187 0.18402 0.07031 0.21597 C 0.06875 0.24791 0.06094 0.29189 0.03663 0.29583 C 0.00868 0.30301 -0.03889 0.27268 -0.0757 0.23912 C -0.11198 0.20578 -0.14913 0.15347 -0.18073 0.0949 C -0.22518 0.01898 -0.25 -0.05903 -0.26563 -0.11135 C -0.28125 -0.16389 -0.27743 -0.19699 -0.27448 -0.21898 C -0.2625 -0.23773 -0.25955 -0.24121 -0.2474 -0.24422 C -0.23472 -0.24838 -0.21493 -0.24954 -0.19827 -0.24352 C -0.1816 -0.2375 -0.16389 -0.22338 -0.14705 -0.20787 C -0.13021 -0.19236 -0.11528 -0.17361 -0.09705 -0.15023 C -0.07882 -0.12709 -0.05486 -0.09445 -0.03785 -0.06806 C -0.02084 -0.04167 -0.00781 -0.02084 0.00521 0.00787 Z " pathEditMode="fixed" rAng="0" ptsTypes="aaafafafaaaaaa">
                                      <p:cBhvr>
                                        <p:cTn id="56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01226 C 0.01736 0.03541 0.03733 0.09282 0.03785 0.11203 C 0.03837 0.13125 0.03177 0.1324 0.01198 0.12777 C -0.0033 0.11898 -0.01007 0.11527 -0.02292 0.10162 C -0.03576 0.08796 -0.05174 0.06805 -0.0651 0.04583 C -0.0849 0.01412 -0.09462 -0.00903 -0.10365 -0.03195 C -0.11267 -0.05487 -0.11858 -0.07755 -0.11962 -0.0919 C -0.12066 -0.10625 -0.11597 -0.11551 -0.11024 -0.11899 C -0.10573 -0.1213 -0.09479 -0.11737 -0.08559 -0.11088 C -0.07639 -0.10487 -0.06701 -0.0963 -0.05504 -0.08218 C -0.04306 -0.06806 -0.02396 -0.04237 -0.01337 -0.02663 C -0.00278 -0.01088 0.00035 -0.01088 0.00885 0.01226 Z " pathEditMode="relative" rAng="0" ptsTypes="aafafaafaaaa">
                                      <p:cBhvr>
                                        <p:cTn id="61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9" grpId="0" animBg="1"/>
      <p:bldP spid="29" grpId="1" animBg="1"/>
      <p:bldP spid="31" grpId="0" animBg="1"/>
      <p:bldP spid="41" grpId="0" animBg="1"/>
      <p:bldP spid="43" grpId="0" animBg="1"/>
      <p:bldP spid="40" grpId="0" animBg="1"/>
      <p:bldP spid="612360" grpId="0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1285875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Conexão visão topocêntrica – visão geocêntrica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8652</TotalTime>
  <Words>201</Words>
  <Application>Microsoft Office PowerPoint</Application>
  <PresentationFormat>Apresentação na tela (4:3)</PresentationFormat>
  <Paragraphs>80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Blank Presentation</vt:lpstr>
      <vt:lpstr>Slide 1</vt:lpstr>
      <vt:lpstr>O horizonte e os pontos cardeais</vt:lpstr>
      <vt:lpstr>O Zênite e o Nadir</vt:lpstr>
      <vt:lpstr>O Meridiano</vt:lpstr>
      <vt:lpstr>Almucântares</vt:lpstr>
      <vt:lpstr>Os Polos e Equador Celestes</vt:lpstr>
      <vt:lpstr>A Eclíptica</vt:lpstr>
      <vt:lpstr>Trajetória diária dos astros</vt:lpstr>
      <vt:lpstr>Conexão visão topocêntrica – visão geocêntrica</vt:lpstr>
      <vt:lpstr>Slide 10</vt:lpstr>
      <vt:lpstr>Slide 11</vt:lpstr>
      <vt:lpstr>Simulando as trajetórias diárias dos astros</vt:lpstr>
      <vt:lpstr>Apêndice:   Sistemas de coordenadas</vt:lpstr>
      <vt:lpstr>Coordenadas altazimutais</vt:lpstr>
      <vt:lpstr>Coordenadas geográficas</vt:lpstr>
      <vt:lpstr>Coordenadas equatoriais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536</cp:revision>
  <cp:lastPrinted>2000-05-01T12:23:36Z</cp:lastPrinted>
  <dcterms:created xsi:type="dcterms:W3CDTF">1995-06-17T23:31:02Z</dcterms:created>
  <dcterms:modified xsi:type="dcterms:W3CDTF">2014-07-11T19:23:12Z</dcterms:modified>
</cp:coreProperties>
</file>