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961" r:id="rId2"/>
    <p:sldId id="962" r:id="rId3"/>
    <p:sldId id="963" r:id="rId4"/>
    <p:sldId id="964" r:id="rId5"/>
    <p:sldId id="965" r:id="rId6"/>
    <p:sldId id="966" r:id="rId7"/>
    <p:sldId id="967" r:id="rId8"/>
    <p:sldId id="969" r:id="rId9"/>
    <p:sldId id="970" r:id="rId10"/>
    <p:sldId id="971" r:id="rId11"/>
    <p:sldId id="972" r:id="rId12"/>
    <p:sldId id="973" r:id="rId13"/>
    <p:sldId id="982" r:id="rId14"/>
    <p:sldId id="974" r:id="rId15"/>
    <p:sldId id="975" r:id="rId16"/>
    <p:sldId id="976" r:id="rId17"/>
    <p:sldId id="977" r:id="rId18"/>
    <p:sldId id="978" r:id="rId19"/>
    <p:sldId id="979" r:id="rId20"/>
    <p:sldId id="989" r:id="rId21"/>
    <p:sldId id="980" r:id="rId22"/>
    <p:sldId id="981" r:id="rId23"/>
    <p:sldId id="983" r:id="rId24"/>
    <p:sldId id="984" r:id="rId25"/>
    <p:sldId id="985" r:id="rId26"/>
    <p:sldId id="986" r:id="rId27"/>
    <p:sldId id="987" r:id="rId28"/>
    <p:sldId id="988" r:id="rId29"/>
    <p:sldId id="946" r:id="rId3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FF00"/>
    <a:srgbClr val="FFFFCC"/>
    <a:srgbClr val="000066"/>
    <a:srgbClr val="0066FF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96" d="100"/>
          <a:sy n="96" d="100"/>
        </p:scale>
        <p:origin x="-384" y="-7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sunmotions.swf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eclipticsimulator.sw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7200" b="0" dirty="0" smtClean="0">
                <a:solidFill>
                  <a:srgbClr val="FFC000"/>
                </a:solidFill>
                <a:latin typeface="Century Gothic" pitchFamily="34" charset="0"/>
              </a:rPr>
              <a:t>Estações do ano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3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491880" y="332656"/>
            <a:ext cx="2555776" cy="143762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3419872" y="620688"/>
            <a:ext cx="2667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</a:t>
            </a:r>
          </a:p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324544" y="620688"/>
            <a:ext cx="8819456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FF9900"/>
                </a:solidFill>
                <a:latin typeface="Century Gothic" pitchFamily="34" charset="0"/>
              </a:rPr>
              <a:t> 21 </a:t>
            </a:r>
            <a:r>
              <a:rPr lang="pt-BR" sz="3600" dirty="0">
                <a:solidFill>
                  <a:srgbClr val="FF9900"/>
                </a:solidFill>
                <a:latin typeface="Century Gothic" pitchFamily="34" charset="0"/>
              </a:rPr>
              <a:t>de </a:t>
            </a:r>
            <a:r>
              <a:rPr lang="pt-BR" sz="3600" dirty="0" smtClean="0">
                <a:solidFill>
                  <a:srgbClr val="FF9900"/>
                </a:solidFill>
                <a:latin typeface="Century Gothic" pitchFamily="34" charset="0"/>
              </a:rPr>
              <a:t>março: Equinócio de Outono – início do Outono HS</a:t>
            </a:r>
            <a:endParaRPr lang="pt-BR" sz="3600" dirty="0">
              <a:solidFill>
                <a:srgbClr val="FF9900"/>
              </a:solidFill>
              <a:latin typeface="Century Gothic" pitchFamily="34" charset="0"/>
            </a:endParaRPr>
          </a:p>
        </p:txBody>
      </p:sp>
      <p:sp>
        <p:nvSpPr>
          <p:cNvPr id="4" name="Text Box 86"/>
          <p:cNvSpPr txBox="1">
            <a:spLocks noChangeArrowheads="1"/>
          </p:cNvSpPr>
          <p:nvPr/>
        </p:nvSpPr>
        <p:spPr bwMode="auto">
          <a:xfrm>
            <a:off x="323528" y="3645024"/>
            <a:ext cx="8715375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600" dirty="0" smtClean="0">
                <a:latin typeface="Century Gothic" pitchFamily="34" charset="0"/>
              </a:rPr>
              <a:t> 22 </a:t>
            </a:r>
            <a:r>
              <a:rPr lang="pt-BR" sz="3600" dirty="0">
                <a:latin typeface="Century Gothic" pitchFamily="34" charset="0"/>
              </a:rPr>
              <a:t>de </a:t>
            </a:r>
            <a:r>
              <a:rPr lang="pt-BR" sz="3600" dirty="0" smtClean="0">
                <a:latin typeface="Century Gothic" pitchFamily="34" charset="0"/>
              </a:rPr>
              <a:t>setembro: Equinócio de Primavera – início da Primavera HS</a:t>
            </a:r>
            <a:endParaRPr lang="pt-BR" sz="3600" dirty="0">
              <a:latin typeface="Century Gothic" pitchFamily="34" charset="0"/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323528" y="2084655"/>
            <a:ext cx="8143875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99CCFF"/>
                </a:solidFill>
                <a:latin typeface="Century Gothic" pitchFamily="34" charset="0"/>
              </a:rPr>
              <a:t> 21 </a:t>
            </a:r>
            <a:r>
              <a:rPr lang="pt-BR" sz="3600" dirty="0">
                <a:solidFill>
                  <a:srgbClr val="99CCFF"/>
                </a:solidFill>
                <a:latin typeface="Century Gothic" pitchFamily="34" charset="0"/>
              </a:rPr>
              <a:t>de </a:t>
            </a:r>
            <a:r>
              <a:rPr lang="pt-BR" sz="3600" dirty="0" smtClean="0">
                <a:solidFill>
                  <a:srgbClr val="99CCFF"/>
                </a:solidFill>
                <a:latin typeface="Century Gothic" pitchFamily="34" charset="0"/>
              </a:rPr>
              <a:t>junho: Solstício de Inverno – início do Inverno HS</a:t>
            </a:r>
            <a:endParaRPr lang="pt-BR" sz="3600" dirty="0">
              <a:solidFill>
                <a:srgbClr val="99CCFF"/>
              </a:solidFill>
              <a:latin typeface="Century Gothic" pitchFamily="34" charset="0"/>
            </a:endParaRPr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323528" y="5157192"/>
            <a:ext cx="8568952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FF0000"/>
                </a:solidFill>
                <a:latin typeface="Century Gothic" pitchFamily="34" charset="0"/>
              </a:rPr>
              <a:t> 21 </a:t>
            </a:r>
            <a:r>
              <a:rPr lang="pt-BR" sz="3600" dirty="0">
                <a:solidFill>
                  <a:srgbClr val="FF0000"/>
                </a:solidFill>
                <a:latin typeface="Century Gothic" pitchFamily="34" charset="0"/>
              </a:rPr>
              <a:t>de </a:t>
            </a:r>
            <a:r>
              <a:rPr lang="pt-BR" sz="3600" dirty="0" smtClean="0">
                <a:solidFill>
                  <a:srgbClr val="FF0000"/>
                </a:solidFill>
                <a:latin typeface="Century Gothic" pitchFamily="34" charset="0"/>
              </a:rPr>
              <a:t>dezembro: Solstício de Verão – início do Verão do HS</a:t>
            </a:r>
            <a:endParaRPr lang="pt-BR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3000375"/>
            <a:ext cx="8352928" cy="1004689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Zonas climáticas da Terra</a:t>
            </a: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92536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316672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429000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600008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272350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48663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349331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Corda 11"/>
          <p:cNvSpPr/>
          <p:nvPr/>
        </p:nvSpPr>
        <p:spPr bwMode="auto">
          <a:xfrm rot="10800000" flipH="1">
            <a:off x="2288251" y="1307530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20486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389298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02889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427984" y="126876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4644008" y="515719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direita 16"/>
          <p:cNvSpPr/>
          <p:nvPr/>
        </p:nvSpPr>
        <p:spPr bwMode="auto">
          <a:xfrm>
            <a:off x="7020272" y="2600813"/>
            <a:ext cx="504056" cy="1692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Chave direita 17"/>
          <p:cNvSpPr/>
          <p:nvPr/>
        </p:nvSpPr>
        <p:spPr bwMode="auto">
          <a:xfrm rot="10800000">
            <a:off x="1881480" y="1478176"/>
            <a:ext cx="360000" cy="1116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" name="Conector reto 18"/>
          <p:cNvCxnSpPr/>
          <p:nvPr/>
        </p:nvCxnSpPr>
        <p:spPr bwMode="auto">
          <a:xfrm>
            <a:off x="2320058" y="1484784"/>
            <a:ext cx="11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>
            <a:off x="2260240" y="5343399"/>
            <a:ext cx="12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Chave direita 20"/>
          <p:cNvSpPr/>
          <p:nvPr/>
        </p:nvSpPr>
        <p:spPr bwMode="auto">
          <a:xfrm rot="10800000">
            <a:off x="1845675" y="4263399"/>
            <a:ext cx="360000" cy="1080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2" name="Conector reto 21"/>
          <p:cNvCxnSpPr/>
          <p:nvPr/>
        </p:nvCxnSpPr>
        <p:spPr bwMode="auto">
          <a:xfrm>
            <a:off x="2309935" y="2601371"/>
            <a:ext cx="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Conector reto 22"/>
          <p:cNvCxnSpPr/>
          <p:nvPr/>
        </p:nvCxnSpPr>
        <p:spPr bwMode="auto">
          <a:xfrm>
            <a:off x="2267744" y="4270783"/>
            <a:ext cx="18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4" name="CaixaDeTexto 23"/>
          <p:cNvSpPr txBox="1"/>
          <p:nvPr/>
        </p:nvSpPr>
        <p:spPr>
          <a:xfrm>
            <a:off x="7236296" y="314096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Zona Tropical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79512" y="172819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79512" y="443711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317532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314785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9" name="Conector reto 38"/>
          <p:cNvCxnSpPr/>
          <p:nvPr/>
        </p:nvCxnSpPr>
        <p:spPr bwMode="auto">
          <a:xfrm>
            <a:off x="6388281" y="4293614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Conector reto 39"/>
          <p:cNvCxnSpPr/>
          <p:nvPr/>
        </p:nvCxnSpPr>
        <p:spPr bwMode="auto">
          <a:xfrm>
            <a:off x="6396076" y="2597041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1" name="CaixaDeTexto 40"/>
          <p:cNvSpPr txBox="1"/>
          <p:nvPr/>
        </p:nvSpPr>
        <p:spPr>
          <a:xfrm>
            <a:off x="2834283" y="55892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79664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17" grpId="0" animBg="1"/>
      <p:bldP spid="18" grpId="0" animBg="1"/>
      <p:bldP spid="21" grpId="0" animBg="1"/>
      <p:bldP spid="24" grpId="0"/>
      <p:bldP spid="25" grpId="0"/>
      <p:bldP spid="28" grpId="0"/>
      <p:bldP spid="36" grpId="0" animBg="1"/>
      <p:bldP spid="37" grpId="0" animBg="1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A visão topocêntrica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das estações</a:t>
            </a: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 movimento aparente do Sol ao longo das estações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Trajetórias diurnas do Sol em locais intertropicais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(o caso de São Carlos)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 Solstício de Verão do HS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Arco 50"/>
          <p:cNvSpPr/>
          <p:nvPr/>
        </p:nvSpPr>
        <p:spPr bwMode="auto">
          <a:xfrm rot="10241003">
            <a:off x="4848836" y="1808448"/>
            <a:ext cx="939176" cy="4527699"/>
          </a:xfrm>
          <a:prstGeom prst="arc">
            <a:avLst>
              <a:gd name="adj1" fmla="val 5381677"/>
              <a:gd name="adj2" fmla="val 8023077"/>
            </a:avLst>
          </a:prstGeom>
          <a:noFill/>
          <a:ln w="63500" cap="flat" cmpd="sng" algn="ctr">
            <a:solidFill>
              <a:srgbClr val="FFFF00">
                <a:alpha val="6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Arco 51"/>
          <p:cNvSpPr/>
          <p:nvPr/>
        </p:nvSpPr>
        <p:spPr bwMode="auto">
          <a:xfrm rot="10191333">
            <a:off x="4041771" y="1838415"/>
            <a:ext cx="1156220" cy="4669766"/>
          </a:xfrm>
          <a:prstGeom prst="arc">
            <a:avLst>
              <a:gd name="adj1" fmla="val 5400390"/>
              <a:gd name="adj2" fmla="val 7941675"/>
            </a:avLst>
          </a:prstGeom>
          <a:noFill/>
          <a:ln w="63500" cap="flat" cmpd="sng" algn="ctr">
            <a:solidFill>
              <a:srgbClr val="00B0F0">
                <a:alpha val="6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Arco 74"/>
          <p:cNvSpPr/>
          <p:nvPr/>
        </p:nvSpPr>
        <p:spPr bwMode="auto">
          <a:xfrm rot="10191333">
            <a:off x="4023746" y="1848932"/>
            <a:ext cx="1307569" cy="4669770"/>
          </a:xfrm>
          <a:prstGeom prst="arc">
            <a:avLst>
              <a:gd name="adj1" fmla="val 18568921"/>
              <a:gd name="adj2" fmla="val 5380108"/>
            </a:avLst>
          </a:prstGeom>
          <a:noFill/>
          <a:ln w="101600" cap="flat" cmpd="sng" algn="ctr">
            <a:solidFill>
              <a:srgbClr val="00B0F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Arco 75"/>
          <p:cNvSpPr/>
          <p:nvPr/>
        </p:nvSpPr>
        <p:spPr bwMode="auto">
          <a:xfrm rot="10260756">
            <a:off x="4725922" y="1807880"/>
            <a:ext cx="1279817" cy="4527699"/>
          </a:xfrm>
          <a:prstGeom prst="arc">
            <a:avLst>
              <a:gd name="adj1" fmla="val 18180361"/>
              <a:gd name="adj2" fmla="val 5335244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7" name="Line 26"/>
          <p:cNvSpPr>
            <a:spLocks noChangeShapeType="1"/>
          </p:cNvSpPr>
          <p:nvPr/>
        </p:nvSpPr>
        <p:spPr bwMode="auto">
          <a:xfrm flipV="1">
            <a:off x="4644008" y="3737612"/>
            <a:ext cx="2304255" cy="504056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6617833" y="3431492"/>
            <a:ext cx="636551" cy="636551"/>
            <a:chOff x="7100825" y="2059484"/>
            <a:chExt cx="636551" cy="636551"/>
          </a:xfrm>
        </p:grpSpPr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0" name="Elipse 7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1" name="Text Box 29"/>
          <p:cNvSpPr txBox="1">
            <a:spLocks noChangeArrowheads="1"/>
          </p:cNvSpPr>
          <p:nvPr/>
        </p:nvSpPr>
        <p:spPr bwMode="auto">
          <a:xfrm>
            <a:off x="7164214" y="351491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5" name="Grupo 42"/>
          <p:cNvGrpSpPr/>
          <p:nvPr/>
        </p:nvGrpSpPr>
        <p:grpSpPr>
          <a:xfrm>
            <a:off x="5236423" y="3073638"/>
            <a:ext cx="864096" cy="899960"/>
            <a:chOff x="7618448" y="2832375"/>
            <a:chExt cx="864096" cy="89996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5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53" name="Elipse 5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56704" y="1534776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71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185 C -0.00053 -0.00532 -0.00191 -0.02106 -0.00296 -0.03008 C -0.004 -0.03911 -0.00434 -0.04443 -0.00625 -0.05485 C -0.00816 -0.06526 -0.01181 -0.07961 -0.01476 -0.09211 C -0.01771 -0.1046 -0.02136 -0.11756 -0.02431 -0.12937 C -0.02726 -0.14117 -0.0283 -0.14742 -0.03282 -0.16223 C -0.03733 -0.17704 -0.04584 -0.20458 -0.05174 -0.21777 C -0.05764 -0.23096 -0.06303 -0.23767 -0.06823 -0.24115 C -0.07344 -0.24462 -0.07848 -0.24369 -0.08351 -0.23929 C -0.08855 -0.2349 -0.09445 -0.22402 -0.09809 -0.21523 C -0.10174 -0.20643 -0.10365 -0.19764 -0.10573 -0.1863 C -0.10782 -0.17496 -0.10921 -0.15945 -0.11042 -0.14719 C -0.11164 -0.13492 -0.11268 -0.12451 -0.11337 -0.11294 C -0.11407 -0.10136 -0.11441 -0.09211 -0.11424 -0.07822 C -0.11407 -0.06434 -0.11355 -0.04582 -0.11285 -0.02962 C -0.11216 -0.01342 -0.11077 0.00625 -0.11007 0.01898 C -0.10938 0.03171 -0.10886 0.03796 -0.10816 0.04744 C -0.10747 0.05693 -0.10678 0.06619 -0.10573 0.0766 C -0.10469 0.08702 -0.1033 0.09952 -0.10191 0.10947 C -0.10053 0.11942 -0.09879 0.12775 -0.09723 0.13654 C -0.09566 0.14534 -0.09393 0.15298 -0.09202 0.16246 C -0.09011 0.17195 -0.08768 0.18399 -0.08577 0.19417 C -0.08386 0.20435 -0.0816 0.21708 -0.08056 0.2231 " pathEditMode="relative" rAng="0" ptsTypes="aaaaaaaaaaaaaaaaaaaaaaa">
                                      <p:cBhvr>
                                        <p:cTn id="6" dur="1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2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5098869" y="2492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nos equinócios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00B050">
              <a:alpha val="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7164214" y="351491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52" name="Arco 51"/>
          <p:cNvSpPr/>
          <p:nvPr/>
        </p:nvSpPr>
        <p:spPr bwMode="auto">
          <a:xfrm rot="10191333">
            <a:off x="4041771" y="1838415"/>
            <a:ext cx="1156220" cy="4669766"/>
          </a:xfrm>
          <a:prstGeom prst="arc">
            <a:avLst>
              <a:gd name="adj1" fmla="val 5400390"/>
              <a:gd name="adj2" fmla="val 7941675"/>
            </a:avLst>
          </a:prstGeom>
          <a:noFill/>
          <a:ln w="63500" cap="flat" cmpd="sng" algn="ctr">
            <a:solidFill>
              <a:srgbClr val="00B0F0">
                <a:alpha val="6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7" name="Arco 76"/>
          <p:cNvSpPr/>
          <p:nvPr/>
        </p:nvSpPr>
        <p:spPr bwMode="auto">
          <a:xfrm rot="10191333">
            <a:off x="4023746" y="1848932"/>
            <a:ext cx="1307569" cy="4669770"/>
          </a:xfrm>
          <a:prstGeom prst="arc">
            <a:avLst>
              <a:gd name="adj1" fmla="val 18568921"/>
              <a:gd name="adj2" fmla="val 5380108"/>
            </a:avLst>
          </a:prstGeom>
          <a:noFill/>
          <a:ln w="101600" cap="flat" cmpd="sng" algn="ctr">
            <a:solidFill>
              <a:srgbClr val="00B0F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9" name="Line 26"/>
          <p:cNvSpPr>
            <a:spLocks noChangeShapeType="1"/>
          </p:cNvSpPr>
          <p:nvPr/>
        </p:nvSpPr>
        <p:spPr bwMode="auto">
          <a:xfrm flipV="1">
            <a:off x="4644008" y="3737612"/>
            <a:ext cx="2304255" cy="504056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6617833" y="3431492"/>
            <a:ext cx="636551" cy="636551"/>
            <a:chOff x="7100825" y="2059484"/>
            <a:chExt cx="636551" cy="636551"/>
          </a:xfrm>
        </p:grpSpPr>
        <p:sp>
          <p:nvSpPr>
            <p:cNvPr id="8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2" name="Elipse 81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5004048" y="33775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5" name="Grupo 42"/>
          <p:cNvGrpSpPr/>
          <p:nvPr/>
        </p:nvGrpSpPr>
        <p:grpSpPr>
          <a:xfrm>
            <a:off x="4601868" y="3017532"/>
            <a:ext cx="864096" cy="899960"/>
            <a:chOff x="7618448" y="2832375"/>
            <a:chExt cx="864096" cy="89996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5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53" name="Elipse 5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023 C 0.00122 -0.00301 -0.00069 -0.01041 -0.00243 -0.01851 C -0.00416 -0.02731 -0.00607 -0.04027 -0.00833 -0.053 C -0.01111 -0.06503 -0.01267 -0.08007 -0.01632 -0.09373 C -0.01996 -0.10738 -0.02448 -0.11988 -0.02986 -0.13469 C -0.03524 -0.1495 -0.04253 -0.16917 -0.04826 -0.1826 C -0.05399 -0.19602 -0.05851 -0.20667 -0.06441 -0.21523 C -0.07031 -0.22379 -0.0783 -0.23282 -0.0842 -0.23374 C -0.0901 -0.23467 -0.09531 -0.22772 -0.09982 -0.22124 C -0.10434 -0.21476 -0.10798 -0.20713 -0.11146 -0.19556 C -0.11493 -0.18399 -0.11857 -0.16686 -0.12066 -0.15135 C -0.12274 -0.13585 -0.12344 -0.11849 -0.1243 -0.10275 C -0.12517 -0.08702 -0.12569 -0.07012 -0.12569 -0.0567 C -0.12569 -0.04328 -0.12535 -0.03541 -0.12482 -0.02175 C -0.1243 -0.0081 -0.12274 0.0118 -0.12205 0.02499 C -0.12135 0.03819 -0.12101 0.04744 -0.12014 0.05763 C -0.11927 0.06781 -0.11805 0.07683 -0.11701 0.08586 C -0.11597 0.09489 -0.11476 0.10322 -0.11371 0.11155 C -0.11267 0.11988 -0.1118 0.12659 -0.11041 0.13562 C -0.10903 0.14464 -0.10746 0.15621 -0.1059 0.1657 C -0.10434 0.17519 -0.1033 0.1826 -0.10087 0.19278 C -0.09844 0.20296 -0.09357 0.21986 -0.09166 0.22703 " pathEditMode="relative" rAng="0" ptsTypes="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92932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1804900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50800" cap="rnd">
              <a:solidFill>
                <a:srgbClr val="00B050">
                  <a:alpha val="65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72371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 Solstício de Inverno do HS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77892" y="4181164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633332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99602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804429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2" name="Arco 51"/>
          <p:cNvSpPr/>
          <p:nvPr/>
        </p:nvSpPr>
        <p:spPr bwMode="auto">
          <a:xfrm rot="10191333">
            <a:off x="4041771" y="1849919"/>
            <a:ext cx="1156220" cy="4669766"/>
          </a:xfrm>
          <a:prstGeom prst="arc">
            <a:avLst>
              <a:gd name="adj1" fmla="val 5400390"/>
              <a:gd name="adj2" fmla="val 7941675"/>
            </a:avLst>
          </a:prstGeom>
          <a:noFill/>
          <a:ln w="63500" cap="flat" cmpd="sng" algn="ctr">
            <a:solidFill>
              <a:srgbClr val="00B0F0">
                <a:alpha val="6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2" name="Arco 71"/>
          <p:cNvSpPr/>
          <p:nvPr/>
        </p:nvSpPr>
        <p:spPr bwMode="auto">
          <a:xfrm rot="10139497">
            <a:off x="3303009" y="2120140"/>
            <a:ext cx="1369745" cy="4527699"/>
          </a:xfrm>
          <a:prstGeom prst="arc">
            <a:avLst>
              <a:gd name="adj1" fmla="val 5400390"/>
              <a:gd name="adj2" fmla="val 7717205"/>
            </a:avLst>
          </a:prstGeom>
          <a:noFill/>
          <a:ln w="63500" cap="flat" cmpd="sng" algn="ctr">
            <a:solidFill>
              <a:srgbClr val="FFFF00">
                <a:alpha val="6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10159250">
            <a:off x="3391561" y="2139352"/>
            <a:ext cx="1225256" cy="4527699"/>
          </a:xfrm>
          <a:prstGeom prst="arc">
            <a:avLst>
              <a:gd name="adj1" fmla="val 19339867"/>
              <a:gd name="adj2" fmla="val 5380108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4644008" y="3749116"/>
            <a:ext cx="2304255" cy="504056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6617833" y="3442996"/>
            <a:ext cx="636551" cy="636551"/>
            <a:chOff x="7100825" y="2059484"/>
            <a:chExt cx="636551" cy="636551"/>
          </a:xfrm>
        </p:grpSpPr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0" name="Text Box 29"/>
          <p:cNvSpPr txBox="1">
            <a:spLocks noChangeArrowheads="1"/>
          </p:cNvSpPr>
          <p:nvPr/>
        </p:nvSpPr>
        <p:spPr bwMode="auto">
          <a:xfrm>
            <a:off x="7164214" y="3526419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grpSp>
        <p:nvGrpSpPr>
          <p:cNvPr id="5" name="Grupo 42"/>
          <p:cNvGrpSpPr/>
          <p:nvPr/>
        </p:nvGrpSpPr>
        <p:grpSpPr>
          <a:xfrm>
            <a:off x="3995936" y="3029036"/>
            <a:ext cx="864096" cy="899960"/>
            <a:chOff x="7618448" y="2832375"/>
            <a:chExt cx="864096" cy="89996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5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53" name="Elipse 5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4" name="Arco 73"/>
          <p:cNvSpPr/>
          <p:nvPr/>
        </p:nvSpPr>
        <p:spPr bwMode="auto">
          <a:xfrm rot="10191333">
            <a:off x="4023746" y="1860436"/>
            <a:ext cx="1307569" cy="4669770"/>
          </a:xfrm>
          <a:prstGeom prst="arc">
            <a:avLst>
              <a:gd name="adj1" fmla="val 18568921"/>
              <a:gd name="adj2" fmla="val 5380108"/>
            </a:avLst>
          </a:prstGeom>
          <a:noFill/>
          <a:ln w="101600" cap="flat" cmpd="sng" algn="ctr">
            <a:solidFill>
              <a:srgbClr val="00B0F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71321" y="3414477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9732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116 C 0.00087 -0.00856 -0.00364 -0.03194 -0.00746 -0.04605 C -0.01128 -0.06017 -0.01545 -0.07105 -0.02101 -0.08609 C -0.02656 -0.10113 -0.03298 -0.12104 -0.04062 -0.13631 C -0.04826 -0.15159 -0.05868 -0.16941 -0.06719 -0.1782 C -0.07569 -0.18699 -0.08489 -0.19185 -0.09219 -0.18954 C -0.09948 -0.18723 -0.10573 -0.17589 -0.11059 -0.16385 C -0.11545 -0.15182 -0.11857 -0.13377 -0.12101 -0.11664 C -0.12344 -0.09951 -0.12465 -0.07753 -0.12552 -0.0611 C -0.12639 -0.04467 -0.12656 -0.03309 -0.12639 -0.01805 C -0.12621 -0.00301 -0.12535 0.01435 -0.12448 0.02985 C -0.12361 0.04536 -0.12222 0.06133 -0.12101 0.07475 C -0.11979 0.08817 -0.1184 0.09859 -0.11701 0.11109 C -0.11562 0.12358 -0.11406 0.13816 -0.1125 0.14997 C -0.11094 0.16177 -0.10989 0.17172 -0.10798 0.18237 C -0.10607 0.19301 -0.10226 0.20759 -0.10087 0.21407 " pathEditMode="relative" rAng="0" ptsTypes="aaaaaaaaaaaaaaaa">
                                      <p:cBhvr>
                                        <p:cTn id="6" dur="10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92932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1804900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635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50800" cap="rnd">
              <a:solidFill>
                <a:srgbClr val="00B050">
                  <a:alpha val="65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72371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do Sol nos equinócios e nos solstícios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77892" y="4181164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" name="Arco 40"/>
          <p:cNvSpPr/>
          <p:nvPr/>
        </p:nvSpPr>
        <p:spPr bwMode="auto">
          <a:xfrm rot="10241003">
            <a:off x="4848836" y="1819952"/>
            <a:ext cx="939176" cy="4527699"/>
          </a:xfrm>
          <a:prstGeom prst="arc">
            <a:avLst>
              <a:gd name="adj1" fmla="val 5381677"/>
              <a:gd name="adj2" fmla="val 8023077"/>
            </a:avLst>
          </a:prstGeom>
          <a:noFill/>
          <a:ln w="63500" cap="flat" cmpd="sng" algn="ctr">
            <a:solidFill>
              <a:srgbClr val="FFFF00">
                <a:alpha val="6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55"/>
          <p:cNvGrpSpPr/>
          <p:nvPr/>
        </p:nvGrpSpPr>
        <p:grpSpPr>
          <a:xfrm>
            <a:off x="4516343" y="3633332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99602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71" name="Arco 70"/>
          <p:cNvSpPr/>
          <p:nvPr/>
        </p:nvSpPr>
        <p:spPr bwMode="auto">
          <a:xfrm rot="10191333">
            <a:off x="4041771" y="1849919"/>
            <a:ext cx="1156220" cy="4669766"/>
          </a:xfrm>
          <a:prstGeom prst="arc">
            <a:avLst>
              <a:gd name="adj1" fmla="val 5400390"/>
              <a:gd name="adj2" fmla="val 7941675"/>
            </a:avLst>
          </a:prstGeom>
          <a:noFill/>
          <a:ln w="63500" cap="flat" cmpd="sng" algn="ctr">
            <a:solidFill>
              <a:srgbClr val="00B0F0">
                <a:alpha val="6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804429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71321" y="3414477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7" name="Arco 56"/>
          <p:cNvSpPr/>
          <p:nvPr/>
        </p:nvSpPr>
        <p:spPr bwMode="auto">
          <a:xfrm rot="10139497">
            <a:off x="3303009" y="2120140"/>
            <a:ext cx="1369745" cy="4527699"/>
          </a:xfrm>
          <a:prstGeom prst="arc">
            <a:avLst>
              <a:gd name="adj1" fmla="val 5400390"/>
              <a:gd name="adj2" fmla="val 7717205"/>
            </a:avLst>
          </a:prstGeom>
          <a:noFill/>
          <a:ln w="63500" cap="flat" cmpd="sng" algn="ctr">
            <a:solidFill>
              <a:srgbClr val="FFFF00">
                <a:alpha val="6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Arco 57"/>
          <p:cNvSpPr/>
          <p:nvPr/>
        </p:nvSpPr>
        <p:spPr bwMode="auto">
          <a:xfrm rot="10159250">
            <a:off x="3391561" y="2139352"/>
            <a:ext cx="1225256" cy="4527699"/>
          </a:xfrm>
          <a:prstGeom prst="arc">
            <a:avLst>
              <a:gd name="adj1" fmla="val 19339867"/>
              <a:gd name="adj2" fmla="val 5380108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Arco 55"/>
          <p:cNvSpPr/>
          <p:nvPr/>
        </p:nvSpPr>
        <p:spPr bwMode="auto">
          <a:xfrm rot="10191333">
            <a:off x="4023746" y="1860436"/>
            <a:ext cx="1307569" cy="4669770"/>
          </a:xfrm>
          <a:prstGeom prst="arc">
            <a:avLst>
              <a:gd name="adj1" fmla="val 18568921"/>
              <a:gd name="adj2" fmla="val 5380108"/>
            </a:avLst>
          </a:prstGeom>
          <a:noFill/>
          <a:ln w="101600" cap="flat" cmpd="sng" algn="ctr">
            <a:solidFill>
              <a:srgbClr val="00B0F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10260756">
            <a:off x="4725922" y="1819384"/>
            <a:ext cx="1279817" cy="4527699"/>
          </a:xfrm>
          <a:prstGeom prst="arc">
            <a:avLst>
              <a:gd name="adj1" fmla="val 18180361"/>
              <a:gd name="adj2" fmla="val 5335244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4644008" y="3749116"/>
            <a:ext cx="2304255" cy="504056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6617833" y="3442996"/>
            <a:ext cx="636551" cy="636551"/>
            <a:chOff x="7100825" y="2059484"/>
            <a:chExt cx="636551" cy="636551"/>
          </a:xfrm>
        </p:grpSpPr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9732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7164214" y="3526419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51" name="Texto explicativo retangular 50"/>
          <p:cNvSpPr/>
          <p:nvPr/>
        </p:nvSpPr>
        <p:spPr bwMode="auto">
          <a:xfrm>
            <a:off x="6732240" y="1844824"/>
            <a:ext cx="2268760" cy="864096"/>
          </a:xfrm>
          <a:prstGeom prst="wedgeRectCallout">
            <a:avLst>
              <a:gd name="adj1" fmla="val -141277"/>
              <a:gd name="adj2" fmla="val 99894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52" name="Texto explicativo retangular 51"/>
          <p:cNvSpPr/>
          <p:nvPr/>
        </p:nvSpPr>
        <p:spPr bwMode="auto">
          <a:xfrm>
            <a:off x="359024" y="5661248"/>
            <a:ext cx="2268760" cy="864096"/>
          </a:xfrm>
          <a:prstGeom prst="wedgeRectCallout">
            <a:avLst>
              <a:gd name="adj1" fmla="val 81065"/>
              <a:gd name="adj2" fmla="val -250715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53" name="Texto explicativo retangular 52"/>
          <p:cNvSpPr/>
          <p:nvPr/>
        </p:nvSpPr>
        <p:spPr bwMode="auto">
          <a:xfrm>
            <a:off x="323528" y="2132856"/>
            <a:ext cx="1907704" cy="648072"/>
          </a:xfrm>
          <a:prstGeom prst="wedgeRectCallout">
            <a:avLst>
              <a:gd name="adj1" fmla="val 137944"/>
              <a:gd name="adj2" fmla="val 42274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Repassando: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elementos da Esfera Celeste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92932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42" name="Oval 2"/>
          <p:cNvSpPr>
            <a:spLocks noChangeArrowheads="1"/>
          </p:cNvSpPr>
          <p:nvPr/>
        </p:nvSpPr>
        <p:spPr bwMode="auto">
          <a:xfrm>
            <a:off x="2358848" y="1804900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101600">
            <a:solidFill>
              <a:srgbClr val="7030A0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419" name="Text Box 21"/>
          <p:cNvSpPr txBox="1">
            <a:spLocks noChangeArrowheads="1"/>
          </p:cNvSpPr>
          <p:nvPr/>
        </p:nvSpPr>
        <p:spPr bwMode="auto">
          <a:xfrm>
            <a:off x="1835696" y="3894050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  <p:sp>
        <p:nvSpPr>
          <p:cNvPr id="16421" name="Text Box 23"/>
          <p:cNvSpPr txBox="1">
            <a:spLocks noChangeArrowheads="1"/>
          </p:cNvSpPr>
          <p:nvPr/>
        </p:nvSpPr>
        <p:spPr bwMode="auto">
          <a:xfrm>
            <a:off x="7141121" y="3892463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2407196" y="4249650"/>
            <a:ext cx="4679950" cy="0"/>
          </a:xfrm>
          <a:prstGeom prst="line">
            <a:avLst/>
          </a:prstGeom>
          <a:noFill/>
          <a:ln w="1016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72371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do Sol nos equinócios e nos solstícios</a:t>
            </a:r>
          </a:p>
        </p:txBody>
      </p:sp>
      <p:grpSp>
        <p:nvGrpSpPr>
          <p:cNvPr id="3" name="Grupo 55"/>
          <p:cNvGrpSpPr/>
          <p:nvPr/>
        </p:nvGrpSpPr>
        <p:grpSpPr>
          <a:xfrm>
            <a:off x="4516343" y="3633332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1809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804429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4644008" y="3749116"/>
            <a:ext cx="2304255" cy="504056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6617833" y="3442996"/>
            <a:ext cx="636551" cy="636551"/>
            <a:chOff x="7100825" y="2059484"/>
            <a:chExt cx="636551" cy="636551"/>
          </a:xfrm>
        </p:grpSpPr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7164214" y="3526419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cxnSp>
        <p:nvCxnSpPr>
          <p:cNvPr id="52" name="Conector reto 51"/>
          <p:cNvCxnSpPr/>
          <p:nvPr/>
        </p:nvCxnSpPr>
        <p:spPr bwMode="auto">
          <a:xfrm>
            <a:off x="3491880" y="2194816"/>
            <a:ext cx="432048" cy="205200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3" name="Conector reto 52"/>
          <p:cNvCxnSpPr/>
          <p:nvPr/>
        </p:nvCxnSpPr>
        <p:spPr bwMode="auto">
          <a:xfrm rot="60000">
            <a:off x="4150246" y="1918504"/>
            <a:ext cx="542774" cy="2335849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4932040" y="1844824"/>
            <a:ext cx="490664" cy="237600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>
            <a:off x="3926444" y="4257320"/>
            <a:ext cx="492336" cy="2268024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80" name="Conector reto 79"/>
          <p:cNvCxnSpPr/>
          <p:nvPr/>
        </p:nvCxnSpPr>
        <p:spPr bwMode="auto">
          <a:xfrm>
            <a:off x="4684476" y="4242856"/>
            <a:ext cx="492336" cy="2268024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81" name="Conector reto 80"/>
          <p:cNvCxnSpPr/>
          <p:nvPr/>
        </p:nvCxnSpPr>
        <p:spPr bwMode="auto">
          <a:xfrm>
            <a:off x="5426048" y="4231136"/>
            <a:ext cx="432048" cy="2006176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73" name="Texto explicativo retangular 72"/>
          <p:cNvSpPr/>
          <p:nvPr/>
        </p:nvSpPr>
        <p:spPr bwMode="auto">
          <a:xfrm>
            <a:off x="323528" y="2132856"/>
            <a:ext cx="1907704" cy="648072"/>
          </a:xfrm>
          <a:prstGeom prst="wedgeRectCallout">
            <a:avLst>
              <a:gd name="adj1" fmla="val 163754"/>
              <a:gd name="adj2" fmla="val 57778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16418" name="Text Box 20"/>
          <p:cNvSpPr txBox="1">
            <a:spLocks noChangeArrowheads="1"/>
          </p:cNvSpPr>
          <p:nvPr/>
        </p:nvSpPr>
        <p:spPr bwMode="auto">
          <a:xfrm>
            <a:off x="4355976" y="4293096"/>
            <a:ext cx="360362" cy="707886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603816" y="4180449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359024" y="5661248"/>
            <a:ext cx="2268760" cy="864096"/>
          </a:xfrm>
          <a:prstGeom prst="wedgeRectCallout">
            <a:avLst>
              <a:gd name="adj1" fmla="val 101881"/>
              <a:gd name="adj2" fmla="val -279787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6732240" y="1844824"/>
            <a:ext cx="2268760" cy="864096"/>
          </a:xfrm>
          <a:prstGeom prst="wedgeRectCallout">
            <a:avLst>
              <a:gd name="adj1" fmla="val -114703"/>
              <a:gd name="adj2" fmla="val 124314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684776" y="548680"/>
            <a:ext cx="8101408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FF9900"/>
                </a:solidFill>
                <a:latin typeface="Century Gothic" pitchFamily="34" charset="0"/>
              </a:rPr>
              <a:t> </a:t>
            </a: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Em São Carlos e região, o Sol, no Solstício de Verão, fica </a:t>
            </a:r>
            <a:r>
              <a:rPr lang="pt-BR" sz="2800" u="sng" dirty="0" smtClean="0">
                <a:solidFill>
                  <a:srgbClr val="FF0000"/>
                </a:solidFill>
                <a:latin typeface="Century Gothic" pitchFamily="34" charset="0"/>
              </a:rPr>
              <a:t>acima do horizonte</a:t>
            </a: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 por cerca de 1h30min a mais em relação aos equinócios</a:t>
            </a:r>
          </a:p>
        </p:txBody>
      </p:sp>
      <p:sp>
        <p:nvSpPr>
          <p:cNvPr id="7" name="Text Box 85"/>
          <p:cNvSpPr txBox="1">
            <a:spLocks noChangeArrowheads="1"/>
          </p:cNvSpPr>
          <p:nvPr/>
        </p:nvSpPr>
        <p:spPr bwMode="auto">
          <a:xfrm>
            <a:off x="649280" y="2621230"/>
            <a:ext cx="8101408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FF9900"/>
                </a:solidFill>
                <a:latin typeface="Century Gothic" pitchFamily="34" charset="0"/>
              </a:rPr>
              <a:t> </a:t>
            </a:r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No Solstício de Inverno, este é o tempo adicional que ele fica </a:t>
            </a:r>
            <a:r>
              <a:rPr lang="pt-BR" sz="2800" u="sng" dirty="0" smtClean="0">
                <a:solidFill>
                  <a:srgbClr val="00B0F0"/>
                </a:solidFill>
                <a:latin typeface="Century Gothic" pitchFamily="34" charset="0"/>
              </a:rPr>
              <a:t>abaixo do horizonte</a:t>
            </a:r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, ou seja, a “noite” fica 1h30min maior nessa época</a:t>
            </a:r>
          </a:p>
          <a:p>
            <a:pPr algn="just">
              <a:buFont typeface="Wingdings" pitchFamily="2" charset="2"/>
              <a:buChar char="v"/>
            </a:pPr>
            <a:endParaRPr lang="pt-BR" sz="2800" dirty="0" smtClean="0">
              <a:solidFill>
                <a:srgbClr val="FF9900"/>
              </a:solidFill>
              <a:latin typeface="Century Gothic" pitchFamily="34" charset="0"/>
            </a:endParaRPr>
          </a:p>
        </p:txBody>
      </p:sp>
      <p:sp>
        <p:nvSpPr>
          <p:cNvPr id="8" name="Text Box 85"/>
          <p:cNvSpPr txBox="1">
            <a:spLocks noChangeArrowheads="1"/>
          </p:cNvSpPr>
          <p:nvPr/>
        </p:nvSpPr>
        <p:spPr bwMode="auto">
          <a:xfrm>
            <a:off x="620712" y="4725144"/>
            <a:ext cx="8101408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FF9900"/>
                </a:solidFill>
                <a:latin typeface="Century Gothic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A diferença entre o tempo que o Sol fica acima do horizonte entre os Solstícios de Inverno e Verão, então, chega a 3h!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Simulador: visão topocêntrica das estações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352928" cy="252028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As estações do ano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vistas do espaço</a:t>
            </a: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196809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>
            <a:off x="6552352" y="3797661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 rot="-1380000" flipH="1">
            <a:off x="6333308" y="269947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Conector de seta reta 24"/>
          <p:cNvCxnSpPr/>
          <p:nvPr/>
        </p:nvCxnSpPr>
        <p:spPr bwMode="auto">
          <a:xfrm rot="1380000" flipH="1">
            <a:off x="6304512" y="48751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" name="Grupo 27"/>
          <p:cNvGrpSpPr>
            <a:grpSpLocks noChangeAspect="1"/>
          </p:cNvGrpSpPr>
          <p:nvPr/>
        </p:nvGrpSpPr>
        <p:grpSpPr>
          <a:xfrm>
            <a:off x="7231468" y="1651753"/>
            <a:ext cx="1257280" cy="1309461"/>
            <a:chOff x="7618448" y="2832375"/>
            <a:chExt cx="864096" cy="89996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43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0" name="Elipse 29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44"/>
          <p:cNvGrpSpPr>
            <a:grpSpLocks noChangeAspect="1"/>
          </p:cNvGrpSpPr>
          <p:nvPr/>
        </p:nvGrpSpPr>
        <p:grpSpPr>
          <a:xfrm>
            <a:off x="7530824" y="3130519"/>
            <a:ext cx="1257280" cy="1309461"/>
            <a:chOff x="7618448" y="2832375"/>
            <a:chExt cx="864096" cy="89996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0" name="Corda 69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grpSp>
        <p:nvGrpSpPr>
          <p:cNvPr id="8" name="Grupo 55"/>
          <p:cNvGrpSpPr>
            <a:grpSpLocks noChangeAspect="1"/>
          </p:cNvGrpSpPr>
          <p:nvPr/>
        </p:nvGrpSpPr>
        <p:grpSpPr>
          <a:xfrm>
            <a:off x="7199828" y="4611546"/>
            <a:ext cx="1257280" cy="1309461"/>
            <a:chOff x="7618448" y="2832375"/>
            <a:chExt cx="864096" cy="899960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9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3" name="Elipse 6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1" name="Corda 70"/>
          <p:cNvSpPr/>
          <p:nvPr/>
        </p:nvSpPr>
        <p:spPr bwMode="auto">
          <a:xfrm rot="9420000" flipH="1">
            <a:off x="2296367" y="1661965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72" name="Corda 71"/>
          <p:cNvSpPr/>
          <p:nvPr/>
        </p:nvSpPr>
        <p:spPr bwMode="auto">
          <a:xfrm rot="12180000" flipH="1">
            <a:off x="2289911" y="1653873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Visão geocêntrica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0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6588224" y="158873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solstício de junho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6660232" y="569318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solstício de dezembro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7" name="CaixaDeTexto 76"/>
          <p:cNvSpPr txBox="1"/>
          <p:nvPr/>
        </p:nvSpPr>
        <p:spPr>
          <a:xfrm>
            <a:off x="6911752" y="2996952"/>
            <a:ext cx="226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8" name="CaixaDeTexto 77"/>
          <p:cNvSpPr txBox="1"/>
          <p:nvPr/>
        </p:nvSpPr>
        <p:spPr>
          <a:xfrm>
            <a:off x="6651848" y="4170566"/>
            <a:ext cx="2528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0" grpId="2" animBg="1"/>
      <p:bldP spid="71" grpId="0" animBg="1"/>
      <p:bldP spid="71" grpId="1" animBg="1"/>
      <p:bldP spid="72" grpId="0" animBg="1"/>
      <p:bldP spid="75" grpId="0"/>
      <p:bldP spid="75" grpId="1"/>
      <p:bldP spid="76" grpId="0"/>
      <p:bldP spid="77" grpId="0"/>
      <p:bldP spid="77" grpId="1"/>
      <p:bldP spid="78" grpId="0"/>
      <p:bldP spid="7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900893" y="268817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70C0">
              <a:alpha val="65000"/>
            </a:srgb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grpSp>
        <p:nvGrpSpPr>
          <p:cNvPr id="2" name="Grupo 44"/>
          <p:cNvGrpSpPr>
            <a:grpSpLocks noChangeAspect="1"/>
          </p:cNvGrpSpPr>
          <p:nvPr/>
        </p:nvGrpSpPr>
        <p:grpSpPr>
          <a:xfrm>
            <a:off x="7092280" y="1700808"/>
            <a:ext cx="1257280" cy="1309461"/>
            <a:chOff x="7618448" y="2832375"/>
            <a:chExt cx="864096" cy="89996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6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Movimento pendular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0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01146 0.07176 C 0.01597 0.09121 0.01875 0.1169 0.02014 0.14121 C 0.02205 0.16598 0.02274 0.19422 0.0217 0.22038 C 0.02101 0.247 0.01632 0.28241 0.01441 0.29838 C 0.01163 0.32061 0.00712 0.33496 0.0033 0.35093 L -0.00851 0.39491 L -0.02083 0.43172 " pathEditMode="relative" rAng="205594" ptsTypes="FfafaFAF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Visão heliocêntrica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065591" y="1993549"/>
            <a:ext cx="4861182" cy="3518900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3" name="Grupo 45"/>
          <p:cNvGrpSpPr/>
          <p:nvPr/>
        </p:nvGrpSpPr>
        <p:grpSpPr>
          <a:xfrm>
            <a:off x="4097460" y="1412776"/>
            <a:ext cx="706171" cy="1075696"/>
            <a:chOff x="4169468" y="1412776"/>
            <a:chExt cx="706171" cy="1075696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4269069" y="1412776"/>
              <a:ext cx="537847" cy="10756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5" name="Grupo 53"/>
            <p:cNvGrpSpPr>
              <a:grpSpLocks noChangeAspect="1"/>
            </p:cNvGrpSpPr>
            <p:nvPr/>
          </p:nvGrpSpPr>
          <p:grpSpPr>
            <a:xfrm rot="10800000">
              <a:off x="4169468" y="1591757"/>
              <a:ext cx="706171" cy="691380"/>
              <a:chOff x="2799991" y="1617840"/>
              <a:chExt cx="1072052" cy="1049611"/>
            </a:xfrm>
          </p:grpSpPr>
          <p:grpSp>
            <p:nvGrpSpPr>
              <p:cNvPr id="9" name="Grupo 76"/>
              <p:cNvGrpSpPr/>
              <p:nvPr/>
            </p:nvGrpSpPr>
            <p:grpSpPr>
              <a:xfrm>
                <a:off x="2799991" y="1617840"/>
                <a:ext cx="1072052" cy="1049611"/>
                <a:chOff x="3967884" y="2559293"/>
                <a:chExt cx="1072052" cy="1049611"/>
              </a:xfrm>
            </p:grpSpPr>
            <p:pic>
              <p:nvPicPr>
                <p:cNvPr id="42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2180000">
                  <a:off x="3995936" y="2564904"/>
                  <a:ext cx="1044000" cy="104400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</p:pic>
            <p:sp>
              <p:nvSpPr>
                <p:cNvPr id="43" name="Lua 30"/>
                <p:cNvSpPr>
                  <a:spLocks/>
                </p:cNvSpPr>
                <p:nvPr/>
              </p:nvSpPr>
              <p:spPr bwMode="auto">
                <a:xfrm>
                  <a:off x="3967884" y="2559293"/>
                  <a:ext cx="504000" cy="1044000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657966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41" name="Elipse 28"/>
              <p:cNvSpPr/>
              <p:nvPr/>
            </p:nvSpPr>
            <p:spPr>
              <a:xfrm rot="10800000">
                <a:off x="2810203" y="1620962"/>
                <a:ext cx="1059538" cy="104504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sp>
        <p:nvSpPr>
          <p:cNvPr id="10" name="Corda 9"/>
          <p:cNvSpPr>
            <a:spLocks/>
          </p:cNvSpPr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11" name="Grupo 116"/>
          <p:cNvGrpSpPr/>
          <p:nvPr/>
        </p:nvGrpSpPr>
        <p:grpSpPr>
          <a:xfrm>
            <a:off x="3132969" y="2017377"/>
            <a:ext cx="2688940" cy="2688942"/>
            <a:chOff x="7931363" y="3862827"/>
            <a:chExt cx="845160" cy="911418"/>
          </a:xfrm>
        </p:grpSpPr>
        <p:sp>
          <p:nvSpPr>
            <p:cNvPr id="36" name="Elipse 35"/>
            <p:cNvSpPr/>
            <p:nvPr/>
          </p:nvSpPr>
          <p:spPr bwMode="auto">
            <a:xfrm>
              <a:off x="7931363" y="3862827"/>
              <a:ext cx="845160" cy="91141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7000">
                  <a:srgbClr val="FFFF8B"/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656578"/>
              <a:endParaRPr lang="pt-BR" sz="6000" b="0" dirty="0" smtClean="0">
                <a:latin typeface="Helvetica 55 Roman" pitchFamily="34" charset="0"/>
              </a:endParaRPr>
            </a:p>
          </p:txBody>
        </p: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8029557" y="3976886"/>
              <a:ext cx="657469" cy="708660"/>
              <a:chOff x="5481" y="5955"/>
              <a:chExt cx="1036" cy="1116"/>
            </a:xfrm>
          </p:grpSpPr>
          <p:sp>
            <p:nvSpPr>
              <p:cNvPr id="38" name="AutoShape 3"/>
              <p:cNvSpPr>
                <a:spLocks noChangeArrowheads="1"/>
              </p:cNvSpPr>
              <p:nvPr/>
            </p:nvSpPr>
            <p:spPr bwMode="auto">
              <a:xfrm>
                <a:off x="5481" y="5955"/>
                <a:ext cx="1036" cy="1116"/>
              </a:xfrm>
              <a:prstGeom prst="star16">
                <a:avLst>
                  <a:gd name="adj" fmla="val 36712"/>
                </a:avLst>
              </a:prstGeom>
              <a:gradFill>
                <a:gsLst>
                  <a:gs pos="64000">
                    <a:srgbClr val="FFFF00"/>
                  </a:gs>
                  <a:gs pos="81000">
                    <a:srgbClr val="FFC000">
                      <a:alpha val="36000"/>
                    </a:srgbClr>
                  </a:gs>
                  <a:gs pos="96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  <p:sp>
            <p:nvSpPr>
              <p:cNvPr id="39" name="Oval 4"/>
              <p:cNvSpPr>
                <a:spLocks noChangeAspect="1" noChangeArrowheads="1"/>
              </p:cNvSpPr>
              <p:nvPr/>
            </p:nvSpPr>
            <p:spPr bwMode="auto">
              <a:xfrm>
                <a:off x="5726" y="6214"/>
                <a:ext cx="542" cy="585"/>
              </a:xfrm>
              <a:prstGeom prst="ellipse">
                <a:avLst/>
              </a:pr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13" name="Grupo 43"/>
          <p:cNvGrpSpPr/>
          <p:nvPr/>
        </p:nvGrpSpPr>
        <p:grpSpPr>
          <a:xfrm>
            <a:off x="3722545" y="4318611"/>
            <a:ext cx="1659547" cy="2330674"/>
            <a:chOff x="3794553" y="4318611"/>
            <a:chExt cx="1659547" cy="2330674"/>
          </a:xfrm>
        </p:grpSpPr>
        <p:cxnSp>
          <p:nvCxnSpPr>
            <p:cNvPr id="4" name="Conector reto 3"/>
            <p:cNvCxnSpPr/>
            <p:nvPr/>
          </p:nvCxnSpPr>
          <p:spPr bwMode="auto">
            <a:xfrm flipV="1">
              <a:off x="4057109" y="4318611"/>
              <a:ext cx="1115536" cy="233067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5" name="Grupo 61"/>
            <p:cNvGrpSpPr>
              <a:grpSpLocks noChangeAspect="1"/>
            </p:cNvGrpSpPr>
            <p:nvPr/>
          </p:nvGrpSpPr>
          <p:grpSpPr>
            <a:xfrm>
              <a:off x="3794553" y="4674451"/>
              <a:ext cx="1659547" cy="1628279"/>
              <a:chOff x="25851516" y="17833454"/>
              <a:chExt cx="2653328" cy="2603337"/>
            </a:xfrm>
          </p:grpSpPr>
          <p:grpSp>
            <p:nvGrpSpPr>
              <p:cNvPr id="18" name="Grupo 53"/>
              <p:cNvGrpSpPr>
                <a:grpSpLocks noChangeAspect="1"/>
              </p:cNvGrpSpPr>
              <p:nvPr/>
            </p:nvGrpSpPr>
            <p:grpSpPr>
              <a:xfrm rot="10800000">
                <a:off x="25851516" y="17833454"/>
                <a:ext cx="2653328" cy="2603337"/>
                <a:chOff x="2799991" y="1617840"/>
                <a:chExt cx="1069750" cy="1049611"/>
              </a:xfrm>
            </p:grpSpPr>
            <p:grpSp>
              <p:nvGrpSpPr>
                <p:cNvPr id="20" name="Grupo 76"/>
                <p:cNvGrpSpPr/>
                <p:nvPr/>
              </p:nvGrpSpPr>
              <p:grpSpPr>
                <a:xfrm>
                  <a:off x="2799991" y="1617840"/>
                  <a:ext cx="1065201" cy="1049611"/>
                  <a:chOff x="3967884" y="2559293"/>
                  <a:chExt cx="1065201" cy="1049611"/>
                </a:xfrm>
              </p:grpSpPr>
              <p:pic>
                <p:nvPicPr>
                  <p:cNvPr id="34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89085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" name="Lua 34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33" name="Elipse 32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31" name="Corda 30"/>
              <p:cNvSpPr>
                <a:spLocks noChangeAspect="1"/>
              </p:cNvSpPr>
              <p:nvPr/>
            </p:nvSpPr>
            <p:spPr bwMode="auto">
              <a:xfrm flipH="1">
                <a:off x="25869050" y="17914503"/>
                <a:ext cx="2591999" cy="2520000"/>
              </a:xfrm>
              <a:prstGeom prst="chord">
                <a:avLst>
                  <a:gd name="adj1" fmla="val 5336299"/>
                  <a:gd name="adj2" fmla="val 5243506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24" name="Grupo 44"/>
          <p:cNvGrpSpPr/>
          <p:nvPr/>
        </p:nvGrpSpPr>
        <p:grpSpPr>
          <a:xfrm>
            <a:off x="6429588" y="2627914"/>
            <a:ext cx="1095816" cy="1733066"/>
            <a:chOff x="6501596" y="2627914"/>
            <a:chExt cx="1095816" cy="1733066"/>
          </a:xfrm>
        </p:grpSpPr>
        <p:cxnSp>
          <p:nvCxnSpPr>
            <p:cNvPr id="7" name="Conector reto 6"/>
            <p:cNvCxnSpPr/>
            <p:nvPr/>
          </p:nvCxnSpPr>
          <p:spPr bwMode="auto">
            <a:xfrm flipV="1">
              <a:off x="6659504" y="2627914"/>
              <a:ext cx="81673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6" name="Grupo 44"/>
            <p:cNvGrpSpPr>
              <a:grpSpLocks noChangeAspect="1"/>
            </p:cNvGrpSpPr>
            <p:nvPr/>
          </p:nvGrpSpPr>
          <p:grpSpPr>
            <a:xfrm>
              <a:off x="6501596" y="2926717"/>
              <a:ext cx="1095816" cy="1072861"/>
              <a:chOff x="25424435" y="11150578"/>
              <a:chExt cx="2659038" cy="2603337"/>
            </a:xfrm>
          </p:grpSpPr>
          <p:grpSp>
            <p:nvGrpSpPr>
              <p:cNvPr id="30" name="Grupo 53"/>
              <p:cNvGrpSpPr>
                <a:grpSpLocks noChangeAspect="1"/>
              </p:cNvGrpSpPr>
              <p:nvPr/>
            </p:nvGrpSpPr>
            <p:grpSpPr>
              <a:xfrm rot="10800000">
                <a:off x="25424435" y="11150578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32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8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Lua 28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7" name="Elipse 26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25" name="Lua 24"/>
              <p:cNvSpPr/>
              <p:nvPr/>
            </p:nvSpPr>
            <p:spPr bwMode="auto">
              <a:xfrm rot="10800000">
                <a:off x="26841710" y="11209671"/>
                <a:ext cx="1188001" cy="2520000"/>
              </a:xfrm>
              <a:prstGeom prst="moon">
                <a:avLst>
                  <a:gd name="adj" fmla="val 83177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37" name="Grupo 46"/>
          <p:cNvGrpSpPr/>
          <p:nvPr/>
        </p:nvGrpSpPr>
        <p:grpSpPr>
          <a:xfrm>
            <a:off x="1547664" y="2548233"/>
            <a:ext cx="1095816" cy="1733066"/>
            <a:chOff x="1619672" y="2548233"/>
            <a:chExt cx="1095816" cy="1733066"/>
          </a:xfrm>
        </p:grpSpPr>
        <p:cxnSp>
          <p:nvCxnSpPr>
            <p:cNvPr id="14" name="Conector reto 13"/>
            <p:cNvCxnSpPr/>
            <p:nvPr/>
          </p:nvCxnSpPr>
          <p:spPr bwMode="auto">
            <a:xfrm flipV="1">
              <a:off x="1719273" y="2548233"/>
              <a:ext cx="83665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0" name="Grupo 52"/>
            <p:cNvGrpSpPr>
              <a:grpSpLocks noChangeAspect="1"/>
            </p:cNvGrpSpPr>
            <p:nvPr/>
          </p:nvGrpSpPr>
          <p:grpSpPr>
            <a:xfrm>
              <a:off x="1619672" y="2886878"/>
              <a:ext cx="1095816" cy="1072861"/>
              <a:chOff x="7777217" y="11006562"/>
              <a:chExt cx="2659038" cy="2603337"/>
            </a:xfrm>
          </p:grpSpPr>
          <p:grpSp>
            <p:nvGrpSpPr>
              <p:cNvPr id="44" name="Grupo 53"/>
              <p:cNvGrpSpPr>
                <a:grpSpLocks noChangeAspect="1"/>
              </p:cNvGrpSpPr>
              <p:nvPr/>
            </p:nvGrpSpPr>
            <p:grpSpPr>
              <a:xfrm rot="10800000">
                <a:off x="7777217" y="11006562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45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2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" name="Lua 22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1" name="Elipse 20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19" name="Lua 18"/>
              <p:cNvSpPr/>
              <p:nvPr/>
            </p:nvSpPr>
            <p:spPr bwMode="auto">
              <a:xfrm>
                <a:off x="7787309" y="11043217"/>
                <a:ext cx="1188000" cy="2520000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6" name="Triângulo isósceles 15"/>
          <p:cNvSpPr/>
          <p:nvPr/>
        </p:nvSpPr>
        <p:spPr bwMode="auto">
          <a:xfrm rot="14743544">
            <a:off x="2977974" y="210856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335769">
            <a:off x="6065332" y="4800656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-72008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0" y="308115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junho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236296" y="365721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dezembro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60032" y="113693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691680" y="54452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Visão heliocêntrica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065591" y="1993549"/>
            <a:ext cx="4861182" cy="3518900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3" name="Grupo 45"/>
          <p:cNvGrpSpPr/>
          <p:nvPr/>
        </p:nvGrpSpPr>
        <p:grpSpPr>
          <a:xfrm>
            <a:off x="4097460" y="1412776"/>
            <a:ext cx="706171" cy="1075696"/>
            <a:chOff x="4169468" y="1412776"/>
            <a:chExt cx="706171" cy="1075696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4269069" y="1412776"/>
              <a:ext cx="537847" cy="10756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5" name="Grupo 53"/>
            <p:cNvGrpSpPr>
              <a:grpSpLocks noChangeAspect="1"/>
            </p:cNvGrpSpPr>
            <p:nvPr/>
          </p:nvGrpSpPr>
          <p:grpSpPr>
            <a:xfrm rot="10800000">
              <a:off x="4169468" y="1591757"/>
              <a:ext cx="706171" cy="691380"/>
              <a:chOff x="2799991" y="1617840"/>
              <a:chExt cx="1072052" cy="1049611"/>
            </a:xfrm>
          </p:grpSpPr>
          <p:grpSp>
            <p:nvGrpSpPr>
              <p:cNvPr id="9" name="Grupo 76"/>
              <p:cNvGrpSpPr/>
              <p:nvPr/>
            </p:nvGrpSpPr>
            <p:grpSpPr>
              <a:xfrm>
                <a:off x="2799991" y="1617840"/>
                <a:ext cx="1072052" cy="1049611"/>
                <a:chOff x="3967884" y="2559293"/>
                <a:chExt cx="1072052" cy="1049611"/>
              </a:xfrm>
            </p:grpSpPr>
            <p:pic>
              <p:nvPicPr>
                <p:cNvPr id="42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2180000">
                  <a:off x="3995936" y="2564904"/>
                  <a:ext cx="1044000" cy="104400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</p:pic>
            <p:sp>
              <p:nvSpPr>
                <p:cNvPr id="43" name="Lua 30"/>
                <p:cNvSpPr>
                  <a:spLocks/>
                </p:cNvSpPr>
                <p:nvPr/>
              </p:nvSpPr>
              <p:spPr bwMode="auto">
                <a:xfrm>
                  <a:off x="3967884" y="2559293"/>
                  <a:ext cx="504000" cy="1044000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657966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41" name="Elipse 28"/>
              <p:cNvSpPr/>
              <p:nvPr/>
            </p:nvSpPr>
            <p:spPr>
              <a:xfrm rot="10800000">
                <a:off x="2810203" y="1620962"/>
                <a:ext cx="1059538" cy="104504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sp>
        <p:nvSpPr>
          <p:cNvPr id="10" name="Corda 9"/>
          <p:cNvSpPr>
            <a:spLocks/>
          </p:cNvSpPr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11" name="Grupo 116"/>
          <p:cNvGrpSpPr/>
          <p:nvPr/>
        </p:nvGrpSpPr>
        <p:grpSpPr>
          <a:xfrm>
            <a:off x="3132969" y="2017377"/>
            <a:ext cx="2688940" cy="2688942"/>
            <a:chOff x="7931363" y="3862827"/>
            <a:chExt cx="845160" cy="911418"/>
          </a:xfrm>
        </p:grpSpPr>
        <p:sp>
          <p:nvSpPr>
            <p:cNvPr id="36" name="Elipse 35"/>
            <p:cNvSpPr/>
            <p:nvPr/>
          </p:nvSpPr>
          <p:spPr bwMode="auto">
            <a:xfrm>
              <a:off x="7931363" y="3862827"/>
              <a:ext cx="845160" cy="91141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7000">
                  <a:srgbClr val="FFFF8B"/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656578"/>
              <a:endParaRPr lang="pt-BR" sz="6000" b="0" dirty="0" smtClean="0">
                <a:latin typeface="Helvetica 55 Roman" pitchFamily="34" charset="0"/>
              </a:endParaRPr>
            </a:p>
          </p:txBody>
        </p: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8029557" y="3976886"/>
              <a:ext cx="657469" cy="708660"/>
              <a:chOff x="5481" y="5955"/>
              <a:chExt cx="1036" cy="1116"/>
            </a:xfrm>
          </p:grpSpPr>
          <p:sp>
            <p:nvSpPr>
              <p:cNvPr id="38" name="AutoShape 3"/>
              <p:cNvSpPr>
                <a:spLocks noChangeArrowheads="1"/>
              </p:cNvSpPr>
              <p:nvPr/>
            </p:nvSpPr>
            <p:spPr bwMode="auto">
              <a:xfrm>
                <a:off x="5481" y="5955"/>
                <a:ext cx="1036" cy="1116"/>
              </a:xfrm>
              <a:prstGeom prst="star16">
                <a:avLst>
                  <a:gd name="adj" fmla="val 36712"/>
                </a:avLst>
              </a:prstGeom>
              <a:gradFill>
                <a:gsLst>
                  <a:gs pos="64000">
                    <a:srgbClr val="FFFF00"/>
                  </a:gs>
                  <a:gs pos="81000">
                    <a:srgbClr val="FFC000">
                      <a:alpha val="36000"/>
                    </a:srgbClr>
                  </a:gs>
                  <a:gs pos="96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  <p:sp>
            <p:nvSpPr>
              <p:cNvPr id="39" name="Oval 4"/>
              <p:cNvSpPr>
                <a:spLocks noChangeAspect="1" noChangeArrowheads="1"/>
              </p:cNvSpPr>
              <p:nvPr/>
            </p:nvSpPr>
            <p:spPr bwMode="auto">
              <a:xfrm>
                <a:off x="5726" y="6214"/>
                <a:ext cx="542" cy="585"/>
              </a:xfrm>
              <a:prstGeom prst="ellipse">
                <a:avLst/>
              </a:pr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13" name="Grupo 43"/>
          <p:cNvGrpSpPr/>
          <p:nvPr/>
        </p:nvGrpSpPr>
        <p:grpSpPr>
          <a:xfrm>
            <a:off x="3722545" y="4318611"/>
            <a:ext cx="1659547" cy="2330674"/>
            <a:chOff x="3794553" y="4318611"/>
            <a:chExt cx="1659547" cy="2330674"/>
          </a:xfrm>
        </p:grpSpPr>
        <p:cxnSp>
          <p:nvCxnSpPr>
            <p:cNvPr id="4" name="Conector reto 3"/>
            <p:cNvCxnSpPr/>
            <p:nvPr/>
          </p:nvCxnSpPr>
          <p:spPr bwMode="auto">
            <a:xfrm flipV="1">
              <a:off x="4057109" y="4318611"/>
              <a:ext cx="1115536" cy="233067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5" name="Grupo 61"/>
            <p:cNvGrpSpPr>
              <a:grpSpLocks noChangeAspect="1"/>
            </p:cNvGrpSpPr>
            <p:nvPr/>
          </p:nvGrpSpPr>
          <p:grpSpPr>
            <a:xfrm>
              <a:off x="3794553" y="4674451"/>
              <a:ext cx="1659547" cy="1628279"/>
              <a:chOff x="25851516" y="17833454"/>
              <a:chExt cx="2653328" cy="2603337"/>
            </a:xfrm>
          </p:grpSpPr>
          <p:grpSp>
            <p:nvGrpSpPr>
              <p:cNvPr id="18" name="Grupo 53"/>
              <p:cNvGrpSpPr>
                <a:grpSpLocks noChangeAspect="1"/>
              </p:cNvGrpSpPr>
              <p:nvPr/>
            </p:nvGrpSpPr>
            <p:grpSpPr>
              <a:xfrm rot="10800000">
                <a:off x="25851516" y="17833454"/>
                <a:ext cx="2653328" cy="2603337"/>
                <a:chOff x="2799991" y="1617840"/>
                <a:chExt cx="1069750" cy="1049611"/>
              </a:xfrm>
            </p:grpSpPr>
            <p:grpSp>
              <p:nvGrpSpPr>
                <p:cNvPr id="20" name="Grupo 76"/>
                <p:cNvGrpSpPr/>
                <p:nvPr/>
              </p:nvGrpSpPr>
              <p:grpSpPr>
                <a:xfrm>
                  <a:off x="2799991" y="1617840"/>
                  <a:ext cx="1065201" cy="1049611"/>
                  <a:chOff x="3967884" y="2559293"/>
                  <a:chExt cx="1065201" cy="1049611"/>
                </a:xfrm>
              </p:grpSpPr>
              <p:pic>
                <p:nvPicPr>
                  <p:cNvPr id="34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89085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" name="Lua 34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33" name="Elipse 32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31" name="Corda 30"/>
              <p:cNvSpPr>
                <a:spLocks noChangeAspect="1"/>
              </p:cNvSpPr>
              <p:nvPr/>
            </p:nvSpPr>
            <p:spPr bwMode="auto">
              <a:xfrm flipH="1">
                <a:off x="25869050" y="17914503"/>
                <a:ext cx="2591999" cy="2520000"/>
              </a:xfrm>
              <a:prstGeom prst="chord">
                <a:avLst>
                  <a:gd name="adj1" fmla="val 5336299"/>
                  <a:gd name="adj2" fmla="val 5243506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24" name="Grupo 44"/>
          <p:cNvGrpSpPr/>
          <p:nvPr/>
        </p:nvGrpSpPr>
        <p:grpSpPr>
          <a:xfrm>
            <a:off x="6429588" y="2627914"/>
            <a:ext cx="1095816" cy="1733066"/>
            <a:chOff x="6501596" y="2627914"/>
            <a:chExt cx="1095816" cy="1733066"/>
          </a:xfrm>
        </p:grpSpPr>
        <p:cxnSp>
          <p:nvCxnSpPr>
            <p:cNvPr id="7" name="Conector reto 6"/>
            <p:cNvCxnSpPr/>
            <p:nvPr/>
          </p:nvCxnSpPr>
          <p:spPr bwMode="auto">
            <a:xfrm flipV="1">
              <a:off x="6659504" y="2627914"/>
              <a:ext cx="81673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6" name="Grupo 44"/>
            <p:cNvGrpSpPr>
              <a:grpSpLocks noChangeAspect="1"/>
            </p:cNvGrpSpPr>
            <p:nvPr/>
          </p:nvGrpSpPr>
          <p:grpSpPr>
            <a:xfrm>
              <a:off x="6501596" y="2926717"/>
              <a:ext cx="1095816" cy="1072861"/>
              <a:chOff x="25424435" y="11150578"/>
              <a:chExt cx="2659038" cy="2603337"/>
            </a:xfrm>
          </p:grpSpPr>
          <p:grpSp>
            <p:nvGrpSpPr>
              <p:cNvPr id="30" name="Grupo 53"/>
              <p:cNvGrpSpPr>
                <a:grpSpLocks noChangeAspect="1"/>
              </p:cNvGrpSpPr>
              <p:nvPr/>
            </p:nvGrpSpPr>
            <p:grpSpPr>
              <a:xfrm rot="10800000">
                <a:off x="25424435" y="11150578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32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8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Lua 28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7" name="Elipse 26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25" name="Lua 24"/>
              <p:cNvSpPr/>
              <p:nvPr/>
            </p:nvSpPr>
            <p:spPr bwMode="auto">
              <a:xfrm rot="10800000">
                <a:off x="26841710" y="11209671"/>
                <a:ext cx="1188001" cy="2520000"/>
              </a:xfrm>
              <a:prstGeom prst="moon">
                <a:avLst>
                  <a:gd name="adj" fmla="val 83177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37" name="Grupo 46"/>
          <p:cNvGrpSpPr/>
          <p:nvPr/>
        </p:nvGrpSpPr>
        <p:grpSpPr>
          <a:xfrm>
            <a:off x="1547664" y="2548233"/>
            <a:ext cx="1095816" cy="1733066"/>
            <a:chOff x="1619672" y="2548233"/>
            <a:chExt cx="1095816" cy="1733066"/>
          </a:xfrm>
        </p:grpSpPr>
        <p:cxnSp>
          <p:nvCxnSpPr>
            <p:cNvPr id="14" name="Conector reto 13"/>
            <p:cNvCxnSpPr/>
            <p:nvPr/>
          </p:nvCxnSpPr>
          <p:spPr bwMode="auto">
            <a:xfrm flipV="1">
              <a:off x="1719273" y="2548233"/>
              <a:ext cx="83665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0" name="Grupo 52"/>
            <p:cNvGrpSpPr>
              <a:grpSpLocks noChangeAspect="1"/>
            </p:cNvGrpSpPr>
            <p:nvPr/>
          </p:nvGrpSpPr>
          <p:grpSpPr>
            <a:xfrm>
              <a:off x="1619672" y="2886878"/>
              <a:ext cx="1095816" cy="1072861"/>
              <a:chOff x="7777217" y="11006562"/>
              <a:chExt cx="2659038" cy="2603337"/>
            </a:xfrm>
          </p:grpSpPr>
          <p:grpSp>
            <p:nvGrpSpPr>
              <p:cNvPr id="44" name="Grupo 53"/>
              <p:cNvGrpSpPr>
                <a:grpSpLocks noChangeAspect="1"/>
              </p:cNvGrpSpPr>
              <p:nvPr/>
            </p:nvGrpSpPr>
            <p:grpSpPr>
              <a:xfrm rot="10800000">
                <a:off x="7777217" y="11006562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45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2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" name="Lua 22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1" name="Elipse 20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19" name="Lua 18"/>
              <p:cNvSpPr/>
              <p:nvPr/>
            </p:nvSpPr>
            <p:spPr bwMode="auto">
              <a:xfrm>
                <a:off x="7787309" y="11043217"/>
                <a:ext cx="1188000" cy="2520000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6" name="Triângulo isósceles 15"/>
          <p:cNvSpPr/>
          <p:nvPr/>
        </p:nvSpPr>
        <p:spPr bwMode="auto">
          <a:xfrm rot="14743544">
            <a:off x="2977974" y="210856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335769">
            <a:off x="6065332" y="4800656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-72008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0" y="308115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junho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236296" y="365721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dezembro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60032" y="113693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691680" y="54452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ítulo 28"/>
          <p:cNvSpPr>
            <a:spLocks noGrp="1"/>
          </p:cNvSpPr>
          <p:nvPr>
            <p:ph type="subTitle" idx="1"/>
          </p:nvPr>
        </p:nvSpPr>
        <p:spPr>
          <a:xfrm>
            <a:off x="395536" y="2324472"/>
            <a:ext cx="8568952" cy="1752600"/>
          </a:xfrm>
        </p:spPr>
        <p:txBody>
          <a:bodyPr/>
          <a:lstStyle/>
          <a:p>
            <a:pPr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Importante! </a:t>
            </a: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nos dois slides anteriores usamos a representação da órbita da Terra sob uma perspectiva oblíqua. Cuidado para não interpretar que a órbita é achatada!</a:t>
            </a:r>
            <a:endParaRPr lang="en-US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title"/>
          </p:nvPr>
        </p:nvSpPr>
        <p:spPr>
          <a:xfrm>
            <a:off x="785813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Simulador: as estações do ano vistas do espaço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06194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6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096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</a:t>
            </a: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44008" y="1484313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53838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64112" y="462989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1079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4728567" y="1052736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592922" grpId="0" animBg="1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474845"/>
            <a:ext cx="1404000" cy="4752000"/>
          </a:xfrm>
          <a:prstGeom prst="arc">
            <a:avLst>
              <a:gd name="adj1" fmla="val 16244478"/>
              <a:gd name="adj2" fmla="val 5483612"/>
            </a:avLst>
          </a:prstGeom>
          <a:noFill/>
          <a:ln w="50800" cap="flat" cmpd="sng" algn="ctr">
            <a:solidFill>
              <a:srgbClr val="00FF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14524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5352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solidFill>
                <a:schemeClr val="accent6">
                  <a:lumMod val="60000"/>
                  <a:lumOff val="40000"/>
                  <a:alpha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solidFill>
                <a:schemeClr val="accent6">
                  <a:lumMod val="60000"/>
                  <a:lumOff val="40000"/>
                  <a:alpha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5" name="Arc 8"/>
          <p:cNvSpPr>
            <a:spLocks/>
          </p:cNvSpPr>
          <p:nvPr/>
        </p:nvSpPr>
        <p:spPr bwMode="auto">
          <a:xfrm rot="5400000" flipV="1">
            <a:off x="1905311" y="3456949"/>
            <a:ext cx="4716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39728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3316" grpId="0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44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692288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e Equador Celestes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691680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272432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492488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6814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283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6138088" y="2109300"/>
            <a:ext cx="636551" cy="636551"/>
            <a:chOff x="7100825" y="2059484"/>
            <a:chExt cx="636551" cy="636551"/>
          </a:xfrm>
        </p:grpSpPr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2383123" y="4995088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16424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77147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83914" y="2806406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Times New Roman" pitchFamily="18" charset="0"/>
              </a:rPr>
              <a:t>φ</a:t>
            </a:r>
            <a:endParaRPr lang="pt-BR" sz="4000" b="0" i="1" dirty="0">
              <a:solidFill>
                <a:srgbClr val="00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16" grpId="0" animBg="1"/>
      <p:bldP spid="15364" grpId="0"/>
      <p:bldP spid="13343" grpId="0"/>
      <p:bldP spid="13344" grpId="0"/>
      <p:bldP spid="122" grpId="0" animBg="1"/>
      <p:bldP spid="140" grpId="0" animBg="1"/>
      <p:bldP spid="34" grpId="0" animBg="1"/>
      <p:bldP spid="34" grpId="1" animBg="1"/>
      <p:bldP spid="138" grpId="0" animBg="1"/>
      <p:bldP spid="35" grpId="0" animBg="1"/>
      <p:bldP spid="35" grpId="1" animBg="1"/>
      <p:bldP spid="59" grpId="0"/>
      <p:bldP spid="60" grpId="0" animBg="1"/>
      <p:bldP spid="61" grpId="0" animBg="1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sp>
        <p:nvSpPr>
          <p:cNvPr id="132" name="CaixaDeTexto 131"/>
          <p:cNvSpPr txBox="1"/>
          <p:nvPr/>
        </p:nvSpPr>
        <p:spPr>
          <a:xfrm>
            <a:off x="3491880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7" name="Arc 3"/>
          <p:cNvSpPr>
            <a:spLocks/>
          </p:cNvSpPr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8" name="Arco 157"/>
          <p:cNvSpPr/>
          <p:nvPr/>
        </p:nvSpPr>
        <p:spPr bwMode="auto">
          <a:xfrm rot="8526017">
            <a:off x="3652035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9" name="Line 27"/>
          <p:cNvSpPr>
            <a:spLocks noChangeShapeType="1"/>
          </p:cNvSpPr>
          <p:nvPr/>
        </p:nvSpPr>
        <p:spPr bwMode="auto">
          <a:xfrm flipV="1">
            <a:off x="2699792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60" name="Grupo 40"/>
          <p:cNvGrpSpPr>
            <a:grpSpLocks/>
          </p:cNvGrpSpPr>
          <p:nvPr/>
        </p:nvGrpSpPr>
        <p:grpSpPr bwMode="auto">
          <a:xfrm>
            <a:off x="1714525" y="1484784"/>
            <a:ext cx="5665787" cy="4752975"/>
            <a:chOff x="1714480" y="1483866"/>
            <a:chExt cx="5665808" cy="4752975"/>
          </a:xfrm>
        </p:grpSpPr>
        <p:sp>
          <p:nvSpPr>
            <p:cNvPr id="161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2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3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" name="Arc 4"/>
            <p:cNvSpPr>
              <a:spLocks/>
            </p:cNvSpPr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65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6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7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68" name="Arc 3"/>
          <p:cNvSpPr>
            <a:spLocks/>
          </p:cNvSpPr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9" name="Arc 5"/>
          <p:cNvSpPr>
            <a:spLocks/>
          </p:cNvSpPr>
          <p:nvPr/>
        </p:nvSpPr>
        <p:spPr bwMode="auto">
          <a:xfrm flipV="1">
            <a:off x="2279936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0" name="Line 26"/>
          <p:cNvSpPr>
            <a:spLocks noChangeShapeType="1"/>
          </p:cNvSpPr>
          <p:nvPr/>
        </p:nvSpPr>
        <p:spPr bwMode="auto">
          <a:xfrm flipV="1">
            <a:off x="4499992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1" name="Arco 170"/>
          <p:cNvSpPr/>
          <p:nvPr/>
        </p:nvSpPr>
        <p:spPr bwMode="auto">
          <a:xfrm rot="8526017">
            <a:off x="3684588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72" name="Grupo 25"/>
          <p:cNvGrpSpPr/>
          <p:nvPr/>
        </p:nvGrpSpPr>
        <p:grpSpPr>
          <a:xfrm>
            <a:off x="4427984" y="3313216"/>
            <a:ext cx="288032" cy="648072"/>
            <a:chOff x="4499992" y="3313216"/>
            <a:chExt cx="288032" cy="648072"/>
          </a:xfrm>
        </p:grpSpPr>
        <p:sp>
          <p:nvSpPr>
            <p:cNvPr id="173" name="Elipse 17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174" name="Conector reto 173"/>
            <p:cNvCxnSpPr>
              <a:stCxn id="17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5" name="Conector reto 17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6" name="Conector reto 17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7" name="Conector reto 176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8" name="Conector reto 177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79" name="Grupo 32"/>
          <p:cNvGrpSpPr/>
          <p:nvPr/>
        </p:nvGrpSpPr>
        <p:grpSpPr>
          <a:xfrm flipH="1">
            <a:off x="2555776" y="1772816"/>
            <a:ext cx="3960440" cy="4033515"/>
            <a:chOff x="2555875" y="1700535"/>
            <a:chExt cx="3805696" cy="4033515"/>
          </a:xfrm>
        </p:grpSpPr>
        <p:sp>
          <p:nvSpPr>
            <p:cNvPr id="180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4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5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6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7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8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89" name="Oval 25"/>
          <p:cNvSpPr>
            <a:spLocks noChangeArrowheads="1"/>
          </p:cNvSpPr>
          <p:nvPr/>
        </p:nvSpPr>
        <p:spPr bwMode="auto">
          <a:xfrm>
            <a:off x="4935852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90" name="Oval 25"/>
          <p:cNvSpPr>
            <a:spLocks noChangeArrowheads="1"/>
          </p:cNvSpPr>
          <p:nvPr/>
        </p:nvSpPr>
        <p:spPr bwMode="auto">
          <a:xfrm>
            <a:off x="219687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91" name="Oval 25"/>
          <p:cNvSpPr>
            <a:spLocks noChangeArrowheads="1"/>
          </p:cNvSpPr>
          <p:nvPr/>
        </p:nvSpPr>
        <p:spPr bwMode="auto">
          <a:xfrm>
            <a:off x="687739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92" name="Lua 191"/>
          <p:cNvSpPr/>
          <p:nvPr/>
        </p:nvSpPr>
        <p:spPr bwMode="auto">
          <a:xfrm rot="16200000">
            <a:off x="4070392" y="3820672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193" name="Grupo 101"/>
          <p:cNvGrpSpPr/>
          <p:nvPr/>
        </p:nvGrpSpPr>
        <p:grpSpPr>
          <a:xfrm rot="18342476">
            <a:off x="6145592" y="2109300"/>
            <a:ext cx="636551" cy="636551"/>
            <a:chOff x="7100825" y="2059484"/>
            <a:chExt cx="636551" cy="636551"/>
          </a:xfrm>
        </p:grpSpPr>
        <p:sp>
          <p:nvSpPr>
            <p:cNvPr id="19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95" name="Elipse 19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196" name="Grupo 101"/>
          <p:cNvGrpSpPr/>
          <p:nvPr/>
        </p:nvGrpSpPr>
        <p:grpSpPr>
          <a:xfrm rot="18342476">
            <a:off x="2390627" y="4995088"/>
            <a:ext cx="636551" cy="636551"/>
            <a:chOff x="7100825" y="2059484"/>
            <a:chExt cx="636551" cy="636551"/>
          </a:xfrm>
        </p:grpSpPr>
        <p:sp>
          <p:nvSpPr>
            <p:cNvPr id="19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98" name="Elipse 19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200" name="Arco 199"/>
          <p:cNvSpPr/>
          <p:nvPr/>
        </p:nvSpPr>
        <p:spPr bwMode="auto">
          <a:xfrm rot="8526017">
            <a:off x="3684651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1" name="Elipse 200"/>
          <p:cNvSpPr>
            <a:spLocks noChangeAspect="1"/>
          </p:cNvSpPr>
          <p:nvPr/>
        </p:nvSpPr>
        <p:spPr bwMode="auto">
          <a:xfrm>
            <a:off x="3026736" y="1780744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202" name="Arco 201"/>
          <p:cNvSpPr/>
          <p:nvPr/>
        </p:nvSpPr>
        <p:spPr bwMode="auto">
          <a:xfrm rot="8526017">
            <a:off x="3670117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3" name="Oval 25"/>
          <p:cNvSpPr>
            <a:spLocks noChangeArrowheads="1"/>
          </p:cNvSpPr>
          <p:nvPr/>
        </p:nvSpPr>
        <p:spPr bwMode="auto">
          <a:xfrm>
            <a:off x="3997077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04" name="Arco 203"/>
          <p:cNvSpPr/>
          <p:nvPr/>
        </p:nvSpPr>
        <p:spPr bwMode="auto">
          <a:xfrm rot="10200000">
            <a:off x="3563786" y="1554095"/>
            <a:ext cx="1895878" cy="4669768"/>
          </a:xfrm>
          <a:prstGeom prst="arc">
            <a:avLst>
              <a:gd name="adj1" fmla="val 8848445"/>
              <a:gd name="adj2" fmla="val 13558904"/>
            </a:avLst>
          </a:prstGeom>
          <a:noFill/>
          <a:ln w="50800" cap="flat" cmpd="sng" algn="ctr">
            <a:solidFill>
              <a:schemeClr val="bg1">
                <a:alpha val="38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05" name="Grupo 136"/>
          <p:cNvGrpSpPr/>
          <p:nvPr/>
        </p:nvGrpSpPr>
        <p:grpSpPr>
          <a:xfrm rot="1602709">
            <a:off x="3542718" y="1528348"/>
            <a:ext cx="1987539" cy="4740666"/>
            <a:chOff x="8369875" y="1321061"/>
            <a:chExt cx="1669410" cy="4596442"/>
          </a:xfrm>
        </p:grpSpPr>
        <p:sp>
          <p:nvSpPr>
            <p:cNvPr id="206" name="Arco 205"/>
            <p:cNvSpPr/>
            <p:nvPr/>
          </p:nvSpPr>
          <p:spPr bwMode="auto">
            <a:xfrm rot="8526017">
              <a:off x="8397434" y="1389802"/>
              <a:ext cx="1592420" cy="4527701"/>
            </a:xfrm>
            <a:prstGeom prst="arc">
              <a:avLst>
                <a:gd name="adj1" fmla="val 13722964"/>
                <a:gd name="adj2" fmla="val 16153498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Arco 206"/>
            <p:cNvSpPr/>
            <p:nvPr/>
          </p:nvSpPr>
          <p:spPr bwMode="auto">
            <a:xfrm rot="8526017">
              <a:off x="8369875" y="1351639"/>
              <a:ext cx="1614195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Arco 207"/>
            <p:cNvSpPr/>
            <p:nvPr/>
          </p:nvSpPr>
          <p:spPr bwMode="auto">
            <a:xfrm rot="8526017">
              <a:off x="8416025" y="1321061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9" name="Grupo 54"/>
          <p:cNvGrpSpPr/>
          <p:nvPr/>
        </p:nvGrpSpPr>
        <p:grpSpPr>
          <a:xfrm>
            <a:off x="3102656" y="2276872"/>
            <a:ext cx="864096" cy="899960"/>
            <a:chOff x="7618448" y="2832375"/>
            <a:chExt cx="864096" cy="899960"/>
          </a:xfrm>
        </p:grpSpPr>
        <p:grpSp>
          <p:nvGrpSpPr>
            <p:cNvPr id="2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21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4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217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11" name="Elipse 21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8" name="Text Box 20"/>
          <p:cNvSpPr txBox="1">
            <a:spLocks noChangeArrowheads="1"/>
          </p:cNvSpPr>
          <p:nvPr/>
        </p:nvSpPr>
        <p:spPr bwMode="auto">
          <a:xfrm>
            <a:off x="3691937" y="4797896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cxnSp>
        <p:nvCxnSpPr>
          <p:cNvPr id="219" name="Conector de seta reta 218"/>
          <p:cNvCxnSpPr/>
          <p:nvPr/>
        </p:nvCxnSpPr>
        <p:spPr bwMode="auto">
          <a:xfrm flipV="1">
            <a:off x="357752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220" name="Texto explicativo retangular 219"/>
          <p:cNvSpPr/>
          <p:nvPr/>
        </p:nvSpPr>
        <p:spPr bwMode="auto">
          <a:xfrm>
            <a:off x="6444208" y="620688"/>
            <a:ext cx="2376264" cy="1008112"/>
          </a:xfrm>
          <a:prstGeom prst="wedgeRectCallout">
            <a:avLst>
              <a:gd name="adj1" fmla="val -169154"/>
              <a:gd name="adj2" fmla="val 106063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</a:rPr>
              <a:t>Movimento anual!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32" grpId="0"/>
      <p:bldP spid="204" grpId="0" animBg="1"/>
      <p:bldP spid="2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6390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672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7055768" y="29969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</a:t>
            </a:r>
          </a:p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solstícios e equinócios</a:t>
            </a: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6390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3" name="Grupo 91"/>
          <p:cNvGrpSpPr/>
          <p:nvPr/>
        </p:nvGrpSpPr>
        <p:grpSpPr>
          <a:xfrm>
            <a:off x="5004048" y="2348880"/>
            <a:ext cx="864096" cy="899960"/>
            <a:chOff x="7618448" y="2832375"/>
            <a:chExt cx="864096" cy="899960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9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01" name="Elipse 10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7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8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7055768" y="29969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</a:t>
            </a:r>
          </a:p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3563888" y="484999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9" name="Grupo 91"/>
          <p:cNvGrpSpPr/>
          <p:nvPr/>
        </p:nvGrpSpPr>
        <p:grpSpPr>
          <a:xfrm>
            <a:off x="2771800" y="3573016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11" name="Grupo 91"/>
          <p:cNvGrpSpPr/>
          <p:nvPr/>
        </p:nvGrpSpPr>
        <p:grpSpPr>
          <a:xfrm>
            <a:off x="2123728" y="1988840"/>
            <a:ext cx="864096" cy="899960"/>
            <a:chOff x="7618448" y="2832375"/>
            <a:chExt cx="864096" cy="899960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8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76" name="Elipse 75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upo 91"/>
          <p:cNvGrpSpPr/>
          <p:nvPr/>
        </p:nvGrpSpPr>
        <p:grpSpPr>
          <a:xfrm>
            <a:off x="6156176" y="4293096"/>
            <a:ext cx="864096" cy="899960"/>
            <a:chOff x="7618448" y="2832375"/>
            <a:chExt cx="864096" cy="899960"/>
          </a:xfrm>
        </p:grpSpPr>
        <p:grpSp>
          <p:nvGrpSpPr>
            <p:cNvPr id="14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13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1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12" name="Elipse 111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1" name="Text Box 29"/>
          <p:cNvSpPr txBox="1">
            <a:spLocks noChangeArrowheads="1"/>
          </p:cNvSpPr>
          <p:nvPr/>
        </p:nvSpPr>
        <p:spPr bwMode="auto">
          <a:xfrm>
            <a:off x="2339752" y="457508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Hemisfério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23" name="Text Box 29"/>
          <p:cNvSpPr txBox="1">
            <a:spLocks noChangeArrowheads="1"/>
          </p:cNvSpPr>
          <p:nvPr/>
        </p:nvSpPr>
        <p:spPr bwMode="auto">
          <a:xfrm>
            <a:off x="2195736" y="6021288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Hemisfério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86" name="Texto explicativo retangular 85"/>
          <p:cNvSpPr/>
          <p:nvPr/>
        </p:nvSpPr>
        <p:spPr bwMode="auto">
          <a:xfrm>
            <a:off x="6804248" y="980728"/>
            <a:ext cx="1907704" cy="936104"/>
          </a:xfrm>
          <a:prstGeom prst="wedgeRectCallout">
            <a:avLst>
              <a:gd name="adj1" fmla="val -122175"/>
              <a:gd name="adj2" fmla="val 144475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87" name="Texto explicativo retangular 86"/>
          <p:cNvSpPr/>
          <p:nvPr/>
        </p:nvSpPr>
        <p:spPr bwMode="auto">
          <a:xfrm>
            <a:off x="323528" y="1196752"/>
            <a:ext cx="1907704" cy="936104"/>
          </a:xfrm>
          <a:prstGeom prst="wedgeRectCallout">
            <a:avLst>
              <a:gd name="adj1" fmla="val 67749"/>
              <a:gd name="adj2" fmla="val 79737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Solstício de junho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89" name="Texto explicativo retangular 88"/>
          <p:cNvSpPr/>
          <p:nvPr/>
        </p:nvSpPr>
        <p:spPr bwMode="auto">
          <a:xfrm>
            <a:off x="323528" y="4293096"/>
            <a:ext cx="2160240" cy="936104"/>
          </a:xfrm>
          <a:prstGeom prst="wedgeRectCallout">
            <a:avLst>
              <a:gd name="adj1" fmla="val 82922"/>
              <a:gd name="adj2" fmla="val -78392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90" name="Texto explicativo retangular 89"/>
          <p:cNvSpPr/>
          <p:nvPr/>
        </p:nvSpPr>
        <p:spPr bwMode="auto">
          <a:xfrm>
            <a:off x="6858327" y="5373216"/>
            <a:ext cx="1907704" cy="936104"/>
          </a:xfrm>
          <a:prstGeom prst="wedgeRectCallout">
            <a:avLst>
              <a:gd name="adj1" fmla="val -64732"/>
              <a:gd name="adj2" fmla="val -116699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Solstício de dezembro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89" grpId="0" animBg="1"/>
      <p:bldP spid="89" grpId="1" animBg="1"/>
      <p:bldP spid="90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8268</TotalTime>
  <Words>563</Words>
  <Application>Microsoft Office PowerPoint</Application>
  <PresentationFormat>Apresentação na tela (4:3)</PresentationFormat>
  <Paragraphs>158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Blank Presentation</vt:lpstr>
      <vt:lpstr>Slide 1</vt:lpstr>
      <vt:lpstr>Repassando:  elementos da Esfera Celeste </vt:lpstr>
      <vt:lpstr>O Zênite</vt:lpstr>
      <vt:lpstr>O Meridiano</vt:lpstr>
      <vt:lpstr>Os Polos e Equador Celestes</vt:lpstr>
      <vt:lpstr>A Eclíptica</vt:lpstr>
      <vt:lpstr>Slide 7</vt:lpstr>
      <vt:lpstr>solstícios e equinócios</vt:lpstr>
      <vt:lpstr>Slide 9</vt:lpstr>
      <vt:lpstr>Slide 10</vt:lpstr>
      <vt:lpstr>Zonas climáticas da Terra</vt:lpstr>
      <vt:lpstr>Slide 12</vt:lpstr>
      <vt:lpstr>A visão topocêntrica  das estações</vt:lpstr>
      <vt:lpstr>O movimento aparente do Sol ao longo das estações </vt:lpstr>
      <vt:lpstr>Trajetórias diurnas do Sol em locais intertropicais  (o caso de São Carlos) </vt:lpstr>
      <vt:lpstr>Trajetória diurna do Sol no Solstício de Verão do HS</vt:lpstr>
      <vt:lpstr>Trajetória diurna do Sol nos equinócios</vt:lpstr>
      <vt:lpstr>Trajetória diurna do Sol no Solstício de Inverno do HS</vt:lpstr>
      <vt:lpstr>As trajetórias do Sol nos equinócios e nos solstícios</vt:lpstr>
      <vt:lpstr>As trajetórias do Sol nos equinócios e nos solstícios</vt:lpstr>
      <vt:lpstr>Slide 21</vt:lpstr>
      <vt:lpstr>Simulador: visão topocêntrica das estações</vt:lpstr>
      <vt:lpstr>As estações do ano  vistas do espaço</vt:lpstr>
      <vt:lpstr>Visão geocêntrica</vt:lpstr>
      <vt:lpstr>Movimento pendular</vt:lpstr>
      <vt:lpstr>Visão heliocêntrica</vt:lpstr>
      <vt:lpstr>Visão heliocêntrica</vt:lpstr>
      <vt:lpstr>Slide 28</vt:lpstr>
      <vt:lpstr>Simulador: as estações do ano vistas do espaço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498</cp:revision>
  <cp:lastPrinted>2000-05-01T12:23:36Z</cp:lastPrinted>
  <dcterms:created xsi:type="dcterms:W3CDTF">1995-06-17T23:31:02Z</dcterms:created>
  <dcterms:modified xsi:type="dcterms:W3CDTF">2014-07-11T20:07:43Z</dcterms:modified>
</cp:coreProperties>
</file>