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039" r:id="rId2"/>
    <p:sldId id="1056" r:id="rId3"/>
    <p:sldId id="1059" r:id="rId4"/>
    <p:sldId id="1055" r:id="rId5"/>
    <p:sldId id="1054" r:id="rId6"/>
    <p:sldId id="1002" r:id="rId7"/>
    <p:sldId id="956" r:id="rId8"/>
    <p:sldId id="1060" r:id="rId9"/>
    <p:sldId id="1044" r:id="rId10"/>
    <p:sldId id="1068" r:id="rId11"/>
    <p:sldId id="1061" r:id="rId12"/>
    <p:sldId id="1041" r:id="rId13"/>
    <p:sldId id="1057" r:id="rId14"/>
    <p:sldId id="1006" r:id="rId15"/>
    <p:sldId id="1051" r:id="rId16"/>
    <p:sldId id="1052" r:id="rId17"/>
    <p:sldId id="1053" r:id="rId18"/>
    <p:sldId id="1063" r:id="rId19"/>
    <p:sldId id="1064" r:id="rId20"/>
    <p:sldId id="1065" r:id="rId21"/>
    <p:sldId id="1066" r:id="rId22"/>
    <p:sldId id="1067" r:id="rId23"/>
    <p:sldId id="1028" r:id="rId24"/>
    <p:sldId id="1058" r:id="rId25"/>
    <p:sldId id="1034" r:id="rId26"/>
    <p:sldId id="1062" r:id="rId27"/>
    <p:sldId id="1029" r:id="rId28"/>
    <p:sldId id="1032" r:id="rId29"/>
    <p:sldId id="1047" r:id="rId30"/>
    <p:sldId id="1045" r:id="rId3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5392"/>
    <a:srgbClr val="0000FF"/>
    <a:srgbClr val="0066FF"/>
    <a:srgbClr val="EE8800"/>
    <a:srgbClr val="00CC99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66" d="100"/>
          <a:sy n="66" d="100"/>
        </p:scale>
        <p:origin x="-984" y="-45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</a:t>
            </a:r>
            <a:r>
              <a:rPr lang="pt-BR" smtClean="0"/>
              <a:t>da imagem: </a:t>
            </a:r>
            <a:r>
              <a:rPr lang="pt-BR" dirty="0" smtClean="0"/>
              <a:t>http://gaea-numero.blogspot.com.br/2013/02/meteoro-cai-na-russia-e-deixa-centenas.html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http://discovermagazine.com/2004/nov/cover#.UjtJr3-O74w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Crédito da imagem: Prof. Roberto </a:t>
            </a:r>
            <a:r>
              <a:rPr lang="pt-BR" sz="1200" b="0" dirty="0" err="1" smtClean="0">
                <a:solidFill>
                  <a:srgbClr val="CC6600"/>
                </a:solidFill>
                <a:latin typeface="Century Gothic" pitchFamily="34" charset="0"/>
              </a:rPr>
              <a:t>Boczko</a:t>
            </a:r>
            <a:r>
              <a:rPr lang="pt-BR" sz="1200" b="0" dirty="0" smtClean="0">
                <a:solidFill>
                  <a:srgbClr val="CC6600"/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NASA/James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Webb</a:t>
            </a:r>
            <a:r>
              <a:rPr lang="pt-BR" baseline="0" dirty="0" smtClean="0"/>
              <a:t> Telescope, disponível em: http://jwst.nasa.gov/videos_science.html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Cédito</a:t>
            </a:r>
            <a:r>
              <a:rPr lang="pt-BR" dirty="0" smtClean="0"/>
              <a:t> da imagem: Mark </a:t>
            </a:r>
            <a:r>
              <a:rPr lang="pt-BR" dirty="0" err="1" smtClean="0"/>
              <a:t>Garlick</a:t>
            </a:r>
            <a:r>
              <a:rPr lang="pt-BR" dirty="0" smtClean="0"/>
              <a:t>/</a:t>
            </a:r>
            <a:r>
              <a:rPr lang="pt-BR" dirty="0" err="1" smtClean="0"/>
              <a:t>Sciencephoto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Library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ow%20the%20Moon%20Was%20Born_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ormacao-Sistema-Solar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7200" kern="0" dirty="0" smtClean="0">
                <a:solidFill>
                  <a:srgbClr val="CC6600"/>
                </a:solidFill>
                <a:latin typeface="Century Gothic" pitchFamily="34" charset="0"/>
              </a:rPr>
              <a:t>Solar: aspectos físicos</a:t>
            </a:r>
            <a:endParaRPr kumimoji="0" lang="pt-BR" sz="72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3096"/>
            <a:ext cx="8924760" cy="7031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280920" cy="604867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Neste cenário de formação, atualmente entende-se que houve um período de muitas colisões, e a partir desse mecanismo, encontra-se uma explicação para um dos grandes mistérios da Astronomia...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Componentes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EE8800"/>
                </a:solidFill>
                <a:latin typeface="Century Gothic" pitchFamily="34" charset="0"/>
              </a:rPr>
              <a:t>Sol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Netuno</a:t>
            </a:r>
            <a:endParaRPr lang="pt-BR" sz="2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etc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(várias dezenas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Eris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EE8800"/>
                </a:solidFill>
                <a:latin typeface="Century Gothic" pitchFamily="34" charset="0"/>
              </a:rPr>
              <a:t>Makemake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EE8800"/>
                </a:solidFill>
                <a:latin typeface="Century Gothic" pitchFamily="34" charset="0"/>
              </a:rPr>
              <a:t>Haumea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Corpos Menores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dirty="0" err="1">
                <a:solidFill>
                  <a:srgbClr val="EE8800"/>
                </a:solidFill>
                <a:latin typeface="Century Gothic" pitchFamily="34" charset="0"/>
              </a:rPr>
              <a:t>Asteroides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dirty="0" err="1">
                <a:solidFill>
                  <a:srgbClr val="EE8800"/>
                </a:solidFill>
                <a:latin typeface="Century Gothic" pitchFamily="34" charset="0"/>
              </a:rPr>
              <a:t>Meteoroides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Poeira </a:t>
            </a:r>
            <a:r>
              <a:rPr lang="pt-BR" sz="1800" dirty="0" smtClean="0">
                <a:solidFill>
                  <a:srgbClr val="EE8800"/>
                </a:solidFill>
                <a:latin typeface="Century Gothic" pitchFamily="34" charset="0"/>
              </a:rPr>
              <a:t>interplanetária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EE88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64709" y="4911551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Estrutura 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46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Júpiter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Euporie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Mimas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Dione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Saturno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Pan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66971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Bebhionn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anões, a Terra e a Lua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http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://spaceplace.nasa.gov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ü"/>
            </a:pPr>
            <a:endParaRPr lang="pt-BR" sz="400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Ter forma aproximadamente esférica (equilíbrio hidrostático);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ü"/>
            </a:pPr>
            <a:endParaRPr lang="pt-BR" sz="400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entury Gothic" pitchFamily="34" charset="0"/>
              <a:buChar char="X"/>
            </a:pP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Dominar a órbita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.</a:t>
            </a:r>
            <a:endParaRPr lang="pt-BR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208112"/>
            <a:ext cx="8534400" cy="56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Anões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952x975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2,08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  2324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2,03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228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1960x1520 km    2,6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-241 °C      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1500 km     2,0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-240 °C        Rochoso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2326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2,5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238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838224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162074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4927624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1196999"/>
            <a:ext cx="1637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1196999"/>
            <a:ext cx="36910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1233512"/>
            <a:ext cx="19967" cy="536384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819174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201762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-315416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522920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Cometa (Hale Bopp – 1997)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00625" y="4643438"/>
            <a:ext cx="1616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tx1"/>
                </a:solidFill>
                <a:latin typeface="Century Gothic" pitchFamily="34" charset="0"/>
              </a:rPr>
              <a:t>Cauda de poeira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786188" y="1571625"/>
            <a:ext cx="17684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entury Gothic" pitchFamily="34" charset="0"/>
              </a:rPr>
              <a:t>Cauda de gás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143000" y="4643438"/>
            <a:ext cx="105509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400">
                <a:solidFill>
                  <a:schemeClr val="accent2"/>
                </a:solidFill>
                <a:latin typeface="Century Gothic" pitchFamily="34" charset="0"/>
              </a:rPr>
              <a:t>Cabeleira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4313" y="6215063"/>
            <a:ext cx="2917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>
                <a:solidFill>
                  <a:schemeClr val="bg1"/>
                </a:solidFill>
                <a:latin typeface="Century Gothic" pitchFamily="34" charset="0"/>
              </a:rPr>
              <a:t>Crédito da imagem: apod.nasa.gov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1417" r="57743" b="10866"/>
          <a:stretch>
            <a:fillRect/>
          </a:stretch>
        </p:blipFill>
        <p:spPr bwMode="auto">
          <a:xfrm>
            <a:off x="35496" y="70645"/>
            <a:ext cx="2562446" cy="6753133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611396"/>
            <a:ext cx="6300192" cy="13542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Cometa: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de alguns quilômetros de extensão composto de gelo e rocha, proveniente de regiões afastadas do Sistema Solar. Quando chega nas proximidades do Sol (planetas terrestres) desenvolve coma e caudas. As caudas apontam para a direção oposta à do Sol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988840"/>
            <a:ext cx="630019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Asteroide: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rochoso, com tamanhos bem variados, chegando a centenas de quilômetros. Se concentram no cinturão de asteroides, mas alguns têm órbitas fora  dessa região,  chegando nas proximidades da Terra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3131676"/>
            <a:ext cx="630019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Meteoroide: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 rochoso menor que um asteroide. Não há tamanho limite estipulado entre eles; os que entram na atmosfera diariamente, cujo rastro é visto como “estrelas cadentes” </a:t>
            </a:r>
            <a:r>
              <a:rPr lang="pt-BR" smtClean="0">
                <a:solidFill>
                  <a:srgbClr val="FFC000"/>
                </a:solidFill>
                <a:latin typeface="Century Gothic" pitchFamily="34" charset="0"/>
              </a:rPr>
              <a:t>, têm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tamanhos comparáveis ao de uma ervilha.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4355812"/>
            <a:ext cx="6300192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Meteoro: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o rastro luminoso causado pela entrada do meteoroide na atmosfera. Também conhecido como “estrela cadente”.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627784" y="5661248"/>
            <a:ext cx="6444208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Meteorito: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nome dado ao meteoroide que atinge a superfície.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280920" cy="6048672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Se fôssemos viajantes interestelares, chegaríamos ao Sistema Solar notando que há uma estrela amarela envolta por uma concha de blocos de gelo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Essa concha é a Nuvem de </a:t>
            </a:r>
            <a:r>
              <a:rPr lang="pt-BR" sz="4500" dirty="0" err="1" smtClean="0">
                <a:solidFill>
                  <a:srgbClr val="FFC000"/>
                </a:solidFill>
                <a:latin typeface="Century Gothic" pitchFamily="34" charset="0"/>
              </a:rPr>
              <a:t>Oort</a:t>
            </a: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</a:pP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Cada bloco se separa do seu vizinho por uma distância equivalente à do Sol a Saturno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A Nuvem de </a:t>
            </a:r>
            <a:r>
              <a:rPr lang="pt-BR" sz="4500" dirty="0" err="1" smtClean="0">
                <a:solidFill>
                  <a:srgbClr val="FFC000"/>
                </a:solidFill>
                <a:latin typeface="Century Gothic" pitchFamily="34" charset="0"/>
              </a:rPr>
              <a:t>Oort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se estende por cerca de 1/3 da distância até a estrela mais próxima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Vamos fazer uma viagem 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69462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432644" y="228600"/>
            <a:ext cx="6235700" cy="6235700"/>
          </a:xfrm>
          <a:prstGeom prst="ellipse">
            <a:avLst/>
          </a:prstGeom>
          <a:gradFill flip="none" rotWithShape="1">
            <a:gsLst>
              <a:gs pos="70000">
                <a:schemeClr val="tx1">
                  <a:alpha val="0"/>
                </a:schemeClr>
              </a:gs>
              <a:gs pos="0">
                <a:srgbClr val="0A128C">
                  <a:alpha val="65000"/>
                </a:srgbClr>
              </a:gs>
              <a:gs pos="82000">
                <a:srgbClr val="181CC7">
                  <a:alpha val="43000"/>
                </a:srgbClr>
              </a:gs>
              <a:gs pos="100000">
                <a:srgbClr val="7030A0">
                  <a:alpha val="72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0" name="Arc 4"/>
          <p:cNvSpPr>
            <a:spLocks/>
          </p:cNvSpPr>
          <p:nvPr/>
        </p:nvSpPr>
        <p:spPr bwMode="auto">
          <a:xfrm>
            <a:off x="3220243" y="968853"/>
            <a:ext cx="1339106" cy="3570635"/>
          </a:xfrm>
          <a:custGeom>
            <a:avLst/>
            <a:gdLst>
              <a:gd name="T0" fmla="*/ 80319 w 21600"/>
              <a:gd name="T1" fmla="*/ 4322763 h 28982"/>
              <a:gd name="T2" fmla="*/ 1331648 w 21600"/>
              <a:gd name="T3" fmla="*/ 0 h 28982"/>
              <a:gd name="T4" fmla="*/ 1333500 w 21600"/>
              <a:gd name="T5" fmla="*/ 3221713 h 28982"/>
              <a:gd name="T6" fmla="*/ 0 60000 65536"/>
              <a:gd name="T7" fmla="*/ 0 60000 65536"/>
              <a:gd name="T8" fmla="*/ 0 60000 65536"/>
              <a:gd name="T9" fmla="*/ 0 w 21600"/>
              <a:gd name="T10" fmla="*/ 0 h 28982"/>
              <a:gd name="T11" fmla="*/ 21600 w 21600"/>
              <a:gd name="T12" fmla="*/ 28982 h 28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82" fill="none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</a:path>
              <a:path w="21600" h="28982" stroke="0" extrusionOk="0">
                <a:moveTo>
                  <a:pt x="1300" y="28982"/>
                </a:moveTo>
                <a:cubicBezTo>
                  <a:pt x="440" y="26616"/>
                  <a:pt x="0" y="24117"/>
                  <a:pt x="0" y="21600"/>
                </a:cubicBezTo>
                <a:cubicBezTo>
                  <a:pt x="-1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9941" name="Arc 5"/>
          <p:cNvSpPr>
            <a:spLocks/>
          </p:cNvSpPr>
          <p:nvPr/>
        </p:nvSpPr>
        <p:spPr bwMode="auto">
          <a:xfrm rot="10800000">
            <a:off x="4552470" y="963474"/>
            <a:ext cx="2109114" cy="3168354"/>
          </a:xfrm>
          <a:custGeom>
            <a:avLst/>
            <a:gdLst>
              <a:gd name="T0" fmla="*/ 2471738 w 21632"/>
              <a:gd name="T1" fmla="*/ 4048125 h 27287"/>
              <a:gd name="T2" fmla="*/ 87068 w 21632"/>
              <a:gd name="T3" fmla="*/ 0 h 27287"/>
              <a:gd name="T4" fmla="*/ 2468082 w 21632"/>
              <a:gd name="T5" fmla="*/ 843687 h 27287"/>
              <a:gd name="T6" fmla="*/ 0 60000 65536"/>
              <a:gd name="T7" fmla="*/ 0 60000 65536"/>
              <a:gd name="T8" fmla="*/ 0 60000 65536"/>
              <a:gd name="T9" fmla="*/ 0 w 21632"/>
              <a:gd name="T10" fmla="*/ 0 h 27287"/>
              <a:gd name="T11" fmla="*/ 21632 w 21632"/>
              <a:gd name="T12" fmla="*/ 27287 h 27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7287" fill="none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</a:path>
              <a:path w="21632" h="27287" stroke="0" extrusionOk="0">
                <a:moveTo>
                  <a:pt x="21631" y="27286"/>
                </a:moveTo>
                <a:cubicBezTo>
                  <a:pt x="21621" y="27286"/>
                  <a:pt x="21610" y="27286"/>
                  <a:pt x="21600" y="27287"/>
                </a:cubicBezTo>
                <a:cubicBezTo>
                  <a:pt x="9670" y="27287"/>
                  <a:pt x="0" y="17616"/>
                  <a:pt x="0" y="5687"/>
                </a:cubicBezTo>
                <a:cubicBezTo>
                  <a:pt x="-1" y="3765"/>
                  <a:pt x="256" y="1853"/>
                  <a:pt x="762" y="0"/>
                </a:cubicBezTo>
                <a:lnTo>
                  <a:pt x="21600" y="56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9" name="Line 8"/>
          <p:cNvSpPr>
            <a:spLocks noChangeShapeType="1"/>
          </p:cNvSpPr>
          <p:nvPr/>
        </p:nvSpPr>
        <p:spPr bwMode="auto">
          <a:xfrm flipH="1">
            <a:off x="3305894" y="3427834"/>
            <a:ext cx="1244058" cy="1155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943" name="Arc 10"/>
          <p:cNvSpPr>
            <a:spLocks/>
          </p:cNvSpPr>
          <p:nvPr/>
        </p:nvSpPr>
        <p:spPr bwMode="auto">
          <a:xfrm>
            <a:off x="3464644" y="1412776"/>
            <a:ext cx="1091456" cy="2924274"/>
          </a:xfrm>
          <a:custGeom>
            <a:avLst/>
            <a:gdLst>
              <a:gd name="T0" fmla="*/ 66008 w 21600"/>
              <a:gd name="T1" fmla="*/ 3479800 h 28969"/>
              <a:gd name="T2" fmla="*/ 1097591 w 21600"/>
              <a:gd name="T3" fmla="*/ 0 h 28969"/>
              <a:gd name="T4" fmla="*/ 1100138 w 21600"/>
              <a:gd name="T5" fmla="*/ 2594625 h 28969"/>
              <a:gd name="T6" fmla="*/ 0 60000 65536"/>
              <a:gd name="T7" fmla="*/ 0 60000 65536"/>
              <a:gd name="T8" fmla="*/ 0 60000 65536"/>
              <a:gd name="T9" fmla="*/ 0 w 21600"/>
              <a:gd name="T10" fmla="*/ 0 h 28969"/>
              <a:gd name="T11" fmla="*/ 21600 w 21600"/>
              <a:gd name="T12" fmla="*/ 28969 h 28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69" fill="none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</a:path>
              <a:path w="21600" h="28969" stroke="0" extrusionOk="0">
                <a:moveTo>
                  <a:pt x="1295" y="28969"/>
                </a:moveTo>
                <a:cubicBezTo>
                  <a:pt x="438" y="26606"/>
                  <a:pt x="0" y="24113"/>
                  <a:pt x="0" y="21600"/>
                </a:cubicBezTo>
                <a:cubicBezTo>
                  <a:pt x="-1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" name="Arc 11"/>
          <p:cNvSpPr>
            <a:spLocks/>
          </p:cNvSpPr>
          <p:nvPr/>
        </p:nvSpPr>
        <p:spPr bwMode="auto">
          <a:xfrm rot="10800000">
            <a:off x="4547474" y="1412772"/>
            <a:ext cx="1728192" cy="2592291"/>
          </a:xfrm>
          <a:custGeom>
            <a:avLst/>
            <a:gdLst>
              <a:gd name="T0" fmla="*/ 2036762 w 21627"/>
              <a:gd name="T1" fmla="*/ 3260725 h 27304"/>
              <a:gd name="T2" fmla="*/ 72234 w 21627"/>
              <a:gd name="T3" fmla="*/ 0 h 27304"/>
              <a:gd name="T4" fmla="*/ 2034219 w 21627"/>
              <a:gd name="T5" fmla="*/ 681189 h 27304"/>
              <a:gd name="T6" fmla="*/ 0 60000 65536"/>
              <a:gd name="T7" fmla="*/ 0 60000 65536"/>
              <a:gd name="T8" fmla="*/ 0 60000 65536"/>
              <a:gd name="T9" fmla="*/ 0 w 21627"/>
              <a:gd name="T10" fmla="*/ 0 h 27304"/>
              <a:gd name="T11" fmla="*/ 21627 w 21627"/>
              <a:gd name="T12" fmla="*/ 27304 h 27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7" h="27304" fill="none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</a:path>
              <a:path w="21627" h="27304" stroke="0" extrusionOk="0">
                <a:moveTo>
                  <a:pt x="21626" y="27303"/>
                </a:moveTo>
                <a:cubicBezTo>
                  <a:pt x="21617" y="27303"/>
                  <a:pt x="21608" y="27303"/>
                  <a:pt x="21600" y="27304"/>
                </a:cubicBezTo>
                <a:cubicBezTo>
                  <a:pt x="9670" y="27304"/>
                  <a:pt x="0" y="17633"/>
                  <a:pt x="0" y="5704"/>
                </a:cubicBezTo>
                <a:cubicBezTo>
                  <a:pt x="-1" y="3776"/>
                  <a:pt x="257" y="1858"/>
                  <a:pt x="766" y="-1"/>
                </a:cubicBezTo>
                <a:lnTo>
                  <a:pt x="21600" y="5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86" name="Line 14"/>
          <p:cNvSpPr>
            <a:spLocks noChangeShapeType="1"/>
          </p:cNvSpPr>
          <p:nvPr/>
        </p:nvSpPr>
        <p:spPr bwMode="auto">
          <a:xfrm flipH="1">
            <a:off x="3539257" y="3430720"/>
            <a:ext cx="1025789" cy="9333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Arc 25"/>
          <p:cNvSpPr>
            <a:spLocks noChangeAspect="1"/>
          </p:cNvSpPr>
          <p:nvPr/>
        </p:nvSpPr>
        <p:spPr bwMode="auto">
          <a:xfrm rot="10800000">
            <a:off x="3204633" y="3419363"/>
            <a:ext cx="3410252" cy="1256468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rgbClr val="005392"/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" name="Arc 25"/>
          <p:cNvSpPr>
            <a:spLocks/>
          </p:cNvSpPr>
          <p:nvPr/>
        </p:nvSpPr>
        <p:spPr bwMode="auto">
          <a:xfrm rot="10800000">
            <a:off x="3467399" y="3411755"/>
            <a:ext cx="2736302" cy="1008159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0979" name="Text Box 28"/>
          <p:cNvSpPr txBox="1">
            <a:spLocks noChangeArrowheads="1"/>
          </p:cNvSpPr>
          <p:nvPr/>
        </p:nvSpPr>
        <p:spPr bwMode="auto">
          <a:xfrm>
            <a:off x="4852119" y="1928813"/>
            <a:ext cx="2071688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80" name="Text Box 29"/>
          <p:cNvSpPr txBox="1">
            <a:spLocks noChangeArrowheads="1"/>
          </p:cNvSpPr>
          <p:nvPr/>
        </p:nvSpPr>
        <p:spPr bwMode="auto">
          <a:xfrm>
            <a:off x="1819797" y="2786063"/>
            <a:ext cx="2432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81" name="Text Box 28"/>
          <p:cNvSpPr txBox="1">
            <a:spLocks noChangeArrowheads="1"/>
          </p:cNvSpPr>
          <p:nvPr/>
        </p:nvSpPr>
        <p:spPr bwMode="auto">
          <a:xfrm>
            <a:off x="1043608" y="4365104"/>
            <a:ext cx="13398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0982" name="Conector de seta reta 33"/>
          <p:cNvCxnSpPr>
            <a:cxnSpLocks noChangeShapeType="1"/>
          </p:cNvCxnSpPr>
          <p:nvPr/>
        </p:nvCxnSpPr>
        <p:spPr bwMode="auto">
          <a:xfrm>
            <a:off x="3566244" y="3500438"/>
            <a:ext cx="485800" cy="36061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40983" name="Conector de seta reta 34"/>
          <p:cNvCxnSpPr>
            <a:cxnSpLocks noChangeShapeType="1"/>
          </p:cNvCxnSpPr>
          <p:nvPr/>
        </p:nvCxnSpPr>
        <p:spPr bwMode="auto">
          <a:xfrm flipH="1">
            <a:off x="4988148" y="2643188"/>
            <a:ext cx="792660" cy="92982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30" name="Arc 25"/>
          <p:cNvSpPr>
            <a:spLocks/>
          </p:cNvSpPr>
          <p:nvPr/>
        </p:nvSpPr>
        <p:spPr bwMode="auto">
          <a:xfrm rot="10800000">
            <a:off x="4264157" y="3424102"/>
            <a:ext cx="727023" cy="273334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 w="31750" cap="rnd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Arc 25"/>
          <p:cNvSpPr>
            <a:spLocks noChangeAspect="1"/>
          </p:cNvSpPr>
          <p:nvPr/>
        </p:nvSpPr>
        <p:spPr bwMode="auto">
          <a:xfrm rot="10800000">
            <a:off x="4062413" y="3424678"/>
            <a:ext cx="1288200" cy="474622"/>
          </a:xfrm>
          <a:custGeom>
            <a:avLst/>
            <a:gdLst>
              <a:gd name="T0" fmla="*/ 0 w 25286"/>
              <a:gd name="T1" fmla="*/ 155443 h 21600"/>
              <a:gd name="T2" fmla="*/ 1349375 w 25286"/>
              <a:gd name="T3" fmla="*/ 39980 h 21600"/>
              <a:gd name="T4" fmla="*/ 873203 w 25286"/>
              <a:gd name="T5" fmla="*/ 447675 h 21600"/>
              <a:gd name="T6" fmla="*/ 0 60000 65536"/>
              <a:gd name="T7" fmla="*/ 0 60000 65536"/>
              <a:gd name="T8" fmla="*/ 0 60000 65536"/>
              <a:gd name="T9" fmla="*/ 0 w 25286"/>
              <a:gd name="T10" fmla="*/ 0 h 21600"/>
              <a:gd name="T11" fmla="*/ 25286 w 25286"/>
              <a:gd name="T12" fmla="*/ 21600 h 21600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0" fmla="*/ 0 w 25286"/>
              <a:gd name="connsiteY0" fmla="*/ 7500 h 20058"/>
              <a:gd name="connsiteX1" fmla="*/ 16364 w 25286"/>
              <a:gd name="connsiteY1" fmla="*/ 1 h 20058"/>
              <a:gd name="connsiteX2" fmla="*/ 25286 w 25286"/>
              <a:gd name="connsiteY2" fmla="*/ 1930 h 20058"/>
              <a:gd name="connsiteX3" fmla="*/ 15971 w 25286"/>
              <a:gd name="connsiteY3" fmla="*/ 20058 h 20058"/>
              <a:gd name="connsiteX4" fmla="*/ 0 w 25286"/>
              <a:gd name="connsiteY4" fmla="*/ 7500 h 20058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6 w 25287"/>
              <a:gd name="connsiteY2" fmla="*/ 3201 h 21329"/>
              <a:gd name="connsiteX0" fmla="*/ 0 w 25287"/>
              <a:gd name="connsiteY0" fmla="*/ 8771 h 21329"/>
              <a:gd name="connsiteX1" fmla="*/ 16364 w 25287"/>
              <a:gd name="connsiteY1" fmla="*/ 1272 h 21329"/>
              <a:gd name="connsiteX2" fmla="*/ 25287 w 25287"/>
              <a:gd name="connsiteY2" fmla="*/ 1272 h 21329"/>
              <a:gd name="connsiteX3" fmla="*/ 15971 w 25287"/>
              <a:gd name="connsiteY3" fmla="*/ 21329 h 21329"/>
              <a:gd name="connsiteX4" fmla="*/ 0 w 25287"/>
              <a:gd name="connsiteY4" fmla="*/ 8771 h 21329"/>
              <a:gd name="connsiteX0" fmla="*/ 0 w 25287"/>
              <a:gd name="connsiteY0" fmla="*/ 9043 h 21601"/>
              <a:gd name="connsiteX1" fmla="*/ 16364 w 25287"/>
              <a:gd name="connsiteY1" fmla="*/ 1544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6 w 25287"/>
              <a:gd name="connsiteY2" fmla="*/ 3473 h 21601"/>
              <a:gd name="connsiteX0" fmla="*/ 0 w 25287"/>
              <a:gd name="connsiteY0" fmla="*/ 9043 h 21601"/>
              <a:gd name="connsiteX1" fmla="*/ 16637 w 25287"/>
              <a:gd name="connsiteY1" fmla="*/ 1 h 21601"/>
              <a:gd name="connsiteX2" fmla="*/ 25287 w 25287"/>
              <a:gd name="connsiteY2" fmla="*/ 1544 h 21601"/>
              <a:gd name="connsiteX3" fmla="*/ 15971 w 25287"/>
              <a:gd name="connsiteY3" fmla="*/ 21601 h 21601"/>
              <a:gd name="connsiteX4" fmla="*/ 0 w 25287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0 w 25952"/>
              <a:gd name="connsiteY4" fmla="*/ 9043 h 21601"/>
              <a:gd name="connsiteX0" fmla="*/ 0 w 25952"/>
              <a:gd name="connsiteY0" fmla="*/ 9043 h 21601"/>
              <a:gd name="connsiteX1" fmla="*/ 16637 w 25952"/>
              <a:gd name="connsiteY1" fmla="*/ 1 h 21601"/>
              <a:gd name="connsiteX2" fmla="*/ 25952 w 25952"/>
              <a:gd name="connsiteY2" fmla="*/ 1544 h 21601"/>
              <a:gd name="connsiteX0" fmla="*/ 666 w 25952"/>
              <a:gd name="connsiteY0" fmla="*/ 9258 h 21601"/>
              <a:gd name="connsiteX1" fmla="*/ 16637 w 25952"/>
              <a:gd name="connsiteY1" fmla="*/ 1 h 21601"/>
              <a:gd name="connsiteX2" fmla="*/ 25287 w 25952"/>
              <a:gd name="connsiteY2" fmla="*/ 1544 h 21601"/>
              <a:gd name="connsiteX3" fmla="*/ 15971 w 25952"/>
              <a:gd name="connsiteY3" fmla="*/ 21601 h 21601"/>
              <a:gd name="connsiteX4" fmla="*/ 666 w 25952"/>
              <a:gd name="connsiteY4" fmla="*/ 9258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5286 w 25286"/>
              <a:gd name="connsiteY2" fmla="*/ 1544 h 21601"/>
              <a:gd name="connsiteX0" fmla="*/ 0 w 25286"/>
              <a:gd name="connsiteY0" fmla="*/ 9258 h 21601"/>
              <a:gd name="connsiteX1" fmla="*/ 15971 w 25286"/>
              <a:gd name="connsiteY1" fmla="*/ 1 h 21601"/>
              <a:gd name="connsiteX2" fmla="*/ 24621 w 25286"/>
              <a:gd name="connsiteY2" fmla="*/ 1544 h 21601"/>
              <a:gd name="connsiteX3" fmla="*/ 15305 w 25286"/>
              <a:gd name="connsiteY3" fmla="*/ 21601 h 21601"/>
              <a:gd name="connsiteX4" fmla="*/ 0 w 25286"/>
              <a:gd name="connsiteY4" fmla="*/ 9258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6" h="21601" fill="none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2484" y="272"/>
                  <a:pt x="25286" y="1544"/>
                </a:cubicBezTo>
              </a:path>
              <a:path w="25286" h="21601" stroke="0" extrusionOk="0">
                <a:moveTo>
                  <a:pt x="0" y="9258"/>
                </a:moveTo>
                <a:cubicBezTo>
                  <a:pt x="4104" y="4497"/>
                  <a:pt x="9685" y="0"/>
                  <a:pt x="15971" y="1"/>
                </a:cubicBezTo>
                <a:cubicBezTo>
                  <a:pt x="19048" y="1"/>
                  <a:pt x="21819" y="272"/>
                  <a:pt x="24621" y="1544"/>
                </a:cubicBezTo>
                <a:lnTo>
                  <a:pt x="15305" y="21601"/>
                </a:lnTo>
                <a:lnTo>
                  <a:pt x="0" y="9258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1000"/>
            </a:schemeClr>
          </a:solidFill>
          <a:ln w="31750" cap="rnd" cmpd="sng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4196060" y="306896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12954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esquematizada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496" y="63720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419872" y="5097958"/>
            <a:ext cx="5724128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asteroides: entre 1,5 e 5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e 50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Nuvem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Oort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mil e 100 mil UA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40989" grpId="0" animBg="1"/>
      <p:bldP spid="39943" grpId="0" animBg="1"/>
      <p:bldP spid="2" grpId="0" animBg="1"/>
      <p:bldP spid="40986" grpId="0" animBg="1"/>
      <p:bldP spid="31" grpId="0" animBg="1"/>
      <p:bldP spid="4" grpId="0" animBg="1"/>
      <p:bldP spid="40979" grpId="0"/>
      <p:bldP spid="40980" grpId="0"/>
      <p:bldP spid="30" grpId="0" animBg="1"/>
      <p:bldP spid="3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andre silva\Meus documentos\CONCURSO_CDCC\apresentações\Imagens\Sistema Solar\sistema_solar_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87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próxima ao Sol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0" y="6021288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2809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O Sistema Solar se formou há 4,6 bilhões de anos,  a partir do colapso de uma grande nuvem de gás e poeira que provavelmente formou outros sistemas planetários naquela época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O pedaço da nuvem que formaria o Sol se desprendeu e colapsou, aumentando a velocidade de rotação e adquirindo a forma de disco.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29374" y="1124744"/>
            <a:ext cx="8108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do Sistema Solar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7472</TotalTime>
  <Words>1087</Words>
  <Application>Microsoft Office PowerPoint</Application>
  <PresentationFormat>Apresentação na tela (4:3)</PresentationFormat>
  <Paragraphs>311</Paragraphs>
  <Slides>30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Blank Presentation</vt:lpstr>
      <vt:lpstr>Slide 1</vt:lpstr>
      <vt:lpstr>Estrutura </vt:lpstr>
      <vt:lpstr>Slide 3</vt:lpstr>
      <vt:lpstr>Estrutura do Sistema Solar</vt:lpstr>
      <vt:lpstr>Estrutura esquematizada</vt:lpstr>
      <vt:lpstr>Estrutura próxima ao Sol</vt:lpstr>
      <vt:lpstr>Formação</vt:lpstr>
      <vt:lpstr>Slide 8</vt:lpstr>
      <vt:lpstr>Slide 9</vt:lpstr>
      <vt:lpstr>Slide 10</vt:lpstr>
      <vt:lpstr>Slide 11</vt:lpstr>
      <vt:lpstr>Slide 12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20</vt:lpstr>
      <vt:lpstr>Slide 21</vt:lpstr>
      <vt:lpstr>Slide 22</vt:lpstr>
      <vt:lpstr>Planetas anões, a Terra e a Lua</vt:lpstr>
      <vt:lpstr>Slide 24</vt:lpstr>
      <vt:lpstr>O caso de Plutão</vt:lpstr>
      <vt:lpstr>Slide 26</vt:lpstr>
      <vt:lpstr>Dados físicos</vt:lpstr>
      <vt:lpstr>Cometa (Hale Bopp – 1997)</vt:lpstr>
      <vt:lpstr>Slide 29</vt:lpstr>
      <vt:lpstr>Vamos fazer uma viagem pelo Sistema Solar com o Celestia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450</cp:revision>
  <cp:lastPrinted>2000-05-01T12:23:36Z</cp:lastPrinted>
  <dcterms:created xsi:type="dcterms:W3CDTF">1995-06-17T23:31:02Z</dcterms:created>
  <dcterms:modified xsi:type="dcterms:W3CDTF">2014-07-08T14:25:47Z</dcterms:modified>
</cp:coreProperties>
</file>