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961" r:id="rId2"/>
    <p:sldId id="950" r:id="rId3"/>
    <p:sldId id="922" r:id="rId4"/>
    <p:sldId id="924" r:id="rId5"/>
    <p:sldId id="963" r:id="rId6"/>
    <p:sldId id="911" r:id="rId7"/>
    <p:sldId id="912" r:id="rId8"/>
    <p:sldId id="913" r:id="rId9"/>
    <p:sldId id="914" r:id="rId10"/>
    <p:sldId id="915" r:id="rId11"/>
    <p:sldId id="926" r:id="rId12"/>
    <p:sldId id="920" r:id="rId13"/>
    <p:sldId id="965" r:id="rId14"/>
    <p:sldId id="917" r:id="rId15"/>
    <p:sldId id="966" r:id="rId16"/>
    <p:sldId id="967" r:id="rId17"/>
    <p:sldId id="970" r:id="rId18"/>
    <p:sldId id="972" r:id="rId19"/>
    <p:sldId id="964" r:id="rId20"/>
    <p:sldId id="918" r:id="rId21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800"/>
    <a:srgbClr val="FFFFCC"/>
    <a:srgbClr val="143C2B"/>
    <a:srgbClr val="005392"/>
    <a:srgbClr val="000066"/>
    <a:srgbClr val="0000FF"/>
    <a:srgbClr val="0066FF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95" d="100"/>
          <a:sy n="95" d="100"/>
        </p:scale>
        <p:origin x="-414" y="42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Crédito da imagem: André Luiz da Silva CDA/CDCC/USP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9C3B9-A0E7-4912-8290-B2715DA3C46E}" type="slidenum">
              <a:rPr lang="pt-BR" smtClean="0"/>
              <a:pPr/>
              <a:t>20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332DE-4317-47AD-90BE-9E3CEB3487B0}" type="slidenum">
              <a:rPr lang="pt-BR" smtClean="0"/>
              <a:pPr/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D032A-85DE-4DC5-9596-45FAB8F3DA72}" type="slidenum">
              <a:rPr lang="pt-BR" smtClean="0"/>
              <a:pPr/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2DECB-E6A0-4301-8827-C8632023B1A6}" type="slidenum">
              <a:rPr lang="pt-BR" smtClean="0"/>
              <a:pPr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50D7A-7548-4C55-B0C1-3D3B0AA5BD21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990C0-7B6B-4129-AAFF-B29DE06D4EEA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EE5D2-2ED5-430A-B6F6-5863F8FB1968}" type="slidenum">
              <a:rPr lang="pt-BR" smtClean="0"/>
              <a:pPr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6BFA6-82A1-4F8C-8AFA-53F5568F5F52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700088"/>
            <a:ext cx="4229100" cy="3171825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116388"/>
            <a:ext cx="5026025" cy="38830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14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lunarapplet.sw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olarsystemscope.com/sunmoonscope/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Fases da Lua</a:t>
            </a:r>
            <a:b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4800" dirty="0" smtClean="0"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3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491880" y="332656"/>
            <a:ext cx="2555776" cy="143762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3419872" y="620688"/>
            <a:ext cx="2667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</a:t>
            </a:r>
          </a:p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NDRE\Documents\OBSERVATÓRIO\diversos_CDA\fases da Lua 2012\LQM14fev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0713"/>
            <a:ext cx="9144000" cy="5512623"/>
          </a:xfrm>
          <a:prstGeom prst="rect">
            <a:avLst/>
          </a:prstGeom>
          <a:noFill/>
        </p:spPr>
      </p:pic>
      <p:sp>
        <p:nvSpPr>
          <p:cNvPr id="26627" name="Título 3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em Quarto Minguante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 as outras fases?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785813" y="2214563"/>
            <a:ext cx="69723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Podemos agrupar em dois grandes conjuntos:</a:t>
            </a: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crescentes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minguantes</a:t>
            </a: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Vamos ver como fica: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874713" y="1295400"/>
            <a:ext cx="7467600" cy="4572000"/>
          </a:xfrm>
          <a:prstGeom prst="ellips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33400" y="3240088"/>
            <a:ext cx="682625" cy="6826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4027" y="3124200"/>
            <a:ext cx="51488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Dia</a:t>
            </a:r>
          </a:p>
          <a:p>
            <a:pPr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1 e</a:t>
            </a:r>
          </a:p>
          <a:p>
            <a:pPr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29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144122" y="3302000"/>
            <a:ext cx="72007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Lua</a:t>
            </a:r>
          </a:p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Nova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66800" y="2286000"/>
            <a:ext cx="381000" cy="762000"/>
            <a:chOff x="672" y="1440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4" name="AutoShape 8"/>
            <p:cNvSpPr>
              <a:spLocks noChangeArrowheads="1"/>
            </p:cNvSpPr>
            <p:nvPr/>
          </p:nvSpPr>
          <p:spPr bwMode="auto">
            <a:xfrm>
              <a:off x="672" y="1440"/>
              <a:ext cx="240" cy="480"/>
            </a:xfrm>
            <a:prstGeom prst="moon">
              <a:avLst>
                <a:gd name="adj" fmla="val 2958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05" name="Oval 9"/>
            <p:cNvSpPr>
              <a:spLocks noChangeArrowheads="1"/>
            </p:cNvSpPr>
            <p:nvPr/>
          </p:nvSpPr>
          <p:spPr bwMode="auto">
            <a:xfrm>
              <a:off x="689" y="1652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000232" y="1428736"/>
            <a:ext cx="381000" cy="762000"/>
            <a:chOff x="1392" y="86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2" name="AutoShape 11"/>
            <p:cNvSpPr>
              <a:spLocks noChangeArrowheads="1"/>
            </p:cNvSpPr>
            <p:nvPr/>
          </p:nvSpPr>
          <p:spPr bwMode="auto">
            <a:xfrm>
              <a:off x="1392" y="864"/>
              <a:ext cx="240" cy="480"/>
            </a:xfrm>
            <a:prstGeom prst="moon">
              <a:avLst>
                <a:gd name="adj" fmla="val 58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03" name="Oval 12"/>
            <p:cNvSpPr>
              <a:spLocks noChangeArrowheads="1"/>
            </p:cNvSpPr>
            <p:nvPr/>
          </p:nvSpPr>
          <p:spPr bwMode="auto">
            <a:xfrm>
              <a:off x="1407" y="107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143240" y="1000108"/>
            <a:ext cx="381000" cy="762000"/>
            <a:chOff x="2087" y="62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0" name="AutoShape 14"/>
            <p:cNvSpPr>
              <a:spLocks noChangeArrowheads="1"/>
            </p:cNvSpPr>
            <p:nvPr/>
          </p:nvSpPr>
          <p:spPr bwMode="auto">
            <a:xfrm>
              <a:off x="2087" y="624"/>
              <a:ext cx="240" cy="480"/>
            </a:xfrm>
            <a:prstGeom prst="moon">
              <a:avLst>
                <a:gd name="adj" fmla="val 79167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01" name="Oval 15"/>
            <p:cNvSpPr>
              <a:spLocks noChangeArrowheads="1"/>
            </p:cNvSpPr>
            <p:nvPr/>
          </p:nvSpPr>
          <p:spPr bwMode="auto">
            <a:xfrm>
              <a:off x="2094" y="85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02005" y="285728"/>
            <a:ext cx="1958976" cy="1924050"/>
            <a:chOff x="2239" y="192"/>
            <a:chExt cx="1234" cy="1212"/>
          </a:xfrm>
          <a:solidFill>
            <a:schemeClr val="accent3">
              <a:lumMod val="75000"/>
            </a:schemeClr>
          </a:solidFill>
        </p:grpSpPr>
        <p:sp>
          <p:nvSpPr>
            <p:cNvPr id="11396" name="Arc 17"/>
            <p:cNvSpPr>
              <a:spLocks/>
            </p:cNvSpPr>
            <p:nvPr/>
          </p:nvSpPr>
          <p:spPr bwMode="auto">
            <a:xfrm flipH="1">
              <a:off x="2786" y="57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97" name="Text Box 18"/>
            <p:cNvSpPr txBox="1">
              <a:spLocks noChangeArrowheads="1"/>
            </p:cNvSpPr>
            <p:nvPr/>
          </p:nvSpPr>
          <p:spPr bwMode="auto">
            <a:xfrm>
              <a:off x="2776" y="192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7</a:t>
              </a:r>
            </a:p>
          </p:txBody>
        </p:sp>
        <p:sp>
          <p:nvSpPr>
            <p:cNvPr id="11398" name="Text Box 19"/>
            <p:cNvSpPr txBox="1">
              <a:spLocks noChangeArrowheads="1"/>
            </p:cNvSpPr>
            <p:nvPr/>
          </p:nvSpPr>
          <p:spPr bwMode="auto">
            <a:xfrm>
              <a:off x="2239" y="1036"/>
              <a:ext cx="123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 em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Quarto Crescente</a:t>
              </a:r>
            </a:p>
          </p:txBody>
        </p:sp>
        <p:sp>
          <p:nvSpPr>
            <p:cNvPr id="11399" name="Oval 20"/>
            <p:cNvSpPr>
              <a:spLocks noChangeArrowheads="1"/>
            </p:cNvSpPr>
            <p:nvPr/>
          </p:nvSpPr>
          <p:spPr bwMode="auto">
            <a:xfrm>
              <a:off x="2804" y="788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572132" y="1000108"/>
            <a:ext cx="452438" cy="755650"/>
            <a:chOff x="3386" y="624"/>
            <a:chExt cx="285" cy="476"/>
          </a:xfrm>
          <a:solidFill>
            <a:schemeClr val="accent3">
              <a:lumMod val="75000"/>
            </a:schemeClr>
          </a:solidFill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386" y="624"/>
              <a:ext cx="285" cy="476"/>
              <a:chOff x="3315" y="964"/>
              <a:chExt cx="325" cy="476"/>
            </a:xfrm>
            <a:grpFill/>
          </p:grpSpPr>
          <p:sp>
            <p:nvSpPr>
              <p:cNvPr id="11394" name="Oval 23"/>
              <p:cNvSpPr>
                <a:spLocks noChangeArrowheads="1"/>
              </p:cNvSpPr>
              <p:nvPr/>
            </p:nvSpPr>
            <p:spPr bwMode="auto">
              <a:xfrm>
                <a:off x="3456" y="964"/>
                <a:ext cx="184" cy="47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95" name="Arc 24"/>
              <p:cNvSpPr>
                <a:spLocks/>
              </p:cNvSpPr>
              <p:nvPr/>
            </p:nvSpPr>
            <p:spPr bwMode="auto">
              <a:xfrm flipH="1">
                <a:off x="3315" y="964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11393" name="Oval 25"/>
            <p:cNvSpPr>
              <a:spLocks noChangeArrowheads="1"/>
            </p:cNvSpPr>
            <p:nvPr/>
          </p:nvSpPr>
          <p:spPr bwMode="auto">
            <a:xfrm>
              <a:off x="3418" y="84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715125" y="1357313"/>
            <a:ext cx="569913" cy="785813"/>
            <a:chOff x="4230" y="855"/>
            <a:chExt cx="359" cy="495"/>
          </a:xfrm>
          <a:solidFill>
            <a:schemeClr val="accent3">
              <a:lumMod val="75000"/>
            </a:schemeClr>
          </a:solidFill>
        </p:grpSpPr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4230" y="855"/>
              <a:ext cx="359" cy="495"/>
              <a:chOff x="4001" y="1235"/>
              <a:chExt cx="359" cy="495"/>
            </a:xfrm>
            <a:grpFill/>
          </p:grpSpPr>
          <p:sp>
            <p:nvSpPr>
              <p:cNvPr id="11390" name="Oval 28"/>
              <p:cNvSpPr>
                <a:spLocks noChangeArrowheads="1"/>
              </p:cNvSpPr>
              <p:nvPr/>
            </p:nvSpPr>
            <p:spPr bwMode="auto">
              <a:xfrm>
                <a:off x="4136" y="1235"/>
                <a:ext cx="224" cy="49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91" name="Arc 29"/>
              <p:cNvSpPr>
                <a:spLocks/>
              </p:cNvSpPr>
              <p:nvPr/>
            </p:nvSpPr>
            <p:spPr bwMode="auto">
              <a:xfrm flipH="1">
                <a:off x="4001" y="1235"/>
                <a:ext cx="237" cy="49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11389" name="Oval 30"/>
            <p:cNvSpPr>
              <a:spLocks noChangeArrowheads="1"/>
            </p:cNvSpPr>
            <p:nvPr/>
          </p:nvSpPr>
          <p:spPr bwMode="auto">
            <a:xfrm>
              <a:off x="4230" y="10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7173918" y="3214690"/>
            <a:ext cx="1944689" cy="744538"/>
            <a:chOff x="4519" y="2025"/>
            <a:chExt cx="1225" cy="469"/>
          </a:xfrm>
          <a:solidFill>
            <a:schemeClr val="accent3">
              <a:lumMod val="75000"/>
            </a:schemeClr>
          </a:solidFill>
        </p:grpSpPr>
        <p:sp>
          <p:nvSpPr>
            <p:cNvPr id="11379" name="Oval 37"/>
            <p:cNvSpPr>
              <a:spLocks noChangeArrowheads="1"/>
            </p:cNvSpPr>
            <p:nvPr/>
          </p:nvSpPr>
          <p:spPr bwMode="auto">
            <a:xfrm>
              <a:off x="4995" y="2025"/>
              <a:ext cx="452" cy="469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80" name="Text Box 38"/>
            <p:cNvSpPr txBox="1">
              <a:spLocks noChangeArrowheads="1"/>
            </p:cNvSpPr>
            <p:nvPr/>
          </p:nvSpPr>
          <p:spPr bwMode="auto">
            <a:xfrm>
              <a:off x="5420" y="2064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14</a:t>
              </a:r>
            </a:p>
          </p:txBody>
        </p:sp>
        <p:sp>
          <p:nvSpPr>
            <p:cNvPr id="11381" name="Text Box 39"/>
            <p:cNvSpPr txBox="1">
              <a:spLocks noChangeArrowheads="1"/>
            </p:cNvSpPr>
            <p:nvPr/>
          </p:nvSpPr>
          <p:spPr bwMode="auto">
            <a:xfrm>
              <a:off x="4519" y="2092"/>
              <a:ext cx="495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</p:txBody>
        </p:sp>
        <p:sp>
          <p:nvSpPr>
            <p:cNvPr id="11382" name="Oval 40"/>
            <p:cNvSpPr>
              <a:spLocks noChangeArrowheads="1"/>
            </p:cNvSpPr>
            <p:nvPr/>
          </p:nvSpPr>
          <p:spPr bwMode="auto">
            <a:xfrm>
              <a:off x="5030" y="226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83" name="Oval 41"/>
            <p:cNvSpPr>
              <a:spLocks noChangeArrowheads="1"/>
            </p:cNvSpPr>
            <p:nvPr/>
          </p:nvSpPr>
          <p:spPr bwMode="auto">
            <a:xfrm>
              <a:off x="5396" y="225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3470267" y="4643446"/>
            <a:ext cx="2001838" cy="2076450"/>
            <a:chOff x="2189" y="2976"/>
            <a:chExt cx="1261" cy="1308"/>
          </a:xfrm>
          <a:solidFill>
            <a:schemeClr val="accent3">
              <a:lumMod val="75000"/>
            </a:schemeClr>
          </a:solidFill>
        </p:grpSpPr>
        <p:sp>
          <p:nvSpPr>
            <p:cNvPr id="11363" name="Arc 58"/>
            <p:cNvSpPr>
              <a:spLocks/>
            </p:cNvSpPr>
            <p:nvPr/>
          </p:nvSpPr>
          <p:spPr bwMode="auto">
            <a:xfrm>
              <a:off x="2786" y="3460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64" name="Text Box 59"/>
            <p:cNvSpPr txBox="1">
              <a:spLocks noChangeArrowheads="1"/>
            </p:cNvSpPr>
            <p:nvPr/>
          </p:nvSpPr>
          <p:spPr bwMode="auto">
            <a:xfrm>
              <a:off x="2688" y="3916"/>
              <a:ext cx="340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21</a:t>
              </a:r>
            </a:p>
          </p:txBody>
        </p:sp>
        <p:sp>
          <p:nvSpPr>
            <p:cNvPr id="11365" name="Text Box 60"/>
            <p:cNvSpPr txBox="1">
              <a:spLocks noChangeArrowheads="1"/>
            </p:cNvSpPr>
            <p:nvPr/>
          </p:nvSpPr>
          <p:spPr bwMode="auto">
            <a:xfrm>
              <a:off x="2189" y="2976"/>
              <a:ext cx="1261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 em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Quarto Minguante</a:t>
              </a:r>
            </a:p>
          </p:txBody>
        </p:sp>
        <p:sp>
          <p:nvSpPr>
            <p:cNvPr id="11366" name="Oval 61"/>
            <p:cNvSpPr>
              <a:spLocks noChangeArrowheads="1"/>
            </p:cNvSpPr>
            <p:nvPr/>
          </p:nvSpPr>
          <p:spPr bwMode="auto">
            <a:xfrm>
              <a:off x="2976" y="368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1285852" y="4429132"/>
            <a:ext cx="388938" cy="762000"/>
            <a:chOff x="624" y="2688"/>
            <a:chExt cx="245" cy="480"/>
          </a:xfrm>
          <a:solidFill>
            <a:schemeClr val="accent3">
              <a:lumMod val="75000"/>
            </a:schemeClr>
          </a:solidFill>
        </p:grpSpPr>
        <p:sp>
          <p:nvSpPr>
            <p:cNvPr id="11357" name="AutoShape 69"/>
            <p:cNvSpPr>
              <a:spLocks noChangeArrowheads="1"/>
            </p:cNvSpPr>
            <p:nvPr/>
          </p:nvSpPr>
          <p:spPr bwMode="auto">
            <a:xfrm flipH="1">
              <a:off x="624" y="2688"/>
              <a:ext cx="240" cy="480"/>
            </a:xfrm>
            <a:prstGeom prst="moon">
              <a:avLst>
                <a:gd name="adj" fmla="val 2958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58" name="Oval 70"/>
            <p:cNvSpPr>
              <a:spLocks noChangeArrowheads="1"/>
            </p:cNvSpPr>
            <p:nvPr/>
          </p:nvSpPr>
          <p:spPr bwMode="auto">
            <a:xfrm>
              <a:off x="821" y="290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3" name="Group 80"/>
          <p:cNvGrpSpPr>
            <a:grpSpLocks/>
          </p:cNvGrpSpPr>
          <p:nvPr/>
        </p:nvGrpSpPr>
        <p:grpSpPr bwMode="auto">
          <a:xfrm>
            <a:off x="3143240" y="5357826"/>
            <a:ext cx="381000" cy="762000"/>
            <a:chOff x="2400" y="3456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349" name="AutoShape 81"/>
            <p:cNvSpPr>
              <a:spLocks noChangeArrowheads="1"/>
            </p:cNvSpPr>
            <p:nvPr/>
          </p:nvSpPr>
          <p:spPr bwMode="auto">
            <a:xfrm flipH="1">
              <a:off x="2400" y="3456"/>
              <a:ext cx="240" cy="480"/>
            </a:xfrm>
            <a:prstGeom prst="moon">
              <a:avLst>
                <a:gd name="adj" fmla="val 83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50" name="Oval 82"/>
            <p:cNvSpPr>
              <a:spLocks noChangeArrowheads="1"/>
            </p:cNvSpPr>
            <p:nvPr/>
          </p:nvSpPr>
          <p:spPr bwMode="auto">
            <a:xfrm>
              <a:off x="2592" y="3678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7643834" y="2071678"/>
            <a:ext cx="665162" cy="755650"/>
            <a:chOff x="4909" y="1540"/>
            <a:chExt cx="419" cy="476"/>
          </a:xfrm>
          <a:solidFill>
            <a:schemeClr val="accent3">
              <a:lumMod val="75000"/>
            </a:schemeClr>
          </a:solidFill>
        </p:grpSpPr>
        <p:grpSp>
          <p:nvGrpSpPr>
            <p:cNvPr id="15" name="Group 100"/>
            <p:cNvGrpSpPr>
              <a:grpSpLocks/>
            </p:cNvGrpSpPr>
            <p:nvPr/>
          </p:nvGrpSpPr>
          <p:grpSpPr bwMode="auto">
            <a:xfrm>
              <a:off x="4909" y="1540"/>
              <a:ext cx="419" cy="476"/>
              <a:chOff x="4579" y="1636"/>
              <a:chExt cx="419" cy="476"/>
            </a:xfrm>
            <a:grpFill/>
          </p:grpSpPr>
          <p:sp>
            <p:nvSpPr>
              <p:cNvPr id="11335" name="Oval 101"/>
              <p:cNvSpPr>
                <a:spLocks noChangeArrowheads="1"/>
              </p:cNvSpPr>
              <p:nvPr/>
            </p:nvSpPr>
            <p:spPr bwMode="auto">
              <a:xfrm>
                <a:off x="4669" y="1636"/>
                <a:ext cx="329" cy="47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36" name="Arc 102"/>
              <p:cNvSpPr>
                <a:spLocks/>
              </p:cNvSpPr>
              <p:nvPr/>
            </p:nvSpPr>
            <p:spPr bwMode="auto">
              <a:xfrm flipH="1">
                <a:off x="4579" y="1636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11334" name="Oval 103"/>
            <p:cNvSpPr>
              <a:spLocks noChangeArrowheads="1"/>
            </p:cNvSpPr>
            <p:nvPr/>
          </p:nvSpPr>
          <p:spPr bwMode="auto">
            <a:xfrm>
              <a:off x="4926" y="17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1298" name="Text Box 119"/>
          <p:cNvSpPr txBox="1">
            <a:spLocks noChangeArrowheads="1"/>
          </p:cNvSpPr>
          <p:nvPr/>
        </p:nvSpPr>
        <p:spPr bwMode="auto">
          <a:xfrm>
            <a:off x="214313" y="5857875"/>
            <a:ext cx="1600200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Observador no hemisfério Sul da Terra</a:t>
            </a:r>
          </a:p>
        </p:txBody>
      </p:sp>
      <p:sp>
        <p:nvSpPr>
          <p:cNvPr id="11300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844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Prof. Roberto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com adaptações</a:t>
            </a:r>
          </a:p>
        </p:txBody>
      </p:sp>
      <p:grpSp>
        <p:nvGrpSpPr>
          <p:cNvPr id="16" name="Group 99"/>
          <p:cNvGrpSpPr>
            <a:grpSpLocks/>
          </p:cNvGrpSpPr>
          <p:nvPr/>
        </p:nvGrpSpPr>
        <p:grpSpPr bwMode="auto">
          <a:xfrm rot="10800000">
            <a:off x="7643834" y="4286256"/>
            <a:ext cx="665162" cy="755650"/>
            <a:chOff x="4909" y="1540"/>
            <a:chExt cx="419" cy="476"/>
          </a:xfrm>
          <a:solidFill>
            <a:schemeClr val="accent3">
              <a:lumMod val="75000"/>
            </a:schemeClr>
          </a:solidFill>
        </p:grpSpPr>
        <p:grpSp>
          <p:nvGrpSpPr>
            <p:cNvPr id="17" name="Group 100"/>
            <p:cNvGrpSpPr>
              <a:grpSpLocks/>
            </p:cNvGrpSpPr>
            <p:nvPr/>
          </p:nvGrpSpPr>
          <p:grpSpPr bwMode="auto">
            <a:xfrm>
              <a:off x="4909" y="1540"/>
              <a:ext cx="419" cy="476"/>
              <a:chOff x="4579" y="1636"/>
              <a:chExt cx="419" cy="476"/>
            </a:xfrm>
            <a:grpFill/>
          </p:grpSpPr>
          <p:sp>
            <p:nvSpPr>
              <p:cNvPr id="77" name="Oval 101"/>
              <p:cNvSpPr>
                <a:spLocks noChangeArrowheads="1"/>
              </p:cNvSpPr>
              <p:nvPr/>
            </p:nvSpPr>
            <p:spPr bwMode="auto">
              <a:xfrm>
                <a:off x="4669" y="1636"/>
                <a:ext cx="329" cy="47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rc 102"/>
              <p:cNvSpPr>
                <a:spLocks/>
              </p:cNvSpPr>
              <p:nvPr/>
            </p:nvSpPr>
            <p:spPr bwMode="auto">
              <a:xfrm flipH="1">
                <a:off x="4579" y="1636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76" name="Oval 103"/>
            <p:cNvSpPr>
              <a:spLocks noChangeArrowheads="1"/>
            </p:cNvSpPr>
            <p:nvPr/>
          </p:nvSpPr>
          <p:spPr bwMode="auto">
            <a:xfrm>
              <a:off x="4926" y="17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8" name="Group 26"/>
          <p:cNvGrpSpPr>
            <a:grpSpLocks/>
          </p:cNvGrpSpPr>
          <p:nvPr/>
        </p:nvGrpSpPr>
        <p:grpSpPr bwMode="auto">
          <a:xfrm rot="10800000">
            <a:off x="6715140" y="4929198"/>
            <a:ext cx="569913" cy="785813"/>
            <a:chOff x="4230" y="855"/>
            <a:chExt cx="359" cy="495"/>
          </a:xfrm>
          <a:solidFill>
            <a:schemeClr val="accent3">
              <a:lumMod val="75000"/>
            </a:schemeClr>
          </a:solidFill>
        </p:grpSpPr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4230" y="855"/>
              <a:ext cx="359" cy="495"/>
              <a:chOff x="4001" y="1235"/>
              <a:chExt cx="359" cy="495"/>
            </a:xfrm>
            <a:grpFill/>
          </p:grpSpPr>
          <p:sp>
            <p:nvSpPr>
              <p:cNvPr id="82" name="Oval 28"/>
              <p:cNvSpPr>
                <a:spLocks noChangeArrowheads="1"/>
              </p:cNvSpPr>
              <p:nvPr/>
            </p:nvSpPr>
            <p:spPr bwMode="auto">
              <a:xfrm>
                <a:off x="4136" y="1235"/>
                <a:ext cx="224" cy="49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3" name="Arc 29"/>
              <p:cNvSpPr>
                <a:spLocks/>
              </p:cNvSpPr>
              <p:nvPr/>
            </p:nvSpPr>
            <p:spPr bwMode="auto">
              <a:xfrm flipH="1">
                <a:off x="4001" y="1235"/>
                <a:ext cx="237" cy="49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81" name="Oval 30"/>
            <p:cNvSpPr>
              <a:spLocks noChangeArrowheads="1"/>
            </p:cNvSpPr>
            <p:nvPr/>
          </p:nvSpPr>
          <p:spPr bwMode="auto">
            <a:xfrm>
              <a:off x="4230" y="10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20" name="Group 21"/>
          <p:cNvGrpSpPr>
            <a:grpSpLocks/>
          </p:cNvGrpSpPr>
          <p:nvPr/>
        </p:nvGrpSpPr>
        <p:grpSpPr bwMode="auto">
          <a:xfrm rot="10800000">
            <a:off x="5572132" y="5357826"/>
            <a:ext cx="452438" cy="755650"/>
            <a:chOff x="3386" y="624"/>
            <a:chExt cx="285" cy="476"/>
          </a:xfrm>
          <a:solidFill>
            <a:schemeClr val="accent3">
              <a:lumMod val="75000"/>
            </a:schemeClr>
          </a:solidFill>
        </p:grpSpPr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3376" y="624"/>
              <a:ext cx="284" cy="476"/>
              <a:chOff x="3315" y="964"/>
              <a:chExt cx="325" cy="476"/>
            </a:xfrm>
            <a:grpFill/>
          </p:grpSpPr>
          <p:sp>
            <p:nvSpPr>
              <p:cNvPr id="87" name="Oval 23"/>
              <p:cNvSpPr>
                <a:spLocks noChangeArrowheads="1"/>
              </p:cNvSpPr>
              <p:nvPr/>
            </p:nvSpPr>
            <p:spPr bwMode="auto">
              <a:xfrm>
                <a:off x="3456" y="964"/>
                <a:ext cx="184" cy="47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8" name="Arc 24"/>
              <p:cNvSpPr>
                <a:spLocks/>
              </p:cNvSpPr>
              <p:nvPr/>
            </p:nvSpPr>
            <p:spPr bwMode="auto">
              <a:xfrm flipH="1">
                <a:off x="3315" y="964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86" name="Oval 25"/>
            <p:cNvSpPr>
              <a:spLocks noChangeArrowheads="1"/>
            </p:cNvSpPr>
            <p:nvPr/>
          </p:nvSpPr>
          <p:spPr bwMode="auto">
            <a:xfrm>
              <a:off x="3418" y="84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22" name="Group 10"/>
          <p:cNvGrpSpPr>
            <a:grpSpLocks/>
          </p:cNvGrpSpPr>
          <p:nvPr/>
        </p:nvGrpSpPr>
        <p:grpSpPr bwMode="auto">
          <a:xfrm rot="11038625">
            <a:off x="2169074" y="5012930"/>
            <a:ext cx="381000" cy="762000"/>
            <a:chOff x="1392" y="86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90" name="AutoShape 11"/>
            <p:cNvSpPr>
              <a:spLocks noChangeArrowheads="1"/>
            </p:cNvSpPr>
            <p:nvPr/>
          </p:nvSpPr>
          <p:spPr bwMode="auto">
            <a:xfrm>
              <a:off x="1392" y="864"/>
              <a:ext cx="240" cy="480"/>
            </a:xfrm>
            <a:prstGeom prst="moon">
              <a:avLst>
                <a:gd name="adj" fmla="val 58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91" name="Oval 12"/>
            <p:cNvSpPr>
              <a:spLocks noChangeArrowheads="1"/>
            </p:cNvSpPr>
            <p:nvPr/>
          </p:nvSpPr>
          <p:spPr bwMode="auto">
            <a:xfrm>
              <a:off x="1407" y="107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72" name="Arco 71"/>
          <p:cNvSpPr/>
          <p:nvPr/>
        </p:nvSpPr>
        <p:spPr bwMode="auto">
          <a:xfrm>
            <a:off x="2143125" y="2286000"/>
            <a:ext cx="5000625" cy="1571625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10800000">
            <a:off x="2143125" y="3000375"/>
            <a:ext cx="5000625" cy="1571625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4000500" y="2286000"/>
            <a:ext cx="1285875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crescentes</a:t>
            </a:r>
          </a:p>
        </p:txBody>
      </p:sp>
      <p:sp>
        <p:nvSpPr>
          <p:cNvPr id="79" name="Text Box 119"/>
          <p:cNvSpPr txBox="1">
            <a:spLocks noChangeArrowheads="1"/>
          </p:cNvSpPr>
          <p:nvPr/>
        </p:nvSpPr>
        <p:spPr bwMode="auto">
          <a:xfrm>
            <a:off x="4000500" y="4143375"/>
            <a:ext cx="142875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minguantes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4604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Como reconhecer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as fases da Lua?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4096" y="908720"/>
            <a:ext cx="7772400" cy="4813300"/>
          </a:xfrm>
        </p:spPr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Fases crescentes: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faz um “C” (para quem está no hemisfério sul )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Parte iluminada para o Oeste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é vista no final da tarde/começo da noite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None/>
              <a:defRPr/>
            </a:pPr>
            <a:endParaRPr lang="pt-BR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Cheia: fica toda iluminada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None/>
              <a:defRPr/>
            </a:pPr>
            <a:endParaRPr lang="pt-BR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Fases minguantes: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faz um “D”  (para quem está no hemisfério  sul)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Parte iluminada para o Leste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é vista tarde da noite/de manhã</a:t>
            </a: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 disponível em http://aa.usno.navy.mil/faq/docs/moon_phases.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php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979712" y="1268760"/>
            <a:ext cx="6768752" cy="3888432"/>
            <a:chOff x="1979712" y="1988840"/>
            <a:chExt cx="6768752" cy="3888432"/>
          </a:xfrm>
        </p:grpSpPr>
        <p:sp>
          <p:nvSpPr>
            <p:cNvPr id="10" name="Texto explicativo retangular 9"/>
            <p:cNvSpPr/>
            <p:nvPr/>
          </p:nvSpPr>
          <p:spPr bwMode="auto">
            <a:xfrm>
              <a:off x="1979712" y="1988840"/>
              <a:ext cx="1944216" cy="432048"/>
            </a:xfrm>
            <a:prstGeom prst="wedgeRectCallout">
              <a:avLst>
                <a:gd name="adj1" fmla="val 180303"/>
                <a:gd name="adj2" fmla="val 36645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1" name="Texto explicativo retangular 10"/>
            <p:cNvSpPr/>
            <p:nvPr/>
          </p:nvSpPr>
          <p:spPr bwMode="auto">
            <a:xfrm>
              <a:off x="2051720" y="5445224"/>
              <a:ext cx="1944216" cy="432048"/>
            </a:xfrm>
            <a:prstGeom prst="wedgeRectCallout">
              <a:avLst>
                <a:gd name="adj1" fmla="val 179803"/>
                <a:gd name="adj2" fmla="val -24821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2" name="Elipse 11"/>
            <p:cNvSpPr/>
            <p:nvPr/>
          </p:nvSpPr>
          <p:spPr bwMode="auto">
            <a:xfrm>
              <a:off x="6372200" y="3573016"/>
              <a:ext cx="2376264" cy="1152128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588224" y="3789040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 smtClean="0">
                  <a:solidFill>
                    <a:srgbClr val="FF0000"/>
                  </a:solidFill>
                  <a:latin typeface="Century Gothic" pitchFamily="34" charset="0"/>
                </a:rPr>
                <a:t>Nem sempre vale!</a:t>
              </a:r>
              <a:endParaRPr lang="pt-BR" sz="1800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5" y="1132706"/>
            <a:ext cx="1214217" cy="1144166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80928"/>
            <a:ext cx="1170359" cy="116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06" y="4581128"/>
            <a:ext cx="1212726" cy="117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Por que a Lua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apresenta fases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?</a:t>
            </a: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 Lua gira em torno da Terra</a:t>
            </a:r>
            <a:r>
              <a:rPr lang="pt-BR" sz="44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!</a:t>
            </a: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827532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302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304" name="Freeform 34"/>
          <p:cNvSpPr>
            <a:spLocks/>
          </p:cNvSpPr>
          <p:nvPr/>
        </p:nvSpPr>
        <p:spPr bwMode="auto">
          <a:xfrm rot="1410620">
            <a:off x="387699" y="1894895"/>
            <a:ext cx="8456569" cy="3262499"/>
          </a:xfrm>
          <a:custGeom>
            <a:avLst/>
            <a:gdLst>
              <a:gd name="T0" fmla="*/ 0 w 5328"/>
              <a:gd name="T1" fmla="*/ 2147483647 h 1440"/>
              <a:gd name="T2" fmla="*/ 2147483647 w 5328"/>
              <a:gd name="T3" fmla="*/ 2147483647 h 1440"/>
              <a:gd name="T4" fmla="*/ 2147483647 w 5328"/>
              <a:gd name="T5" fmla="*/ 0 h 1440"/>
              <a:gd name="T6" fmla="*/ 0 60000 65536"/>
              <a:gd name="T7" fmla="*/ 0 60000 65536"/>
              <a:gd name="T8" fmla="*/ 0 60000 65536"/>
              <a:gd name="T9" fmla="*/ 0 w 5328"/>
              <a:gd name="T10" fmla="*/ 0 h 1440"/>
              <a:gd name="T11" fmla="*/ 5328 w 5328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8" h="1440">
                <a:moveTo>
                  <a:pt x="0" y="1440"/>
                </a:moveTo>
                <a:lnTo>
                  <a:pt x="4032" y="1440"/>
                </a:lnTo>
                <a:lnTo>
                  <a:pt x="5328" y="0"/>
                </a:lnTo>
              </a:path>
            </a:pathLst>
          </a:custGeom>
          <a:noFill/>
          <a:ln w="571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19464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,com 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  <p:cxnSp>
        <p:nvCxnSpPr>
          <p:cNvPr id="53" name="Conector de seta reta 52"/>
          <p:cNvCxnSpPr/>
          <p:nvPr/>
        </p:nvCxnSpPr>
        <p:spPr bwMode="auto">
          <a:xfrm flipH="1">
            <a:off x="7956376" y="134076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7956376" y="184482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956376" y="23197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flipH="1">
            <a:off x="7956376" y="27809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flipH="1">
            <a:off x="7956376" y="32341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flipH="1">
            <a:off x="7956376" y="37170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 flipH="1">
            <a:off x="7956376" y="415498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>
            <a:off x="7956376" y="45811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flipH="1">
            <a:off x="7956376" y="508518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Conector de seta reta 75"/>
          <p:cNvCxnSpPr/>
          <p:nvPr/>
        </p:nvCxnSpPr>
        <p:spPr bwMode="auto">
          <a:xfrm flipH="1">
            <a:off x="7956376" y="558924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8" name="Conector de seta reta 77"/>
          <p:cNvCxnSpPr/>
          <p:nvPr/>
        </p:nvCxnSpPr>
        <p:spPr bwMode="auto">
          <a:xfrm flipH="1">
            <a:off x="7956376" y="60932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552801" y="3542608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4" name="AutoShape 28"/>
          <p:cNvSpPr>
            <a:spLocks noChangeArrowheads="1"/>
          </p:cNvSpPr>
          <p:nvPr/>
        </p:nvSpPr>
        <p:spPr bwMode="auto">
          <a:xfrm rot="-480000">
            <a:off x="3533661" y="1924097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5" name="AutoShape 29"/>
          <p:cNvSpPr>
            <a:spLocks noChangeArrowheads="1"/>
          </p:cNvSpPr>
          <p:nvPr/>
        </p:nvSpPr>
        <p:spPr bwMode="auto">
          <a:xfrm rot="10200000">
            <a:off x="4833814" y="4480268"/>
            <a:ext cx="725487" cy="28800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2" name="Grupo 42"/>
          <p:cNvGrpSpPr>
            <a:grpSpLocks noChangeAspect="1"/>
          </p:cNvGrpSpPr>
          <p:nvPr/>
        </p:nvGrpSpPr>
        <p:grpSpPr>
          <a:xfrm>
            <a:off x="4341835" y="1832195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2540" name="Picture 12" descr="Earth_rotate_200_x_200_72dp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36637">
            <a:off x="3995936" y="2564904"/>
            <a:ext cx="1044000" cy="1044000"/>
          </a:xfrm>
          <a:prstGeom prst="rect">
            <a:avLst/>
          </a:prstGeom>
          <a:noFill/>
        </p:spPr>
      </p:pic>
      <p:grpSp>
        <p:nvGrpSpPr>
          <p:cNvPr id="3" name="Grupo 39"/>
          <p:cNvGrpSpPr/>
          <p:nvPr/>
        </p:nvGrpSpPr>
        <p:grpSpPr>
          <a:xfrm>
            <a:off x="3967884" y="2559293"/>
            <a:ext cx="504000" cy="1044000"/>
            <a:chOff x="3967884" y="2559293"/>
            <a:chExt cx="504000" cy="1044000"/>
          </a:xfrm>
        </p:grpSpPr>
        <p:sp>
          <p:nvSpPr>
            <p:cNvPr id="29723" name="Freeform 47"/>
            <p:cNvSpPr>
              <a:spLocks/>
            </p:cNvSpPr>
            <p:nvPr/>
          </p:nvSpPr>
          <p:spPr bwMode="auto">
            <a:xfrm>
              <a:off x="3971944" y="2942951"/>
              <a:ext cx="370039" cy="438055"/>
            </a:xfrm>
            <a:custGeom>
              <a:avLst/>
              <a:gdLst>
                <a:gd name="T0" fmla="*/ 126 w 185"/>
                <a:gd name="T1" fmla="*/ 196 h 219"/>
                <a:gd name="T2" fmla="*/ 139 w 185"/>
                <a:gd name="T3" fmla="*/ 184 h 219"/>
                <a:gd name="T4" fmla="*/ 138 w 185"/>
                <a:gd name="T5" fmla="*/ 175 h 219"/>
                <a:gd name="T6" fmla="*/ 154 w 185"/>
                <a:gd name="T7" fmla="*/ 162 h 219"/>
                <a:gd name="T8" fmla="*/ 173 w 185"/>
                <a:gd name="T9" fmla="*/ 152 h 219"/>
                <a:gd name="T10" fmla="*/ 176 w 185"/>
                <a:gd name="T11" fmla="*/ 139 h 219"/>
                <a:gd name="T12" fmla="*/ 182 w 185"/>
                <a:gd name="T13" fmla="*/ 125 h 219"/>
                <a:gd name="T14" fmla="*/ 179 w 185"/>
                <a:gd name="T15" fmla="*/ 110 h 219"/>
                <a:gd name="T16" fmla="*/ 179 w 185"/>
                <a:gd name="T17" fmla="*/ 97 h 219"/>
                <a:gd name="T18" fmla="*/ 170 w 185"/>
                <a:gd name="T19" fmla="*/ 82 h 219"/>
                <a:gd name="T20" fmla="*/ 156 w 185"/>
                <a:gd name="T21" fmla="*/ 66 h 219"/>
                <a:gd name="T22" fmla="*/ 132 w 185"/>
                <a:gd name="T23" fmla="*/ 61 h 219"/>
                <a:gd name="T24" fmla="*/ 116 w 185"/>
                <a:gd name="T25" fmla="*/ 76 h 219"/>
                <a:gd name="T26" fmla="*/ 108 w 185"/>
                <a:gd name="T27" fmla="*/ 88 h 219"/>
                <a:gd name="T28" fmla="*/ 100 w 185"/>
                <a:gd name="T29" fmla="*/ 89 h 219"/>
                <a:gd name="T30" fmla="*/ 88 w 185"/>
                <a:gd name="T31" fmla="*/ 92 h 219"/>
                <a:gd name="T32" fmla="*/ 80 w 185"/>
                <a:gd name="T33" fmla="*/ 78 h 219"/>
                <a:gd name="T34" fmla="*/ 71 w 185"/>
                <a:gd name="T35" fmla="*/ 76 h 219"/>
                <a:gd name="T36" fmla="*/ 53 w 185"/>
                <a:gd name="T37" fmla="*/ 61 h 219"/>
                <a:gd name="T38" fmla="*/ 54 w 185"/>
                <a:gd name="T39" fmla="*/ 47 h 219"/>
                <a:gd name="T40" fmla="*/ 49 w 185"/>
                <a:gd name="T41" fmla="*/ 36 h 219"/>
                <a:gd name="T42" fmla="*/ 35 w 185"/>
                <a:gd name="T43" fmla="*/ 24 h 219"/>
                <a:gd name="T44" fmla="*/ 24 w 185"/>
                <a:gd name="T45" fmla="*/ 9 h 219"/>
                <a:gd name="T46" fmla="*/ 12 w 185"/>
                <a:gd name="T47" fmla="*/ 2 h 219"/>
                <a:gd name="T48" fmla="*/ 4 w 185"/>
                <a:gd name="T49" fmla="*/ 24 h 219"/>
                <a:gd name="T50" fmla="*/ 0 w 185"/>
                <a:gd name="T51" fmla="*/ 66 h 219"/>
                <a:gd name="T52" fmla="*/ 1 w 185"/>
                <a:gd name="T53" fmla="*/ 107 h 219"/>
                <a:gd name="T54" fmla="*/ 10 w 185"/>
                <a:gd name="T55" fmla="*/ 131 h 219"/>
                <a:gd name="T56" fmla="*/ 14 w 185"/>
                <a:gd name="T57" fmla="*/ 139 h 219"/>
                <a:gd name="T58" fmla="*/ 25 w 185"/>
                <a:gd name="T59" fmla="*/ 169 h 219"/>
                <a:gd name="T60" fmla="*/ 31 w 185"/>
                <a:gd name="T61" fmla="*/ 190 h 219"/>
                <a:gd name="T62" fmla="*/ 34 w 185"/>
                <a:gd name="T63" fmla="*/ 198 h 219"/>
                <a:gd name="T64" fmla="*/ 41 w 185"/>
                <a:gd name="T65" fmla="*/ 208 h 219"/>
                <a:gd name="T66" fmla="*/ 53 w 185"/>
                <a:gd name="T67" fmla="*/ 216 h 219"/>
                <a:gd name="T68" fmla="*/ 58 w 185"/>
                <a:gd name="T69" fmla="*/ 199 h 219"/>
                <a:gd name="T70" fmla="*/ 73 w 185"/>
                <a:gd name="T71" fmla="*/ 195 h 219"/>
                <a:gd name="T72" fmla="*/ 86 w 185"/>
                <a:gd name="T73" fmla="*/ 194 h 219"/>
                <a:gd name="T74" fmla="*/ 99 w 185"/>
                <a:gd name="T75" fmla="*/ 199 h 219"/>
                <a:gd name="T76" fmla="*/ 114 w 185"/>
                <a:gd name="T77" fmla="*/ 201 h 2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5"/>
                <a:gd name="T118" fmla="*/ 0 h 219"/>
                <a:gd name="T119" fmla="*/ 185 w 185"/>
                <a:gd name="T120" fmla="*/ 219 h 2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5" h="219">
                  <a:moveTo>
                    <a:pt x="127" y="201"/>
                  </a:moveTo>
                  <a:lnTo>
                    <a:pt x="126" y="196"/>
                  </a:lnTo>
                  <a:lnTo>
                    <a:pt x="136" y="185"/>
                  </a:lnTo>
                  <a:lnTo>
                    <a:pt x="139" y="184"/>
                  </a:lnTo>
                  <a:lnTo>
                    <a:pt x="140" y="178"/>
                  </a:lnTo>
                  <a:lnTo>
                    <a:pt x="138" y="175"/>
                  </a:lnTo>
                  <a:lnTo>
                    <a:pt x="141" y="169"/>
                  </a:lnTo>
                  <a:lnTo>
                    <a:pt x="154" y="162"/>
                  </a:lnTo>
                  <a:lnTo>
                    <a:pt x="164" y="165"/>
                  </a:lnTo>
                  <a:lnTo>
                    <a:pt x="173" y="152"/>
                  </a:lnTo>
                  <a:lnTo>
                    <a:pt x="174" y="149"/>
                  </a:lnTo>
                  <a:lnTo>
                    <a:pt x="176" y="139"/>
                  </a:lnTo>
                  <a:lnTo>
                    <a:pt x="184" y="136"/>
                  </a:lnTo>
                  <a:lnTo>
                    <a:pt x="182" y="125"/>
                  </a:lnTo>
                  <a:lnTo>
                    <a:pt x="179" y="118"/>
                  </a:lnTo>
                  <a:lnTo>
                    <a:pt x="179" y="110"/>
                  </a:lnTo>
                  <a:lnTo>
                    <a:pt x="180" y="108"/>
                  </a:lnTo>
                  <a:lnTo>
                    <a:pt x="179" y="97"/>
                  </a:lnTo>
                  <a:lnTo>
                    <a:pt x="179" y="88"/>
                  </a:lnTo>
                  <a:lnTo>
                    <a:pt x="170" y="82"/>
                  </a:lnTo>
                  <a:lnTo>
                    <a:pt x="167" y="73"/>
                  </a:lnTo>
                  <a:lnTo>
                    <a:pt x="156" y="66"/>
                  </a:lnTo>
                  <a:lnTo>
                    <a:pt x="139" y="61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6"/>
                  </a:lnTo>
                  <a:lnTo>
                    <a:pt x="109" y="86"/>
                  </a:lnTo>
                  <a:lnTo>
                    <a:pt x="108" y="88"/>
                  </a:lnTo>
                  <a:lnTo>
                    <a:pt x="105" y="91"/>
                  </a:lnTo>
                  <a:lnTo>
                    <a:pt x="100" y="89"/>
                  </a:lnTo>
                  <a:lnTo>
                    <a:pt x="95" y="94"/>
                  </a:lnTo>
                  <a:lnTo>
                    <a:pt x="88" y="92"/>
                  </a:lnTo>
                  <a:lnTo>
                    <a:pt x="83" y="82"/>
                  </a:lnTo>
                  <a:lnTo>
                    <a:pt x="80" y="78"/>
                  </a:lnTo>
                  <a:lnTo>
                    <a:pt x="77" y="78"/>
                  </a:lnTo>
                  <a:lnTo>
                    <a:pt x="71" y="76"/>
                  </a:lnTo>
                  <a:lnTo>
                    <a:pt x="65" y="74"/>
                  </a:lnTo>
                  <a:lnTo>
                    <a:pt x="53" y="61"/>
                  </a:lnTo>
                  <a:lnTo>
                    <a:pt x="55" y="59"/>
                  </a:lnTo>
                  <a:lnTo>
                    <a:pt x="54" y="47"/>
                  </a:lnTo>
                  <a:lnTo>
                    <a:pt x="54" y="42"/>
                  </a:lnTo>
                  <a:lnTo>
                    <a:pt x="49" y="36"/>
                  </a:lnTo>
                  <a:lnTo>
                    <a:pt x="41" y="31"/>
                  </a:lnTo>
                  <a:lnTo>
                    <a:pt x="35" y="24"/>
                  </a:lnTo>
                  <a:lnTo>
                    <a:pt x="31" y="18"/>
                  </a:lnTo>
                  <a:lnTo>
                    <a:pt x="24" y="9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4" y="24"/>
                  </a:lnTo>
                  <a:lnTo>
                    <a:pt x="1" y="42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1" y="107"/>
                  </a:lnTo>
                  <a:lnTo>
                    <a:pt x="5" y="127"/>
                  </a:lnTo>
                  <a:lnTo>
                    <a:pt x="10" y="131"/>
                  </a:lnTo>
                  <a:lnTo>
                    <a:pt x="11" y="134"/>
                  </a:lnTo>
                  <a:lnTo>
                    <a:pt x="14" y="139"/>
                  </a:lnTo>
                  <a:lnTo>
                    <a:pt x="23" y="156"/>
                  </a:lnTo>
                  <a:lnTo>
                    <a:pt x="25" y="169"/>
                  </a:lnTo>
                  <a:lnTo>
                    <a:pt x="26" y="181"/>
                  </a:lnTo>
                  <a:lnTo>
                    <a:pt x="31" y="190"/>
                  </a:lnTo>
                  <a:lnTo>
                    <a:pt x="33" y="195"/>
                  </a:lnTo>
                  <a:lnTo>
                    <a:pt x="34" y="198"/>
                  </a:lnTo>
                  <a:lnTo>
                    <a:pt x="39" y="203"/>
                  </a:lnTo>
                  <a:lnTo>
                    <a:pt x="41" y="208"/>
                  </a:lnTo>
                  <a:lnTo>
                    <a:pt x="49" y="218"/>
                  </a:lnTo>
                  <a:lnTo>
                    <a:pt x="53" y="216"/>
                  </a:lnTo>
                  <a:lnTo>
                    <a:pt x="54" y="204"/>
                  </a:lnTo>
                  <a:lnTo>
                    <a:pt x="58" y="199"/>
                  </a:lnTo>
                  <a:lnTo>
                    <a:pt x="63" y="202"/>
                  </a:lnTo>
                  <a:lnTo>
                    <a:pt x="73" y="195"/>
                  </a:lnTo>
                  <a:lnTo>
                    <a:pt x="80" y="198"/>
                  </a:lnTo>
                  <a:lnTo>
                    <a:pt x="86" y="194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6" y="200"/>
                  </a:lnTo>
                  <a:lnTo>
                    <a:pt x="114" y="201"/>
                  </a:lnTo>
                  <a:lnTo>
                    <a:pt x="127" y="20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9" name="Lua 38"/>
            <p:cNvSpPr>
              <a:spLocks/>
            </p:cNvSpPr>
            <p:nvPr/>
          </p:nvSpPr>
          <p:spPr bwMode="auto">
            <a:xfrm>
              <a:off x="3967884" y="2559293"/>
              <a:ext cx="504000" cy="1044000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23 C 0.13281 0.01041 0.23871 0.10292 0.2342 0.20722 C 0.2276 0.30921 0.1158 0.38784 -0.01771 0.37697 C -0.15209 0.3661 -0.25695 0.2729 -0.25174 0.16906 C -0.24497 0.06499 -0.13438 -0.00878 -0.00104 -0.00023 Z " pathEditMode="relative" rAng="205351" ptsTypes="fffff">
                                      <p:cBhvr>
                                        <p:cTn id="39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8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6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251520" y="548680"/>
            <a:ext cx="8535988" cy="5832648"/>
          </a:xfrm>
          <a:prstGeom prst="parallelogram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860032" y="2146203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78733" y="2243810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252021" y="3944023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André Luiz da Silva/CDA/CDCC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>
            <a:off x="1979712" y="1269256"/>
            <a:ext cx="4464000" cy="4464000"/>
          </a:xfrm>
          <a:prstGeom prst="ellipse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688243" y="332656"/>
            <a:ext cx="14202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do 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Sol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8" name="Conector de seta reta 97"/>
          <p:cNvCxnSpPr/>
          <p:nvPr/>
        </p:nvCxnSpPr>
        <p:spPr bwMode="auto">
          <a:xfrm flipH="1">
            <a:off x="8028384" y="155679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8028384" y="20317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8028384" y="24928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8028384" y="29461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8028384" y="342900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8028384" y="386695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8028384" y="42930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8028384" y="479715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8028384" y="53012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8028384" y="580526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5775866" y="5712500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8" name="AutoShape 28"/>
          <p:cNvSpPr>
            <a:spLocks noChangeArrowheads="1"/>
          </p:cNvSpPr>
          <p:nvPr/>
        </p:nvSpPr>
        <p:spPr bwMode="auto">
          <a:xfrm rot="19914571">
            <a:off x="2695101" y="1464779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9" name="AutoShape 29"/>
          <p:cNvSpPr>
            <a:spLocks noChangeArrowheads="1"/>
          </p:cNvSpPr>
          <p:nvPr/>
        </p:nvSpPr>
        <p:spPr bwMode="auto">
          <a:xfrm rot="9056490">
            <a:off x="5001208" y="5261284"/>
            <a:ext cx="725487" cy="28800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58" name="Grupo 58"/>
          <p:cNvGrpSpPr>
            <a:grpSpLocks noChangeAspect="1"/>
          </p:cNvGrpSpPr>
          <p:nvPr/>
        </p:nvGrpSpPr>
        <p:grpSpPr bwMode="auto">
          <a:xfrm>
            <a:off x="3347864" y="2627958"/>
            <a:ext cx="1368152" cy="1367378"/>
            <a:chOff x="4397386" y="4522849"/>
            <a:chExt cx="3798892" cy="3781467"/>
          </a:xfrm>
        </p:grpSpPr>
        <p:grpSp>
          <p:nvGrpSpPr>
            <p:cNvPr id="59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61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62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63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64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65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60" name="Arc 37"/>
            <p:cNvSpPr>
              <a:spLocks noChangeAspect="1"/>
            </p:cNvSpPr>
            <p:nvPr/>
          </p:nvSpPr>
          <p:spPr bwMode="auto">
            <a:xfrm>
              <a:off x="5245272" y="5401986"/>
              <a:ext cx="1453900" cy="2896099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1722556" y="3166541"/>
            <a:ext cx="545188" cy="540000"/>
            <a:chOff x="2001382" y="3933056"/>
            <a:chExt cx="545188" cy="540000"/>
          </a:xfrm>
        </p:grpSpPr>
        <p:sp>
          <p:nvSpPr>
            <p:cNvPr id="123" name="Elipse 122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3954804" y="5445224"/>
            <a:ext cx="545188" cy="540000"/>
            <a:chOff x="2001382" y="3933056"/>
            <a:chExt cx="545188" cy="540000"/>
          </a:xfrm>
        </p:grpSpPr>
        <p:sp>
          <p:nvSpPr>
            <p:cNvPr id="72" name="Elipse 7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6156176" y="3183792"/>
            <a:ext cx="545188" cy="540000"/>
            <a:chOff x="2001382" y="3933056"/>
            <a:chExt cx="545188" cy="540000"/>
          </a:xfrm>
        </p:grpSpPr>
        <p:sp>
          <p:nvSpPr>
            <p:cNvPr id="77" name="Elipse 76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81" name="Grupo 80"/>
          <p:cNvGrpSpPr/>
          <p:nvPr/>
        </p:nvGrpSpPr>
        <p:grpSpPr>
          <a:xfrm>
            <a:off x="3923928" y="1052736"/>
            <a:ext cx="545188" cy="540000"/>
            <a:chOff x="2001382" y="3933056"/>
            <a:chExt cx="545188" cy="540000"/>
          </a:xfrm>
        </p:grpSpPr>
        <p:sp>
          <p:nvSpPr>
            <p:cNvPr id="82" name="Elipse 8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11" name="Grupo 110"/>
          <p:cNvGrpSpPr/>
          <p:nvPr/>
        </p:nvGrpSpPr>
        <p:grpSpPr>
          <a:xfrm>
            <a:off x="4705793" y="764704"/>
            <a:ext cx="2160240" cy="1077860"/>
            <a:chOff x="5364088" y="1052736"/>
            <a:chExt cx="2160240" cy="1077860"/>
          </a:xfrm>
        </p:grpSpPr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5364088" y="1052736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Minguante</a:t>
              </a: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grpSp>
          <p:nvGrpSpPr>
            <p:cNvPr id="113" name="Grupo 87"/>
            <p:cNvGrpSpPr/>
            <p:nvPr/>
          </p:nvGrpSpPr>
          <p:grpSpPr>
            <a:xfrm>
              <a:off x="5504611" y="1340768"/>
              <a:ext cx="542985" cy="540000"/>
              <a:chOff x="2069897" y="3933056"/>
              <a:chExt cx="542985" cy="540000"/>
            </a:xfrm>
          </p:grpSpPr>
          <p:sp>
            <p:nvSpPr>
              <p:cNvPr id="114" name="Elipse 113"/>
              <p:cNvSpPr/>
              <p:nvPr/>
            </p:nvSpPr>
            <p:spPr bwMode="auto">
              <a:xfrm rot="2280000">
                <a:off x="2072882" y="3933056"/>
                <a:ext cx="540000" cy="53866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Arc 37"/>
              <p:cNvSpPr>
                <a:spLocks noChangeAspect="1"/>
              </p:cNvSpPr>
              <p:nvPr/>
            </p:nvSpPr>
            <p:spPr bwMode="auto">
              <a:xfrm>
                <a:off x="2069897" y="3933056"/>
                <a:ext cx="270000" cy="54000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141" name="Grupo 140"/>
          <p:cNvGrpSpPr/>
          <p:nvPr/>
        </p:nvGrpSpPr>
        <p:grpSpPr>
          <a:xfrm>
            <a:off x="395536" y="2025911"/>
            <a:ext cx="2160240" cy="1077860"/>
            <a:chOff x="395536" y="2348880"/>
            <a:chExt cx="2160240" cy="1077860"/>
          </a:xfrm>
        </p:grpSpPr>
        <p:sp>
          <p:nvSpPr>
            <p:cNvPr id="137" name="Rectangle 24"/>
            <p:cNvSpPr>
              <a:spLocks noChangeArrowheads="1"/>
            </p:cNvSpPr>
            <p:nvPr/>
          </p:nvSpPr>
          <p:spPr bwMode="auto">
            <a:xfrm>
              <a:off x="395536" y="2348880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 marL="717550" algn="l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39" name="Elipse 138"/>
            <p:cNvSpPr/>
            <p:nvPr/>
          </p:nvSpPr>
          <p:spPr bwMode="auto">
            <a:xfrm rot="2280000">
              <a:off x="1728251" y="2602029"/>
              <a:ext cx="540000" cy="53866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3" name="Grupo 162"/>
          <p:cNvGrpSpPr/>
          <p:nvPr/>
        </p:nvGrpSpPr>
        <p:grpSpPr>
          <a:xfrm>
            <a:off x="1426228" y="5132478"/>
            <a:ext cx="2304256" cy="1077860"/>
            <a:chOff x="-324544" y="1196752"/>
            <a:chExt cx="2304256" cy="1077860"/>
          </a:xfrm>
        </p:grpSpPr>
        <p:sp>
          <p:nvSpPr>
            <p:cNvPr id="148" name="Rectangle 24"/>
            <p:cNvSpPr>
              <a:spLocks noChangeArrowheads="1"/>
            </p:cNvSpPr>
            <p:nvPr/>
          </p:nvSpPr>
          <p:spPr bwMode="auto">
            <a:xfrm>
              <a:off x="-324544" y="1196752"/>
              <a:ext cx="2304256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Crescente</a:t>
              </a: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43" name="Elipse 142"/>
            <p:cNvSpPr/>
            <p:nvPr/>
          </p:nvSpPr>
          <p:spPr bwMode="auto">
            <a:xfrm>
              <a:off x="1308053" y="1484784"/>
              <a:ext cx="540000" cy="53866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Arc 37"/>
            <p:cNvSpPr>
              <a:spLocks noChangeAspect="1"/>
            </p:cNvSpPr>
            <p:nvPr/>
          </p:nvSpPr>
          <p:spPr bwMode="auto">
            <a:xfrm rot="10800000">
              <a:off x="1575377" y="1480212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62" name="Grupo 161"/>
          <p:cNvGrpSpPr/>
          <p:nvPr/>
        </p:nvGrpSpPr>
        <p:grpSpPr>
          <a:xfrm>
            <a:off x="5796136" y="3768720"/>
            <a:ext cx="2160240" cy="1077860"/>
            <a:chOff x="251520" y="3429000"/>
            <a:chExt cx="2160240" cy="1077860"/>
          </a:xfrm>
        </p:grpSpPr>
        <p:sp>
          <p:nvSpPr>
            <p:cNvPr id="156" name="Rectangle 24"/>
            <p:cNvSpPr>
              <a:spLocks noChangeArrowheads="1"/>
            </p:cNvSpPr>
            <p:nvPr/>
          </p:nvSpPr>
          <p:spPr bwMode="auto">
            <a:xfrm>
              <a:off x="251520" y="3429000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Nova</a:t>
              </a: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8" name="Elipse 157"/>
            <p:cNvSpPr/>
            <p:nvPr/>
          </p:nvSpPr>
          <p:spPr bwMode="auto">
            <a:xfrm rot="2280000">
              <a:off x="648131" y="3679890"/>
              <a:ext cx="540000" cy="5386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4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Fases da Lua: animação</a:t>
            </a:r>
            <a:b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707904" y="242088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1547664" y="4293096"/>
            <a:ext cx="61926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ou</a:t>
            </a:r>
            <a:endParaRPr lang="pt-BR" sz="3200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hlinkClick r:id="rId5"/>
            </a:endParaRPr>
          </a:p>
          <a:p>
            <a:endParaRPr lang="pt-BR" sz="3200" u="sng" dirty="0" smtClean="0">
              <a:latin typeface="Century Gothic" pitchFamily="34" charset="0"/>
              <a:hlinkClick r:id="rId5"/>
            </a:endParaRPr>
          </a:p>
          <a:p>
            <a:r>
              <a:rPr lang="pt-BR" sz="3200" dirty="0" smtClean="0">
                <a:latin typeface="Century Gothic" pitchFamily="34" charset="0"/>
                <a:hlinkClick r:id="rId5"/>
              </a:rPr>
              <a:t>http://www.solarsystemscope.com/sunmoonscope/</a:t>
            </a:r>
            <a:endParaRPr lang="pt-BR" sz="32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Quantas e quais fases </a:t>
            </a:r>
            <a:br>
              <a:rPr lang="pt-BR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a Lua tem?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738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Vamos treinar?</a:t>
            </a:r>
          </a:p>
        </p:txBody>
      </p:sp>
      <p:sp>
        <p:nvSpPr>
          <p:cNvPr id="30725" name="Seta para a esquerda 4"/>
          <p:cNvSpPr>
            <a:spLocks noChangeArrowheads="1"/>
          </p:cNvSpPr>
          <p:nvPr/>
        </p:nvSpPr>
        <p:spPr bwMode="auto">
          <a:xfrm rot="10800000">
            <a:off x="7608317" y="2714625"/>
            <a:ext cx="1500187" cy="1214438"/>
          </a:xfrm>
          <a:prstGeom prst="leftArrow">
            <a:avLst>
              <a:gd name="adj1" fmla="val 50000"/>
              <a:gd name="adj2" fmla="val 50001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0726" name="Seta para a esquerda 5"/>
          <p:cNvSpPr>
            <a:spLocks noChangeArrowheads="1"/>
          </p:cNvSpPr>
          <p:nvPr/>
        </p:nvSpPr>
        <p:spPr bwMode="auto">
          <a:xfrm>
            <a:off x="48047" y="2786063"/>
            <a:ext cx="1571625" cy="1143000"/>
          </a:xfrm>
          <a:prstGeom prst="lef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467544" y="3071813"/>
            <a:ext cx="1064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Oeste</a:t>
            </a: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7687443" y="3071813"/>
            <a:ext cx="94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Leste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1399604" cy="13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132856"/>
            <a:ext cx="1368152" cy="13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140968"/>
            <a:ext cx="1512168" cy="130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077072"/>
            <a:ext cx="1376389" cy="142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5127123"/>
            <a:ext cx="1368151" cy="139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41"/>
          <p:cNvSpPr txBox="1">
            <a:spLocks noChangeArrowheads="1"/>
          </p:cNvSpPr>
          <p:nvPr/>
        </p:nvSpPr>
        <p:spPr bwMode="auto">
          <a:xfrm>
            <a:off x="2934915" y="1412776"/>
            <a:ext cx="191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(crescente)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3462733" y="5055567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(minguante)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4788024" y="6135687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(minguante)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3966789" y="2463279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(minguante)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5118917" y="3429000"/>
            <a:ext cx="191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(crescente)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 disponível em http://aa.usno.navy.mil/faq/docs/moon_phases.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php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1500188"/>
            <a:ext cx="8286750" cy="4000500"/>
          </a:xfrm>
        </p:spPr>
        <p:txBody>
          <a:bodyPr/>
          <a:lstStyle/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São tantas que é impossível contar!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Cada momento que se olha para a Lua ela está numa fase diferente;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Mas podemos dizer que ela tem quatro </a:t>
            </a:r>
            <a:r>
              <a:rPr lang="pt-BR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principais</a:t>
            </a: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</a:t>
            </a: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75" y="1000125"/>
            <a:ext cx="7772400" cy="5143500"/>
          </a:xfrm>
        </p:spPr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Nova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</a:t>
            </a: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Quarto </a:t>
            </a: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Crescente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Cheia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</a:t>
            </a: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Quarto </a:t>
            </a: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Minguante</a:t>
            </a: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rgbClr val="EE8800">
                <a:alpha val="8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ctrTitle"/>
          </p:nvPr>
        </p:nvSpPr>
        <p:spPr>
          <a:xfrm>
            <a:off x="642938" y="357188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5813" y="2214563"/>
            <a:ext cx="6972300" cy="3571875"/>
          </a:xfrm>
        </p:spPr>
        <p:txBody>
          <a:bodyPr/>
          <a:lstStyle/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Normalmente não é observada, pois ela é ofuscada pelo Sol;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É possível observar a Lua Nova nos eclipses do Sol, pois aí a Lua fica na frente do disco solar.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" descr="LuaN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557338"/>
            <a:ext cx="4860925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ANDRE\Documents\diversos_CDA\LQC31jan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980728"/>
            <a:ext cx="9144002" cy="5511282"/>
          </a:xfrm>
          <a:prstGeom prst="rect">
            <a:avLst/>
          </a:prstGeom>
          <a:noFill/>
        </p:spPr>
      </p:pic>
      <p:sp>
        <p:nvSpPr>
          <p:cNvPr id="24579" name="Título 3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em Quarto Crescente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\Documents\OBSERVATÓRIO\diversos_CDA\fases da Lua 2012\LC07fev1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980728"/>
            <a:ext cx="9144000" cy="5512623"/>
          </a:xfrm>
          <a:prstGeom prst="rect">
            <a:avLst/>
          </a:prstGeom>
          <a:noFill/>
        </p:spPr>
      </p:pic>
      <p:sp>
        <p:nvSpPr>
          <p:cNvPr id="25603" name="Título 3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Cheia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7162</TotalTime>
  <Words>475</Words>
  <Application>Microsoft Office PowerPoint</Application>
  <PresentationFormat>Apresentação na tela (4:3)</PresentationFormat>
  <Paragraphs>141</Paragraphs>
  <Slides>20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Blank Presentation</vt:lpstr>
      <vt:lpstr>Slide 1</vt:lpstr>
      <vt:lpstr>Quantas e quais fases  a Lua tem?</vt:lpstr>
      <vt:lpstr>Slide 3</vt:lpstr>
      <vt:lpstr>Slide 4</vt:lpstr>
      <vt:lpstr>Lua Nova</vt:lpstr>
      <vt:lpstr>Lua Nova</vt:lpstr>
      <vt:lpstr>Lua Nova</vt:lpstr>
      <vt:lpstr>Lua em Quarto Crescente</vt:lpstr>
      <vt:lpstr>Lua Cheia</vt:lpstr>
      <vt:lpstr>Lua em Quarto Minguante</vt:lpstr>
      <vt:lpstr>E as outras fases?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Fases da Lua: animação </vt:lpstr>
      <vt:lpstr>Vamos treinar?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392</cp:revision>
  <cp:lastPrinted>2000-05-01T12:23:36Z</cp:lastPrinted>
  <dcterms:created xsi:type="dcterms:W3CDTF">1995-06-17T23:31:02Z</dcterms:created>
  <dcterms:modified xsi:type="dcterms:W3CDTF">2014-10-24T14:58:08Z</dcterms:modified>
</cp:coreProperties>
</file>