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62" r:id="rId3"/>
    <p:sldId id="963" r:id="rId4"/>
    <p:sldId id="964" r:id="rId5"/>
    <p:sldId id="992" r:id="rId6"/>
    <p:sldId id="965" r:id="rId7"/>
    <p:sldId id="966" r:id="rId8"/>
    <p:sldId id="967" r:id="rId9"/>
    <p:sldId id="969" r:id="rId10"/>
    <p:sldId id="970" r:id="rId11"/>
    <p:sldId id="971" r:id="rId12"/>
    <p:sldId id="982" r:id="rId13"/>
    <p:sldId id="975" r:id="rId14"/>
    <p:sldId id="976" r:id="rId15"/>
    <p:sldId id="977" r:id="rId16"/>
    <p:sldId id="978" r:id="rId17"/>
    <p:sldId id="979" r:id="rId18"/>
    <p:sldId id="989" r:id="rId19"/>
    <p:sldId id="980" r:id="rId20"/>
    <p:sldId id="981" r:id="rId21"/>
    <p:sldId id="983" r:id="rId22"/>
    <p:sldId id="990" r:id="rId23"/>
    <p:sldId id="991" r:id="rId24"/>
    <p:sldId id="984" r:id="rId25"/>
    <p:sldId id="985" r:id="rId26"/>
    <p:sldId id="986" r:id="rId27"/>
    <p:sldId id="987" r:id="rId28"/>
    <p:sldId id="988" r:id="rId29"/>
    <p:sldId id="946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00"/>
    <a:srgbClr val="FFFFCC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3" d="100"/>
          <a:sy n="93" d="100"/>
        </p:scale>
        <p:origin x="-474" y="19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rgbClr val="FFC000"/>
                </a:solidFill>
                <a:latin typeface="Century Gothic" pitchFamily="34" charset="0"/>
              </a:rPr>
              <a:t>Estações do ano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295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04048" y="2348880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Hemisfério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22175"/>
              <a:gd name="adj2" fmla="val 144475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323528" y="1196752"/>
            <a:ext cx="1907704" cy="936104"/>
          </a:xfrm>
          <a:prstGeom prst="wedgeRectCallout">
            <a:avLst>
              <a:gd name="adj1" fmla="val 67749"/>
              <a:gd name="adj2" fmla="val 79737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323528" y="4293096"/>
            <a:ext cx="2160240" cy="936104"/>
          </a:xfrm>
          <a:prstGeom prst="wedgeRectCallout">
            <a:avLst>
              <a:gd name="adj1" fmla="val 82922"/>
              <a:gd name="adj2" fmla="val -78392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64732"/>
              <a:gd name="adj2" fmla="val -11669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99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9900"/>
                </a:solidFill>
                <a:latin typeface="Century Gothic" pitchFamily="34" charset="0"/>
              </a:rPr>
              <a:t>março: Equinócio de Outono – início do Outono HS</a:t>
            </a:r>
            <a:endParaRPr lang="pt-BR" sz="3600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latin typeface="Century Gothic" pitchFamily="34" charset="0"/>
              </a:rPr>
              <a:t> 22 </a:t>
            </a:r>
            <a:r>
              <a:rPr lang="pt-BR" sz="3600" dirty="0">
                <a:latin typeface="Century Gothic" pitchFamily="34" charset="0"/>
              </a:rPr>
              <a:t>de </a:t>
            </a:r>
            <a:r>
              <a:rPr lang="pt-BR" sz="3600" dirty="0" smtClean="0">
                <a:latin typeface="Century Gothic" pitchFamily="34" charset="0"/>
              </a:rPr>
              <a:t>setembro: Equinócio de Primavera – início da Primavera HS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99CCFF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99CCFF"/>
                </a:solidFill>
                <a:latin typeface="Century Gothic" pitchFamily="34" charset="0"/>
              </a:rPr>
              <a:t>junho: Solstício de Inverno – início do Inverno HS</a:t>
            </a:r>
            <a:endParaRPr lang="pt-BR" sz="3600" dirty="0">
              <a:solidFill>
                <a:srgbClr val="99CCFF"/>
              </a:solidFill>
              <a:latin typeface="Century Gothic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 21 </a:t>
            </a:r>
            <a:r>
              <a:rPr lang="pt-BR" sz="3600" dirty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sz="3600" dirty="0" smtClean="0">
                <a:solidFill>
                  <a:srgbClr val="FF0000"/>
                </a:solidFill>
                <a:latin typeface="Century Gothic" pitchFamily="34" charset="0"/>
              </a:rPr>
              <a:t>dezembro: Solstício de Verão – início do Verão do HS</a:t>
            </a:r>
            <a:endParaRPr lang="pt-BR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 visão topocêntrica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das estações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Trajetórias diurnas do Sol em locais intertropicais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(o caso de São Carlos)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1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4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7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9" name="Elipse 9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0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7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6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9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01" name="Elipse 10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0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3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Arc 3"/>
          <p:cNvSpPr>
            <a:spLocks/>
          </p:cNvSpPr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>
            <a:grpSpLocks/>
          </p:cNvGrpSpPr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0" name="Arc 4"/>
            <p:cNvSpPr>
              <a:spLocks/>
            </p:cNvSpPr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81" name="Arc 5"/>
          <p:cNvSpPr>
            <a:spLocks/>
          </p:cNvSpPr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94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6" name="Elipse 9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9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00B0F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101"/>
          <p:cNvGrpSpPr/>
          <p:nvPr/>
        </p:nvGrpSpPr>
        <p:grpSpPr>
          <a:xfrm rot="18342476">
            <a:off x="4356704" y="1534776"/>
            <a:ext cx="636551" cy="636551"/>
            <a:chOff x="7100825" y="2059484"/>
            <a:chExt cx="636551" cy="636551"/>
          </a:xfrm>
        </p:grpSpPr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548680"/>
            <a:ext cx="8101408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SC e região: </a:t>
            </a:r>
          </a:p>
          <a:p>
            <a:pPr algn="just">
              <a:buClr>
                <a:schemeClr val="bg1"/>
              </a:buClr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solstícios-equinócios – diferença de 1h30min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rgbClr val="00B0F0"/>
                </a:solidFill>
                <a:latin typeface="Century Gothic" pitchFamily="34" charset="0"/>
              </a:rPr>
              <a:t>Solstício de Inverno: maior noite do ano</a:t>
            </a:r>
          </a:p>
          <a:p>
            <a:pPr lvl="1" algn="just">
              <a:buClr>
                <a:srgbClr val="00B0F0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rgbClr val="FF0000"/>
                </a:solidFill>
                <a:latin typeface="Century Gothic" pitchFamily="34" charset="0"/>
              </a:rPr>
              <a:t>Solstício de Verão: menor noite do ano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v"/>
            </a:pPr>
            <a:endParaRPr lang="pt-BR" sz="3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3000" dirty="0" smtClean="0">
                <a:solidFill>
                  <a:schemeClr val="bg1"/>
                </a:solidFill>
                <a:latin typeface="Century Gothic" pitchFamily="34" charset="0"/>
              </a:rPr>
              <a:t>Diferenças entre solstícios: chega a 3h</a:t>
            </a:r>
          </a:p>
          <a:p>
            <a:pPr algn="just">
              <a:buClr>
                <a:schemeClr val="bg1"/>
              </a:buClr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Repassando: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elementos da Esfera Celeste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visão topocêntrica das estações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352928" cy="252028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As estações do ano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vistas do espaço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3000375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Zonas climáticas da Terra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5724128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70C0">
              <a:alpha val="65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Movimento pendular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94" ptsTypes="FfafaFA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>
                  <a:spLocks/>
                </p:cNvSpPr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657966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sp>
        <p:nvSpPr>
          <p:cNvPr id="10" name="Corda 9"/>
          <p:cNvSpPr>
            <a:spLocks/>
          </p:cNvSpPr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656578"/>
              <a:endParaRPr lang="pt-BR" sz="6000" b="0" dirty="0" smtClean="0">
                <a:latin typeface="Helvetica 55 Roman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6000" b="0"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>
                    <a:spLocks/>
                  </p:cNvSpPr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657966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940152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324472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Importante! </a:t>
            </a: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Nas figuras usamos perspectiva oblíqua. Cuidado para não interpretar que a órbita é achatada!</a:t>
            </a:r>
            <a:endParaRPr lang="en-US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as estações do ano vistas do espaço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92922" grpId="0" animBg="1"/>
      <p:bldP spid="63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50800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452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solidFill>
                <a:schemeClr val="accent6">
                  <a:lumMod val="60000"/>
                  <a:lumOff val="4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0" y="6536377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  <p:sp>
        <p:nvSpPr>
          <p:cNvPr id="61" name="CaixaDeTexto 34"/>
          <p:cNvSpPr txBox="1">
            <a:spLocks noChangeArrowheads="1"/>
          </p:cNvSpPr>
          <p:nvPr/>
        </p:nvSpPr>
        <p:spPr bwMode="auto">
          <a:xfrm>
            <a:off x="1403648" y="5445224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O Meridiano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3316" grpId="0"/>
      <p:bldP spid="55" grpId="0" animBg="1"/>
      <p:bldP spid="48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Equador Celeste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67701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5364" grpId="0"/>
      <p:bldP spid="140" grpId="0" animBg="1"/>
      <p:bldP spid="34" grpId="0" animBg="1"/>
      <p:bldP spid="34" grpId="1" animBg="1"/>
      <p:bldP spid="138" grpId="0" animBg="1"/>
      <p:bldP spid="35" grpId="0" animBg="1"/>
      <p:bldP spid="35" grpId="1" animBg="1"/>
      <p:bldP spid="59" grpId="0"/>
      <p:bldP spid="60" grpId="0" animBg="1"/>
      <p:bldP spid="56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Celestes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5364" grpId="0"/>
      <p:bldP spid="13343" grpId="0"/>
      <p:bldP spid="13344" grpId="0"/>
      <p:bldP spid="122" grpId="0" animBg="1"/>
      <p:bldP spid="61" grpId="0" animBg="1"/>
      <p:bldP spid="62" grpId="0"/>
      <p:bldP spid="56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7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" name="Arco 157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9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60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161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6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7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68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9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" name="Arco 170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72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73" name="Elipse 17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ector reto 173"/>
            <p:cNvCxnSpPr>
              <a:stCxn id="17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Conector reto 17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Conector reto 17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Conector reto 17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8" name="Conector reto 17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79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8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5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6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7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88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89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0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1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2" name="Lua 191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193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9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5" name="Elipse 19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19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9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98" name="Elipse 19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200" name="Arco 199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1" name="Elipse 20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02" name="Arco 20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3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4" name="Arco 203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0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206" name="Arco 205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Arco 206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Arco 207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2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217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1" name="Elipse 21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8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219" name="Conector de seta reta 218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0" name="Texto explicativo retangular 219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827584" y="452279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dirty="0" smtClean="0">
                <a:latin typeface="Century Gothic" pitchFamily="34" charset="0"/>
              </a:rPr>
              <a:t>?</a:t>
            </a:r>
            <a:endParaRPr lang="pt-BR" sz="1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32" grpId="0"/>
      <p:bldP spid="204" grpId="0" animBg="1"/>
      <p:bldP spid="220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3425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solstícios e equinócios</a:t>
            </a:r>
            <a:endParaRPr lang="pt-BR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8469</TotalTime>
  <Words>695</Words>
  <Application>Microsoft Office PowerPoint</Application>
  <PresentationFormat>Apresentação na tela (4:3)</PresentationFormat>
  <Paragraphs>197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Repassando:  elementos da Esfera Celeste </vt:lpstr>
      <vt:lpstr>O Zênite</vt:lpstr>
      <vt:lpstr>O Meridiano</vt:lpstr>
      <vt:lpstr>Equador Celeste</vt:lpstr>
      <vt:lpstr>Os Polos Celestes</vt:lpstr>
      <vt:lpstr>A Eclíptica</vt:lpstr>
      <vt:lpstr>Slide 8</vt:lpstr>
      <vt:lpstr>solstícios e equinócios</vt:lpstr>
      <vt:lpstr>Slide 10</vt:lpstr>
      <vt:lpstr>Slide 11</vt:lpstr>
      <vt:lpstr>A visão topocêntrica  das estações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Slide 19</vt:lpstr>
      <vt:lpstr>Simulador: visão topocêntrica das estações</vt:lpstr>
      <vt:lpstr>As estações do ano  vistas do espaço</vt:lpstr>
      <vt:lpstr>Zonas climáticas da Terra</vt:lpstr>
      <vt:lpstr>Slide 23</vt:lpstr>
      <vt:lpstr>Visão geocêntrica</vt:lpstr>
      <vt:lpstr>Movimento pendular</vt:lpstr>
      <vt:lpstr>Visão heliocêntrica</vt:lpstr>
      <vt:lpstr>Visão heliocêntrica</vt:lpstr>
      <vt:lpstr>Slide 28</vt:lpstr>
      <vt:lpstr>Simulador: as estações do ano vistas do espaço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522</cp:revision>
  <cp:lastPrinted>2000-05-01T12:23:36Z</cp:lastPrinted>
  <dcterms:created xsi:type="dcterms:W3CDTF">1995-06-17T23:31:02Z</dcterms:created>
  <dcterms:modified xsi:type="dcterms:W3CDTF">2015-03-12T20:06:32Z</dcterms:modified>
</cp:coreProperties>
</file>