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961" r:id="rId2"/>
    <p:sldId id="1055" r:id="rId3"/>
    <p:sldId id="982" r:id="rId4"/>
    <p:sldId id="1050" r:id="rId5"/>
    <p:sldId id="1051" r:id="rId6"/>
    <p:sldId id="1052" r:id="rId7"/>
    <p:sldId id="1053" r:id="rId8"/>
    <p:sldId id="1054" r:id="rId9"/>
    <p:sldId id="1058" r:id="rId10"/>
    <p:sldId id="981" r:id="rId11"/>
    <p:sldId id="984" r:id="rId12"/>
    <p:sldId id="987" r:id="rId13"/>
    <p:sldId id="1003" r:id="rId14"/>
    <p:sldId id="988" r:id="rId15"/>
    <p:sldId id="1001" r:id="rId16"/>
    <p:sldId id="1002" r:id="rId17"/>
    <p:sldId id="999" r:id="rId18"/>
    <p:sldId id="1044" r:id="rId19"/>
    <p:sldId id="1045" r:id="rId20"/>
    <p:sldId id="1046" r:id="rId21"/>
    <p:sldId id="1047" r:id="rId22"/>
    <p:sldId id="1048" r:id="rId23"/>
    <p:sldId id="1049" r:id="rId24"/>
    <p:sldId id="1036" r:id="rId25"/>
    <p:sldId id="1037" r:id="rId26"/>
    <p:sldId id="994" r:id="rId27"/>
    <p:sldId id="996" r:id="rId28"/>
    <p:sldId id="1000" r:id="rId29"/>
    <p:sldId id="997" r:id="rId30"/>
    <p:sldId id="998" r:id="rId31"/>
    <p:sldId id="945" r:id="rId32"/>
    <p:sldId id="1038" r:id="rId33"/>
    <p:sldId id="1008" r:id="rId34"/>
    <p:sldId id="1007" r:id="rId35"/>
    <p:sldId id="1059" r:id="rId36"/>
    <p:sldId id="1039" r:id="rId37"/>
    <p:sldId id="1040" r:id="rId38"/>
    <p:sldId id="1056" r:id="rId39"/>
    <p:sldId id="1042" r:id="rId40"/>
    <p:sldId id="1043" r:id="rId41"/>
    <p:sldId id="1057" r:id="rId42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99"/>
    <a:srgbClr val="FFFFCC"/>
    <a:srgbClr val="000066"/>
    <a:srgbClr val="0066FF"/>
    <a:srgbClr val="00CC99"/>
    <a:srgbClr val="143C2B"/>
    <a:srgbClr val="005392"/>
    <a:srgbClr val="0000FF"/>
    <a:srgbClr val="EE88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27" autoAdjust="0"/>
    <p:restoredTop sz="94634" autoAdjust="0"/>
  </p:normalViewPr>
  <p:slideViewPr>
    <p:cSldViewPr>
      <p:cViewPr>
        <p:scale>
          <a:sx n="66" d="100"/>
          <a:sy n="66" d="100"/>
        </p:scale>
        <p:origin x="-1032" y="-414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palavra Trópico vem do grego e significa “que completa uma volta” (</a:t>
            </a:r>
            <a:r>
              <a:rPr lang="pt-BR" dirty="0" err="1" smtClean="0"/>
              <a:t>Boczko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dirty="0" smtClean="0">
                <a:solidFill>
                  <a:srgbClr val="FF0000"/>
                </a:solidFill>
                <a:latin typeface="Century Gothic" pitchFamily="34" charset="0"/>
              </a:rPr>
              <a:t>Em São Carlos e região, o Sol, no Solstício de Verão, fica </a:t>
            </a:r>
            <a:r>
              <a:rPr lang="pt-BR" sz="1200" u="sng" dirty="0" smtClean="0">
                <a:solidFill>
                  <a:srgbClr val="FF0000"/>
                </a:solidFill>
                <a:latin typeface="Century Gothic" pitchFamily="34" charset="0"/>
              </a:rPr>
              <a:t>acima do horizonte</a:t>
            </a:r>
            <a:r>
              <a:rPr lang="pt-BR" sz="1200" dirty="0" smtClean="0">
                <a:solidFill>
                  <a:srgbClr val="FF0000"/>
                </a:solidFill>
                <a:latin typeface="Century Gothic" pitchFamily="34" charset="0"/>
              </a:rPr>
              <a:t> por cerca de 1h30min a mais em relação aos equinócios</a:t>
            </a:r>
          </a:p>
          <a:p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No Solstício de Inverno, este é o tempo adicional que ele fica </a:t>
            </a:r>
            <a:r>
              <a:rPr lang="pt-BR" sz="1200" u="sng" dirty="0" smtClean="0">
                <a:solidFill>
                  <a:srgbClr val="00B0F0"/>
                </a:solidFill>
                <a:latin typeface="Century Gothic" pitchFamily="34" charset="0"/>
              </a:rPr>
              <a:t>abaixo do horizonte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, ou seja, a “noite” fica 1h30min maior nessa época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A diferença entre o tempo que o Sol fica acima do horizonte entre os Solstícios de Inverno e Verão, então, chega a 3h!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sunmotions.html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/>
          <a:lstStyle/>
          <a:p>
            <a:r>
              <a:rPr lang="pt-BR" sz="5400" b="0" dirty="0" smtClean="0">
                <a:solidFill>
                  <a:srgbClr val="00B0F0"/>
                </a:solidFill>
                <a:latin typeface="Century Gothic" pitchFamily="34" charset="0"/>
              </a:rPr>
              <a:t>A visão topocêntrica </a:t>
            </a:r>
          </a:p>
          <a:p>
            <a:r>
              <a:rPr lang="pt-BR" sz="5400" b="0" dirty="0" smtClean="0">
                <a:solidFill>
                  <a:srgbClr val="00B0F0"/>
                </a:solidFill>
                <a:latin typeface="Century Gothic" pitchFamily="34" charset="0"/>
              </a:rPr>
              <a:t>das estações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rgbClr val="00B0F0"/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rgbClr val="00B0F0"/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rgbClr val="00B0F0"/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00B0F0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00B0F0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00B0F0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rgbClr val="00B0F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024" y="252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14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6" name="Picture 2" descr="C:\Users\ANDRE\Documents\1-OBSERVATÓRIO\1-ATIVIDADES\4-Minicursos\minicursos-2015\6-minicurso-Estacoes-do-Ano-seg-sem-not-2015\divulgacao\logo-do-curs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9" y="1"/>
            <a:ext cx="2160239" cy="216023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rco 41"/>
          <p:cNvSpPr/>
          <p:nvPr/>
        </p:nvSpPr>
        <p:spPr bwMode="auto">
          <a:xfrm rot="6957849">
            <a:off x="3490417" y="1273692"/>
            <a:ext cx="2232645" cy="4669769"/>
          </a:xfrm>
          <a:prstGeom prst="arc">
            <a:avLst>
              <a:gd name="adj1" fmla="val 5455419"/>
              <a:gd name="adj2" fmla="val 16031859"/>
            </a:avLst>
          </a:prstGeom>
          <a:noFill/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66210" y="3031307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05" tIns="45703" rIns="91405" bIns="45703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 rot="18342476">
            <a:off x="2263900" y="1080259"/>
            <a:ext cx="4752000" cy="4752975"/>
          </a:xfrm>
          <a:prstGeom prst="ellipse">
            <a:avLst/>
          </a:prstGeom>
          <a:gradFill flip="none" rotWithShape="1">
            <a:gsLst>
              <a:gs pos="64000">
                <a:srgbClr val="000000">
                  <a:alpha val="57000"/>
                </a:srgbClr>
              </a:gs>
              <a:gs pos="39999">
                <a:srgbClr val="0A128C">
                  <a:alpha val="37000"/>
                </a:srgbClr>
              </a:gs>
              <a:gs pos="71000">
                <a:srgbClr val="873AC0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0">
            <a:solidFill>
              <a:schemeClr val="accent6">
                <a:lumMod val="60000"/>
                <a:lumOff val="40000"/>
                <a:alpha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Helvetica 55 Roman" pitchFamily="34" charset="0"/>
            </a:endParaRPr>
          </a:p>
        </p:txBody>
      </p:sp>
      <p:sp>
        <p:nvSpPr>
          <p:cNvPr id="83" name="Arco 82"/>
          <p:cNvSpPr/>
          <p:nvPr/>
        </p:nvSpPr>
        <p:spPr bwMode="auto">
          <a:xfrm rot="5400000">
            <a:off x="3994057" y="1094116"/>
            <a:ext cx="1296146" cy="4669769"/>
          </a:xfrm>
          <a:prstGeom prst="arc">
            <a:avLst>
              <a:gd name="adj1" fmla="val 5300658"/>
              <a:gd name="adj2" fmla="val 16218859"/>
            </a:avLst>
          </a:prstGeom>
          <a:noFill/>
          <a:ln w="66675" cap="flat" cmpd="sng" algn="ctr">
            <a:solidFill>
              <a:srgbClr val="00B0F0">
                <a:alpha val="4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86" name="Line 27"/>
          <p:cNvSpPr>
            <a:spLocks noChangeShapeType="1"/>
          </p:cNvSpPr>
          <p:nvPr/>
        </p:nvSpPr>
        <p:spPr bwMode="auto">
          <a:xfrm rot="18342476" flipV="1">
            <a:off x="2744766" y="2115086"/>
            <a:ext cx="3800593" cy="2731801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lIns="91405" tIns="45703" rIns="91405" bIns="45703"/>
          <a:lstStyle/>
          <a:p>
            <a:endParaRPr lang="pt-BR"/>
          </a:p>
        </p:txBody>
      </p:sp>
      <p:grpSp>
        <p:nvGrpSpPr>
          <p:cNvPr id="2" name="Grupo 101"/>
          <p:cNvGrpSpPr/>
          <p:nvPr/>
        </p:nvGrpSpPr>
        <p:grpSpPr>
          <a:xfrm rot="18342476">
            <a:off x="5148197" y="2501239"/>
            <a:ext cx="636551" cy="636551"/>
            <a:chOff x="7100825" y="2059484"/>
            <a:chExt cx="636551" cy="636551"/>
          </a:xfrm>
        </p:grpSpPr>
        <p:sp>
          <p:nvSpPr>
            <p:cNvPr id="72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4" name="Elipse 73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CC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3050306" y="134458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2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16200000">
            <a:off x="4081208" y="3370624"/>
            <a:ext cx="1125232" cy="3312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22000"/>
                </a:schemeClr>
              </a:gs>
              <a:gs pos="66000">
                <a:srgbClr val="7030A0">
                  <a:alpha val="47000"/>
                </a:srgbClr>
              </a:gs>
              <a:gs pos="19000">
                <a:schemeClr val="bg1">
                  <a:alpha val="35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3" name="Grupo 46"/>
          <p:cNvGrpSpPr>
            <a:grpSpLocks noChangeAspect="1"/>
          </p:cNvGrpSpPr>
          <p:nvPr/>
        </p:nvGrpSpPr>
        <p:grpSpPr>
          <a:xfrm>
            <a:off x="4355976" y="3140969"/>
            <a:ext cx="576067" cy="576000"/>
            <a:chOff x="-985786" y="1102671"/>
            <a:chExt cx="4795558" cy="4984734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itchFamily="34" charset="0"/>
              </a:endParaRPr>
            </a:p>
          </p:txBody>
        </p:sp>
        <p:sp>
          <p:nvSpPr>
            <p:cNvPr id="45" name="Elipse 44"/>
            <p:cNvSpPr>
              <a:spLocks/>
            </p:cNvSpPr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46" name="Lua 4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</p:grpSp>
      <p:sp>
        <p:nvSpPr>
          <p:cNvPr id="49" name="CaixaDeTexto 48"/>
          <p:cNvSpPr txBox="1"/>
          <p:nvPr/>
        </p:nvSpPr>
        <p:spPr>
          <a:xfrm>
            <a:off x="4139952" y="3218542"/>
            <a:ext cx="25202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Terra</a:t>
            </a:r>
            <a:endParaRPr lang="pt-BR" sz="24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5400000">
            <a:off x="3926837" y="1094116"/>
            <a:ext cx="1440159" cy="4669769"/>
          </a:xfrm>
          <a:prstGeom prst="arc">
            <a:avLst>
              <a:gd name="adj1" fmla="val 16205770"/>
              <a:gd name="adj2" fmla="val 5408790"/>
            </a:avLst>
          </a:prstGeom>
          <a:noFill/>
          <a:ln w="889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4" name="Grupo 42"/>
          <p:cNvGrpSpPr>
            <a:grpSpLocks noChangeAspect="1"/>
          </p:cNvGrpSpPr>
          <p:nvPr/>
        </p:nvGrpSpPr>
        <p:grpSpPr>
          <a:xfrm rot="8589899">
            <a:off x="4841326" y="3630042"/>
            <a:ext cx="144017" cy="324036"/>
            <a:chOff x="4499992" y="3313216"/>
            <a:chExt cx="288032" cy="648072"/>
          </a:xfrm>
        </p:grpSpPr>
        <p:sp>
          <p:nvSpPr>
            <p:cNvPr id="47" name="Elipse 4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50" name="Conector reto 49"/>
            <p:cNvCxnSpPr>
              <a:stCxn id="4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Conector reto 50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Conector reto 51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Conector reto 52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5" name="Grupo 32"/>
          <p:cNvGrpSpPr/>
          <p:nvPr/>
        </p:nvGrpSpPr>
        <p:grpSpPr>
          <a:xfrm rot="8327644" flipH="1">
            <a:off x="2800868" y="1442342"/>
            <a:ext cx="3698234" cy="3989721"/>
            <a:chOff x="2555875" y="2204156"/>
            <a:chExt cx="3805696" cy="3089301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>
              <a:off x="5879747" y="4747872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8" name="AutoShape 18"/>
            <p:cNvSpPr>
              <a:spLocks noChangeArrowheads="1"/>
            </p:cNvSpPr>
            <p:nvPr/>
          </p:nvSpPr>
          <p:spPr bwMode="auto">
            <a:xfrm>
              <a:off x="4483547" y="5148995"/>
              <a:ext cx="217487" cy="144462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>
              <a:off x="3904585" y="2204156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65" name="Arco 64"/>
          <p:cNvSpPr>
            <a:spLocks noChangeAspect="1"/>
          </p:cNvSpPr>
          <p:nvPr/>
        </p:nvSpPr>
        <p:spPr bwMode="auto">
          <a:xfrm rot="5400000">
            <a:off x="4558387" y="3147955"/>
            <a:ext cx="169362" cy="549165"/>
          </a:xfrm>
          <a:prstGeom prst="arc">
            <a:avLst>
              <a:gd name="adj1" fmla="val 16266446"/>
              <a:gd name="adj2" fmla="val 5408790"/>
            </a:avLst>
          </a:prstGeom>
          <a:noFill/>
          <a:ln w="38100" cap="flat" cmpd="sng" algn="ctr">
            <a:solidFill>
              <a:srgbClr val="37CB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6" name="Arco 65"/>
          <p:cNvSpPr>
            <a:spLocks noChangeAspect="1"/>
          </p:cNvSpPr>
          <p:nvPr/>
        </p:nvSpPr>
        <p:spPr bwMode="auto">
          <a:xfrm rot="5400000">
            <a:off x="4554768" y="3161394"/>
            <a:ext cx="174444" cy="565640"/>
          </a:xfrm>
          <a:prstGeom prst="arc">
            <a:avLst>
              <a:gd name="adj1" fmla="val 5539178"/>
              <a:gd name="adj2" fmla="val 16097651"/>
            </a:avLst>
          </a:prstGeom>
          <a:noFill/>
          <a:ln w="25400" cap="flat" cmpd="sng" algn="ctr">
            <a:solidFill>
              <a:srgbClr val="37CBFF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3059832" y="260648"/>
            <a:ext cx="3672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Norte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68" name="Text Box 30"/>
          <p:cNvSpPr txBox="1">
            <a:spLocks noChangeArrowheads="1"/>
          </p:cNvSpPr>
          <p:nvPr/>
        </p:nvSpPr>
        <p:spPr bwMode="auto">
          <a:xfrm>
            <a:off x="2706266" y="6002124"/>
            <a:ext cx="3953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Sul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43" name="Arco 42"/>
          <p:cNvSpPr/>
          <p:nvPr/>
        </p:nvSpPr>
        <p:spPr bwMode="auto">
          <a:xfrm rot="6957849">
            <a:off x="3497161" y="1239976"/>
            <a:ext cx="2232645" cy="4669769"/>
          </a:xfrm>
          <a:prstGeom prst="arc">
            <a:avLst>
              <a:gd name="adj1" fmla="val 16092204"/>
              <a:gd name="adj2" fmla="val 5376935"/>
            </a:avLst>
          </a:prstGeom>
          <a:noFill/>
          <a:ln w="889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6" name="Grupo 101"/>
          <p:cNvGrpSpPr/>
          <p:nvPr/>
        </p:nvGrpSpPr>
        <p:grpSpPr>
          <a:xfrm rot="18342476">
            <a:off x="2801668" y="3580266"/>
            <a:ext cx="837238" cy="855158"/>
            <a:chOff x="7100825" y="2059484"/>
            <a:chExt cx="636551" cy="636551"/>
          </a:xfrm>
        </p:grpSpPr>
        <p:sp>
          <p:nvSpPr>
            <p:cNvPr id="6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0" name="Elipse 69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CC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81" name="CaixaDeTexto 80"/>
          <p:cNvSpPr txBox="1"/>
          <p:nvPr/>
        </p:nvSpPr>
        <p:spPr>
          <a:xfrm>
            <a:off x="7055768" y="2996952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 </a:t>
            </a:r>
          </a:p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Celeste</a:t>
            </a:r>
            <a:endParaRPr lang="pt-BR" sz="28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2" name="CaixaDeTexto 81"/>
          <p:cNvSpPr txBox="1"/>
          <p:nvPr/>
        </p:nvSpPr>
        <p:spPr>
          <a:xfrm>
            <a:off x="611560" y="234888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Eclíptica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grpSp>
        <p:nvGrpSpPr>
          <p:cNvPr id="7" name="Grupo 101"/>
          <p:cNvGrpSpPr/>
          <p:nvPr/>
        </p:nvGrpSpPr>
        <p:grpSpPr>
          <a:xfrm rot="18342476">
            <a:off x="4327967" y="792376"/>
            <a:ext cx="636551" cy="636551"/>
            <a:chOff x="7100825" y="2059484"/>
            <a:chExt cx="636551" cy="636551"/>
          </a:xfrm>
        </p:grpSpPr>
        <p:sp>
          <p:nvSpPr>
            <p:cNvPr id="85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87" name="Elipse 86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8" name="Grupo 101"/>
          <p:cNvGrpSpPr/>
          <p:nvPr/>
        </p:nvGrpSpPr>
        <p:grpSpPr>
          <a:xfrm rot="7542476">
            <a:off x="4330163" y="5492517"/>
            <a:ext cx="636551" cy="636551"/>
            <a:chOff x="7100825" y="2059484"/>
            <a:chExt cx="636551" cy="636551"/>
          </a:xfrm>
        </p:grpSpPr>
        <p:sp>
          <p:nvSpPr>
            <p:cNvPr id="8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90" name="Elipse 89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cxnSp>
        <p:nvCxnSpPr>
          <p:cNvPr id="91" name="Conector de seta reta 90"/>
          <p:cNvCxnSpPr/>
          <p:nvPr/>
        </p:nvCxnSpPr>
        <p:spPr bwMode="auto">
          <a:xfrm>
            <a:off x="4572000" y="4778309"/>
            <a:ext cx="432048" cy="1440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grpSp>
        <p:nvGrpSpPr>
          <p:cNvPr id="9" name="Grupo 91"/>
          <p:cNvGrpSpPr/>
          <p:nvPr/>
        </p:nvGrpSpPr>
        <p:grpSpPr>
          <a:xfrm>
            <a:off x="3923928" y="4221088"/>
            <a:ext cx="864096" cy="899960"/>
            <a:chOff x="7618448" y="2832375"/>
            <a:chExt cx="864096" cy="899960"/>
          </a:xfrm>
        </p:grpSpPr>
        <p:grpSp>
          <p:nvGrpSpPr>
            <p:cNvPr id="10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95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6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7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8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9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100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94" name="Elipse 93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2" name="CaixaDeTexto 101"/>
          <p:cNvSpPr txBox="1"/>
          <p:nvPr/>
        </p:nvSpPr>
        <p:spPr>
          <a:xfrm>
            <a:off x="2555776" y="4027711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  <a:sym typeface="Wingdings"/>
              </a:rPr>
              <a:t></a:t>
            </a:r>
            <a:endParaRPr lang="pt-BR" sz="4400" b="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03" name="CaixaDeTexto 102"/>
          <p:cNvSpPr txBox="1"/>
          <p:nvPr/>
        </p:nvSpPr>
        <p:spPr>
          <a:xfrm>
            <a:off x="5364088" y="213285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  <a:sym typeface="Wingdings"/>
              </a:rPr>
              <a:t></a:t>
            </a:r>
            <a:endParaRPr lang="pt-BR" sz="280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1" name="CaixaDeTexto 70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82" grpId="0"/>
      <p:bldP spid="102" grpId="0"/>
      <p:bldP spid="103" grpId="0"/>
      <p:bldP spid="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Arco 67"/>
          <p:cNvSpPr/>
          <p:nvPr/>
        </p:nvSpPr>
        <p:spPr bwMode="auto">
          <a:xfrm rot="8526017">
            <a:off x="4376930" y="1223563"/>
            <a:ext cx="1641871" cy="4527699"/>
          </a:xfrm>
          <a:prstGeom prst="arc">
            <a:avLst>
              <a:gd name="adj1" fmla="val 11662667"/>
              <a:gd name="adj2" fmla="val 14865733"/>
            </a:avLst>
          </a:prstGeom>
          <a:noFill/>
          <a:ln w="38100" cap="flat" cmpd="sng" algn="ctr">
            <a:solidFill>
              <a:srgbClr val="00CC99">
                <a:alpha val="5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7" name="Arco 66"/>
          <p:cNvSpPr/>
          <p:nvPr/>
        </p:nvSpPr>
        <p:spPr bwMode="auto">
          <a:xfrm rot="8526017">
            <a:off x="3842346" y="1544221"/>
            <a:ext cx="1637361" cy="4669768"/>
          </a:xfrm>
          <a:prstGeom prst="arc">
            <a:avLst>
              <a:gd name="adj1" fmla="val 9154968"/>
              <a:gd name="adj2" fmla="val 14585435"/>
            </a:avLst>
          </a:prstGeom>
          <a:noFill/>
          <a:ln w="38100" cap="flat" cmpd="sng" algn="ctr">
            <a:solidFill>
              <a:srgbClr val="00B0F0">
                <a:alpha val="66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763688" y="1484784"/>
            <a:ext cx="5665787" cy="4752975"/>
            <a:chOff x="1714480" y="1555874"/>
            <a:chExt cx="5665808" cy="4752975"/>
          </a:xfrm>
        </p:grpSpPr>
        <p:sp>
          <p:nvSpPr>
            <p:cNvPr id="42" name="Oval 2"/>
            <p:cNvSpPr>
              <a:spLocks noChangeArrowheads="1"/>
            </p:cNvSpPr>
            <p:nvPr/>
          </p:nvSpPr>
          <p:spPr bwMode="auto">
            <a:xfrm>
              <a:off x="2289547" y="1555874"/>
              <a:ext cx="4681536" cy="4752975"/>
            </a:xfrm>
            <a:prstGeom prst="ellipse">
              <a:avLst/>
            </a:prstGeom>
            <a:gradFill flip="none" rotWithShape="1">
              <a:gsLst>
                <a:gs pos="65000">
                  <a:schemeClr val="tx1">
                    <a:alpha val="3000"/>
                  </a:schemeClr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8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6419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6420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6421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16416" name="Arc 4"/>
            <p:cNvSpPr>
              <a:spLocks/>
            </p:cNvSpPr>
            <p:nvPr/>
          </p:nvSpPr>
          <p:spPr bwMode="auto">
            <a:xfrm flipV="1">
              <a:off x="2291141" y="3140497"/>
              <a:ext cx="4679943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60000"/>
              </a:srgbClr>
            </a:solidFill>
            <a:ln w="50800" cap="rnd">
              <a:solidFill>
                <a:srgbClr val="339966">
                  <a:alpha val="69000"/>
                </a:srgbClr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6388" name="Line 27"/>
          <p:cNvSpPr>
            <a:spLocks noChangeShapeType="1"/>
          </p:cNvSpPr>
          <p:nvPr/>
        </p:nvSpPr>
        <p:spPr bwMode="auto">
          <a:xfrm flipV="1">
            <a:off x="2771800" y="3933056"/>
            <a:ext cx="1800200" cy="136815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390" name="Text Box 29"/>
          <p:cNvSpPr txBox="1">
            <a:spLocks noChangeArrowheads="1"/>
          </p:cNvSpPr>
          <p:nvPr/>
        </p:nvSpPr>
        <p:spPr bwMode="auto">
          <a:xfrm>
            <a:off x="6804174" y="2060575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itchFamily="34" charset="0"/>
              </a:rPr>
              <a:t>PCS</a:t>
            </a:r>
          </a:p>
        </p:txBody>
      </p:sp>
      <p:sp>
        <p:nvSpPr>
          <p:cNvPr id="16391" name="Text Box 30"/>
          <p:cNvSpPr txBox="1">
            <a:spLocks noChangeArrowheads="1"/>
          </p:cNvSpPr>
          <p:nvPr/>
        </p:nvSpPr>
        <p:spPr bwMode="auto">
          <a:xfrm>
            <a:off x="2124075" y="5516563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>
                <a:solidFill>
                  <a:srgbClr val="FFFF00"/>
                </a:solidFill>
                <a:latin typeface="Century Gothic" pitchFamily="34" charset="0"/>
              </a:rPr>
              <a:t>PCN</a:t>
            </a:r>
          </a:p>
        </p:txBody>
      </p:sp>
      <p:sp>
        <p:nvSpPr>
          <p:cNvPr id="16393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Trajetória diária dos astros</a:t>
            </a:r>
          </a:p>
        </p:txBody>
      </p:sp>
      <p:sp>
        <p:nvSpPr>
          <p:cNvPr id="16408" name="Arc 5"/>
          <p:cNvSpPr>
            <a:spLocks/>
          </p:cNvSpPr>
          <p:nvPr/>
        </p:nvSpPr>
        <p:spPr bwMode="auto">
          <a:xfrm flipV="1">
            <a:off x="2339752" y="3811353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>
                <a:alpha val="93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 flipV="1">
            <a:off x="4572000" y="2348879"/>
            <a:ext cx="2016224" cy="1580183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4" name="Elipse 63"/>
          <p:cNvSpPr>
            <a:spLocks noChangeAspect="1"/>
          </p:cNvSpPr>
          <p:nvPr/>
        </p:nvSpPr>
        <p:spPr bwMode="auto">
          <a:xfrm>
            <a:off x="3058161" y="1751300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29" name="Arco 28"/>
          <p:cNvSpPr/>
          <p:nvPr/>
        </p:nvSpPr>
        <p:spPr bwMode="auto">
          <a:xfrm rot="8478773">
            <a:off x="5918880" y="1591422"/>
            <a:ext cx="653543" cy="2090939"/>
          </a:xfrm>
          <a:prstGeom prst="arc">
            <a:avLst>
              <a:gd name="adj1" fmla="val 15935858"/>
              <a:gd name="adj2" fmla="val 5938355"/>
            </a:avLst>
          </a:prstGeom>
          <a:noFill/>
          <a:ln w="50800" cap="flat" cmpd="sng" algn="ctr">
            <a:solidFill>
              <a:srgbClr val="00CC99">
                <a:alpha val="48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1" name="Arco 30"/>
          <p:cNvSpPr/>
          <p:nvPr/>
        </p:nvSpPr>
        <p:spPr bwMode="auto">
          <a:xfrm rot="8578539">
            <a:off x="5927739" y="1614779"/>
            <a:ext cx="653543" cy="2090939"/>
          </a:xfrm>
          <a:prstGeom prst="arc">
            <a:avLst>
              <a:gd name="adj1" fmla="val 5896601"/>
              <a:gd name="adj2" fmla="val 15934776"/>
            </a:avLst>
          </a:prstGeom>
          <a:noFill/>
          <a:ln w="34925" cap="flat" cmpd="sng" algn="ctr">
            <a:solidFill>
              <a:srgbClr val="00CC99">
                <a:alpha val="5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1" name="Arco 40"/>
          <p:cNvSpPr/>
          <p:nvPr/>
        </p:nvSpPr>
        <p:spPr bwMode="auto">
          <a:xfrm rot="8526017">
            <a:off x="4349335" y="1178746"/>
            <a:ext cx="1641871" cy="4527699"/>
          </a:xfrm>
          <a:prstGeom prst="arc">
            <a:avLst>
              <a:gd name="adj1" fmla="val 5400390"/>
              <a:gd name="adj2" fmla="val 12135889"/>
            </a:avLst>
          </a:prstGeom>
          <a:noFill/>
          <a:ln w="38100" cap="flat" cmpd="sng" algn="ctr">
            <a:solidFill>
              <a:srgbClr val="00CC99">
                <a:alpha val="36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3" name="Arco 42"/>
          <p:cNvSpPr/>
          <p:nvPr/>
        </p:nvSpPr>
        <p:spPr bwMode="auto">
          <a:xfrm rot="8526017">
            <a:off x="4309606" y="1200446"/>
            <a:ext cx="1717132" cy="4527699"/>
          </a:xfrm>
          <a:prstGeom prst="arc">
            <a:avLst>
              <a:gd name="adj1" fmla="val 14953234"/>
              <a:gd name="adj2" fmla="val 16153498"/>
            </a:avLst>
          </a:prstGeom>
          <a:noFill/>
          <a:ln w="38100" cap="flat" cmpd="sng" algn="ctr">
            <a:solidFill>
              <a:srgbClr val="00CC99">
                <a:alpha val="38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5" name="Lua 64"/>
          <p:cNvSpPr/>
          <p:nvPr/>
        </p:nvSpPr>
        <p:spPr bwMode="auto">
          <a:xfrm rot="16200000">
            <a:off x="4109624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45" name="Arco 44"/>
          <p:cNvSpPr/>
          <p:nvPr/>
        </p:nvSpPr>
        <p:spPr bwMode="auto">
          <a:xfrm rot="8526017">
            <a:off x="4300334" y="1222915"/>
            <a:ext cx="1641871" cy="4546978"/>
          </a:xfrm>
          <a:prstGeom prst="arc">
            <a:avLst>
              <a:gd name="adj1" fmla="val 16011973"/>
              <a:gd name="adj2" fmla="val 5505395"/>
            </a:avLst>
          </a:prstGeom>
          <a:noFill/>
          <a:ln w="50800" cap="flat" cmpd="sng" algn="ctr">
            <a:solidFill>
              <a:srgbClr val="00CC99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5" name="Grupo 55"/>
          <p:cNvGrpSpPr/>
          <p:nvPr/>
        </p:nvGrpSpPr>
        <p:grpSpPr>
          <a:xfrm>
            <a:off x="3804183" y="1544221"/>
            <a:ext cx="1750374" cy="4688503"/>
            <a:chOff x="8414372" y="1353350"/>
            <a:chExt cx="1623260" cy="4545864"/>
          </a:xfrm>
        </p:grpSpPr>
        <p:sp>
          <p:nvSpPr>
            <p:cNvPr id="59" name="Arco 58"/>
            <p:cNvSpPr/>
            <p:nvPr/>
          </p:nvSpPr>
          <p:spPr bwMode="auto">
            <a:xfrm rot="8526017">
              <a:off x="8446398" y="1353350"/>
              <a:ext cx="1518454" cy="4527699"/>
            </a:xfrm>
            <a:prstGeom prst="arc">
              <a:avLst>
                <a:gd name="adj1" fmla="val 14663498"/>
                <a:gd name="adj2" fmla="val 16153498"/>
              </a:avLst>
            </a:prstGeom>
            <a:noFill/>
            <a:ln w="50800" cap="flat" cmpd="sng" algn="ctr">
              <a:solidFill>
                <a:srgbClr val="00B0F0">
                  <a:alpha val="60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Arco 56"/>
            <p:cNvSpPr/>
            <p:nvPr/>
          </p:nvSpPr>
          <p:spPr bwMode="auto">
            <a:xfrm rot="8526017">
              <a:off x="8414372" y="1371514"/>
              <a:ext cx="1623260" cy="4527700"/>
            </a:xfrm>
            <a:prstGeom prst="arc">
              <a:avLst>
                <a:gd name="adj1" fmla="val 16218021"/>
                <a:gd name="adj2" fmla="val 5380108"/>
              </a:avLst>
            </a:prstGeom>
            <a:noFill/>
            <a:ln w="1016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Arco 57"/>
            <p:cNvSpPr/>
            <p:nvPr/>
          </p:nvSpPr>
          <p:spPr bwMode="auto">
            <a:xfrm rot="8526017">
              <a:off x="8448558" y="1363380"/>
              <a:ext cx="1526106" cy="4527699"/>
            </a:xfrm>
            <a:prstGeom prst="arc">
              <a:avLst>
                <a:gd name="adj1" fmla="val 5400390"/>
                <a:gd name="adj2" fmla="val 8879072"/>
              </a:avLst>
            </a:prstGeom>
            <a:noFill/>
            <a:ln w="50800" cap="flat" cmpd="sng" algn="ctr">
              <a:solidFill>
                <a:srgbClr val="00B0F0">
                  <a:alpha val="60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1" name="Oval 25"/>
          <p:cNvSpPr>
            <a:spLocks noChangeArrowheads="1"/>
          </p:cNvSpPr>
          <p:nvPr/>
        </p:nvSpPr>
        <p:spPr bwMode="auto">
          <a:xfrm>
            <a:off x="6444208" y="2350021"/>
            <a:ext cx="144462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2" name="Oval 28"/>
          <p:cNvSpPr>
            <a:spLocks noChangeArrowheads="1"/>
          </p:cNvSpPr>
          <p:nvPr/>
        </p:nvSpPr>
        <p:spPr bwMode="auto">
          <a:xfrm>
            <a:off x="2699792" y="5229200"/>
            <a:ext cx="144462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6" name="Grupo 49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53" name="Elipse 52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54" name="Conector reto 53"/>
            <p:cNvCxnSpPr>
              <a:stCxn id="53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5" name="Conector reto 54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0" name="Conector reto 59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1" name="Conector reto 60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Conector reto 61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69" name="Oval 25"/>
          <p:cNvSpPr>
            <a:spLocks noChangeArrowheads="1"/>
          </p:cNvSpPr>
          <p:nvPr/>
        </p:nvSpPr>
        <p:spPr bwMode="auto">
          <a:xfrm>
            <a:off x="2268885" y="378904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1" name="Oval 25"/>
          <p:cNvSpPr>
            <a:spLocks noChangeArrowheads="1"/>
          </p:cNvSpPr>
          <p:nvPr/>
        </p:nvSpPr>
        <p:spPr bwMode="auto">
          <a:xfrm>
            <a:off x="4069085" y="458112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2" name="Oval 25"/>
          <p:cNvSpPr>
            <a:spLocks noChangeArrowheads="1"/>
          </p:cNvSpPr>
          <p:nvPr/>
        </p:nvSpPr>
        <p:spPr bwMode="auto">
          <a:xfrm>
            <a:off x="6949405" y="378904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12360" name="AutoShape 8"/>
          <p:cNvSpPr>
            <a:spLocks noChangeArrowheads="1"/>
          </p:cNvSpPr>
          <p:nvPr/>
        </p:nvSpPr>
        <p:spPr bwMode="auto">
          <a:xfrm>
            <a:off x="5940152" y="3143820"/>
            <a:ext cx="288032" cy="285180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t-BR"/>
              <a:t> </a:t>
            </a:r>
          </a:p>
        </p:txBody>
      </p:sp>
      <p:sp>
        <p:nvSpPr>
          <p:cNvPr id="34" name="AutoShape 8"/>
          <p:cNvSpPr>
            <a:spLocks noChangeArrowheads="1"/>
          </p:cNvSpPr>
          <p:nvPr/>
        </p:nvSpPr>
        <p:spPr bwMode="auto">
          <a:xfrm>
            <a:off x="6516216" y="2492896"/>
            <a:ext cx="216023" cy="213172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t-BR"/>
              <a:t> </a:t>
            </a:r>
          </a:p>
        </p:txBody>
      </p:sp>
      <p:grpSp>
        <p:nvGrpSpPr>
          <p:cNvPr id="7" name="Grupo 101"/>
          <p:cNvGrpSpPr/>
          <p:nvPr/>
        </p:nvGrpSpPr>
        <p:grpSpPr>
          <a:xfrm rot="18342476">
            <a:off x="6191253" y="2109300"/>
            <a:ext cx="636551" cy="636551"/>
            <a:chOff x="7100825" y="2059484"/>
            <a:chExt cx="636551" cy="636551"/>
          </a:xfrm>
        </p:grpSpPr>
        <p:sp>
          <p:nvSpPr>
            <p:cNvPr id="66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3" name="Elipse 72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8" name="Grupo 101"/>
          <p:cNvGrpSpPr/>
          <p:nvPr/>
        </p:nvGrpSpPr>
        <p:grpSpPr>
          <a:xfrm rot="18342476">
            <a:off x="2462635" y="4973200"/>
            <a:ext cx="636551" cy="636551"/>
            <a:chOff x="7100825" y="2059484"/>
            <a:chExt cx="636551" cy="636551"/>
          </a:xfrm>
        </p:grpSpPr>
        <p:sp>
          <p:nvSpPr>
            <p:cNvPr id="75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6" name="Elipse 75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56" name="CaixaDeTexto 55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70" name="Oval 25"/>
          <p:cNvSpPr>
            <a:spLocks noChangeArrowheads="1"/>
          </p:cNvSpPr>
          <p:nvPr/>
        </p:nvSpPr>
        <p:spPr bwMode="auto">
          <a:xfrm>
            <a:off x="4932040" y="299695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1064 C 0.02222 0.03933 0.03837 0.07218 0.04913 0.10687 C 0.05989 0.1418 0.075 0.18668 0.07344 0.2186 C 0.07187 0.25052 0.06406 0.29448 0.03975 0.29841 C 0.0118 0.30558 -0.03577 0.27528 -0.07257 0.24173 C -0.10886 0.20842 -0.14601 0.15615 -0.17761 0.09762 C -0.22205 0.02175 -0.24688 -0.05621 -0.2625 -0.10849 C -0.27813 -0.16076 -0.27431 -0.19384 -0.27136 -0.21605 C -0.25938 -0.23479 -0.25643 -0.23826 -0.24427 -0.24126 C -0.2316 -0.24543 -0.21181 -0.24658 -0.19514 -0.24057 C -0.17847 -0.23456 -0.16077 -0.22044 -0.14393 -0.20471 C -0.12709 -0.18922 -0.11215 -0.17048 -0.09393 -0.14735 C -0.0757 -0.12422 -0.05174 -0.0916 -0.03472 -0.06523 C -0.01771 -0.03886 -0.00469 -0.01804 0.00833 0.01064 Z " pathEditMode="fixed" rAng="0" ptsTypes="aaafafafaaaaaa">
                                      <p:cBhvr>
                                        <p:cTn id="10" dur="24000" spd="-1000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118 C 0.02101 0.03493 0.04097 0.0923 0.04149 0.1115 C 0.04201 0.1307 0.03542 0.13162 0.01562 0.12723 C 0.00035 0.11844 -0.00642 0.11474 -0.01927 0.10109 C -0.03212 0.08744 -0.04809 0.06755 -0.06146 0.04534 C -0.08125 0.01365 -0.09097 -0.00948 -0.1 -0.03238 C -0.10903 -0.05528 -0.11493 -0.07795 -0.11597 -0.09229 C -0.11701 -0.10664 -0.11233 -0.11589 -0.1066 -0.11913 C -0.10208 -0.12167 -0.09115 -0.11751 -0.08195 -0.11126 C -0.07274 -0.10525 -0.06337 -0.09669 -0.05139 -0.08258 C -0.03941 -0.06847 -0.02031 -0.04279 -0.00972 -0.02706 C 0.00087 -0.01133 0.00399 -0.01133 0.0125 0.0118 Z " pathEditMode="relative" rAng="0" ptsTypes="aafafaafaaaa">
                                      <p:cBhvr>
                                        <p:cTn id="15" dur="24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-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360" grpId="0" animBg="1"/>
      <p:bldP spid="34" grpId="0" animBg="1"/>
      <p:bldP spid="34" grpId="1" animBg="1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00B0F0"/>
                </a:solidFill>
                <a:latin typeface="Century Gothic" pitchFamily="34" charset="0"/>
              </a:rPr>
              <a:t>solstícios e equinócios</a:t>
            </a:r>
            <a:endParaRPr lang="pt-BR" b="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rco 41"/>
          <p:cNvSpPr/>
          <p:nvPr/>
        </p:nvSpPr>
        <p:spPr bwMode="auto">
          <a:xfrm rot="6957849">
            <a:off x="3490417" y="1273692"/>
            <a:ext cx="2232645" cy="4669769"/>
          </a:xfrm>
          <a:prstGeom prst="arc">
            <a:avLst>
              <a:gd name="adj1" fmla="val 5455419"/>
              <a:gd name="adj2" fmla="val 16031859"/>
            </a:avLst>
          </a:prstGeom>
          <a:noFill/>
          <a:ln w="63500" cap="flat" cmpd="sng" algn="ctr">
            <a:solidFill>
              <a:schemeClr val="bg1">
                <a:alpha val="64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66210" y="3031307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05" tIns="45703" rIns="91405" bIns="45703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 rot="18342476">
            <a:off x="2273839" y="1083406"/>
            <a:ext cx="4752000" cy="4752975"/>
          </a:xfrm>
          <a:prstGeom prst="ellipse">
            <a:avLst/>
          </a:prstGeom>
          <a:gradFill flip="none" rotWithShape="1">
            <a:gsLst>
              <a:gs pos="64000">
                <a:srgbClr val="000000">
                  <a:alpha val="57000"/>
                </a:srgbClr>
              </a:gs>
              <a:gs pos="39999">
                <a:srgbClr val="0A128C">
                  <a:alpha val="37000"/>
                </a:srgbClr>
              </a:gs>
              <a:gs pos="71000">
                <a:srgbClr val="873AC0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0">
            <a:solidFill>
              <a:schemeClr val="accent6">
                <a:lumMod val="60000"/>
                <a:lumOff val="40000"/>
                <a:alpha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Helvetica 55 Roman" pitchFamily="34" charset="0"/>
            </a:endParaRPr>
          </a:p>
        </p:txBody>
      </p:sp>
      <p:sp>
        <p:nvSpPr>
          <p:cNvPr id="83" name="Arco 82"/>
          <p:cNvSpPr/>
          <p:nvPr/>
        </p:nvSpPr>
        <p:spPr bwMode="auto">
          <a:xfrm rot="5400000">
            <a:off x="3994057" y="1094116"/>
            <a:ext cx="1296146" cy="4669769"/>
          </a:xfrm>
          <a:prstGeom prst="arc">
            <a:avLst>
              <a:gd name="adj1" fmla="val 5300658"/>
              <a:gd name="adj2" fmla="val 16218859"/>
            </a:avLst>
          </a:prstGeom>
          <a:noFill/>
          <a:ln w="66675" cap="flat" cmpd="sng" algn="ctr">
            <a:solidFill>
              <a:srgbClr val="00B0F0">
                <a:alpha val="4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2" name="Grupo 101"/>
          <p:cNvGrpSpPr/>
          <p:nvPr/>
        </p:nvGrpSpPr>
        <p:grpSpPr>
          <a:xfrm rot="18342476">
            <a:off x="5148197" y="2501239"/>
            <a:ext cx="636551" cy="636551"/>
            <a:chOff x="7100825" y="2059484"/>
            <a:chExt cx="636551" cy="636551"/>
          </a:xfrm>
        </p:grpSpPr>
        <p:sp>
          <p:nvSpPr>
            <p:cNvPr id="72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4" name="Elipse 73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CC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92" name="Grupo 91"/>
          <p:cNvGrpSpPr/>
          <p:nvPr/>
        </p:nvGrpSpPr>
        <p:grpSpPr>
          <a:xfrm>
            <a:off x="5004048" y="2348880"/>
            <a:ext cx="864096" cy="899960"/>
            <a:chOff x="7618448" y="2832375"/>
            <a:chExt cx="864096" cy="899960"/>
          </a:xfrm>
        </p:grpSpPr>
        <p:grpSp>
          <p:nvGrpSpPr>
            <p:cNvPr id="93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104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5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6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7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8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109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101" name="Elipse 100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3050306" y="134458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2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16200000">
            <a:off x="4081208" y="3370624"/>
            <a:ext cx="1125232" cy="3312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22000"/>
                </a:schemeClr>
              </a:gs>
              <a:gs pos="66000">
                <a:srgbClr val="7030A0">
                  <a:alpha val="47000"/>
                </a:srgbClr>
              </a:gs>
              <a:gs pos="19000">
                <a:schemeClr val="bg1">
                  <a:alpha val="35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3" name="Grupo 46"/>
          <p:cNvGrpSpPr>
            <a:grpSpLocks noChangeAspect="1"/>
          </p:cNvGrpSpPr>
          <p:nvPr/>
        </p:nvGrpSpPr>
        <p:grpSpPr>
          <a:xfrm>
            <a:off x="4355976" y="3140969"/>
            <a:ext cx="576067" cy="576000"/>
            <a:chOff x="-985786" y="1102671"/>
            <a:chExt cx="4795558" cy="4984734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itchFamily="34" charset="0"/>
              </a:endParaRPr>
            </a:p>
          </p:txBody>
        </p:sp>
        <p:sp>
          <p:nvSpPr>
            <p:cNvPr id="45" name="Elipse 44"/>
            <p:cNvSpPr>
              <a:spLocks/>
            </p:cNvSpPr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46" name="Lua 4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</p:grpSp>
      <p:sp>
        <p:nvSpPr>
          <p:cNvPr id="49" name="CaixaDeTexto 48"/>
          <p:cNvSpPr txBox="1"/>
          <p:nvPr/>
        </p:nvSpPr>
        <p:spPr>
          <a:xfrm>
            <a:off x="4139952" y="3218542"/>
            <a:ext cx="25202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Terra</a:t>
            </a:r>
            <a:endParaRPr lang="pt-BR" sz="24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5400000">
            <a:off x="3926837" y="1094116"/>
            <a:ext cx="1440159" cy="4669769"/>
          </a:xfrm>
          <a:prstGeom prst="arc">
            <a:avLst>
              <a:gd name="adj1" fmla="val 16205770"/>
              <a:gd name="adj2" fmla="val 5408790"/>
            </a:avLst>
          </a:prstGeom>
          <a:noFill/>
          <a:ln w="889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4" name="Grupo 42"/>
          <p:cNvGrpSpPr>
            <a:grpSpLocks noChangeAspect="1"/>
          </p:cNvGrpSpPr>
          <p:nvPr/>
        </p:nvGrpSpPr>
        <p:grpSpPr>
          <a:xfrm rot="8589899">
            <a:off x="4841326" y="3630042"/>
            <a:ext cx="144017" cy="324036"/>
            <a:chOff x="4499992" y="3313216"/>
            <a:chExt cx="288032" cy="648072"/>
          </a:xfrm>
        </p:grpSpPr>
        <p:sp>
          <p:nvSpPr>
            <p:cNvPr id="47" name="Elipse 4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50" name="Conector reto 49"/>
            <p:cNvCxnSpPr>
              <a:stCxn id="4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Conector reto 50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Conector reto 51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Conector reto 52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5" name="Grupo 32"/>
          <p:cNvGrpSpPr/>
          <p:nvPr/>
        </p:nvGrpSpPr>
        <p:grpSpPr>
          <a:xfrm rot="8327644" flipH="1">
            <a:off x="2800868" y="1442342"/>
            <a:ext cx="3698234" cy="3989721"/>
            <a:chOff x="2555875" y="2204156"/>
            <a:chExt cx="3805696" cy="3089301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>
              <a:off x="5879747" y="4747872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8" name="AutoShape 18"/>
            <p:cNvSpPr>
              <a:spLocks noChangeArrowheads="1"/>
            </p:cNvSpPr>
            <p:nvPr/>
          </p:nvSpPr>
          <p:spPr bwMode="auto">
            <a:xfrm>
              <a:off x="4483547" y="5148995"/>
              <a:ext cx="217487" cy="144462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>
              <a:off x="3904585" y="2204156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65" name="Arco 64"/>
          <p:cNvSpPr>
            <a:spLocks noChangeAspect="1"/>
          </p:cNvSpPr>
          <p:nvPr/>
        </p:nvSpPr>
        <p:spPr bwMode="auto">
          <a:xfrm rot="5400000">
            <a:off x="4558387" y="3147955"/>
            <a:ext cx="169362" cy="549165"/>
          </a:xfrm>
          <a:prstGeom prst="arc">
            <a:avLst>
              <a:gd name="adj1" fmla="val 16266446"/>
              <a:gd name="adj2" fmla="val 5408790"/>
            </a:avLst>
          </a:prstGeom>
          <a:noFill/>
          <a:ln w="38100" cap="flat" cmpd="sng" algn="ctr">
            <a:solidFill>
              <a:srgbClr val="37CB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6" name="Arco 65"/>
          <p:cNvSpPr>
            <a:spLocks noChangeAspect="1"/>
          </p:cNvSpPr>
          <p:nvPr/>
        </p:nvSpPr>
        <p:spPr bwMode="auto">
          <a:xfrm rot="5400000">
            <a:off x="4554768" y="3161394"/>
            <a:ext cx="174444" cy="565640"/>
          </a:xfrm>
          <a:prstGeom prst="arc">
            <a:avLst>
              <a:gd name="adj1" fmla="val 5539178"/>
              <a:gd name="adj2" fmla="val 16097651"/>
            </a:avLst>
          </a:prstGeom>
          <a:noFill/>
          <a:ln w="25400" cap="flat" cmpd="sng" algn="ctr">
            <a:solidFill>
              <a:srgbClr val="37CBFF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43" name="Arco 42"/>
          <p:cNvSpPr/>
          <p:nvPr/>
        </p:nvSpPr>
        <p:spPr bwMode="auto">
          <a:xfrm rot="6957849">
            <a:off x="3497161" y="1239976"/>
            <a:ext cx="2232645" cy="4669769"/>
          </a:xfrm>
          <a:prstGeom prst="arc">
            <a:avLst>
              <a:gd name="adj1" fmla="val 16092204"/>
              <a:gd name="adj2" fmla="val 5376935"/>
            </a:avLst>
          </a:prstGeom>
          <a:noFill/>
          <a:ln w="889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6" name="Grupo 101"/>
          <p:cNvGrpSpPr/>
          <p:nvPr/>
        </p:nvGrpSpPr>
        <p:grpSpPr>
          <a:xfrm rot="18342476">
            <a:off x="2801668" y="3580266"/>
            <a:ext cx="837238" cy="855158"/>
            <a:chOff x="7100825" y="2059484"/>
            <a:chExt cx="636551" cy="636551"/>
          </a:xfrm>
        </p:grpSpPr>
        <p:sp>
          <p:nvSpPr>
            <p:cNvPr id="6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0" name="Elipse 69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CC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81" name="CaixaDeTexto 80"/>
          <p:cNvSpPr txBox="1"/>
          <p:nvPr/>
        </p:nvSpPr>
        <p:spPr>
          <a:xfrm>
            <a:off x="7055768" y="2996952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 </a:t>
            </a:r>
          </a:p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Celeste</a:t>
            </a:r>
            <a:endParaRPr lang="pt-BR" sz="28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2" name="CaixaDeTexto 81"/>
          <p:cNvSpPr txBox="1"/>
          <p:nvPr/>
        </p:nvSpPr>
        <p:spPr>
          <a:xfrm>
            <a:off x="3563888" y="484999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Eclíptica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grpSp>
        <p:nvGrpSpPr>
          <p:cNvPr id="9" name="Grupo 91"/>
          <p:cNvGrpSpPr/>
          <p:nvPr/>
        </p:nvGrpSpPr>
        <p:grpSpPr>
          <a:xfrm>
            <a:off x="2771800" y="3573016"/>
            <a:ext cx="864096" cy="899960"/>
            <a:chOff x="7618448" y="2832375"/>
            <a:chExt cx="864096" cy="899960"/>
          </a:xfrm>
        </p:grpSpPr>
        <p:grpSp>
          <p:nvGrpSpPr>
            <p:cNvPr id="10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95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6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7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8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9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100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94" name="Elipse 93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2" name="CaixaDeTexto 101"/>
          <p:cNvSpPr txBox="1"/>
          <p:nvPr/>
        </p:nvSpPr>
        <p:spPr>
          <a:xfrm>
            <a:off x="2555776" y="4027711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  <a:sym typeface="Wingdings"/>
              </a:rPr>
              <a:t></a:t>
            </a:r>
            <a:endParaRPr lang="pt-BR" sz="4400" b="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03" name="CaixaDeTexto 102"/>
          <p:cNvSpPr txBox="1"/>
          <p:nvPr/>
        </p:nvSpPr>
        <p:spPr>
          <a:xfrm>
            <a:off x="5364088" y="213285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  <a:sym typeface="Wingdings"/>
              </a:rPr>
              <a:t></a:t>
            </a:r>
            <a:endParaRPr lang="pt-BR" sz="280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grpSp>
        <p:nvGrpSpPr>
          <p:cNvPr id="71" name="Grupo 91"/>
          <p:cNvGrpSpPr/>
          <p:nvPr/>
        </p:nvGrpSpPr>
        <p:grpSpPr>
          <a:xfrm>
            <a:off x="2123728" y="1988840"/>
            <a:ext cx="864096" cy="899960"/>
            <a:chOff x="7618448" y="2832375"/>
            <a:chExt cx="864096" cy="899960"/>
          </a:xfrm>
        </p:grpSpPr>
        <p:grpSp>
          <p:nvGrpSpPr>
            <p:cNvPr id="75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77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8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9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0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4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88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76" name="Elipse 75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0" name="Grupo 91"/>
          <p:cNvGrpSpPr/>
          <p:nvPr/>
        </p:nvGrpSpPr>
        <p:grpSpPr>
          <a:xfrm>
            <a:off x="6156176" y="4293096"/>
            <a:ext cx="864096" cy="899960"/>
            <a:chOff x="7618448" y="2832375"/>
            <a:chExt cx="864096" cy="899960"/>
          </a:xfrm>
        </p:grpSpPr>
        <p:grpSp>
          <p:nvGrpSpPr>
            <p:cNvPr id="111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113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4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5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6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7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118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112" name="Elipse 111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1" name="Text Box 29"/>
          <p:cNvSpPr txBox="1">
            <a:spLocks noChangeArrowheads="1"/>
          </p:cNvSpPr>
          <p:nvPr/>
        </p:nvSpPr>
        <p:spPr bwMode="auto">
          <a:xfrm>
            <a:off x="2339752" y="457508"/>
            <a:ext cx="48245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</a:rPr>
              <a:t>Hemisfério Celeste Norte</a:t>
            </a:r>
            <a:endParaRPr lang="pt-BR" sz="2800" b="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23" name="Text Box 29"/>
          <p:cNvSpPr txBox="1">
            <a:spLocks noChangeArrowheads="1"/>
          </p:cNvSpPr>
          <p:nvPr/>
        </p:nvSpPr>
        <p:spPr bwMode="auto">
          <a:xfrm>
            <a:off x="2195736" y="6021288"/>
            <a:ext cx="48245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</a:rPr>
              <a:t>Hemisfério Celeste Sul</a:t>
            </a:r>
            <a:endParaRPr lang="pt-BR" sz="2800" b="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86" name="Texto explicativo retangular 85"/>
          <p:cNvSpPr/>
          <p:nvPr/>
        </p:nvSpPr>
        <p:spPr bwMode="auto">
          <a:xfrm>
            <a:off x="6804248" y="980728"/>
            <a:ext cx="1907704" cy="936104"/>
          </a:xfrm>
          <a:prstGeom prst="wedgeRectCallout">
            <a:avLst>
              <a:gd name="adj1" fmla="val -122175"/>
              <a:gd name="adj2" fmla="val 144475"/>
            </a:avLst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Equinócio de março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87" name="Texto explicativo retangular 86"/>
          <p:cNvSpPr/>
          <p:nvPr/>
        </p:nvSpPr>
        <p:spPr bwMode="auto">
          <a:xfrm>
            <a:off x="323528" y="1196752"/>
            <a:ext cx="1907704" cy="936104"/>
          </a:xfrm>
          <a:prstGeom prst="wedgeRectCallout">
            <a:avLst>
              <a:gd name="adj1" fmla="val 67749"/>
              <a:gd name="adj2" fmla="val 79737"/>
            </a:avLst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Solstício de junho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89" name="Texto explicativo retangular 88"/>
          <p:cNvSpPr/>
          <p:nvPr/>
        </p:nvSpPr>
        <p:spPr bwMode="auto">
          <a:xfrm>
            <a:off x="323528" y="4293096"/>
            <a:ext cx="2160240" cy="936104"/>
          </a:xfrm>
          <a:prstGeom prst="wedgeRectCallout">
            <a:avLst>
              <a:gd name="adj1" fmla="val 82922"/>
              <a:gd name="adj2" fmla="val -78392"/>
            </a:avLst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Equinócio de setembro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90" name="Texto explicativo retangular 89"/>
          <p:cNvSpPr/>
          <p:nvPr/>
        </p:nvSpPr>
        <p:spPr bwMode="auto">
          <a:xfrm>
            <a:off x="6858327" y="5373216"/>
            <a:ext cx="1907704" cy="936104"/>
          </a:xfrm>
          <a:prstGeom prst="wedgeRectCallout">
            <a:avLst>
              <a:gd name="adj1" fmla="val -64732"/>
              <a:gd name="adj2" fmla="val -116699"/>
            </a:avLst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Solstício de dezembro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91" name="CaixaDeTexto 90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6" grpId="1" animBg="1"/>
      <p:bldP spid="87" grpId="0" animBg="1"/>
      <p:bldP spid="87" grpId="1" animBg="1"/>
      <p:bldP spid="89" grpId="0" animBg="1"/>
      <p:bldP spid="89" grpId="1" animBg="1"/>
      <p:bldP spid="90" grpId="0" animBg="1"/>
      <p:bldP spid="9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5"/>
          <p:cNvSpPr txBox="1">
            <a:spLocks noChangeArrowheads="1"/>
          </p:cNvSpPr>
          <p:nvPr/>
        </p:nvSpPr>
        <p:spPr bwMode="auto">
          <a:xfrm>
            <a:off x="324544" y="620688"/>
            <a:ext cx="8819456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pt-BR" sz="3600" dirty="0" smtClean="0">
                <a:solidFill>
                  <a:srgbClr val="FF9900"/>
                </a:solidFill>
                <a:latin typeface="Century Gothic" pitchFamily="34" charset="0"/>
              </a:rPr>
              <a:t> 21 </a:t>
            </a:r>
            <a:r>
              <a:rPr lang="pt-BR" sz="3600" dirty="0">
                <a:solidFill>
                  <a:srgbClr val="FF9900"/>
                </a:solidFill>
                <a:latin typeface="Century Gothic" pitchFamily="34" charset="0"/>
              </a:rPr>
              <a:t>de </a:t>
            </a:r>
            <a:r>
              <a:rPr lang="pt-BR" sz="3600" dirty="0" smtClean="0">
                <a:solidFill>
                  <a:srgbClr val="FF9900"/>
                </a:solidFill>
                <a:latin typeface="Century Gothic" pitchFamily="34" charset="0"/>
              </a:rPr>
              <a:t>março: Equinócio de Outono – início do Outono HS</a:t>
            </a:r>
            <a:endParaRPr lang="pt-BR" sz="3600" dirty="0">
              <a:solidFill>
                <a:srgbClr val="FF9900"/>
              </a:solidFill>
              <a:latin typeface="Century Gothic" pitchFamily="34" charset="0"/>
            </a:endParaRPr>
          </a:p>
        </p:txBody>
      </p:sp>
      <p:sp>
        <p:nvSpPr>
          <p:cNvPr id="4" name="Text Box 86"/>
          <p:cNvSpPr txBox="1">
            <a:spLocks noChangeArrowheads="1"/>
          </p:cNvSpPr>
          <p:nvPr/>
        </p:nvSpPr>
        <p:spPr bwMode="auto">
          <a:xfrm>
            <a:off x="323528" y="3645024"/>
            <a:ext cx="8715375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pt-BR" sz="3600" dirty="0" smtClean="0">
                <a:latin typeface="Century Gothic" pitchFamily="34" charset="0"/>
              </a:rPr>
              <a:t> 22 </a:t>
            </a:r>
            <a:r>
              <a:rPr lang="pt-BR" sz="3600" dirty="0">
                <a:latin typeface="Century Gothic" pitchFamily="34" charset="0"/>
              </a:rPr>
              <a:t>de </a:t>
            </a:r>
            <a:r>
              <a:rPr lang="pt-BR" sz="3600" dirty="0" smtClean="0">
                <a:latin typeface="Century Gothic" pitchFamily="34" charset="0"/>
              </a:rPr>
              <a:t>setembro: Equinócio de Primavera – início da Primavera HS</a:t>
            </a:r>
            <a:endParaRPr lang="pt-BR" sz="3600" dirty="0">
              <a:latin typeface="Century Gothic" pitchFamily="34" charset="0"/>
            </a:endParaRPr>
          </a:p>
        </p:txBody>
      </p:sp>
      <p:sp>
        <p:nvSpPr>
          <p:cNvPr id="5" name="Text Box 87"/>
          <p:cNvSpPr txBox="1">
            <a:spLocks noChangeArrowheads="1"/>
          </p:cNvSpPr>
          <p:nvPr/>
        </p:nvSpPr>
        <p:spPr bwMode="auto">
          <a:xfrm>
            <a:off x="323528" y="2084655"/>
            <a:ext cx="8143875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pt-BR" sz="3600" dirty="0" smtClean="0">
                <a:solidFill>
                  <a:srgbClr val="99CCFF"/>
                </a:solidFill>
                <a:latin typeface="Century Gothic" pitchFamily="34" charset="0"/>
              </a:rPr>
              <a:t> 21 </a:t>
            </a:r>
            <a:r>
              <a:rPr lang="pt-BR" sz="3600" dirty="0">
                <a:solidFill>
                  <a:srgbClr val="99CCFF"/>
                </a:solidFill>
                <a:latin typeface="Century Gothic" pitchFamily="34" charset="0"/>
              </a:rPr>
              <a:t>de </a:t>
            </a:r>
            <a:r>
              <a:rPr lang="pt-BR" sz="3600" dirty="0" smtClean="0">
                <a:solidFill>
                  <a:srgbClr val="99CCFF"/>
                </a:solidFill>
                <a:latin typeface="Century Gothic" pitchFamily="34" charset="0"/>
              </a:rPr>
              <a:t>junho: Solstício de Inverno – início do Inverno HS</a:t>
            </a:r>
            <a:endParaRPr lang="pt-BR" sz="3600" dirty="0">
              <a:solidFill>
                <a:srgbClr val="99CCFF"/>
              </a:solidFill>
              <a:latin typeface="Century Gothic" pitchFamily="34" charset="0"/>
            </a:endParaRPr>
          </a:p>
        </p:txBody>
      </p:sp>
      <p:sp>
        <p:nvSpPr>
          <p:cNvPr id="6" name="Text Box 90"/>
          <p:cNvSpPr txBox="1">
            <a:spLocks noChangeArrowheads="1"/>
          </p:cNvSpPr>
          <p:nvPr/>
        </p:nvSpPr>
        <p:spPr bwMode="auto">
          <a:xfrm>
            <a:off x="323528" y="5157192"/>
            <a:ext cx="8568952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pt-BR" sz="3600" dirty="0" smtClean="0">
                <a:solidFill>
                  <a:srgbClr val="FF0000"/>
                </a:solidFill>
                <a:latin typeface="Century Gothic" pitchFamily="34" charset="0"/>
              </a:rPr>
              <a:t> 21 </a:t>
            </a:r>
            <a:r>
              <a:rPr lang="pt-BR" sz="3600" dirty="0">
                <a:solidFill>
                  <a:srgbClr val="FF0000"/>
                </a:solidFill>
                <a:latin typeface="Century Gothic" pitchFamily="34" charset="0"/>
              </a:rPr>
              <a:t>de </a:t>
            </a:r>
            <a:r>
              <a:rPr lang="pt-BR" sz="3600" dirty="0" smtClean="0">
                <a:solidFill>
                  <a:srgbClr val="FF0000"/>
                </a:solidFill>
                <a:latin typeface="Century Gothic" pitchFamily="34" charset="0"/>
              </a:rPr>
              <a:t>dezembro: Solstício de Verão – início do Verão do HS</a:t>
            </a:r>
            <a:endParaRPr lang="pt-BR" sz="36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3000375"/>
            <a:ext cx="8352928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00B0F0"/>
                </a:solidFill>
                <a:latin typeface="Century Gothic" pitchFamily="34" charset="0"/>
              </a:rPr>
              <a:t>O movimento aparente do Sol ao longo das estações</a:t>
            </a:r>
            <a:br>
              <a:rPr lang="pt-BR" b="0" dirty="0" smtClean="0">
                <a:solidFill>
                  <a:srgbClr val="00B0F0"/>
                </a:solidFill>
                <a:latin typeface="Century Gothic" pitchFamily="34" charset="0"/>
              </a:rPr>
            </a:br>
            <a:endParaRPr lang="pt-BR" b="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>
            <a:spLocks noChangeAspect="1"/>
          </p:cNvSpPr>
          <p:nvPr/>
        </p:nvSpPr>
        <p:spPr bwMode="auto">
          <a:xfrm>
            <a:off x="1018460" y="340825"/>
            <a:ext cx="6861437" cy="6760583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 rot="2861338">
            <a:off x="2298313" y="1564961"/>
            <a:ext cx="4207068" cy="4207068"/>
          </a:xfrm>
          <a:prstGeom prst="ellipse">
            <a:avLst/>
          </a:prstGeom>
          <a:solidFill>
            <a:srgbClr val="00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5" name="Conector reto 14"/>
          <p:cNvCxnSpPr/>
          <p:nvPr/>
        </p:nvCxnSpPr>
        <p:spPr bwMode="auto">
          <a:xfrm>
            <a:off x="2295260" y="3677289"/>
            <a:ext cx="4235321" cy="299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Conector reto 25"/>
          <p:cNvCxnSpPr/>
          <p:nvPr/>
        </p:nvCxnSpPr>
        <p:spPr bwMode="auto">
          <a:xfrm>
            <a:off x="2466746" y="2848297"/>
            <a:ext cx="3888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Conector reto 26"/>
          <p:cNvCxnSpPr/>
          <p:nvPr/>
        </p:nvCxnSpPr>
        <p:spPr bwMode="auto">
          <a:xfrm>
            <a:off x="2488911" y="4520639"/>
            <a:ext cx="3852000" cy="2276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>
            <a:off x="3577980" y="1734921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3563888" y="5597620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2" name="Corda 11"/>
          <p:cNvSpPr/>
          <p:nvPr/>
        </p:nvSpPr>
        <p:spPr bwMode="auto">
          <a:xfrm rot="10800000" flipH="1">
            <a:off x="2288251" y="1555819"/>
            <a:ext cx="4206601" cy="4227632"/>
          </a:xfrm>
          <a:prstGeom prst="chord">
            <a:avLst>
              <a:gd name="adj1" fmla="val 5409229"/>
              <a:gd name="adj2" fmla="val 16201961"/>
            </a:avLst>
          </a:prstGeom>
          <a:solidFill>
            <a:schemeClr val="tx1">
              <a:alpha val="6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60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Helvetica 55 Roman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2411760" y="2453153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Câncer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2339752" y="4141275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Capricórnio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2411760" y="327717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Equador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4427984" y="151704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4644008" y="5405481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Antártico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" name="Chave direita 16"/>
          <p:cNvSpPr/>
          <p:nvPr/>
        </p:nvSpPr>
        <p:spPr bwMode="auto">
          <a:xfrm>
            <a:off x="7020272" y="2849102"/>
            <a:ext cx="504056" cy="1692000"/>
          </a:xfrm>
          <a:prstGeom prst="rightBrace">
            <a:avLst>
              <a:gd name="adj1" fmla="val 43826"/>
              <a:gd name="adj2" fmla="val 48800"/>
            </a:avLst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" name="Chave direita 17"/>
          <p:cNvSpPr/>
          <p:nvPr/>
        </p:nvSpPr>
        <p:spPr bwMode="auto">
          <a:xfrm rot="10800000">
            <a:off x="1881480" y="1726465"/>
            <a:ext cx="360000" cy="1116000"/>
          </a:xfrm>
          <a:prstGeom prst="rightBrace">
            <a:avLst>
              <a:gd name="adj1" fmla="val 43826"/>
              <a:gd name="adj2" fmla="val 48800"/>
            </a:avLst>
          </a:prstGeom>
          <a:noFill/>
          <a:ln w="444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9" name="Conector reto 18"/>
          <p:cNvCxnSpPr/>
          <p:nvPr/>
        </p:nvCxnSpPr>
        <p:spPr bwMode="auto">
          <a:xfrm>
            <a:off x="2320058" y="1733073"/>
            <a:ext cx="1188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0" name="Conector reto 19"/>
          <p:cNvCxnSpPr/>
          <p:nvPr/>
        </p:nvCxnSpPr>
        <p:spPr bwMode="auto">
          <a:xfrm>
            <a:off x="2260240" y="5591688"/>
            <a:ext cx="1224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1" name="Chave direita 20"/>
          <p:cNvSpPr/>
          <p:nvPr/>
        </p:nvSpPr>
        <p:spPr bwMode="auto">
          <a:xfrm rot="10800000">
            <a:off x="1845675" y="4511688"/>
            <a:ext cx="360000" cy="1080000"/>
          </a:xfrm>
          <a:prstGeom prst="rightBrace">
            <a:avLst>
              <a:gd name="adj1" fmla="val 43826"/>
              <a:gd name="adj2" fmla="val 48800"/>
            </a:avLst>
          </a:prstGeom>
          <a:noFill/>
          <a:ln w="444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22" name="Conector reto 21"/>
          <p:cNvCxnSpPr/>
          <p:nvPr/>
        </p:nvCxnSpPr>
        <p:spPr bwMode="auto">
          <a:xfrm>
            <a:off x="2309935" y="2849660"/>
            <a:ext cx="144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Conector reto 22"/>
          <p:cNvCxnSpPr/>
          <p:nvPr/>
        </p:nvCxnSpPr>
        <p:spPr bwMode="auto">
          <a:xfrm>
            <a:off x="2267744" y="4519072"/>
            <a:ext cx="18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4" name="CaixaDeTexto 23"/>
          <p:cNvSpPr txBox="1"/>
          <p:nvPr/>
        </p:nvSpPr>
        <p:spPr>
          <a:xfrm>
            <a:off x="7236296" y="3389257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Zona Tropical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79512" y="1976479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Zona Temperada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179512" y="4685401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Zona Temperada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36" name="Corda 35"/>
          <p:cNvSpPr/>
          <p:nvPr/>
        </p:nvSpPr>
        <p:spPr bwMode="auto">
          <a:xfrm>
            <a:off x="2278433" y="1565821"/>
            <a:ext cx="4208400" cy="4208400"/>
          </a:xfrm>
          <a:prstGeom prst="chord">
            <a:avLst>
              <a:gd name="adj1" fmla="val 4023330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Corda 36"/>
          <p:cNvSpPr/>
          <p:nvPr/>
        </p:nvSpPr>
        <p:spPr bwMode="auto">
          <a:xfrm rot="10800000">
            <a:off x="2273426" y="1563074"/>
            <a:ext cx="4208400" cy="4208400"/>
          </a:xfrm>
          <a:prstGeom prst="chord">
            <a:avLst>
              <a:gd name="adj1" fmla="val 4045704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39" name="Conector reto 38"/>
          <p:cNvCxnSpPr/>
          <p:nvPr/>
        </p:nvCxnSpPr>
        <p:spPr bwMode="auto">
          <a:xfrm>
            <a:off x="6388281" y="4541903"/>
            <a:ext cx="57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0" name="Conector reto 39"/>
          <p:cNvCxnSpPr/>
          <p:nvPr/>
        </p:nvCxnSpPr>
        <p:spPr bwMode="auto">
          <a:xfrm>
            <a:off x="6396076" y="2845330"/>
            <a:ext cx="57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41" name="CaixaDeTexto 40"/>
          <p:cNvSpPr txBox="1"/>
          <p:nvPr/>
        </p:nvSpPr>
        <p:spPr>
          <a:xfrm>
            <a:off x="2834283" y="5837529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Antártica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771800" y="1044931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31" name="Título 3"/>
          <p:cNvSpPr>
            <a:spLocks noGrp="1"/>
          </p:cNvSpPr>
          <p:nvPr>
            <p:ph type="title"/>
          </p:nvPr>
        </p:nvSpPr>
        <p:spPr>
          <a:xfrm>
            <a:off x="467544" y="-27384"/>
            <a:ext cx="8352928" cy="1004689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Zonas climáticas da Terra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17" grpId="0" animBg="1"/>
      <p:bldP spid="18" grpId="0" animBg="1"/>
      <p:bldP spid="21" grpId="0" animBg="1"/>
      <p:bldP spid="24" grpId="0"/>
      <p:bldP spid="25" grpId="0"/>
      <p:bldP spid="28" grpId="0"/>
      <p:bldP spid="36" grpId="0" animBg="1"/>
      <p:bldP spid="37" grpId="0" animBg="1"/>
      <p:bldP spid="41" grpId="0"/>
      <p:bldP spid="42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3000375"/>
            <a:ext cx="8352928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00B0F0"/>
                </a:solidFill>
                <a:latin typeface="Century Gothic" pitchFamily="34" charset="0"/>
              </a:rPr>
              <a:t>Trajetórias diurnas do Sol em locais intertropicais </a:t>
            </a:r>
            <a:br>
              <a:rPr lang="pt-BR" b="0" dirty="0" smtClean="0">
                <a:solidFill>
                  <a:srgbClr val="00B0F0"/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rgbClr val="00B0F0"/>
                </a:solidFill>
                <a:latin typeface="Century Gothic" pitchFamily="34" charset="0"/>
              </a:rPr>
              <a:t>(o caso de São Carlos)</a:t>
            </a:r>
            <a:br>
              <a:rPr lang="pt-BR" b="0" dirty="0" smtClean="0">
                <a:solidFill>
                  <a:srgbClr val="00B0F0"/>
                </a:solidFill>
                <a:latin typeface="Century Gothic" pitchFamily="34" charset="0"/>
              </a:rPr>
            </a:br>
            <a:endParaRPr lang="pt-BR" b="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lipse 68"/>
          <p:cNvSpPr>
            <a:spLocks noChangeAspect="1"/>
          </p:cNvSpPr>
          <p:nvPr/>
        </p:nvSpPr>
        <p:spPr bwMode="auto">
          <a:xfrm>
            <a:off x="3079929" y="2081428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16393" name="Arc 3"/>
          <p:cNvSpPr>
            <a:spLocks/>
          </p:cNvSpPr>
          <p:nvPr/>
        </p:nvSpPr>
        <p:spPr bwMode="auto">
          <a:xfrm rot="20930720" flipV="1">
            <a:off x="2823146" y="3712212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835696" y="1793396"/>
            <a:ext cx="5665787" cy="4752975"/>
            <a:chOff x="1714480" y="1484313"/>
            <a:chExt cx="5665808" cy="4752975"/>
          </a:xfrm>
        </p:grpSpPr>
        <p:sp>
          <p:nvSpPr>
            <p:cNvPr id="42" name="Oval 2"/>
            <p:cNvSpPr>
              <a:spLocks noChangeArrowheads="1"/>
            </p:cNvSpPr>
            <p:nvPr/>
          </p:nvSpPr>
          <p:spPr bwMode="auto">
            <a:xfrm>
              <a:off x="2237634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rgbClr val="0070C0">
                    <a:alpha val="24000"/>
                  </a:srgbClr>
                </a:gs>
                <a:gs pos="7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rgbClr val="7030A0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8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6419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6420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6421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6" name="Arc 4"/>
            <p:cNvSpPr>
              <a:spLocks/>
            </p:cNvSpPr>
            <p:nvPr/>
          </p:nvSpPr>
          <p:spPr bwMode="auto">
            <a:xfrm flipV="1">
              <a:off x="2248442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38100" cap="rnd">
              <a:solidFill>
                <a:srgbClr val="339966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Trajetória diurna do Sol no Solstício de Verão do HS</a:t>
            </a:r>
          </a:p>
        </p:txBody>
      </p:sp>
      <p:sp>
        <p:nvSpPr>
          <p:cNvPr id="16408" name="Arc 5"/>
          <p:cNvSpPr>
            <a:spLocks/>
          </p:cNvSpPr>
          <p:nvPr/>
        </p:nvSpPr>
        <p:spPr bwMode="auto">
          <a:xfrm flipV="1">
            <a:off x="2377892" y="4169660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2000"/>
            </a:srgbClr>
          </a:solidFill>
          <a:ln w="101600">
            <a:solidFill>
              <a:srgbClr val="339966">
                <a:alpha val="9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" name="Grupo 55"/>
          <p:cNvGrpSpPr/>
          <p:nvPr/>
        </p:nvGrpSpPr>
        <p:grpSpPr>
          <a:xfrm>
            <a:off x="4516343" y="3621828"/>
            <a:ext cx="288032" cy="648072"/>
            <a:chOff x="4499992" y="3313216"/>
            <a:chExt cx="288032" cy="648072"/>
          </a:xfrm>
        </p:grpSpPr>
        <p:sp>
          <p:nvSpPr>
            <p:cNvPr id="60" name="Elipse 5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61" name="Conector reto 60"/>
            <p:cNvCxnSpPr>
              <a:stCxn id="6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Conector reto 6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3" name="Conector reto 6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4" name="Conector reto 63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5" name="Conector reto 64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5" name="Oval 25"/>
          <p:cNvSpPr>
            <a:spLocks noChangeArrowheads="1"/>
          </p:cNvSpPr>
          <p:nvPr/>
        </p:nvSpPr>
        <p:spPr bwMode="auto">
          <a:xfrm>
            <a:off x="230702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698754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0" name="Lua 69"/>
          <p:cNvSpPr/>
          <p:nvPr/>
        </p:nvSpPr>
        <p:spPr bwMode="auto">
          <a:xfrm rot="16200000">
            <a:off x="4131392" y="4088098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50" name="Line 26"/>
          <p:cNvSpPr>
            <a:spLocks noChangeShapeType="1"/>
          </p:cNvSpPr>
          <p:nvPr/>
        </p:nvSpPr>
        <p:spPr bwMode="auto">
          <a:xfrm>
            <a:off x="4675812" y="1792925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4" name="Grupo 101"/>
          <p:cNvGrpSpPr/>
          <p:nvPr/>
        </p:nvGrpSpPr>
        <p:grpSpPr>
          <a:xfrm rot="18342476">
            <a:off x="4356704" y="1534776"/>
            <a:ext cx="636551" cy="636551"/>
            <a:chOff x="7100825" y="2059484"/>
            <a:chExt cx="636551" cy="636551"/>
          </a:xfrm>
        </p:grpSpPr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71" name="CaixaDeTexto 34"/>
          <p:cNvSpPr txBox="1">
            <a:spLocks noChangeArrowheads="1"/>
          </p:cNvSpPr>
          <p:nvPr/>
        </p:nvSpPr>
        <p:spPr bwMode="auto">
          <a:xfrm>
            <a:off x="3995936" y="1285744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FF00"/>
                </a:solidFill>
                <a:latin typeface="Century Gothic" pitchFamily="34" charset="0"/>
              </a:rPr>
              <a:t>Zênite</a:t>
            </a:r>
            <a:endParaRPr lang="pt-BR" sz="2800" b="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74" name="Arco 73"/>
          <p:cNvSpPr/>
          <p:nvPr/>
        </p:nvSpPr>
        <p:spPr bwMode="auto">
          <a:xfrm rot="9691245">
            <a:off x="3962644" y="1913406"/>
            <a:ext cx="1297481" cy="4643961"/>
          </a:xfrm>
          <a:prstGeom prst="arc">
            <a:avLst>
              <a:gd name="adj1" fmla="val 18975847"/>
              <a:gd name="adj2" fmla="val 8205678"/>
            </a:avLst>
          </a:prstGeom>
          <a:noFill/>
          <a:ln w="101600" cap="flat" cmpd="sng" algn="ctr">
            <a:solidFill>
              <a:srgbClr val="00B0F0">
                <a:alpha val="7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6" name="Arco 75"/>
          <p:cNvSpPr/>
          <p:nvPr/>
        </p:nvSpPr>
        <p:spPr bwMode="auto">
          <a:xfrm rot="9616622">
            <a:off x="4817479" y="1778987"/>
            <a:ext cx="1279817" cy="4237784"/>
          </a:xfrm>
          <a:prstGeom prst="arc">
            <a:avLst>
              <a:gd name="adj1" fmla="val 18008657"/>
              <a:gd name="adj2" fmla="val 10273742"/>
            </a:avLst>
          </a:prstGeom>
          <a:noFill/>
          <a:ln w="101600" cap="flat" cmpd="sng" algn="ctr">
            <a:solidFill>
              <a:srgbClr val="FFFF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6" name="Oval 25"/>
          <p:cNvSpPr>
            <a:spLocks noChangeArrowheads="1"/>
          </p:cNvSpPr>
          <p:nvPr/>
        </p:nvSpPr>
        <p:spPr bwMode="auto">
          <a:xfrm>
            <a:off x="4971321" y="3402973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4141093" y="49617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5" name="Grupo 42"/>
          <p:cNvGrpSpPr/>
          <p:nvPr/>
        </p:nvGrpSpPr>
        <p:grpSpPr>
          <a:xfrm>
            <a:off x="5580112" y="3068960"/>
            <a:ext cx="864096" cy="899960"/>
            <a:chOff x="7618448" y="2832375"/>
            <a:chExt cx="864096" cy="899960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54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5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9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7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68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53" name="Elipse 52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1" name="CaixaDeTexto 50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0.00209 C -0.0007 -0.00463 -0.0073 -0.02361 -0.0125 -0.03819 C -0.01771 -0.05277 -0.02396 -0.07106 -0.02934 -0.08565 C -0.03473 -0.10023 -0.03959 -0.11296 -0.04514 -0.12615 C -0.0507 -0.13935 -0.0566 -0.15254 -0.06268 -0.16435 C -0.06875 -0.17615 -0.07309 -0.18541 -0.08195 -0.19722 C -0.0908 -0.20902 -0.10487 -0.22963 -0.11615 -0.23472 C -0.12744 -0.23981 -0.14184 -0.23958 -0.14983 -0.22754 C -0.15782 -0.21551 -0.16181 -0.18102 -0.16407 -0.16227 C -0.16632 -0.14352 -0.16389 -0.1294 -0.1632 -0.11435 C -0.1625 -0.0993 -0.16129 -0.08634 -0.15973 -0.07245 C -0.15816 -0.05856 -0.15591 -0.04444 -0.1533 -0.03032 C -0.1507 -0.0162 -0.14671 -0.00023 -0.1441 0.0125 C -0.1415 0.02523 -0.14063 0.03241 -0.1375 0.04607 C -0.13438 0.05973 -0.12934 0.08056 -0.12535 0.09445 C -0.12136 0.10834 -0.11789 0.11598 -0.11337 0.1294 C -0.10886 0.14283 -0.10278 0.16065 -0.09792 0.175 C -0.09306 0.18935 -0.08716 0.20695 -0.08438 0.21528 " pathEditMode="relative" rAng="0" ptsTypes="aaaaaaaaaaaaaaaaaa">
                                      <p:cBhvr>
                                        <p:cTn id="6" dur="1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" y="-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25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71" grpId="0"/>
      <p:bldP spid="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Trajetória diurna do Sol nos equinócios</a:t>
            </a:r>
          </a:p>
        </p:txBody>
      </p: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3079929" y="2081428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7" name="Arc 3"/>
          <p:cNvSpPr>
            <a:spLocks/>
          </p:cNvSpPr>
          <p:nvPr/>
        </p:nvSpPr>
        <p:spPr bwMode="auto">
          <a:xfrm rot="20930720" flipV="1">
            <a:off x="2823146" y="3712212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835696" y="1793396"/>
            <a:ext cx="5665787" cy="4752975"/>
            <a:chOff x="1714480" y="1484313"/>
            <a:chExt cx="5665808" cy="4752975"/>
          </a:xfrm>
        </p:grpSpPr>
        <p:sp>
          <p:nvSpPr>
            <p:cNvPr id="71" name="Oval 2"/>
            <p:cNvSpPr>
              <a:spLocks noChangeArrowheads="1"/>
            </p:cNvSpPr>
            <p:nvPr/>
          </p:nvSpPr>
          <p:spPr bwMode="auto">
            <a:xfrm>
              <a:off x="2237634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rgbClr val="0070C0">
                    <a:alpha val="24000"/>
                  </a:srgbClr>
                </a:gs>
                <a:gs pos="7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rgbClr val="7030A0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72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73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75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76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78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80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83" name="Arc 4"/>
            <p:cNvSpPr>
              <a:spLocks/>
            </p:cNvSpPr>
            <p:nvPr/>
          </p:nvSpPr>
          <p:spPr bwMode="auto">
            <a:xfrm flipV="1">
              <a:off x="2248442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38100" cap="rnd">
              <a:solidFill>
                <a:srgbClr val="339966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84" name="Arc 5"/>
          <p:cNvSpPr>
            <a:spLocks/>
          </p:cNvSpPr>
          <p:nvPr/>
        </p:nvSpPr>
        <p:spPr bwMode="auto">
          <a:xfrm flipV="1">
            <a:off x="2377892" y="4169660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2000"/>
            </a:srgbClr>
          </a:solidFill>
          <a:ln w="101600">
            <a:solidFill>
              <a:srgbClr val="339966">
                <a:alpha val="9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" name="Grupo 55"/>
          <p:cNvGrpSpPr/>
          <p:nvPr/>
        </p:nvGrpSpPr>
        <p:grpSpPr>
          <a:xfrm>
            <a:off x="4516343" y="3621828"/>
            <a:ext cx="288032" cy="648072"/>
            <a:chOff x="4499992" y="3313216"/>
            <a:chExt cx="288032" cy="648072"/>
          </a:xfrm>
        </p:grpSpPr>
        <p:sp>
          <p:nvSpPr>
            <p:cNvPr id="86" name="Elipse 85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87" name="Conector reto 86"/>
            <p:cNvCxnSpPr>
              <a:stCxn id="86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8" name="Conector reto 87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9" name="Conector reto 88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0" name="Conector reto 89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1" name="Conector reto 90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92" name="Oval 25"/>
          <p:cNvSpPr>
            <a:spLocks noChangeArrowheads="1"/>
          </p:cNvSpPr>
          <p:nvPr/>
        </p:nvSpPr>
        <p:spPr bwMode="auto">
          <a:xfrm>
            <a:off x="230702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3" name="Oval 25"/>
          <p:cNvSpPr>
            <a:spLocks noChangeArrowheads="1"/>
          </p:cNvSpPr>
          <p:nvPr/>
        </p:nvSpPr>
        <p:spPr bwMode="auto">
          <a:xfrm>
            <a:off x="698754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4" name="Lua 93"/>
          <p:cNvSpPr/>
          <p:nvPr/>
        </p:nvSpPr>
        <p:spPr bwMode="auto">
          <a:xfrm rot="16200000">
            <a:off x="4131392" y="4088098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95" name="Line 26"/>
          <p:cNvSpPr>
            <a:spLocks noChangeShapeType="1"/>
          </p:cNvSpPr>
          <p:nvPr/>
        </p:nvSpPr>
        <p:spPr bwMode="auto">
          <a:xfrm>
            <a:off x="4675812" y="1792925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4" name="Grupo 101"/>
          <p:cNvGrpSpPr/>
          <p:nvPr/>
        </p:nvGrpSpPr>
        <p:grpSpPr>
          <a:xfrm rot="18342476">
            <a:off x="4356704" y="1534776"/>
            <a:ext cx="636551" cy="636551"/>
            <a:chOff x="7100825" y="2059484"/>
            <a:chExt cx="636551" cy="636551"/>
          </a:xfrm>
        </p:grpSpPr>
        <p:sp>
          <p:nvSpPr>
            <p:cNvPr id="98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99" name="Elipse 98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100" name="CaixaDeTexto 34"/>
          <p:cNvSpPr txBox="1">
            <a:spLocks noChangeArrowheads="1"/>
          </p:cNvSpPr>
          <p:nvPr/>
        </p:nvSpPr>
        <p:spPr bwMode="auto">
          <a:xfrm>
            <a:off x="3995936" y="1285744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FF00"/>
                </a:solidFill>
                <a:latin typeface="Century Gothic" pitchFamily="34" charset="0"/>
              </a:rPr>
              <a:t>Zênite</a:t>
            </a:r>
            <a:endParaRPr lang="pt-BR" sz="2800" b="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102" name="Arco 101"/>
          <p:cNvSpPr/>
          <p:nvPr/>
        </p:nvSpPr>
        <p:spPr bwMode="auto">
          <a:xfrm rot="9691245">
            <a:off x="3962644" y="1913406"/>
            <a:ext cx="1297481" cy="4643961"/>
          </a:xfrm>
          <a:prstGeom prst="arc">
            <a:avLst>
              <a:gd name="adj1" fmla="val 18975847"/>
              <a:gd name="adj2" fmla="val 8205678"/>
            </a:avLst>
          </a:prstGeom>
          <a:noFill/>
          <a:ln w="101600" cap="flat" cmpd="sng" algn="ctr">
            <a:solidFill>
              <a:srgbClr val="00B0F0">
                <a:alpha val="7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4" name="Oval 25"/>
          <p:cNvSpPr>
            <a:spLocks noChangeArrowheads="1"/>
          </p:cNvSpPr>
          <p:nvPr/>
        </p:nvSpPr>
        <p:spPr bwMode="auto">
          <a:xfrm>
            <a:off x="4971321" y="3402973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05" name="Oval 25"/>
          <p:cNvSpPr>
            <a:spLocks noChangeArrowheads="1"/>
          </p:cNvSpPr>
          <p:nvPr/>
        </p:nvSpPr>
        <p:spPr bwMode="auto">
          <a:xfrm>
            <a:off x="4141093" y="49617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5" name="Grupo 42"/>
          <p:cNvGrpSpPr/>
          <p:nvPr/>
        </p:nvGrpSpPr>
        <p:grpSpPr>
          <a:xfrm>
            <a:off x="4584374" y="2996952"/>
            <a:ext cx="864096" cy="899960"/>
            <a:chOff x="7618448" y="2832375"/>
            <a:chExt cx="864096" cy="899960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109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0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1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2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3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114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108" name="Elipse 107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3" name="CaixaDeTexto 42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208 C -0.00069 -0.00463 -0.00729 -0.02361 -0.0125 -0.0382 C -0.01771 -0.05278 -0.02344 -0.07176 -0.02934 -0.08565 C -0.03524 -0.09954 -0.04132 -0.10926 -0.04757 -0.1213 C -0.05382 -0.13334 -0.05989 -0.14584 -0.06701 -0.15764 C -0.07413 -0.16945 -0.08073 -0.18449 -0.08993 -0.19236 C -0.09913 -0.20024 -0.11371 -0.20811 -0.12257 -0.20556 C -0.13142 -0.20301 -0.13871 -0.19121 -0.14323 -0.17639 C -0.14774 -0.16158 -0.14896 -0.13473 -0.14965 -0.11713 C -0.15035 -0.09954 -0.14861 -0.08588 -0.14757 -0.07061 C -0.14653 -0.05533 -0.14479 -0.0419 -0.14323 -0.0257 C -0.14167 -0.00949 -0.14028 0.00879 -0.13767 0.02639 C -0.13507 0.04398 -0.13125 0.06435 -0.12795 0.08009 C -0.12465 0.09583 -0.12205 0.10648 -0.11823 0.1206 C -0.11441 0.13472 -0.11024 0.14699 -0.10521 0.16551 C -0.10017 0.18402 -0.09132 0.21828 -0.08767 0.23217 " pathEditMode="relative" rAng="0" ptsTypes="aaaaaaaaaaaaaaaa">
                                      <p:cBhvr>
                                        <p:cTn id="6" dur="1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" y="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44624"/>
            <a:ext cx="87129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>
                <a:solidFill>
                  <a:srgbClr val="37CBFF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23 de outubro, aula 2:</a:t>
            </a:r>
            <a:endParaRPr lang="pt-BR" sz="3600" b="0" dirty="0" smtClean="0">
              <a:solidFill>
                <a:srgbClr val="37CBFF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/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Repassada em elementos da Esfera Celeste</a:t>
            </a:r>
          </a:p>
          <a:p>
            <a:pPr algn="just">
              <a:buFont typeface="Arial" pitchFamily="34" charset="0"/>
              <a:buChar char="•"/>
            </a:pPr>
            <a:endParaRPr lang="pt-BR" sz="32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Solstícios e equinócios</a:t>
            </a:r>
          </a:p>
          <a:p>
            <a:pPr algn="just">
              <a:buFont typeface="Arial" pitchFamily="34" charset="0"/>
              <a:buChar char="•"/>
            </a:pPr>
            <a:endParaRPr lang="pt-BR" sz="32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</a:rPr>
              <a:t>O movimento aparente do Sol ao longo das estações</a:t>
            </a:r>
          </a:p>
          <a:p>
            <a:pPr algn="just">
              <a:buFont typeface="Arial" pitchFamily="34" charset="0"/>
              <a:buChar char="•"/>
            </a:pPr>
            <a:endParaRPr lang="pt-BR" sz="3200" b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</a:rPr>
              <a:t> As constelações e as estações do ano </a:t>
            </a:r>
          </a:p>
          <a:p>
            <a:pPr algn="just">
              <a:buFont typeface="Arial" pitchFamily="34" charset="0"/>
              <a:buChar char="•"/>
            </a:pPr>
            <a:endParaRPr lang="pt-BR" sz="32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pt-BR" sz="36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Trajetória diurna do Sol no Solstício de Inverno do HS</a:t>
            </a:r>
          </a:p>
        </p:txBody>
      </p: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3079929" y="2081428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7" name="Arc 3"/>
          <p:cNvSpPr>
            <a:spLocks/>
          </p:cNvSpPr>
          <p:nvPr/>
        </p:nvSpPr>
        <p:spPr bwMode="auto">
          <a:xfrm rot="20930720" flipV="1">
            <a:off x="2823146" y="3712212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835696" y="1793396"/>
            <a:ext cx="5665787" cy="4752975"/>
            <a:chOff x="1714480" y="1484313"/>
            <a:chExt cx="5665808" cy="4752975"/>
          </a:xfrm>
        </p:grpSpPr>
        <p:sp>
          <p:nvSpPr>
            <p:cNvPr id="71" name="Oval 2"/>
            <p:cNvSpPr>
              <a:spLocks noChangeArrowheads="1"/>
            </p:cNvSpPr>
            <p:nvPr/>
          </p:nvSpPr>
          <p:spPr bwMode="auto">
            <a:xfrm>
              <a:off x="2237634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rgbClr val="0070C0">
                    <a:alpha val="24000"/>
                  </a:srgbClr>
                </a:gs>
                <a:gs pos="7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rgbClr val="7030A0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75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77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81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82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83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85" name="Arc 4"/>
            <p:cNvSpPr>
              <a:spLocks/>
            </p:cNvSpPr>
            <p:nvPr/>
          </p:nvSpPr>
          <p:spPr bwMode="auto">
            <a:xfrm flipV="1">
              <a:off x="2248442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38100" cap="rnd">
              <a:solidFill>
                <a:srgbClr val="339966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86" name="Arc 5"/>
          <p:cNvSpPr>
            <a:spLocks/>
          </p:cNvSpPr>
          <p:nvPr/>
        </p:nvSpPr>
        <p:spPr bwMode="auto">
          <a:xfrm flipV="1">
            <a:off x="2377892" y="4169660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2000"/>
            </a:srgbClr>
          </a:solidFill>
          <a:ln w="101600">
            <a:solidFill>
              <a:srgbClr val="339966">
                <a:alpha val="9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" name="Grupo 55"/>
          <p:cNvGrpSpPr/>
          <p:nvPr/>
        </p:nvGrpSpPr>
        <p:grpSpPr>
          <a:xfrm>
            <a:off x="4516343" y="3621828"/>
            <a:ext cx="288032" cy="648072"/>
            <a:chOff x="4499992" y="3313216"/>
            <a:chExt cx="288032" cy="648072"/>
          </a:xfrm>
        </p:grpSpPr>
        <p:sp>
          <p:nvSpPr>
            <p:cNvPr id="88" name="Elipse 87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89" name="Conector reto 88"/>
            <p:cNvCxnSpPr>
              <a:stCxn id="88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0" name="Conector reto 89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1" name="Conector reto 90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2" name="Conector reto 91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3" name="Conector reto 92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94" name="Oval 25"/>
          <p:cNvSpPr>
            <a:spLocks noChangeArrowheads="1"/>
          </p:cNvSpPr>
          <p:nvPr/>
        </p:nvSpPr>
        <p:spPr bwMode="auto">
          <a:xfrm>
            <a:off x="230702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5" name="Oval 25"/>
          <p:cNvSpPr>
            <a:spLocks noChangeArrowheads="1"/>
          </p:cNvSpPr>
          <p:nvPr/>
        </p:nvSpPr>
        <p:spPr bwMode="auto">
          <a:xfrm>
            <a:off x="698754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6" name="Lua 95"/>
          <p:cNvSpPr/>
          <p:nvPr/>
        </p:nvSpPr>
        <p:spPr bwMode="auto">
          <a:xfrm rot="16200000">
            <a:off x="4131392" y="4088098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97" name="Line 26"/>
          <p:cNvSpPr>
            <a:spLocks noChangeShapeType="1"/>
          </p:cNvSpPr>
          <p:nvPr/>
        </p:nvSpPr>
        <p:spPr bwMode="auto">
          <a:xfrm>
            <a:off x="4675812" y="1792925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4" name="Grupo 101"/>
          <p:cNvGrpSpPr/>
          <p:nvPr/>
        </p:nvGrpSpPr>
        <p:grpSpPr>
          <a:xfrm rot="18342476">
            <a:off x="4356704" y="1534776"/>
            <a:ext cx="636551" cy="636551"/>
            <a:chOff x="7100825" y="2059484"/>
            <a:chExt cx="636551" cy="636551"/>
          </a:xfrm>
        </p:grpSpPr>
        <p:sp>
          <p:nvSpPr>
            <p:cNvPr id="100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101" name="Elipse 100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102" name="CaixaDeTexto 34"/>
          <p:cNvSpPr txBox="1">
            <a:spLocks noChangeArrowheads="1"/>
          </p:cNvSpPr>
          <p:nvPr/>
        </p:nvSpPr>
        <p:spPr bwMode="auto">
          <a:xfrm>
            <a:off x="3995936" y="1285744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FF00"/>
                </a:solidFill>
                <a:latin typeface="Century Gothic" pitchFamily="34" charset="0"/>
              </a:rPr>
              <a:t>Zênite</a:t>
            </a:r>
            <a:endParaRPr lang="pt-BR" sz="2800" b="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103" name="Arco 102"/>
          <p:cNvSpPr/>
          <p:nvPr/>
        </p:nvSpPr>
        <p:spPr bwMode="auto">
          <a:xfrm rot="9617277">
            <a:off x="3232243" y="2415417"/>
            <a:ext cx="1279817" cy="4150201"/>
          </a:xfrm>
          <a:prstGeom prst="arc">
            <a:avLst>
              <a:gd name="adj1" fmla="val 20582531"/>
              <a:gd name="adj2" fmla="val 7418066"/>
            </a:avLst>
          </a:prstGeom>
          <a:noFill/>
          <a:ln w="101600" cap="flat" cmpd="sng" algn="ctr">
            <a:solidFill>
              <a:srgbClr val="FFFF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5" name="Grupo 42"/>
          <p:cNvGrpSpPr/>
          <p:nvPr/>
        </p:nvGrpSpPr>
        <p:grpSpPr>
          <a:xfrm>
            <a:off x="3635896" y="2996952"/>
            <a:ext cx="864096" cy="899960"/>
            <a:chOff x="7618448" y="2832375"/>
            <a:chExt cx="864096" cy="899960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111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2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3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4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5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116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110" name="Elipse 109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4" name="Arco 103"/>
          <p:cNvSpPr/>
          <p:nvPr/>
        </p:nvSpPr>
        <p:spPr bwMode="auto">
          <a:xfrm rot="9691245">
            <a:off x="3962644" y="1913406"/>
            <a:ext cx="1297481" cy="4643961"/>
          </a:xfrm>
          <a:prstGeom prst="arc">
            <a:avLst>
              <a:gd name="adj1" fmla="val 18975847"/>
              <a:gd name="adj2" fmla="val 8205678"/>
            </a:avLst>
          </a:prstGeom>
          <a:noFill/>
          <a:ln w="101600" cap="flat" cmpd="sng" algn="ctr">
            <a:solidFill>
              <a:srgbClr val="00B0F0">
                <a:alpha val="7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6" name="Oval 25"/>
          <p:cNvSpPr>
            <a:spLocks noChangeArrowheads="1"/>
          </p:cNvSpPr>
          <p:nvPr/>
        </p:nvSpPr>
        <p:spPr bwMode="auto">
          <a:xfrm>
            <a:off x="4971321" y="3402973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07" name="Oval 25"/>
          <p:cNvSpPr>
            <a:spLocks noChangeArrowheads="1"/>
          </p:cNvSpPr>
          <p:nvPr/>
        </p:nvSpPr>
        <p:spPr bwMode="auto">
          <a:xfrm>
            <a:off x="4141093" y="49617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0231 C 0.0033 -0.00278 -0.00104 -0.01551 -0.00573 -0.02662 C -0.01041 -0.03774 -0.01719 -0.05301 -0.02326 -0.06482 C -0.02934 -0.07662 -0.03472 -0.08681 -0.04253 -0.09769 C -0.05035 -0.10857 -0.06232 -0.12269 -0.07066 -0.1294 C -0.07899 -0.13611 -0.08594 -0.13912 -0.09288 -0.13727 C -0.09982 -0.13542 -0.10781 -0.12848 -0.11285 -0.11852 C -0.11788 -0.10857 -0.12135 -0.08912 -0.12326 -0.07732 C -0.12517 -0.06551 -0.12465 -0.05857 -0.12482 -0.04815 C -0.125 -0.03774 -0.12448 -0.02732 -0.12378 -0.01482 C -0.12309 -0.00232 -0.12187 0.01319 -0.12031 0.02708 C -0.11875 0.04097 -0.11649 0.05509 -0.11389 0.06921 C -0.11128 0.08333 -0.10729 0.0993 -0.10469 0.11203 C -0.10208 0.12476 -0.10121 0.13194 -0.09809 0.14537 C -0.09496 0.15902 -0.08906 0.1824 -0.08594 0.19375 C -0.08281 0.20509 -0.0809 0.20949 -0.07969 0.21365 " pathEditMode="relative" rAng="0" ptsTypes="aaaaaaaaaaaaaaaa">
                                      <p:cBhvr>
                                        <p:cTn id="6" dur="1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As trajetórias do Sol nos equinócios e nos solstícios</a:t>
            </a:r>
          </a:p>
        </p:txBody>
      </p:sp>
      <p:sp>
        <p:nvSpPr>
          <p:cNvPr id="55" name="Elipse 54"/>
          <p:cNvSpPr>
            <a:spLocks noChangeAspect="1"/>
          </p:cNvSpPr>
          <p:nvPr/>
        </p:nvSpPr>
        <p:spPr bwMode="auto">
          <a:xfrm>
            <a:off x="3079929" y="2081428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9" name="Arc 3"/>
          <p:cNvSpPr>
            <a:spLocks/>
          </p:cNvSpPr>
          <p:nvPr/>
        </p:nvSpPr>
        <p:spPr bwMode="auto">
          <a:xfrm rot="20930720" flipV="1">
            <a:off x="2823146" y="3712212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835696" y="1793396"/>
            <a:ext cx="5665787" cy="4752975"/>
            <a:chOff x="1714480" y="1484313"/>
            <a:chExt cx="5665808" cy="4752975"/>
          </a:xfrm>
        </p:grpSpPr>
        <p:sp>
          <p:nvSpPr>
            <p:cNvPr id="67" name="Oval 2"/>
            <p:cNvSpPr>
              <a:spLocks noChangeArrowheads="1"/>
            </p:cNvSpPr>
            <p:nvPr/>
          </p:nvSpPr>
          <p:spPr bwMode="auto">
            <a:xfrm>
              <a:off x="2237634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rgbClr val="0070C0">
                    <a:alpha val="24000"/>
                  </a:srgbClr>
                </a:gs>
                <a:gs pos="7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rgbClr val="7030A0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8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72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73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74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75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77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80" name="Arc 4"/>
            <p:cNvSpPr>
              <a:spLocks/>
            </p:cNvSpPr>
            <p:nvPr/>
          </p:nvSpPr>
          <p:spPr bwMode="auto">
            <a:xfrm flipV="1">
              <a:off x="2248442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38100" cap="rnd">
              <a:solidFill>
                <a:srgbClr val="339966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81" name="Arc 5"/>
          <p:cNvSpPr>
            <a:spLocks/>
          </p:cNvSpPr>
          <p:nvPr/>
        </p:nvSpPr>
        <p:spPr bwMode="auto">
          <a:xfrm flipV="1">
            <a:off x="2377892" y="4169660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2000"/>
            </a:srgbClr>
          </a:solidFill>
          <a:ln w="101600">
            <a:solidFill>
              <a:srgbClr val="339966">
                <a:alpha val="9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" name="Grupo 55"/>
          <p:cNvGrpSpPr/>
          <p:nvPr/>
        </p:nvGrpSpPr>
        <p:grpSpPr>
          <a:xfrm>
            <a:off x="4516343" y="3621828"/>
            <a:ext cx="288032" cy="648072"/>
            <a:chOff x="4499992" y="3313216"/>
            <a:chExt cx="288032" cy="648072"/>
          </a:xfrm>
        </p:grpSpPr>
        <p:sp>
          <p:nvSpPr>
            <p:cNvPr id="83" name="Elipse 82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84" name="Conector reto 83"/>
            <p:cNvCxnSpPr>
              <a:stCxn id="83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5" name="Conector reto 84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6" name="Conector reto 85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7" name="Conector reto 86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8" name="Conector reto 87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89" name="Oval 25"/>
          <p:cNvSpPr>
            <a:spLocks noChangeArrowheads="1"/>
          </p:cNvSpPr>
          <p:nvPr/>
        </p:nvSpPr>
        <p:spPr bwMode="auto">
          <a:xfrm>
            <a:off x="230702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0" name="Oval 25"/>
          <p:cNvSpPr>
            <a:spLocks noChangeArrowheads="1"/>
          </p:cNvSpPr>
          <p:nvPr/>
        </p:nvSpPr>
        <p:spPr bwMode="auto">
          <a:xfrm>
            <a:off x="698754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1" name="Lua 90"/>
          <p:cNvSpPr/>
          <p:nvPr/>
        </p:nvSpPr>
        <p:spPr bwMode="auto">
          <a:xfrm rot="16200000">
            <a:off x="4131392" y="4088098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92" name="Line 26"/>
          <p:cNvSpPr>
            <a:spLocks noChangeShapeType="1"/>
          </p:cNvSpPr>
          <p:nvPr/>
        </p:nvSpPr>
        <p:spPr bwMode="auto">
          <a:xfrm>
            <a:off x="4675812" y="1792925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4" name="Grupo 101"/>
          <p:cNvGrpSpPr/>
          <p:nvPr/>
        </p:nvGrpSpPr>
        <p:grpSpPr>
          <a:xfrm rot="18342476">
            <a:off x="4356704" y="1534776"/>
            <a:ext cx="636551" cy="636551"/>
            <a:chOff x="7100825" y="2059484"/>
            <a:chExt cx="636551" cy="636551"/>
          </a:xfrm>
        </p:grpSpPr>
        <p:sp>
          <p:nvSpPr>
            <p:cNvPr id="95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96" name="Elipse 95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97" name="CaixaDeTexto 34"/>
          <p:cNvSpPr txBox="1">
            <a:spLocks noChangeArrowheads="1"/>
          </p:cNvSpPr>
          <p:nvPr/>
        </p:nvSpPr>
        <p:spPr bwMode="auto">
          <a:xfrm>
            <a:off x="3995936" y="1285744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FF00"/>
                </a:solidFill>
                <a:latin typeface="Century Gothic" pitchFamily="34" charset="0"/>
              </a:rPr>
              <a:t>Zênite</a:t>
            </a:r>
            <a:endParaRPr lang="pt-BR" sz="2800" b="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98" name="Arco 97"/>
          <p:cNvSpPr/>
          <p:nvPr/>
        </p:nvSpPr>
        <p:spPr bwMode="auto">
          <a:xfrm rot="9617277">
            <a:off x="3232243" y="2415417"/>
            <a:ext cx="1279817" cy="4150201"/>
          </a:xfrm>
          <a:prstGeom prst="arc">
            <a:avLst>
              <a:gd name="adj1" fmla="val 20582531"/>
              <a:gd name="adj2" fmla="val 7418066"/>
            </a:avLst>
          </a:prstGeom>
          <a:noFill/>
          <a:ln w="101600" cap="flat" cmpd="sng" algn="ctr">
            <a:solidFill>
              <a:srgbClr val="FFFF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9" name="Arco 98"/>
          <p:cNvSpPr/>
          <p:nvPr/>
        </p:nvSpPr>
        <p:spPr bwMode="auto">
          <a:xfrm rot="9691245">
            <a:off x="3962644" y="1913406"/>
            <a:ext cx="1297481" cy="4643961"/>
          </a:xfrm>
          <a:prstGeom prst="arc">
            <a:avLst>
              <a:gd name="adj1" fmla="val 18975847"/>
              <a:gd name="adj2" fmla="val 8205678"/>
            </a:avLst>
          </a:prstGeom>
          <a:noFill/>
          <a:ln w="101600" cap="flat" cmpd="sng" algn="ctr">
            <a:solidFill>
              <a:srgbClr val="00B0F0">
                <a:alpha val="7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0" name="Arco 99"/>
          <p:cNvSpPr/>
          <p:nvPr/>
        </p:nvSpPr>
        <p:spPr bwMode="auto">
          <a:xfrm rot="9616622">
            <a:off x="4817479" y="1778987"/>
            <a:ext cx="1279817" cy="4237784"/>
          </a:xfrm>
          <a:prstGeom prst="arc">
            <a:avLst>
              <a:gd name="adj1" fmla="val 18008657"/>
              <a:gd name="adj2" fmla="val 10259013"/>
            </a:avLst>
          </a:prstGeom>
          <a:noFill/>
          <a:ln w="101600" cap="flat" cmpd="sng" algn="ctr">
            <a:solidFill>
              <a:srgbClr val="FFFF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1" name="Oval 25"/>
          <p:cNvSpPr>
            <a:spLocks noChangeArrowheads="1"/>
          </p:cNvSpPr>
          <p:nvPr/>
        </p:nvSpPr>
        <p:spPr bwMode="auto">
          <a:xfrm>
            <a:off x="4971321" y="3402973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02" name="Oval 25"/>
          <p:cNvSpPr>
            <a:spLocks noChangeArrowheads="1"/>
          </p:cNvSpPr>
          <p:nvPr/>
        </p:nvSpPr>
        <p:spPr bwMode="auto">
          <a:xfrm>
            <a:off x="4141093" y="49617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1" name="Texto explicativo retangular 50"/>
          <p:cNvSpPr/>
          <p:nvPr/>
        </p:nvSpPr>
        <p:spPr bwMode="auto">
          <a:xfrm>
            <a:off x="6732240" y="1844824"/>
            <a:ext cx="2268760" cy="864096"/>
          </a:xfrm>
          <a:prstGeom prst="wedgeRectCallout">
            <a:avLst>
              <a:gd name="adj1" fmla="val -142847"/>
              <a:gd name="adj2" fmla="val 101268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FF0000"/>
                </a:solidFill>
                <a:latin typeface="Century Gothic" pitchFamily="34" charset="0"/>
              </a:rPr>
              <a:t>Solstício de Verão do HS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entury Gothic" pitchFamily="34" charset="0"/>
            </a:endParaRPr>
          </a:p>
        </p:txBody>
      </p:sp>
      <p:sp>
        <p:nvSpPr>
          <p:cNvPr id="53" name="Texto explicativo retangular 52"/>
          <p:cNvSpPr/>
          <p:nvPr/>
        </p:nvSpPr>
        <p:spPr bwMode="auto">
          <a:xfrm>
            <a:off x="323528" y="2132856"/>
            <a:ext cx="1907704" cy="648072"/>
          </a:xfrm>
          <a:prstGeom prst="wedgeRectCallout">
            <a:avLst>
              <a:gd name="adj1" fmla="val 124872"/>
              <a:gd name="adj2" fmla="val 42274"/>
            </a:avLst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FFFF00"/>
                </a:solidFill>
                <a:latin typeface="Century Gothic" pitchFamily="34" charset="0"/>
              </a:rPr>
              <a:t>Equinócios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entury Gothic" pitchFamily="34" charset="0"/>
            </a:endParaRPr>
          </a:p>
        </p:txBody>
      </p:sp>
      <p:sp>
        <p:nvSpPr>
          <p:cNvPr id="52" name="Texto explicativo retangular 51"/>
          <p:cNvSpPr/>
          <p:nvPr/>
        </p:nvSpPr>
        <p:spPr bwMode="auto">
          <a:xfrm>
            <a:off x="395536" y="5445224"/>
            <a:ext cx="2268760" cy="864096"/>
          </a:xfrm>
          <a:prstGeom prst="wedgeRectCallout">
            <a:avLst>
              <a:gd name="adj1" fmla="val 66932"/>
              <a:gd name="adj2" fmla="val -217732"/>
            </a:avLst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00B0F0"/>
                </a:solidFill>
                <a:latin typeface="Century Gothic" pitchFamily="34" charset="0"/>
              </a:rPr>
              <a:t>Solstício de Inverno do HS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entury Gothic" pitchFamily="34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 animBg="1"/>
      <p:bldP spid="52" grpId="0" animBg="1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lipse 68"/>
          <p:cNvSpPr>
            <a:spLocks noChangeAspect="1"/>
          </p:cNvSpPr>
          <p:nvPr/>
        </p:nvSpPr>
        <p:spPr bwMode="auto">
          <a:xfrm>
            <a:off x="3079929" y="2092932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42" name="Oval 2"/>
          <p:cNvSpPr>
            <a:spLocks noChangeArrowheads="1"/>
          </p:cNvSpPr>
          <p:nvPr/>
        </p:nvSpPr>
        <p:spPr bwMode="auto">
          <a:xfrm>
            <a:off x="2358848" y="1804900"/>
            <a:ext cx="4681520" cy="4752975"/>
          </a:xfrm>
          <a:prstGeom prst="ellipse">
            <a:avLst/>
          </a:prstGeom>
          <a:gradFill flip="none" rotWithShape="1">
            <a:gsLst>
              <a:gs pos="65000">
                <a:srgbClr val="0070C0">
                  <a:alpha val="24000"/>
                </a:srgbClr>
              </a:gs>
              <a:gs pos="7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 w="101600">
            <a:solidFill>
              <a:srgbClr val="7030A0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6419" name="Text Box 21"/>
          <p:cNvSpPr txBox="1">
            <a:spLocks noChangeArrowheads="1"/>
          </p:cNvSpPr>
          <p:nvPr/>
        </p:nvSpPr>
        <p:spPr bwMode="auto">
          <a:xfrm>
            <a:off x="1835696" y="3894050"/>
            <a:ext cx="360362" cy="707886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itchFamily="34" charset="0"/>
              </a:rPr>
              <a:t>N</a:t>
            </a:r>
          </a:p>
        </p:txBody>
      </p:sp>
      <p:sp>
        <p:nvSpPr>
          <p:cNvPr id="16421" name="Text Box 23"/>
          <p:cNvSpPr txBox="1">
            <a:spLocks noChangeArrowheads="1"/>
          </p:cNvSpPr>
          <p:nvPr/>
        </p:nvSpPr>
        <p:spPr bwMode="auto">
          <a:xfrm>
            <a:off x="7141121" y="3892463"/>
            <a:ext cx="360362" cy="707886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>
                <a:solidFill>
                  <a:srgbClr val="FF3300"/>
                </a:solidFill>
                <a:latin typeface="Century Gothic" pitchFamily="34" charset="0"/>
              </a:rPr>
              <a:t>S</a:t>
            </a:r>
          </a:p>
        </p:txBody>
      </p:sp>
      <p:sp>
        <p:nvSpPr>
          <p:cNvPr id="49" name="Line 7"/>
          <p:cNvSpPr>
            <a:spLocks noChangeShapeType="1"/>
          </p:cNvSpPr>
          <p:nvPr/>
        </p:nvSpPr>
        <p:spPr bwMode="auto">
          <a:xfrm>
            <a:off x="2407196" y="4249650"/>
            <a:ext cx="4679950" cy="0"/>
          </a:xfrm>
          <a:prstGeom prst="line">
            <a:avLst/>
          </a:prstGeom>
          <a:noFill/>
          <a:ln w="1016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6393" name="Arc 3"/>
          <p:cNvSpPr>
            <a:spLocks/>
          </p:cNvSpPr>
          <p:nvPr/>
        </p:nvSpPr>
        <p:spPr bwMode="auto">
          <a:xfrm rot="20930720" flipV="1">
            <a:off x="2823146" y="3723716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As trajetórias do Sol nos equinócios e nos solstícios</a:t>
            </a:r>
          </a:p>
        </p:txBody>
      </p:sp>
      <p:grpSp>
        <p:nvGrpSpPr>
          <p:cNvPr id="2" name="Grupo 55"/>
          <p:cNvGrpSpPr/>
          <p:nvPr/>
        </p:nvGrpSpPr>
        <p:grpSpPr>
          <a:xfrm>
            <a:off x="4516343" y="3633332"/>
            <a:ext cx="288032" cy="648072"/>
            <a:chOff x="4499992" y="3313216"/>
            <a:chExt cx="288032" cy="648072"/>
          </a:xfrm>
        </p:grpSpPr>
        <p:sp>
          <p:nvSpPr>
            <p:cNvPr id="60" name="Elipse 5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61" name="Conector reto 60"/>
            <p:cNvCxnSpPr>
              <a:stCxn id="6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Conector reto 6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3" name="Conector reto 6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4" name="Conector reto 63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5" name="Conector reto 64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5" name="Oval 25"/>
          <p:cNvSpPr>
            <a:spLocks noChangeArrowheads="1"/>
          </p:cNvSpPr>
          <p:nvPr/>
        </p:nvSpPr>
        <p:spPr bwMode="auto">
          <a:xfrm>
            <a:off x="2307025" y="4181164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6987545" y="4181164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0" name="Lua 69"/>
          <p:cNvSpPr/>
          <p:nvPr/>
        </p:nvSpPr>
        <p:spPr bwMode="auto">
          <a:xfrm rot="16200000">
            <a:off x="4131392" y="4081809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50" name="Line 26"/>
          <p:cNvSpPr>
            <a:spLocks noChangeShapeType="1"/>
          </p:cNvSpPr>
          <p:nvPr/>
        </p:nvSpPr>
        <p:spPr bwMode="auto">
          <a:xfrm>
            <a:off x="4675812" y="1804429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6" name="Line 26"/>
          <p:cNvSpPr>
            <a:spLocks noChangeShapeType="1"/>
          </p:cNvSpPr>
          <p:nvPr/>
        </p:nvSpPr>
        <p:spPr bwMode="auto">
          <a:xfrm flipV="1">
            <a:off x="4644007" y="3467911"/>
            <a:ext cx="2355044" cy="785261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3" name="Grupo 101"/>
          <p:cNvGrpSpPr/>
          <p:nvPr/>
        </p:nvGrpSpPr>
        <p:grpSpPr>
          <a:xfrm rot="18342476">
            <a:off x="6617833" y="3175441"/>
            <a:ext cx="636551" cy="636551"/>
            <a:chOff x="7100825" y="2059484"/>
            <a:chExt cx="636551" cy="636551"/>
          </a:xfrm>
        </p:grpSpPr>
        <p:sp>
          <p:nvSpPr>
            <p:cNvPr id="78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9" name="Elipse 78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43" name="Text Box 29"/>
          <p:cNvSpPr txBox="1">
            <a:spLocks noChangeArrowheads="1"/>
          </p:cNvSpPr>
          <p:nvPr/>
        </p:nvSpPr>
        <p:spPr bwMode="auto">
          <a:xfrm>
            <a:off x="7164214" y="3526419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itchFamily="34" charset="0"/>
              </a:rPr>
              <a:t>PCS</a:t>
            </a:r>
          </a:p>
        </p:txBody>
      </p:sp>
      <p:cxnSp>
        <p:nvCxnSpPr>
          <p:cNvPr id="52" name="Conector reto 51"/>
          <p:cNvCxnSpPr/>
          <p:nvPr/>
        </p:nvCxnSpPr>
        <p:spPr bwMode="auto">
          <a:xfrm>
            <a:off x="3152078" y="2494156"/>
            <a:ext cx="627834" cy="1798940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FFFF00">
                <a:alpha val="5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3" name="Conector reto 52"/>
          <p:cNvCxnSpPr/>
          <p:nvPr/>
        </p:nvCxnSpPr>
        <p:spPr bwMode="auto">
          <a:xfrm>
            <a:off x="3984529" y="1977887"/>
            <a:ext cx="719480" cy="2347025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00B0F0">
                <a:alpha val="5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4910254" y="1888273"/>
            <a:ext cx="811439" cy="2332815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FFFF00">
                <a:alpha val="5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5" name="Conector reto 74"/>
          <p:cNvCxnSpPr/>
          <p:nvPr/>
        </p:nvCxnSpPr>
        <p:spPr bwMode="auto">
          <a:xfrm>
            <a:off x="3783980" y="4300654"/>
            <a:ext cx="749109" cy="2148784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FFFF00">
                <a:alpha val="50000"/>
              </a:srgb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80" name="Conector reto 79"/>
          <p:cNvCxnSpPr>
            <a:stCxn id="47" idx="5"/>
          </p:cNvCxnSpPr>
          <p:nvPr/>
        </p:nvCxnSpPr>
        <p:spPr bwMode="auto">
          <a:xfrm>
            <a:off x="4725767" y="4303756"/>
            <a:ext cx="750905" cy="2223504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00B0F0">
                <a:alpha val="50000"/>
              </a:srgb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81" name="Conector reto 80"/>
          <p:cNvCxnSpPr/>
          <p:nvPr/>
        </p:nvCxnSpPr>
        <p:spPr bwMode="auto">
          <a:xfrm>
            <a:off x="5724293" y="4230029"/>
            <a:ext cx="577116" cy="1604241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FFFF00">
                <a:alpha val="50000"/>
              </a:srgb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73" name="Texto explicativo retangular 72"/>
          <p:cNvSpPr/>
          <p:nvPr/>
        </p:nvSpPr>
        <p:spPr bwMode="auto">
          <a:xfrm>
            <a:off x="323528" y="2132856"/>
            <a:ext cx="1907704" cy="648072"/>
          </a:xfrm>
          <a:prstGeom prst="wedgeRectCallout">
            <a:avLst>
              <a:gd name="adj1" fmla="val 155418"/>
              <a:gd name="adj2" fmla="val 65446"/>
            </a:avLst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FFFF00"/>
                </a:solidFill>
                <a:latin typeface="Century Gothic" pitchFamily="34" charset="0"/>
              </a:rPr>
              <a:t>Equinócios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entury Gothic" pitchFamily="34" charset="0"/>
            </a:endParaRPr>
          </a:p>
        </p:txBody>
      </p:sp>
      <p:sp>
        <p:nvSpPr>
          <p:cNvPr id="16418" name="Text Box 20"/>
          <p:cNvSpPr txBox="1">
            <a:spLocks noChangeArrowheads="1"/>
          </p:cNvSpPr>
          <p:nvPr/>
        </p:nvSpPr>
        <p:spPr bwMode="auto">
          <a:xfrm>
            <a:off x="4355976" y="4293096"/>
            <a:ext cx="360362" cy="707886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itchFamily="34" charset="0"/>
              </a:rPr>
              <a:t>O</a:t>
            </a:r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4603816" y="4180449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4" name="Texto explicativo retangular 73"/>
          <p:cNvSpPr/>
          <p:nvPr/>
        </p:nvSpPr>
        <p:spPr bwMode="auto">
          <a:xfrm>
            <a:off x="359024" y="5445224"/>
            <a:ext cx="2268760" cy="864096"/>
          </a:xfrm>
          <a:prstGeom prst="wedgeRectCallout">
            <a:avLst>
              <a:gd name="adj1" fmla="val 89614"/>
              <a:gd name="adj2" fmla="val -278637"/>
            </a:avLst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00B0F0"/>
                </a:solidFill>
                <a:latin typeface="Century Gothic" pitchFamily="34" charset="0"/>
              </a:rPr>
              <a:t>Solstício de Inverno do HS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entury Gothic" pitchFamily="34" charset="0"/>
            </a:endParaRPr>
          </a:p>
        </p:txBody>
      </p:sp>
      <p:sp>
        <p:nvSpPr>
          <p:cNvPr id="72" name="Texto explicativo retangular 71"/>
          <p:cNvSpPr/>
          <p:nvPr/>
        </p:nvSpPr>
        <p:spPr bwMode="auto">
          <a:xfrm>
            <a:off x="6732240" y="1844824"/>
            <a:ext cx="2268760" cy="864096"/>
          </a:xfrm>
          <a:prstGeom prst="wedgeRectCallout">
            <a:avLst>
              <a:gd name="adj1" fmla="val -109008"/>
              <a:gd name="adj2" fmla="val 113962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FF0000"/>
                </a:solidFill>
                <a:latin typeface="Century Gothic" pitchFamily="34" charset="0"/>
              </a:rPr>
              <a:t>Solstício de Verão do HS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entury Gothic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grpSp>
        <p:nvGrpSpPr>
          <p:cNvPr id="37" name="Grupo 101"/>
          <p:cNvGrpSpPr/>
          <p:nvPr/>
        </p:nvGrpSpPr>
        <p:grpSpPr>
          <a:xfrm rot="18342476">
            <a:off x="4356704" y="1534776"/>
            <a:ext cx="636551" cy="636551"/>
            <a:chOff x="7100825" y="2059484"/>
            <a:chExt cx="636551" cy="636551"/>
          </a:xfrm>
        </p:grpSpPr>
        <p:sp>
          <p:nvSpPr>
            <p:cNvPr id="38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39" name="Elipse 38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40" name="CaixaDeTexto 34"/>
          <p:cNvSpPr txBox="1">
            <a:spLocks noChangeArrowheads="1"/>
          </p:cNvSpPr>
          <p:nvPr/>
        </p:nvSpPr>
        <p:spPr bwMode="auto">
          <a:xfrm>
            <a:off x="3995936" y="1285744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FF00"/>
                </a:solidFill>
                <a:latin typeface="Century Gothic" pitchFamily="34" charset="0"/>
              </a:rPr>
              <a:t>Zênite</a:t>
            </a:r>
            <a:endParaRPr lang="pt-BR" sz="2800" b="0" dirty="0">
              <a:solidFill>
                <a:srgbClr val="00FF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5"/>
          <p:cNvSpPr txBox="1">
            <a:spLocks noChangeArrowheads="1"/>
          </p:cNvSpPr>
          <p:nvPr/>
        </p:nvSpPr>
        <p:spPr bwMode="auto">
          <a:xfrm>
            <a:off x="684776" y="908720"/>
            <a:ext cx="8101408" cy="526297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>
              <a:buClr>
                <a:srgbClr val="00B0F0"/>
              </a:buClr>
              <a:buFont typeface="Wingdings" pitchFamily="2" charset="2"/>
              <a:buChar char="v"/>
            </a:pPr>
            <a:r>
              <a:rPr lang="pt-BR" sz="2800" dirty="0" smtClean="0">
                <a:solidFill>
                  <a:srgbClr val="00B0F0"/>
                </a:solidFill>
                <a:latin typeface="Century Gothic" pitchFamily="34" charset="0"/>
              </a:rPr>
              <a:t>Solstício de Inverno: maior noite do ano</a:t>
            </a:r>
          </a:p>
          <a:p>
            <a:pPr lvl="1" algn="just">
              <a:buClr>
                <a:srgbClr val="00B0F0"/>
              </a:buClr>
              <a:buFont typeface="Wingdings" pitchFamily="2" charset="2"/>
              <a:buChar char="v"/>
            </a:pPr>
            <a:endParaRPr lang="pt-BR" sz="2800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pPr algn="just">
              <a:buClr>
                <a:srgbClr val="00B0F0"/>
              </a:buClr>
              <a:buFont typeface="Wingdings" pitchFamily="2" charset="2"/>
              <a:buChar char="v"/>
            </a:pPr>
            <a:r>
              <a:rPr lang="pt-BR" sz="2800" dirty="0" smtClean="0">
                <a:solidFill>
                  <a:srgbClr val="00B0F0"/>
                </a:solidFill>
                <a:latin typeface="Century Gothic" pitchFamily="34" charset="0"/>
              </a:rPr>
              <a:t>Solstício de Verão: menor noite do ano</a:t>
            </a:r>
          </a:p>
          <a:p>
            <a:pPr algn="just">
              <a:buClr>
                <a:srgbClr val="00B0F0"/>
              </a:buClr>
            </a:pPr>
            <a:endParaRPr lang="pt-BR" sz="2800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pPr algn="just">
              <a:buClr>
                <a:srgbClr val="00B0F0"/>
              </a:buClr>
              <a:buFont typeface="Wingdings" pitchFamily="2" charset="2"/>
              <a:buChar char="v"/>
            </a:pPr>
            <a:r>
              <a:rPr lang="pt-BR" sz="2800" dirty="0" smtClean="0">
                <a:solidFill>
                  <a:srgbClr val="00B0F0"/>
                </a:solidFill>
                <a:latin typeface="Century Gothic" pitchFamily="34" charset="0"/>
              </a:rPr>
              <a:t>SC e região: </a:t>
            </a:r>
          </a:p>
          <a:p>
            <a:pPr algn="just">
              <a:buClr>
                <a:srgbClr val="00B0F0"/>
              </a:buClr>
            </a:pPr>
            <a:endParaRPr lang="pt-BR" sz="2800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pPr lvl="1" algn="just">
              <a:buClr>
                <a:srgbClr val="00B0F0"/>
              </a:buClr>
              <a:buFont typeface="Wingdings" pitchFamily="2" charset="2"/>
              <a:buChar char="v"/>
            </a:pPr>
            <a:r>
              <a:rPr lang="pt-BR" sz="2800" dirty="0" smtClean="0">
                <a:solidFill>
                  <a:srgbClr val="00B0F0"/>
                </a:solidFill>
                <a:latin typeface="Century Gothic" pitchFamily="34" charset="0"/>
              </a:rPr>
              <a:t>solstícios-equinócios – diferença de </a:t>
            </a:r>
            <a:r>
              <a:rPr lang="pt-BR" sz="2800" dirty="0" smtClean="0">
                <a:solidFill>
                  <a:srgbClr val="00B0F0"/>
                </a:solidFill>
                <a:latin typeface="Century Gothic" pitchFamily="34" charset="0"/>
              </a:rPr>
              <a:t>1h20min</a:t>
            </a:r>
            <a:endParaRPr lang="pt-BR" sz="2800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pPr lvl="1" algn="just">
              <a:buClr>
                <a:srgbClr val="00B0F0"/>
              </a:buClr>
              <a:buFont typeface="Wingdings" pitchFamily="2" charset="2"/>
              <a:buChar char="v"/>
            </a:pPr>
            <a:endParaRPr lang="pt-BR" sz="2800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pPr lvl="1" algn="just">
              <a:buClr>
                <a:srgbClr val="00B0F0"/>
              </a:buClr>
              <a:buFont typeface="Wingdings" pitchFamily="2" charset="2"/>
              <a:buChar char="v"/>
            </a:pPr>
            <a:r>
              <a:rPr lang="pt-BR" sz="2800" dirty="0" smtClean="0">
                <a:solidFill>
                  <a:srgbClr val="00B0F0"/>
                </a:solidFill>
                <a:latin typeface="Century Gothic" pitchFamily="34" charset="0"/>
              </a:rPr>
              <a:t>d</a:t>
            </a:r>
            <a:r>
              <a:rPr lang="pt-BR" sz="2800" dirty="0" smtClean="0">
                <a:solidFill>
                  <a:srgbClr val="00B0F0"/>
                </a:solidFill>
                <a:latin typeface="Century Gothic" pitchFamily="34" charset="0"/>
              </a:rPr>
              <a:t>iferenças </a:t>
            </a:r>
            <a:r>
              <a:rPr lang="pt-BR" sz="2800" dirty="0" smtClean="0">
                <a:solidFill>
                  <a:srgbClr val="00B0F0"/>
                </a:solidFill>
                <a:latin typeface="Century Gothic" pitchFamily="34" charset="0"/>
              </a:rPr>
              <a:t>entre solstícios: chega a quase 3h</a:t>
            </a:r>
          </a:p>
          <a:p>
            <a:pPr algn="just">
              <a:buClr>
                <a:srgbClr val="00B0F0"/>
              </a:buClr>
            </a:pPr>
            <a:endParaRPr lang="pt-BR" sz="2800" dirty="0" smtClean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NDRE\Documents\1-OBSERVATÓRIO\3-MANUTENCOES-E-COMPRAS\JCT\REFORMULACAO-JCT\Figuras-alta-resolucao\Semiesfera-armil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882098"/>
            <a:ext cx="7524328" cy="5643246"/>
          </a:xfrm>
          <a:prstGeom prst="rect">
            <a:avLst/>
          </a:prstGeom>
          <a:noFill/>
        </p:spPr>
      </p:pic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Atividade prática 1: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A semiesfera armilar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Crédito: 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Jorge </a:t>
            </a:r>
            <a:r>
              <a:rPr lang="pt-BR" sz="1200" dirty="0" err="1" smtClean="0">
                <a:solidFill>
                  <a:srgbClr val="00B0F0"/>
                </a:solidFill>
                <a:latin typeface="Century Gothic" pitchFamily="34" charset="0"/>
              </a:rPr>
              <a:t>Hönel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/CDA/CDCC/USP 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3000375"/>
            <a:ext cx="8352928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00B0F0"/>
                </a:solidFill>
                <a:latin typeface="Century Gothic" pitchFamily="34" charset="0"/>
              </a:rPr>
              <a:t>Trajetórias diurnas do Sol em outros locais da Terra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/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endParaRPr lang="pt-BR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lipse 68"/>
          <p:cNvSpPr>
            <a:spLocks noChangeAspect="1"/>
          </p:cNvSpPr>
          <p:nvPr/>
        </p:nvSpPr>
        <p:spPr bwMode="auto">
          <a:xfrm>
            <a:off x="3079929" y="1772816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691680" y="1484784"/>
            <a:ext cx="5809803" cy="4752975"/>
            <a:chOff x="1570464" y="1484313"/>
            <a:chExt cx="5809824" cy="4752975"/>
          </a:xfrm>
        </p:grpSpPr>
        <p:sp>
          <p:nvSpPr>
            <p:cNvPr id="42" name="Oval 2"/>
            <p:cNvSpPr>
              <a:spLocks noChangeArrowheads="1"/>
            </p:cNvSpPr>
            <p:nvPr/>
          </p:nvSpPr>
          <p:spPr bwMode="auto">
            <a:xfrm>
              <a:off x="2237634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rgbClr val="0070C0">
                    <a:alpha val="24000"/>
                  </a:srgbClr>
                </a:gs>
                <a:gs pos="7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rgbClr val="7030A0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635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8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635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6419" name="Text Box 21"/>
            <p:cNvSpPr txBox="1">
              <a:spLocks noChangeArrowheads="1"/>
            </p:cNvSpPr>
            <p:nvPr/>
          </p:nvSpPr>
          <p:spPr bwMode="auto">
            <a:xfrm>
              <a:off x="1570464" y="3573463"/>
              <a:ext cx="360363" cy="707886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6420" name="Text Box 22"/>
            <p:cNvSpPr txBox="1">
              <a:spLocks noChangeArrowheads="1"/>
            </p:cNvSpPr>
            <p:nvPr/>
          </p:nvSpPr>
          <p:spPr bwMode="auto">
            <a:xfrm>
              <a:off x="4954530" y="2576627"/>
              <a:ext cx="360363" cy="707886"/>
            </a:xfrm>
            <a:prstGeom prst="rect">
              <a:avLst/>
            </a:prstGeom>
            <a:noFill/>
            <a:ln w="635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6421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635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6" name="Arc 4"/>
            <p:cNvSpPr>
              <a:spLocks/>
            </p:cNvSpPr>
            <p:nvPr/>
          </p:nvSpPr>
          <p:spPr bwMode="auto">
            <a:xfrm flipV="1">
              <a:off x="2248442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50800" cap="rnd">
              <a:solidFill>
                <a:srgbClr val="00B050">
                  <a:alpha val="65000"/>
                </a:srgb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6393" name="Arc 3"/>
          <p:cNvSpPr>
            <a:spLocks/>
          </p:cNvSpPr>
          <p:nvPr/>
        </p:nvSpPr>
        <p:spPr bwMode="auto">
          <a:xfrm rot="20930720" flipV="1">
            <a:off x="2823146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44624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As trajetórias no Equador da Terra</a:t>
            </a:r>
          </a:p>
        </p:txBody>
      </p:sp>
      <p:sp>
        <p:nvSpPr>
          <p:cNvPr id="16408" name="Arc 5"/>
          <p:cNvSpPr>
            <a:spLocks/>
          </p:cNvSpPr>
          <p:nvPr/>
        </p:nvSpPr>
        <p:spPr bwMode="auto">
          <a:xfrm flipV="1">
            <a:off x="2377892" y="3861048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2000"/>
            </a:srgbClr>
          </a:solidFill>
          <a:ln w="101600">
            <a:solidFill>
              <a:srgbClr val="339966">
                <a:alpha val="9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" name="Grupo 55"/>
          <p:cNvGrpSpPr/>
          <p:nvPr/>
        </p:nvGrpSpPr>
        <p:grpSpPr>
          <a:xfrm>
            <a:off x="4516343" y="3313216"/>
            <a:ext cx="288032" cy="648072"/>
            <a:chOff x="4499992" y="3313216"/>
            <a:chExt cx="288032" cy="648072"/>
          </a:xfrm>
        </p:grpSpPr>
        <p:sp>
          <p:nvSpPr>
            <p:cNvPr id="60" name="Elipse 5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61" name="Conector reto 60"/>
            <p:cNvCxnSpPr>
              <a:stCxn id="6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Conector reto 6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3" name="Conector reto 6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4" name="Conector reto 63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5" name="Conector reto 64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5" name="Oval 25"/>
          <p:cNvSpPr>
            <a:spLocks noChangeArrowheads="1"/>
          </p:cNvSpPr>
          <p:nvPr/>
        </p:nvSpPr>
        <p:spPr bwMode="auto">
          <a:xfrm>
            <a:off x="2307025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6987545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0" name="Lua 69"/>
          <p:cNvSpPr/>
          <p:nvPr/>
        </p:nvSpPr>
        <p:spPr bwMode="auto">
          <a:xfrm rot="16200000">
            <a:off x="4131392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50" name="Line 26"/>
          <p:cNvSpPr>
            <a:spLocks noChangeShapeType="1"/>
          </p:cNvSpPr>
          <p:nvPr/>
        </p:nvSpPr>
        <p:spPr bwMode="auto">
          <a:xfrm>
            <a:off x="4675812" y="1484313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5" name="Text Box 29"/>
          <p:cNvSpPr txBox="1">
            <a:spLocks noChangeArrowheads="1"/>
          </p:cNvSpPr>
          <p:nvPr/>
        </p:nvSpPr>
        <p:spPr bwMode="auto">
          <a:xfrm>
            <a:off x="7479006" y="3580355"/>
            <a:ext cx="1584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 smtClean="0">
                <a:solidFill>
                  <a:srgbClr val="FFFF00"/>
                </a:solidFill>
                <a:latin typeface="Century Gothic" pitchFamily="34" charset="0"/>
              </a:rPr>
              <a:t>≡ PCS</a:t>
            </a:r>
            <a:endParaRPr lang="pt-BR" sz="40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76" name="Line 26"/>
          <p:cNvSpPr>
            <a:spLocks noChangeShapeType="1"/>
          </p:cNvSpPr>
          <p:nvPr/>
        </p:nvSpPr>
        <p:spPr bwMode="auto">
          <a:xfrm flipV="1">
            <a:off x="4644008" y="3933055"/>
            <a:ext cx="2376264" cy="0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4" name="Grupo 101"/>
          <p:cNvGrpSpPr/>
          <p:nvPr/>
        </p:nvGrpSpPr>
        <p:grpSpPr>
          <a:xfrm rot="18342476">
            <a:off x="6734815" y="3611437"/>
            <a:ext cx="636551" cy="636551"/>
            <a:chOff x="7100825" y="2059484"/>
            <a:chExt cx="636551" cy="636551"/>
          </a:xfrm>
        </p:grpSpPr>
        <p:sp>
          <p:nvSpPr>
            <p:cNvPr id="78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9" name="Elipse 78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51" name="Arco 50"/>
          <p:cNvSpPr/>
          <p:nvPr/>
        </p:nvSpPr>
        <p:spPr bwMode="auto">
          <a:xfrm rot="10800000">
            <a:off x="3344452" y="1727701"/>
            <a:ext cx="1011524" cy="5372537"/>
          </a:xfrm>
          <a:prstGeom prst="arc">
            <a:avLst>
              <a:gd name="adj1" fmla="val 19999269"/>
              <a:gd name="adj2" fmla="val 6622458"/>
            </a:avLst>
          </a:prstGeom>
          <a:noFill/>
          <a:ln w="101600" cap="flat" cmpd="sng" algn="ctr">
            <a:solidFill>
              <a:srgbClr val="FFFF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1" name="Arco 70"/>
          <p:cNvSpPr/>
          <p:nvPr/>
        </p:nvSpPr>
        <p:spPr bwMode="auto">
          <a:xfrm rot="10800000">
            <a:off x="4208547" y="1556792"/>
            <a:ext cx="867507" cy="5084504"/>
          </a:xfrm>
          <a:prstGeom prst="arc">
            <a:avLst>
              <a:gd name="adj1" fmla="val 18234883"/>
              <a:gd name="adj2" fmla="val 6791365"/>
            </a:avLst>
          </a:prstGeom>
          <a:noFill/>
          <a:ln w="101600" cap="flat" cmpd="sng" algn="ctr">
            <a:solidFill>
              <a:srgbClr val="00B0F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5" name="Line 26"/>
          <p:cNvSpPr>
            <a:spLocks noChangeShapeType="1"/>
          </p:cNvSpPr>
          <p:nvPr/>
        </p:nvSpPr>
        <p:spPr bwMode="auto">
          <a:xfrm flipV="1">
            <a:off x="2385930" y="3930475"/>
            <a:ext cx="2376264" cy="0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59" name="Grupo 101"/>
          <p:cNvGrpSpPr/>
          <p:nvPr/>
        </p:nvGrpSpPr>
        <p:grpSpPr>
          <a:xfrm rot="18342476">
            <a:off x="2054296" y="3608857"/>
            <a:ext cx="636551" cy="636551"/>
            <a:chOff x="7100825" y="2059484"/>
            <a:chExt cx="636551" cy="636551"/>
          </a:xfrm>
        </p:grpSpPr>
        <p:sp>
          <p:nvSpPr>
            <p:cNvPr id="66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67" name="Elipse 66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68" name="Text Box 29"/>
          <p:cNvSpPr txBox="1">
            <a:spLocks noChangeArrowheads="1"/>
          </p:cNvSpPr>
          <p:nvPr/>
        </p:nvSpPr>
        <p:spPr bwMode="auto">
          <a:xfrm>
            <a:off x="107504" y="3573016"/>
            <a:ext cx="1800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 smtClean="0">
                <a:solidFill>
                  <a:srgbClr val="FFFF00"/>
                </a:solidFill>
                <a:latin typeface="Century Gothic" pitchFamily="34" charset="0"/>
              </a:rPr>
              <a:t>PCN ≡ </a:t>
            </a:r>
            <a:endParaRPr lang="pt-BR" sz="40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80" name="Paralelogramo 79"/>
          <p:cNvSpPr/>
          <p:nvPr/>
        </p:nvSpPr>
        <p:spPr bwMode="auto">
          <a:xfrm rot="617192" flipH="1">
            <a:off x="3306615" y="4270318"/>
            <a:ext cx="471638" cy="386951"/>
          </a:xfrm>
          <a:prstGeom prst="parallelogram">
            <a:avLst>
              <a:gd name="adj" fmla="val 21544"/>
            </a:avLst>
          </a:prstGeom>
          <a:noFill/>
          <a:ln w="88900" cap="flat" cmpd="sng" algn="ctr">
            <a:solidFill>
              <a:srgbClr val="FFFF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1" name="Elipse 80"/>
          <p:cNvSpPr/>
          <p:nvPr/>
        </p:nvSpPr>
        <p:spPr bwMode="auto">
          <a:xfrm>
            <a:off x="3491880" y="4413837"/>
            <a:ext cx="72008" cy="72008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2" name="Paralelogramo 81"/>
          <p:cNvSpPr/>
          <p:nvPr/>
        </p:nvSpPr>
        <p:spPr bwMode="auto">
          <a:xfrm rot="21380496">
            <a:off x="5064198" y="4337523"/>
            <a:ext cx="432000" cy="386951"/>
          </a:xfrm>
          <a:prstGeom prst="parallelogram">
            <a:avLst>
              <a:gd name="adj" fmla="val 5187"/>
            </a:avLst>
          </a:prstGeom>
          <a:noFill/>
          <a:ln w="88900" cap="flat" cmpd="sng" algn="ctr">
            <a:solidFill>
              <a:srgbClr val="FFFF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3" name="Elipse 82"/>
          <p:cNvSpPr/>
          <p:nvPr/>
        </p:nvSpPr>
        <p:spPr bwMode="auto">
          <a:xfrm rot="20132570" flipH="1">
            <a:off x="5231777" y="4478578"/>
            <a:ext cx="71357" cy="72008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4" name="Paralelogramo 83"/>
          <p:cNvSpPr/>
          <p:nvPr/>
        </p:nvSpPr>
        <p:spPr bwMode="auto">
          <a:xfrm>
            <a:off x="4212834" y="4347567"/>
            <a:ext cx="396000" cy="396000"/>
          </a:xfrm>
          <a:prstGeom prst="parallelogram">
            <a:avLst>
              <a:gd name="adj" fmla="val 0"/>
            </a:avLst>
          </a:prstGeom>
          <a:noFill/>
          <a:ln w="88900" cap="flat" cmpd="sng" algn="ctr">
            <a:solidFill>
              <a:srgbClr val="00B0F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5" name="Elipse 84"/>
          <p:cNvSpPr/>
          <p:nvPr/>
        </p:nvSpPr>
        <p:spPr bwMode="auto">
          <a:xfrm rot="20132570" flipH="1">
            <a:off x="4374331" y="4497579"/>
            <a:ext cx="71357" cy="72008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4141093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2" name="Texto explicativo retangular 71"/>
          <p:cNvSpPr/>
          <p:nvPr/>
        </p:nvSpPr>
        <p:spPr bwMode="auto">
          <a:xfrm>
            <a:off x="6599346" y="5661248"/>
            <a:ext cx="2268760" cy="864096"/>
          </a:xfrm>
          <a:prstGeom prst="wedgeRectCallout">
            <a:avLst>
              <a:gd name="adj1" fmla="val -119560"/>
              <a:gd name="adj2" fmla="val -233961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FF0000"/>
                </a:solidFill>
                <a:latin typeface="Century Gothic" pitchFamily="34" charset="0"/>
              </a:rPr>
              <a:t>Solstício de Verão do HS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entury Gothic" pitchFamily="34" charset="0"/>
            </a:endParaRPr>
          </a:p>
        </p:txBody>
      </p:sp>
      <p:sp>
        <p:nvSpPr>
          <p:cNvPr id="73" name="Texto explicativo retangular 72"/>
          <p:cNvSpPr/>
          <p:nvPr/>
        </p:nvSpPr>
        <p:spPr bwMode="auto">
          <a:xfrm>
            <a:off x="581117" y="1196752"/>
            <a:ext cx="1944216" cy="504056"/>
          </a:xfrm>
          <a:prstGeom prst="wedgeRectCallout">
            <a:avLst>
              <a:gd name="adj1" fmla="val 139973"/>
              <a:gd name="adj2" fmla="val 289650"/>
            </a:avLst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FFFF00"/>
                </a:solidFill>
                <a:latin typeface="Century Gothic" pitchFamily="34" charset="0"/>
              </a:rPr>
              <a:t>Equinócios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entury Gothic" pitchFamily="34" charset="0"/>
            </a:endParaRPr>
          </a:p>
        </p:txBody>
      </p:sp>
      <p:sp>
        <p:nvSpPr>
          <p:cNvPr id="74" name="Texto explicativo retangular 73"/>
          <p:cNvSpPr/>
          <p:nvPr/>
        </p:nvSpPr>
        <p:spPr bwMode="auto">
          <a:xfrm>
            <a:off x="254253" y="5661248"/>
            <a:ext cx="2268760" cy="864096"/>
          </a:xfrm>
          <a:prstGeom prst="wedgeRectCallout">
            <a:avLst>
              <a:gd name="adj1" fmla="val 86017"/>
              <a:gd name="adj2" fmla="val -239960"/>
            </a:avLst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00B0F0"/>
                </a:solidFill>
                <a:latin typeface="Century Gothic" pitchFamily="34" charset="0"/>
              </a:rPr>
              <a:t>Solstício de Inverno do HS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entury Gothic" pitchFamily="34" charset="0"/>
            </a:endParaRPr>
          </a:p>
        </p:txBody>
      </p:sp>
      <p:sp>
        <p:nvSpPr>
          <p:cNvPr id="46" name="Oval 25"/>
          <p:cNvSpPr>
            <a:spLocks noChangeArrowheads="1"/>
          </p:cNvSpPr>
          <p:nvPr/>
        </p:nvSpPr>
        <p:spPr bwMode="auto">
          <a:xfrm>
            <a:off x="4971321" y="3094361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3" name="Arco 42"/>
          <p:cNvSpPr/>
          <p:nvPr/>
        </p:nvSpPr>
        <p:spPr bwMode="auto">
          <a:xfrm rot="10800000">
            <a:off x="5004049" y="1693010"/>
            <a:ext cx="936103" cy="5372537"/>
          </a:xfrm>
          <a:prstGeom prst="arc">
            <a:avLst>
              <a:gd name="adj1" fmla="val 19136673"/>
              <a:gd name="adj2" fmla="val 6693469"/>
            </a:avLst>
          </a:prstGeom>
          <a:noFill/>
          <a:ln w="101600" cap="flat" cmpd="sng" algn="ctr">
            <a:solidFill>
              <a:srgbClr val="FFFF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52" name="Grupo 101"/>
          <p:cNvGrpSpPr/>
          <p:nvPr/>
        </p:nvGrpSpPr>
        <p:grpSpPr>
          <a:xfrm rot="18342476">
            <a:off x="4351918" y="1173747"/>
            <a:ext cx="636551" cy="636551"/>
            <a:chOff x="7100825" y="2059484"/>
            <a:chExt cx="636551" cy="636551"/>
          </a:xfrm>
        </p:grpSpPr>
        <p:sp>
          <p:nvSpPr>
            <p:cNvPr id="53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4" name="Elipse 53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56" name="CaixaDeTexto 34"/>
          <p:cNvSpPr txBox="1">
            <a:spLocks noChangeArrowheads="1"/>
          </p:cNvSpPr>
          <p:nvPr/>
        </p:nvSpPr>
        <p:spPr bwMode="auto">
          <a:xfrm>
            <a:off x="3981422" y="924715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FF00"/>
                </a:solidFill>
                <a:latin typeface="Century Gothic" pitchFamily="34" charset="0"/>
              </a:rPr>
              <a:t>Zênite</a:t>
            </a:r>
            <a:endParaRPr lang="pt-BR" sz="2800" b="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57" name="CaixaDeTexto 56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51" grpId="0" animBg="1"/>
      <p:bldP spid="71" grpId="1" animBg="1"/>
      <p:bldP spid="68" grpId="0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72" grpId="0" animBg="1"/>
      <p:bldP spid="73" grpId="0" animBg="1"/>
      <p:bldP spid="74" grpId="0" animBg="1"/>
      <p:bldP spid="43" grpId="0" animBg="1"/>
      <p:bldP spid="5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lipse 68"/>
          <p:cNvSpPr>
            <a:spLocks noChangeAspect="1"/>
          </p:cNvSpPr>
          <p:nvPr/>
        </p:nvSpPr>
        <p:spPr bwMode="auto">
          <a:xfrm>
            <a:off x="3079929" y="1772816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835696" y="1484784"/>
            <a:ext cx="5665787" cy="4752975"/>
            <a:chOff x="1714480" y="1484313"/>
            <a:chExt cx="5665808" cy="4752975"/>
          </a:xfrm>
        </p:grpSpPr>
        <p:sp>
          <p:nvSpPr>
            <p:cNvPr id="42" name="Oval 2"/>
            <p:cNvSpPr>
              <a:spLocks noChangeArrowheads="1"/>
            </p:cNvSpPr>
            <p:nvPr/>
          </p:nvSpPr>
          <p:spPr bwMode="auto">
            <a:xfrm>
              <a:off x="2237634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rgbClr val="0070C0">
                    <a:alpha val="24000"/>
                  </a:srgbClr>
                </a:gs>
                <a:gs pos="7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rgbClr val="7030A0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635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8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635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6419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6420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635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6421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635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6" name="Arc 4"/>
            <p:cNvSpPr>
              <a:spLocks/>
            </p:cNvSpPr>
            <p:nvPr/>
          </p:nvSpPr>
          <p:spPr bwMode="auto">
            <a:xfrm flipV="1">
              <a:off x="2248442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50800" cap="rnd">
              <a:solidFill>
                <a:srgbClr val="00B050">
                  <a:alpha val="65000"/>
                </a:srgb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6393" name="Arc 3"/>
          <p:cNvSpPr>
            <a:spLocks/>
          </p:cNvSpPr>
          <p:nvPr/>
        </p:nvSpPr>
        <p:spPr bwMode="auto">
          <a:xfrm rot="20930720" flipV="1">
            <a:off x="2823146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91440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As trajetórias na Zona </a:t>
            </a:r>
            <a:r>
              <a:rPr lang="pt-BR" sz="3600" dirty="0" err="1" smtClean="0">
                <a:solidFill>
                  <a:schemeClr val="bg1"/>
                </a:solidFill>
                <a:latin typeface="Century Gothic" pitchFamily="34" charset="0"/>
              </a:rPr>
              <a:t>Temperada-HS</a:t>
            </a:r>
            <a:endParaRPr lang="pt-BR" sz="36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6408" name="Arc 5"/>
          <p:cNvSpPr>
            <a:spLocks/>
          </p:cNvSpPr>
          <p:nvPr/>
        </p:nvSpPr>
        <p:spPr bwMode="auto">
          <a:xfrm flipV="1">
            <a:off x="2377892" y="3861048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2000"/>
            </a:srgbClr>
          </a:solidFill>
          <a:ln w="101600">
            <a:solidFill>
              <a:srgbClr val="339966">
                <a:alpha val="9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" name="Grupo 55"/>
          <p:cNvGrpSpPr/>
          <p:nvPr/>
        </p:nvGrpSpPr>
        <p:grpSpPr>
          <a:xfrm>
            <a:off x="4516343" y="3313216"/>
            <a:ext cx="288032" cy="648072"/>
            <a:chOff x="4499992" y="3313216"/>
            <a:chExt cx="288032" cy="648072"/>
          </a:xfrm>
        </p:grpSpPr>
        <p:sp>
          <p:nvSpPr>
            <p:cNvPr id="60" name="Elipse 5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61" name="Conector reto 60"/>
            <p:cNvCxnSpPr>
              <a:stCxn id="6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Conector reto 6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3" name="Conector reto 6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4" name="Conector reto 63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5" name="Conector reto 64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5" name="Oval 25"/>
          <p:cNvSpPr>
            <a:spLocks noChangeArrowheads="1"/>
          </p:cNvSpPr>
          <p:nvPr/>
        </p:nvSpPr>
        <p:spPr bwMode="auto">
          <a:xfrm>
            <a:off x="2307025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6987545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0" name="Lua 69"/>
          <p:cNvSpPr/>
          <p:nvPr/>
        </p:nvSpPr>
        <p:spPr bwMode="auto">
          <a:xfrm rot="16200000">
            <a:off x="4131392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50" name="Line 26"/>
          <p:cNvSpPr>
            <a:spLocks noChangeShapeType="1"/>
          </p:cNvSpPr>
          <p:nvPr/>
        </p:nvSpPr>
        <p:spPr bwMode="auto">
          <a:xfrm>
            <a:off x="4675812" y="1484313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8" name="Arco 57"/>
          <p:cNvSpPr/>
          <p:nvPr/>
        </p:nvSpPr>
        <p:spPr bwMode="auto">
          <a:xfrm rot="9560694">
            <a:off x="3358685" y="1958383"/>
            <a:ext cx="1417649" cy="4527699"/>
          </a:xfrm>
          <a:prstGeom prst="arc">
            <a:avLst>
              <a:gd name="adj1" fmla="val 20702638"/>
              <a:gd name="adj2" fmla="val 7520642"/>
            </a:avLst>
          </a:prstGeom>
          <a:noFill/>
          <a:ln w="101600" cap="flat" cmpd="sng" algn="ctr">
            <a:solidFill>
              <a:srgbClr val="FFFF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6" name="Arco 55"/>
          <p:cNvSpPr/>
          <p:nvPr/>
        </p:nvSpPr>
        <p:spPr bwMode="auto">
          <a:xfrm rot="9512961">
            <a:off x="3905907" y="1569829"/>
            <a:ext cx="1392672" cy="4669770"/>
          </a:xfrm>
          <a:prstGeom prst="arc">
            <a:avLst>
              <a:gd name="adj1" fmla="val 19309063"/>
              <a:gd name="adj2" fmla="val 8885007"/>
            </a:avLst>
          </a:prstGeom>
          <a:noFill/>
          <a:ln w="101600" cap="flat" cmpd="sng" algn="ctr">
            <a:solidFill>
              <a:srgbClr val="00B0F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0" name="Arco 39"/>
          <p:cNvSpPr/>
          <p:nvPr/>
        </p:nvSpPr>
        <p:spPr bwMode="auto">
          <a:xfrm rot="9560694">
            <a:off x="4497263" y="1412974"/>
            <a:ext cx="1372305" cy="4527699"/>
          </a:xfrm>
          <a:prstGeom prst="arc">
            <a:avLst>
              <a:gd name="adj1" fmla="val 18295421"/>
              <a:gd name="adj2" fmla="val 9634593"/>
            </a:avLst>
          </a:prstGeom>
          <a:noFill/>
          <a:ln w="101600" cap="flat" cmpd="sng" algn="ctr">
            <a:solidFill>
              <a:srgbClr val="FFFF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2" name="Texto explicativo retangular 71"/>
          <p:cNvSpPr/>
          <p:nvPr/>
        </p:nvSpPr>
        <p:spPr bwMode="auto">
          <a:xfrm>
            <a:off x="6479704" y="4797152"/>
            <a:ext cx="2268760" cy="864096"/>
          </a:xfrm>
          <a:prstGeom prst="wedgeRectCallout">
            <a:avLst>
              <a:gd name="adj1" fmla="val -129714"/>
              <a:gd name="adj2" fmla="val -112976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FF0000"/>
                </a:solidFill>
                <a:latin typeface="Century Gothic" pitchFamily="34" charset="0"/>
              </a:rPr>
              <a:t>Solstício de Verão do HS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entury Gothic" pitchFamily="34" charset="0"/>
            </a:endParaRPr>
          </a:p>
        </p:txBody>
      </p:sp>
      <p:sp>
        <p:nvSpPr>
          <p:cNvPr id="73" name="Texto explicativo retangular 72"/>
          <p:cNvSpPr/>
          <p:nvPr/>
        </p:nvSpPr>
        <p:spPr bwMode="auto">
          <a:xfrm>
            <a:off x="504056" y="1628800"/>
            <a:ext cx="1907704" cy="648072"/>
          </a:xfrm>
          <a:prstGeom prst="wedgeRectCallout">
            <a:avLst>
              <a:gd name="adj1" fmla="val 112827"/>
              <a:gd name="adj2" fmla="val -6449"/>
            </a:avLst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FFFF00"/>
                </a:solidFill>
                <a:latin typeface="Century Gothic" pitchFamily="34" charset="0"/>
              </a:rPr>
              <a:t>Equinócios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entury Gothic" pitchFamily="34" charset="0"/>
            </a:endParaRPr>
          </a:p>
        </p:txBody>
      </p:sp>
      <p:sp>
        <p:nvSpPr>
          <p:cNvPr id="74" name="Texto explicativo retangular 73"/>
          <p:cNvSpPr/>
          <p:nvPr/>
        </p:nvSpPr>
        <p:spPr bwMode="auto">
          <a:xfrm>
            <a:off x="179512" y="4653136"/>
            <a:ext cx="2268760" cy="864096"/>
          </a:xfrm>
          <a:prstGeom prst="wedgeRectCallout">
            <a:avLst>
              <a:gd name="adj1" fmla="val 81132"/>
              <a:gd name="adj2" fmla="val -156585"/>
            </a:avLst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00B0F0"/>
                </a:solidFill>
                <a:latin typeface="Century Gothic" pitchFamily="34" charset="0"/>
              </a:rPr>
              <a:t>Solstício de Inverno do HS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entury Gothic" pitchFamily="34" charset="0"/>
            </a:endParaRPr>
          </a:p>
        </p:txBody>
      </p:sp>
      <p:sp>
        <p:nvSpPr>
          <p:cNvPr id="75" name="Text Box 29"/>
          <p:cNvSpPr txBox="1">
            <a:spLocks noChangeArrowheads="1"/>
          </p:cNvSpPr>
          <p:nvPr/>
        </p:nvSpPr>
        <p:spPr bwMode="auto">
          <a:xfrm>
            <a:off x="7164214" y="2924944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itchFamily="34" charset="0"/>
              </a:rPr>
              <a:t>PCS</a:t>
            </a:r>
          </a:p>
        </p:txBody>
      </p:sp>
      <p:sp>
        <p:nvSpPr>
          <p:cNvPr id="76" name="Line 26"/>
          <p:cNvSpPr>
            <a:spLocks noChangeShapeType="1"/>
          </p:cNvSpPr>
          <p:nvPr/>
        </p:nvSpPr>
        <p:spPr bwMode="auto">
          <a:xfrm flipV="1">
            <a:off x="4644008" y="3144965"/>
            <a:ext cx="2232248" cy="788091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4" name="Grupo 101"/>
          <p:cNvGrpSpPr/>
          <p:nvPr/>
        </p:nvGrpSpPr>
        <p:grpSpPr>
          <a:xfrm rot="18342476">
            <a:off x="6555873" y="2836303"/>
            <a:ext cx="636551" cy="636551"/>
            <a:chOff x="7100825" y="2059484"/>
            <a:chExt cx="636551" cy="636551"/>
          </a:xfrm>
        </p:grpSpPr>
        <p:sp>
          <p:nvSpPr>
            <p:cNvPr id="78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9" name="Elipse 78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4141093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39" name="Grupo 101"/>
          <p:cNvGrpSpPr/>
          <p:nvPr/>
        </p:nvGrpSpPr>
        <p:grpSpPr>
          <a:xfrm rot="18342476">
            <a:off x="4351918" y="1173747"/>
            <a:ext cx="636551" cy="636551"/>
            <a:chOff x="7100825" y="2059484"/>
            <a:chExt cx="636551" cy="636551"/>
          </a:xfrm>
        </p:grpSpPr>
        <p:sp>
          <p:nvSpPr>
            <p:cNvPr id="41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43" name="Elipse 42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51" name="CaixaDeTexto 34"/>
          <p:cNvSpPr txBox="1">
            <a:spLocks noChangeArrowheads="1"/>
          </p:cNvSpPr>
          <p:nvPr/>
        </p:nvSpPr>
        <p:spPr bwMode="auto">
          <a:xfrm>
            <a:off x="4872583" y="1177588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FF00"/>
                </a:solidFill>
                <a:latin typeface="Century Gothic" pitchFamily="34" charset="0"/>
              </a:rPr>
              <a:t>Zênite</a:t>
            </a:r>
            <a:endParaRPr lang="pt-BR" sz="2800" b="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46" name="Oval 25"/>
          <p:cNvSpPr>
            <a:spLocks noChangeArrowheads="1"/>
          </p:cNvSpPr>
          <p:nvPr/>
        </p:nvSpPr>
        <p:spPr bwMode="auto">
          <a:xfrm>
            <a:off x="4971321" y="3094361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6" grpId="0" animBg="1"/>
      <p:bldP spid="40" grpId="0" animBg="1"/>
      <p:bldP spid="72" grpId="0" animBg="1"/>
      <p:bldP spid="73" grpId="0" animBg="1"/>
      <p:bldP spid="74" grpId="0" animBg="1"/>
      <p:bldP spid="5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-108520" y="214313"/>
            <a:ext cx="925252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As trajetórias na Zona </a:t>
            </a:r>
            <a:r>
              <a:rPr lang="pt-BR" sz="3600" dirty="0" err="1" smtClean="0">
                <a:solidFill>
                  <a:schemeClr val="bg1"/>
                </a:solidFill>
                <a:latin typeface="Century Gothic" pitchFamily="34" charset="0"/>
              </a:rPr>
              <a:t>Temperada-HN</a:t>
            </a:r>
            <a:endParaRPr lang="pt-BR" sz="36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2" name="Elipse 51"/>
          <p:cNvSpPr>
            <a:spLocks noChangeAspect="1"/>
          </p:cNvSpPr>
          <p:nvPr/>
        </p:nvSpPr>
        <p:spPr bwMode="auto">
          <a:xfrm flipH="1">
            <a:off x="3084848" y="1772618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grpSp>
        <p:nvGrpSpPr>
          <p:cNvPr id="53" name="Grupo 40"/>
          <p:cNvGrpSpPr>
            <a:grpSpLocks/>
          </p:cNvGrpSpPr>
          <p:nvPr/>
        </p:nvGrpSpPr>
        <p:grpSpPr bwMode="auto">
          <a:xfrm flipH="1">
            <a:off x="1736794" y="1484586"/>
            <a:ext cx="5832648" cy="4752975"/>
            <a:chOff x="1714480" y="1484313"/>
            <a:chExt cx="5832669" cy="4752975"/>
          </a:xfrm>
        </p:grpSpPr>
        <p:sp>
          <p:nvSpPr>
            <p:cNvPr id="102" name="Oval 2"/>
            <p:cNvSpPr>
              <a:spLocks noChangeArrowheads="1"/>
            </p:cNvSpPr>
            <p:nvPr/>
          </p:nvSpPr>
          <p:spPr bwMode="auto">
            <a:xfrm>
              <a:off x="2237634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rgbClr val="0070C0">
                    <a:alpha val="24000"/>
                  </a:srgbClr>
                </a:gs>
                <a:gs pos="7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rgbClr val="7030A0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03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635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04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635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05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 smtClean="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  <a:endParaRPr lang="pt-BR" sz="4000" dirty="0">
                <a:solidFill>
                  <a:srgbClr val="FF3300"/>
                </a:solidFill>
                <a:latin typeface="Century Gothic" pitchFamily="34" charset="0"/>
              </a:endParaRPr>
            </a:p>
          </p:txBody>
        </p:sp>
        <p:sp>
          <p:nvSpPr>
            <p:cNvPr id="106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635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07" name="Text Box 23"/>
            <p:cNvSpPr txBox="1">
              <a:spLocks noChangeArrowheads="1"/>
            </p:cNvSpPr>
            <p:nvPr/>
          </p:nvSpPr>
          <p:spPr bwMode="auto">
            <a:xfrm>
              <a:off x="7186786" y="3571876"/>
              <a:ext cx="360363" cy="707886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 smtClean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  <a:endParaRPr lang="pt-BR" sz="4000" dirty="0">
                <a:solidFill>
                  <a:srgbClr val="FF3300"/>
                </a:solidFill>
                <a:latin typeface="Century Gothic" pitchFamily="34" charset="0"/>
              </a:endParaRPr>
            </a:p>
          </p:txBody>
        </p:sp>
        <p:sp>
          <p:nvSpPr>
            <p:cNvPr id="108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635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09" name="Arc 4"/>
            <p:cNvSpPr>
              <a:spLocks/>
            </p:cNvSpPr>
            <p:nvPr/>
          </p:nvSpPr>
          <p:spPr bwMode="auto">
            <a:xfrm flipV="1">
              <a:off x="2248442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50800" cap="rnd">
              <a:solidFill>
                <a:srgbClr val="00B050">
                  <a:alpha val="65000"/>
                </a:srgb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54" name="Arc 3"/>
          <p:cNvSpPr>
            <a:spLocks/>
          </p:cNvSpPr>
          <p:nvPr/>
        </p:nvSpPr>
        <p:spPr bwMode="auto">
          <a:xfrm rot="669280" flipH="1" flipV="1">
            <a:off x="2487830" y="3403402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5" name="Arc 5"/>
          <p:cNvSpPr>
            <a:spLocks/>
          </p:cNvSpPr>
          <p:nvPr/>
        </p:nvSpPr>
        <p:spPr bwMode="auto">
          <a:xfrm flipH="1" flipV="1">
            <a:off x="2384379" y="3860850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2000"/>
            </a:srgbClr>
          </a:solidFill>
          <a:ln w="101600">
            <a:solidFill>
              <a:srgbClr val="339966">
                <a:alpha val="9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66" name="Grupo 55"/>
          <p:cNvGrpSpPr/>
          <p:nvPr/>
        </p:nvGrpSpPr>
        <p:grpSpPr>
          <a:xfrm flipH="1">
            <a:off x="4600763" y="3313018"/>
            <a:ext cx="288032" cy="648072"/>
            <a:chOff x="4499992" y="3313216"/>
            <a:chExt cx="288032" cy="648072"/>
          </a:xfrm>
        </p:grpSpPr>
        <p:sp>
          <p:nvSpPr>
            <p:cNvPr id="96" name="Elipse 95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97" name="Conector reto 96"/>
            <p:cNvCxnSpPr>
              <a:stCxn id="96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8" name="Conector reto 97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9" name="Conector reto 98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0" name="Conector reto 99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1" name="Conector reto 100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67" name="Oval 25"/>
          <p:cNvSpPr>
            <a:spLocks noChangeArrowheads="1"/>
          </p:cNvSpPr>
          <p:nvPr/>
        </p:nvSpPr>
        <p:spPr bwMode="auto">
          <a:xfrm flipH="1">
            <a:off x="6955238" y="386085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8" name="Oval 25"/>
          <p:cNvSpPr>
            <a:spLocks noChangeArrowheads="1"/>
          </p:cNvSpPr>
          <p:nvPr/>
        </p:nvSpPr>
        <p:spPr bwMode="auto">
          <a:xfrm flipH="1">
            <a:off x="2274718" y="386085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7" name="Lua 76"/>
          <p:cNvSpPr/>
          <p:nvPr/>
        </p:nvSpPr>
        <p:spPr bwMode="auto">
          <a:xfrm rot="5400000" flipH="1">
            <a:off x="4148514" y="3779288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81" name="Line 26"/>
          <p:cNvSpPr>
            <a:spLocks noChangeShapeType="1"/>
          </p:cNvSpPr>
          <p:nvPr/>
        </p:nvSpPr>
        <p:spPr bwMode="auto">
          <a:xfrm flipH="1">
            <a:off x="4729326" y="1484115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84" name="Arco 83"/>
          <p:cNvSpPr/>
          <p:nvPr/>
        </p:nvSpPr>
        <p:spPr bwMode="auto">
          <a:xfrm rot="12039306" flipH="1">
            <a:off x="4672689" y="1966183"/>
            <a:ext cx="1372305" cy="4527699"/>
          </a:xfrm>
          <a:prstGeom prst="arc">
            <a:avLst>
              <a:gd name="adj1" fmla="val 20702638"/>
              <a:gd name="adj2" fmla="val 7432964"/>
            </a:avLst>
          </a:prstGeom>
          <a:noFill/>
          <a:ln w="101600" cap="flat" cmpd="sng" algn="ctr">
            <a:solidFill>
              <a:srgbClr val="FFFF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5" name="Arco 84"/>
          <p:cNvSpPr/>
          <p:nvPr/>
        </p:nvSpPr>
        <p:spPr bwMode="auto">
          <a:xfrm rot="12087039" flipH="1">
            <a:off x="4107300" y="1569771"/>
            <a:ext cx="1391903" cy="4669770"/>
          </a:xfrm>
          <a:prstGeom prst="arc">
            <a:avLst>
              <a:gd name="adj1" fmla="val 19309063"/>
              <a:gd name="adj2" fmla="val 8673855"/>
            </a:avLst>
          </a:prstGeom>
          <a:noFill/>
          <a:ln w="101600" cap="flat" cmpd="sng" algn="ctr">
            <a:solidFill>
              <a:srgbClr val="00B0F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6" name="Arco 85"/>
          <p:cNvSpPr/>
          <p:nvPr/>
        </p:nvSpPr>
        <p:spPr bwMode="auto">
          <a:xfrm rot="12039306" flipH="1">
            <a:off x="3535570" y="1412776"/>
            <a:ext cx="1372305" cy="4527699"/>
          </a:xfrm>
          <a:prstGeom prst="arc">
            <a:avLst>
              <a:gd name="adj1" fmla="val 18295421"/>
              <a:gd name="adj2" fmla="val 9733159"/>
            </a:avLst>
          </a:prstGeom>
          <a:noFill/>
          <a:ln w="101600" cap="flat" cmpd="sng" algn="ctr">
            <a:solidFill>
              <a:srgbClr val="FFFF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7" name="Texto explicativo retangular 86"/>
          <p:cNvSpPr/>
          <p:nvPr/>
        </p:nvSpPr>
        <p:spPr bwMode="auto">
          <a:xfrm flipH="1">
            <a:off x="399448" y="5373216"/>
            <a:ext cx="2268760" cy="864096"/>
          </a:xfrm>
          <a:prstGeom prst="wedgeRectCallout">
            <a:avLst>
              <a:gd name="adj1" fmla="val -141568"/>
              <a:gd name="adj2" fmla="val -187674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FF0000"/>
                </a:solidFill>
                <a:latin typeface="Century Gothic" pitchFamily="34" charset="0"/>
              </a:rPr>
              <a:t>Solstício de Verão do HN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entury Gothic" pitchFamily="34" charset="0"/>
            </a:endParaRPr>
          </a:p>
        </p:txBody>
      </p:sp>
      <p:sp>
        <p:nvSpPr>
          <p:cNvPr id="88" name="Texto explicativo retangular 87"/>
          <p:cNvSpPr/>
          <p:nvPr/>
        </p:nvSpPr>
        <p:spPr bwMode="auto">
          <a:xfrm flipH="1">
            <a:off x="6993378" y="1628602"/>
            <a:ext cx="1907704" cy="648072"/>
          </a:xfrm>
          <a:prstGeom prst="wedgeRectCallout">
            <a:avLst>
              <a:gd name="adj1" fmla="val 112827"/>
              <a:gd name="adj2" fmla="val -6449"/>
            </a:avLst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FFFF00"/>
                </a:solidFill>
                <a:latin typeface="Century Gothic" pitchFamily="34" charset="0"/>
              </a:rPr>
              <a:t>Equinócios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entury Gothic" pitchFamily="34" charset="0"/>
            </a:endParaRPr>
          </a:p>
        </p:txBody>
      </p:sp>
      <p:sp>
        <p:nvSpPr>
          <p:cNvPr id="89" name="Texto explicativo retangular 88"/>
          <p:cNvSpPr/>
          <p:nvPr/>
        </p:nvSpPr>
        <p:spPr bwMode="auto">
          <a:xfrm flipH="1">
            <a:off x="6660232" y="5229200"/>
            <a:ext cx="2304256" cy="864096"/>
          </a:xfrm>
          <a:prstGeom prst="wedgeRectCallout">
            <a:avLst>
              <a:gd name="adj1" fmla="val 71795"/>
              <a:gd name="adj2" fmla="val -178372"/>
            </a:avLst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00B0F0"/>
                </a:solidFill>
                <a:latin typeface="Century Gothic" pitchFamily="34" charset="0"/>
              </a:rPr>
              <a:t>Solstício de Inverno do HN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entury Gothic" pitchFamily="34" charset="0"/>
            </a:endParaRPr>
          </a:p>
        </p:txBody>
      </p:sp>
      <p:sp>
        <p:nvSpPr>
          <p:cNvPr id="90" name="Text Box 29"/>
          <p:cNvSpPr txBox="1">
            <a:spLocks noChangeArrowheads="1"/>
          </p:cNvSpPr>
          <p:nvPr/>
        </p:nvSpPr>
        <p:spPr bwMode="auto">
          <a:xfrm flipH="1">
            <a:off x="1448762" y="2924746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 smtClean="0">
                <a:solidFill>
                  <a:srgbClr val="FFFF00"/>
                </a:solidFill>
                <a:latin typeface="Century Gothic" pitchFamily="34" charset="0"/>
              </a:rPr>
              <a:t>PCN</a:t>
            </a:r>
            <a:endParaRPr lang="pt-BR" sz="1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91" name="Line 26"/>
          <p:cNvSpPr>
            <a:spLocks noChangeShapeType="1"/>
          </p:cNvSpPr>
          <p:nvPr/>
        </p:nvSpPr>
        <p:spPr bwMode="auto">
          <a:xfrm flipH="1" flipV="1">
            <a:off x="2528882" y="3144767"/>
            <a:ext cx="2232248" cy="788091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92" name="Grupo 101"/>
          <p:cNvGrpSpPr/>
          <p:nvPr/>
        </p:nvGrpSpPr>
        <p:grpSpPr>
          <a:xfrm rot="3257524" flipH="1">
            <a:off x="2212714" y="2836105"/>
            <a:ext cx="636551" cy="636551"/>
            <a:chOff x="7100825" y="2059484"/>
            <a:chExt cx="636551" cy="636551"/>
          </a:xfrm>
        </p:grpSpPr>
        <p:sp>
          <p:nvSpPr>
            <p:cNvPr id="94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95" name="Elipse 94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93" name="Oval 25"/>
          <p:cNvSpPr>
            <a:spLocks noChangeArrowheads="1"/>
          </p:cNvSpPr>
          <p:nvPr/>
        </p:nvSpPr>
        <p:spPr bwMode="auto">
          <a:xfrm flipH="1">
            <a:off x="5121170" y="465293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82" name="Oval 25"/>
          <p:cNvSpPr>
            <a:spLocks noChangeArrowheads="1"/>
          </p:cNvSpPr>
          <p:nvPr/>
        </p:nvSpPr>
        <p:spPr bwMode="auto">
          <a:xfrm flipH="1">
            <a:off x="4290942" y="3094163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39" name="Grupo 101"/>
          <p:cNvGrpSpPr/>
          <p:nvPr/>
        </p:nvGrpSpPr>
        <p:grpSpPr>
          <a:xfrm rot="18342476">
            <a:off x="4381102" y="1212659"/>
            <a:ext cx="636551" cy="636551"/>
            <a:chOff x="7100825" y="2059484"/>
            <a:chExt cx="636551" cy="636551"/>
          </a:xfrm>
        </p:grpSpPr>
        <p:sp>
          <p:nvSpPr>
            <p:cNvPr id="40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41" name="Elipse 40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42" name="CaixaDeTexto 34"/>
          <p:cNvSpPr txBox="1">
            <a:spLocks noChangeArrowheads="1"/>
          </p:cNvSpPr>
          <p:nvPr/>
        </p:nvSpPr>
        <p:spPr bwMode="auto">
          <a:xfrm>
            <a:off x="4901767" y="1216500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FF00"/>
                </a:solidFill>
                <a:latin typeface="Century Gothic" pitchFamily="34" charset="0"/>
              </a:rPr>
              <a:t>Zênite</a:t>
            </a:r>
            <a:endParaRPr lang="pt-BR" sz="2800" b="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4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lipse 68"/>
          <p:cNvSpPr>
            <a:spLocks noChangeAspect="1"/>
          </p:cNvSpPr>
          <p:nvPr/>
        </p:nvSpPr>
        <p:spPr bwMode="auto">
          <a:xfrm>
            <a:off x="3079929" y="1772816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42" name="Oval 2"/>
          <p:cNvSpPr>
            <a:spLocks noChangeArrowheads="1"/>
          </p:cNvSpPr>
          <p:nvPr/>
        </p:nvSpPr>
        <p:spPr bwMode="auto">
          <a:xfrm>
            <a:off x="2358848" y="1484784"/>
            <a:ext cx="4681520" cy="4752975"/>
          </a:xfrm>
          <a:prstGeom prst="ellipse">
            <a:avLst/>
          </a:prstGeom>
          <a:gradFill flip="none" rotWithShape="1">
            <a:gsLst>
              <a:gs pos="65000">
                <a:srgbClr val="0070C0">
                  <a:alpha val="24000"/>
                </a:srgbClr>
              </a:gs>
              <a:gs pos="7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 w="101600">
            <a:solidFill>
              <a:srgbClr val="7030A0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44" name="Line 6"/>
          <p:cNvSpPr>
            <a:spLocks noChangeShapeType="1"/>
          </p:cNvSpPr>
          <p:nvPr/>
        </p:nvSpPr>
        <p:spPr bwMode="auto">
          <a:xfrm flipV="1">
            <a:off x="4215358" y="3140967"/>
            <a:ext cx="860698" cy="1596603"/>
          </a:xfrm>
          <a:prstGeom prst="line">
            <a:avLst/>
          </a:prstGeom>
          <a:noFill/>
          <a:ln w="63500">
            <a:solidFill>
              <a:schemeClr val="accent6">
                <a:lumMod val="40000"/>
                <a:lumOff val="60000"/>
                <a:alpha val="4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6419" name="Text Box 21"/>
          <p:cNvSpPr txBox="1">
            <a:spLocks noChangeArrowheads="1"/>
          </p:cNvSpPr>
          <p:nvPr/>
        </p:nvSpPr>
        <p:spPr bwMode="auto">
          <a:xfrm>
            <a:off x="1691680" y="3573934"/>
            <a:ext cx="360362" cy="707886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itchFamily="34" charset="0"/>
              </a:rPr>
              <a:t>N</a:t>
            </a:r>
          </a:p>
        </p:txBody>
      </p:sp>
      <p:sp>
        <p:nvSpPr>
          <p:cNvPr id="16420" name="Text Box 22"/>
          <p:cNvSpPr txBox="1">
            <a:spLocks noChangeArrowheads="1"/>
          </p:cNvSpPr>
          <p:nvPr/>
        </p:nvSpPr>
        <p:spPr bwMode="auto">
          <a:xfrm>
            <a:off x="5075734" y="2577098"/>
            <a:ext cx="360362" cy="707886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 smtClean="0">
                <a:solidFill>
                  <a:srgbClr val="FF3300"/>
                </a:solidFill>
                <a:latin typeface="Century Gothic" pitchFamily="34" charset="0"/>
              </a:rPr>
              <a:t>N</a:t>
            </a:r>
            <a:endParaRPr lang="pt-BR" sz="4000" dirty="0">
              <a:solidFill>
                <a:srgbClr val="FF3300"/>
              </a:solidFill>
              <a:latin typeface="Century Gothic" pitchFamily="34" charset="0"/>
            </a:endParaRPr>
          </a:p>
        </p:txBody>
      </p:sp>
      <p:sp>
        <p:nvSpPr>
          <p:cNvPr id="16421" name="Text Box 23"/>
          <p:cNvSpPr txBox="1">
            <a:spLocks noChangeArrowheads="1"/>
          </p:cNvSpPr>
          <p:nvPr/>
        </p:nvSpPr>
        <p:spPr bwMode="auto">
          <a:xfrm>
            <a:off x="7141121" y="3572347"/>
            <a:ext cx="360362" cy="707886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 smtClean="0">
                <a:solidFill>
                  <a:srgbClr val="FF3300"/>
                </a:solidFill>
                <a:latin typeface="Century Gothic" pitchFamily="34" charset="0"/>
              </a:rPr>
              <a:t>N</a:t>
            </a:r>
            <a:endParaRPr lang="pt-BR" sz="4000" dirty="0">
              <a:solidFill>
                <a:srgbClr val="FF3300"/>
              </a:solidFill>
              <a:latin typeface="Century Gothic" pitchFamily="34" charset="0"/>
            </a:endParaRPr>
          </a:p>
        </p:txBody>
      </p:sp>
      <p:sp>
        <p:nvSpPr>
          <p:cNvPr id="49" name="Line 7"/>
          <p:cNvSpPr>
            <a:spLocks noChangeShapeType="1"/>
          </p:cNvSpPr>
          <p:nvPr/>
        </p:nvSpPr>
        <p:spPr bwMode="auto">
          <a:xfrm>
            <a:off x="2407195" y="3929534"/>
            <a:ext cx="4679950" cy="0"/>
          </a:xfrm>
          <a:prstGeom prst="line">
            <a:avLst/>
          </a:prstGeom>
          <a:noFill/>
          <a:ln w="63500">
            <a:solidFill>
              <a:schemeClr val="accent6">
                <a:lumMod val="40000"/>
                <a:lumOff val="60000"/>
                <a:alpha val="42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6416" name="Arc 4"/>
          <p:cNvSpPr>
            <a:spLocks/>
          </p:cNvSpPr>
          <p:nvPr/>
        </p:nvSpPr>
        <p:spPr bwMode="auto">
          <a:xfrm flipV="1">
            <a:off x="2369656" y="3142134"/>
            <a:ext cx="4679933" cy="1584325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99" y="21728"/>
                </a:moveTo>
                <a:cubicBezTo>
                  <a:pt x="43128" y="33607"/>
                  <a:pt x="3347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43200" stroke="0" extrusionOk="0">
                <a:moveTo>
                  <a:pt x="43199" y="21728"/>
                </a:moveTo>
                <a:cubicBezTo>
                  <a:pt x="43128" y="33607"/>
                  <a:pt x="3347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  <a:ln w="66675" cap="sq">
            <a:solidFill>
              <a:srgbClr val="00B0F0">
                <a:alpha val="60000"/>
              </a:srgbClr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6418" name="Text Box 20"/>
          <p:cNvSpPr txBox="1">
            <a:spLocks noChangeArrowheads="1"/>
          </p:cNvSpPr>
          <p:nvPr/>
        </p:nvSpPr>
        <p:spPr bwMode="auto">
          <a:xfrm>
            <a:off x="3835952" y="4653136"/>
            <a:ext cx="360362" cy="707886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itchFamily="34" charset="0"/>
              </a:rPr>
              <a:t>N</a:t>
            </a:r>
          </a:p>
        </p:txBody>
      </p:sp>
      <p:sp>
        <p:nvSpPr>
          <p:cNvPr id="16393" name="Arc 3"/>
          <p:cNvSpPr>
            <a:spLocks/>
          </p:cNvSpPr>
          <p:nvPr/>
        </p:nvSpPr>
        <p:spPr bwMode="auto">
          <a:xfrm rot="20930720" flipV="1">
            <a:off x="2823146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44624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As trajetórias no Polo Sul da Terra</a:t>
            </a:r>
          </a:p>
        </p:txBody>
      </p:sp>
      <p:sp>
        <p:nvSpPr>
          <p:cNvPr id="16408" name="Arc 5"/>
          <p:cNvSpPr>
            <a:spLocks/>
          </p:cNvSpPr>
          <p:nvPr/>
        </p:nvSpPr>
        <p:spPr bwMode="auto">
          <a:xfrm flipV="1">
            <a:off x="2377892" y="3861048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0"/>
            </a:srgbClr>
          </a:solidFill>
          <a:ln w="101600">
            <a:solidFill>
              <a:srgbClr val="00B0F0">
                <a:alpha val="8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" name="Grupo 55"/>
          <p:cNvGrpSpPr/>
          <p:nvPr/>
        </p:nvGrpSpPr>
        <p:grpSpPr>
          <a:xfrm>
            <a:off x="4516343" y="3313216"/>
            <a:ext cx="288032" cy="648072"/>
            <a:chOff x="4499992" y="3313216"/>
            <a:chExt cx="288032" cy="648072"/>
          </a:xfrm>
        </p:grpSpPr>
        <p:sp>
          <p:nvSpPr>
            <p:cNvPr id="60" name="Elipse 5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61" name="Conector reto 60"/>
            <p:cNvCxnSpPr>
              <a:stCxn id="6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Conector reto 6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3" name="Conector reto 6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4" name="Conector reto 63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5" name="Conector reto 64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5" name="Oval 25"/>
          <p:cNvSpPr>
            <a:spLocks noChangeArrowheads="1"/>
          </p:cNvSpPr>
          <p:nvPr/>
        </p:nvSpPr>
        <p:spPr bwMode="auto">
          <a:xfrm>
            <a:off x="2307025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6987545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0" name="Lua 69"/>
          <p:cNvSpPr/>
          <p:nvPr/>
        </p:nvSpPr>
        <p:spPr bwMode="auto">
          <a:xfrm rot="16200000">
            <a:off x="4131392" y="3793777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50" name="Line 26"/>
          <p:cNvSpPr>
            <a:spLocks noChangeShapeType="1"/>
          </p:cNvSpPr>
          <p:nvPr/>
        </p:nvSpPr>
        <p:spPr bwMode="auto">
          <a:xfrm>
            <a:off x="4675812" y="1484313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6" name="Oval 25"/>
          <p:cNvSpPr>
            <a:spLocks noChangeArrowheads="1"/>
          </p:cNvSpPr>
          <p:nvPr/>
        </p:nvSpPr>
        <p:spPr bwMode="auto">
          <a:xfrm>
            <a:off x="4983196" y="308248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3" name="Texto explicativo retangular 72"/>
          <p:cNvSpPr/>
          <p:nvPr/>
        </p:nvSpPr>
        <p:spPr bwMode="auto">
          <a:xfrm>
            <a:off x="323528" y="5589240"/>
            <a:ext cx="1944216" cy="504056"/>
          </a:xfrm>
          <a:prstGeom prst="wedgeRectCallout">
            <a:avLst>
              <a:gd name="adj1" fmla="val 59188"/>
              <a:gd name="adj2" fmla="val -331764"/>
            </a:avLst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FFFF00"/>
                </a:solidFill>
                <a:latin typeface="Century Gothic" pitchFamily="34" charset="0"/>
              </a:rPr>
              <a:t>Equinócios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entury Gothic" pitchFamily="34" charset="0"/>
            </a:endParaRPr>
          </a:p>
        </p:txBody>
      </p:sp>
      <p:sp>
        <p:nvSpPr>
          <p:cNvPr id="75" name="Text Box 29"/>
          <p:cNvSpPr txBox="1">
            <a:spLocks noChangeArrowheads="1"/>
          </p:cNvSpPr>
          <p:nvPr/>
        </p:nvSpPr>
        <p:spPr bwMode="auto">
          <a:xfrm>
            <a:off x="5292080" y="851952"/>
            <a:ext cx="1584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3200" dirty="0" smtClean="0">
                <a:solidFill>
                  <a:srgbClr val="FFFF00"/>
                </a:solidFill>
                <a:latin typeface="Century Gothic" pitchFamily="34" charset="0"/>
              </a:rPr>
              <a:t>≡ PCS</a:t>
            </a:r>
            <a:endParaRPr lang="pt-BR" sz="32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4141093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02" name="Arco 101"/>
          <p:cNvSpPr/>
          <p:nvPr/>
        </p:nvSpPr>
        <p:spPr bwMode="auto">
          <a:xfrm rot="5400000">
            <a:off x="3978150" y="2240868"/>
            <a:ext cx="1512168" cy="4464497"/>
          </a:xfrm>
          <a:prstGeom prst="arc">
            <a:avLst>
              <a:gd name="adj1" fmla="val 5558696"/>
              <a:gd name="adj2" fmla="val 16094195"/>
            </a:avLst>
          </a:prstGeom>
          <a:noFill/>
          <a:ln w="69850" cap="flat" cmpd="sng" algn="ctr">
            <a:solidFill>
              <a:srgbClr val="FFFF00">
                <a:alpha val="27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3" name="Arco 102"/>
          <p:cNvSpPr/>
          <p:nvPr/>
        </p:nvSpPr>
        <p:spPr bwMode="auto">
          <a:xfrm rot="5400000">
            <a:off x="3878959" y="2303911"/>
            <a:ext cx="1674114" cy="4464496"/>
          </a:xfrm>
          <a:prstGeom prst="arc">
            <a:avLst>
              <a:gd name="adj1" fmla="val 15904428"/>
              <a:gd name="adj2" fmla="val 5678069"/>
            </a:avLst>
          </a:prstGeom>
          <a:noFill/>
          <a:ln w="101600" cap="flat" cmpd="sng" algn="ctr">
            <a:solidFill>
              <a:srgbClr val="FFFF00">
                <a:alpha val="8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6" name="Arco 105"/>
          <p:cNvSpPr/>
          <p:nvPr/>
        </p:nvSpPr>
        <p:spPr bwMode="auto">
          <a:xfrm rot="5400000">
            <a:off x="3982620" y="985343"/>
            <a:ext cx="1430930" cy="4464497"/>
          </a:xfrm>
          <a:prstGeom prst="arc">
            <a:avLst>
              <a:gd name="adj1" fmla="val 5539837"/>
              <a:gd name="adj2" fmla="val 15999547"/>
            </a:avLst>
          </a:prstGeom>
          <a:noFill/>
          <a:ln w="69850" cap="flat" cmpd="sng" algn="ctr">
            <a:solidFill>
              <a:srgbClr val="FFFF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7" name="Arco 106"/>
          <p:cNvSpPr/>
          <p:nvPr/>
        </p:nvSpPr>
        <p:spPr bwMode="auto">
          <a:xfrm rot="5400000">
            <a:off x="3896744" y="1052736"/>
            <a:ext cx="1584176" cy="4464496"/>
          </a:xfrm>
          <a:prstGeom prst="arc">
            <a:avLst>
              <a:gd name="adj1" fmla="val 15904428"/>
              <a:gd name="adj2" fmla="val 5678069"/>
            </a:avLst>
          </a:prstGeom>
          <a:noFill/>
          <a:ln w="101600" cap="flat" cmpd="sng" algn="ctr">
            <a:solidFill>
              <a:srgbClr val="FFFF00">
                <a:alpha val="8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8" name="CaixaDeTexto 34"/>
          <p:cNvSpPr txBox="1">
            <a:spLocks noChangeArrowheads="1"/>
          </p:cNvSpPr>
          <p:nvPr/>
        </p:nvSpPr>
        <p:spPr bwMode="auto">
          <a:xfrm>
            <a:off x="3491880" y="836712"/>
            <a:ext cx="23762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itchFamily="34" charset="0"/>
              </a:rPr>
              <a:t>Zênite</a:t>
            </a:r>
            <a:endParaRPr lang="pt-BR" sz="32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74" name="Texto explicativo retangular 73"/>
          <p:cNvSpPr/>
          <p:nvPr/>
        </p:nvSpPr>
        <p:spPr bwMode="auto">
          <a:xfrm>
            <a:off x="6516216" y="5589240"/>
            <a:ext cx="2268760" cy="864096"/>
          </a:xfrm>
          <a:prstGeom prst="wedgeRectCallout">
            <a:avLst>
              <a:gd name="adj1" fmla="val -78795"/>
              <a:gd name="adj2" fmla="val -90980"/>
            </a:avLst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00B0F0"/>
                </a:solidFill>
                <a:latin typeface="Century Gothic" pitchFamily="34" charset="0"/>
              </a:rPr>
              <a:t>Solstício de Inverno do HS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entury Gothic" pitchFamily="34" charset="0"/>
            </a:endParaRPr>
          </a:p>
        </p:txBody>
      </p:sp>
      <p:sp>
        <p:nvSpPr>
          <p:cNvPr id="72" name="Texto explicativo retangular 71"/>
          <p:cNvSpPr/>
          <p:nvPr/>
        </p:nvSpPr>
        <p:spPr bwMode="auto">
          <a:xfrm>
            <a:off x="323528" y="1484784"/>
            <a:ext cx="2268760" cy="864096"/>
          </a:xfrm>
          <a:prstGeom prst="wedgeRectCallout">
            <a:avLst>
              <a:gd name="adj1" fmla="val 46437"/>
              <a:gd name="adj2" fmla="val 172104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FF0000"/>
                </a:solidFill>
                <a:latin typeface="Century Gothic" pitchFamily="34" charset="0"/>
              </a:rPr>
              <a:t>Solstício de Verão do HS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entury Gothic" pitchFamily="34" charset="0"/>
            </a:endParaRPr>
          </a:p>
        </p:txBody>
      </p:sp>
      <p:sp>
        <p:nvSpPr>
          <p:cNvPr id="109" name="Triângulo isósceles 108"/>
          <p:cNvSpPr/>
          <p:nvPr/>
        </p:nvSpPr>
        <p:spPr bwMode="auto">
          <a:xfrm rot="5225696">
            <a:off x="5076056" y="3870192"/>
            <a:ext cx="360040" cy="360040"/>
          </a:xfrm>
          <a:prstGeom prst="triangle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0" name="Triângulo isósceles 109"/>
          <p:cNvSpPr/>
          <p:nvPr/>
        </p:nvSpPr>
        <p:spPr bwMode="auto">
          <a:xfrm rot="5136638">
            <a:off x="5107808" y="5166084"/>
            <a:ext cx="360040" cy="360040"/>
          </a:xfrm>
          <a:prstGeom prst="triangle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1" name="Triângulo isósceles 110"/>
          <p:cNvSpPr/>
          <p:nvPr/>
        </p:nvSpPr>
        <p:spPr bwMode="auto">
          <a:xfrm rot="5225696">
            <a:off x="5094093" y="4542519"/>
            <a:ext cx="360040" cy="360040"/>
          </a:xfrm>
          <a:prstGeom prst="triangle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3" name="Grupo 101"/>
          <p:cNvGrpSpPr/>
          <p:nvPr/>
        </p:nvGrpSpPr>
        <p:grpSpPr>
          <a:xfrm rot="18342476">
            <a:off x="4357344" y="1193203"/>
            <a:ext cx="636551" cy="636551"/>
            <a:chOff x="7100825" y="2059484"/>
            <a:chExt cx="636551" cy="636551"/>
          </a:xfrm>
        </p:grpSpPr>
        <p:sp>
          <p:nvSpPr>
            <p:cNvPr id="51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2" name="Elipse 51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53" name="CaixaDeTexto 52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9" grpId="0" animBg="1"/>
      <p:bldP spid="16420" grpId="0"/>
      <p:bldP spid="16421" grpId="0" animBg="1"/>
      <p:bldP spid="16418" grpId="0"/>
      <p:bldP spid="16408" grpId="0" animBg="1"/>
      <p:bldP spid="73" grpId="0" animBg="1"/>
      <p:bldP spid="75" grpId="0"/>
      <p:bldP spid="102" grpId="0" animBg="1"/>
      <p:bldP spid="103" grpId="0" animBg="1"/>
      <p:bldP spid="106" grpId="0" animBg="1"/>
      <p:bldP spid="107" grpId="0" animBg="1"/>
      <p:bldP spid="74" grpId="0" animBg="1"/>
      <p:bldP spid="72" grpId="0" animBg="1"/>
      <p:bldP spid="109" grpId="0" animBg="1"/>
      <p:bldP spid="110" grpId="0" animBg="1"/>
      <p:bldP spid="111" grpId="0" animBg="1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3000375"/>
            <a:ext cx="8352928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00B0F0"/>
                </a:solidFill>
                <a:latin typeface="Century Gothic" pitchFamily="34" charset="0"/>
              </a:rPr>
              <a:t>Repassando: </a:t>
            </a:r>
            <a:br>
              <a:rPr lang="pt-BR" b="0" dirty="0" smtClean="0">
                <a:solidFill>
                  <a:srgbClr val="00B0F0"/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rgbClr val="00B0F0"/>
                </a:solidFill>
                <a:latin typeface="Century Gothic" pitchFamily="34" charset="0"/>
              </a:rPr>
              <a:t>elementos da Esfera Celeste</a:t>
            </a:r>
            <a:br>
              <a:rPr lang="pt-BR" b="0" dirty="0" smtClean="0">
                <a:solidFill>
                  <a:srgbClr val="00B0F0"/>
                </a:solidFill>
                <a:latin typeface="Century Gothic" pitchFamily="34" charset="0"/>
              </a:rPr>
            </a:br>
            <a:endParaRPr lang="pt-BR" b="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lipse 68"/>
          <p:cNvSpPr>
            <a:spLocks noChangeAspect="1"/>
          </p:cNvSpPr>
          <p:nvPr/>
        </p:nvSpPr>
        <p:spPr bwMode="auto">
          <a:xfrm>
            <a:off x="3079929" y="1772816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42" name="Oval 2"/>
          <p:cNvSpPr>
            <a:spLocks noChangeArrowheads="1"/>
          </p:cNvSpPr>
          <p:nvPr/>
        </p:nvSpPr>
        <p:spPr bwMode="auto">
          <a:xfrm>
            <a:off x="2358848" y="1484784"/>
            <a:ext cx="4681520" cy="4752975"/>
          </a:xfrm>
          <a:prstGeom prst="ellipse">
            <a:avLst/>
          </a:prstGeom>
          <a:gradFill flip="none" rotWithShape="1">
            <a:gsLst>
              <a:gs pos="65000">
                <a:srgbClr val="0070C0">
                  <a:alpha val="24000"/>
                </a:srgbClr>
              </a:gs>
              <a:gs pos="7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 w="101600">
            <a:solidFill>
              <a:srgbClr val="7030A0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44" name="Line 6"/>
          <p:cNvSpPr>
            <a:spLocks noChangeShapeType="1"/>
          </p:cNvSpPr>
          <p:nvPr/>
        </p:nvSpPr>
        <p:spPr bwMode="auto">
          <a:xfrm flipV="1">
            <a:off x="4215358" y="3140967"/>
            <a:ext cx="860698" cy="1596603"/>
          </a:xfrm>
          <a:prstGeom prst="line">
            <a:avLst/>
          </a:prstGeom>
          <a:noFill/>
          <a:ln w="63500">
            <a:solidFill>
              <a:schemeClr val="accent6">
                <a:lumMod val="40000"/>
                <a:lumOff val="60000"/>
                <a:alpha val="4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6419" name="Text Box 21"/>
          <p:cNvSpPr txBox="1">
            <a:spLocks noChangeArrowheads="1"/>
          </p:cNvSpPr>
          <p:nvPr/>
        </p:nvSpPr>
        <p:spPr bwMode="auto">
          <a:xfrm>
            <a:off x="1691680" y="3573934"/>
            <a:ext cx="360362" cy="707886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 smtClean="0">
                <a:solidFill>
                  <a:srgbClr val="FF3300"/>
                </a:solidFill>
                <a:latin typeface="Century Gothic" pitchFamily="34" charset="0"/>
              </a:rPr>
              <a:t>S</a:t>
            </a:r>
            <a:endParaRPr lang="pt-BR" sz="4000" dirty="0">
              <a:solidFill>
                <a:srgbClr val="FF3300"/>
              </a:solidFill>
              <a:latin typeface="Century Gothic" pitchFamily="34" charset="0"/>
            </a:endParaRPr>
          </a:p>
        </p:txBody>
      </p:sp>
      <p:sp>
        <p:nvSpPr>
          <p:cNvPr id="16420" name="Text Box 22"/>
          <p:cNvSpPr txBox="1">
            <a:spLocks noChangeArrowheads="1"/>
          </p:cNvSpPr>
          <p:nvPr/>
        </p:nvSpPr>
        <p:spPr bwMode="auto">
          <a:xfrm>
            <a:off x="5075734" y="2577098"/>
            <a:ext cx="360362" cy="707886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 smtClean="0">
                <a:solidFill>
                  <a:srgbClr val="FF3300"/>
                </a:solidFill>
                <a:latin typeface="Century Gothic" pitchFamily="34" charset="0"/>
              </a:rPr>
              <a:t>S</a:t>
            </a:r>
            <a:endParaRPr lang="pt-BR" sz="4000" dirty="0">
              <a:solidFill>
                <a:srgbClr val="FF3300"/>
              </a:solidFill>
              <a:latin typeface="Century Gothic" pitchFamily="34" charset="0"/>
            </a:endParaRPr>
          </a:p>
        </p:txBody>
      </p:sp>
      <p:sp>
        <p:nvSpPr>
          <p:cNvPr id="16421" name="Text Box 23"/>
          <p:cNvSpPr txBox="1">
            <a:spLocks noChangeArrowheads="1"/>
          </p:cNvSpPr>
          <p:nvPr/>
        </p:nvSpPr>
        <p:spPr bwMode="auto">
          <a:xfrm>
            <a:off x="7141121" y="3572347"/>
            <a:ext cx="360362" cy="707886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 smtClean="0">
                <a:solidFill>
                  <a:srgbClr val="FF3300"/>
                </a:solidFill>
                <a:latin typeface="Century Gothic" pitchFamily="34" charset="0"/>
              </a:rPr>
              <a:t>S</a:t>
            </a:r>
            <a:endParaRPr lang="pt-BR" sz="4000" dirty="0">
              <a:solidFill>
                <a:srgbClr val="FF3300"/>
              </a:solidFill>
              <a:latin typeface="Century Gothic" pitchFamily="34" charset="0"/>
            </a:endParaRPr>
          </a:p>
        </p:txBody>
      </p:sp>
      <p:sp>
        <p:nvSpPr>
          <p:cNvPr id="49" name="Line 7"/>
          <p:cNvSpPr>
            <a:spLocks noChangeShapeType="1"/>
          </p:cNvSpPr>
          <p:nvPr/>
        </p:nvSpPr>
        <p:spPr bwMode="auto">
          <a:xfrm>
            <a:off x="2407195" y="3929534"/>
            <a:ext cx="4679950" cy="0"/>
          </a:xfrm>
          <a:prstGeom prst="line">
            <a:avLst/>
          </a:prstGeom>
          <a:noFill/>
          <a:ln w="63500">
            <a:solidFill>
              <a:schemeClr val="accent6">
                <a:lumMod val="40000"/>
                <a:lumOff val="60000"/>
                <a:alpha val="42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6416" name="Arc 4"/>
          <p:cNvSpPr>
            <a:spLocks/>
          </p:cNvSpPr>
          <p:nvPr/>
        </p:nvSpPr>
        <p:spPr bwMode="auto">
          <a:xfrm flipV="1">
            <a:off x="2369656" y="3142134"/>
            <a:ext cx="4679933" cy="1584325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99" y="21728"/>
                </a:moveTo>
                <a:cubicBezTo>
                  <a:pt x="43128" y="33607"/>
                  <a:pt x="3347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43200" stroke="0" extrusionOk="0">
                <a:moveTo>
                  <a:pt x="43199" y="21728"/>
                </a:moveTo>
                <a:cubicBezTo>
                  <a:pt x="43128" y="33607"/>
                  <a:pt x="3347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  <a:ln w="66675" cap="sq">
            <a:solidFill>
              <a:srgbClr val="00B0F0">
                <a:alpha val="60000"/>
              </a:srgbClr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6418" name="Text Box 20"/>
          <p:cNvSpPr txBox="1">
            <a:spLocks noChangeArrowheads="1"/>
          </p:cNvSpPr>
          <p:nvPr/>
        </p:nvSpPr>
        <p:spPr bwMode="auto">
          <a:xfrm>
            <a:off x="3835952" y="4653136"/>
            <a:ext cx="360362" cy="707886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 smtClean="0">
                <a:solidFill>
                  <a:srgbClr val="FF3300"/>
                </a:solidFill>
                <a:latin typeface="Century Gothic" pitchFamily="34" charset="0"/>
              </a:rPr>
              <a:t>S</a:t>
            </a:r>
            <a:endParaRPr lang="pt-BR" sz="4000" dirty="0">
              <a:solidFill>
                <a:srgbClr val="FF3300"/>
              </a:solidFill>
              <a:latin typeface="Century Gothic" pitchFamily="34" charset="0"/>
            </a:endParaRPr>
          </a:p>
        </p:txBody>
      </p:sp>
      <p:sp>
        <p:nvSpPr>
          <p:cNvPr id="16393" name="Arc 3"/>
          <p:cNvSpPr>
            <a:spLocks/>
          </p:cNvSpPr>
          <p:nvPr/>
        </p:nvSpPr>
        <p:spPr bwMode="auto">
          <a:xfrm rot="20930720" flipV="1">
            <a:off x="2823146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467544" y="44624"/>
            <a:ext cx="828092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As trajetórias no Polo Norte da Terra</a:t>
            </a:r>
          </a:p>
        </p:txBody>
      </p:sp>
      <p:grpSp>
        <p:nvGrpSpPr>
          <p:cNvPr id="3" name="Grupo 55"/>
          <p:cNvGrpSpPr/>
          <p:nvPr/>
        </p:nvGrpSpPr>
        <p:grpSpPr>
          <a:xfrm>
            <a:off x="4516343" y="3313216"/>
            <a:ext cx="288032" cy="648072"/>
            <a:chOff x="4499992" y="3313216"/>
            <a:chExt cx="288032" cy="648072"/>
          </a:xfrm>
        </p:grpSpPr>
        <p:sp>
          <p:nvSpPr>
            <p:cNvPr id="60" name="Elipse 5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61" name="Conector reto 60"/>
            <p:cNvCxnSpPr>
              <a:stCxn id="6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Conector reto 6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3" name="Conector reto 6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4" name="Conector reto 63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5" name="Conector reto 64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70" name="Lua 69"/>
          <p:cNvSpPr/>
          <p:nvPr/>
        </p:nvSpPr>
        <p:spPr bwMode="auto">
          <a:xfrm rot="16200000">
            <a:off x="4131392" y="3793777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50" name="Line 26"/>
          <p:cNvSpPr>
            <a:spLocks noChangeShapeType="1"/>
          </p:cNvSpPr>
          <p:nvPr/>
        </p:nvSpPr>
        <p:spPr bwMode="auto">
          <a:xfrm>
            <a:off x="4675812" y="1484313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6" name="Oval 25"/>
          <p:cNvSpPr>
            <a:spLocks noChangeArrowheads="1"/>
          </p:cNvSpPr>
          <p:nvPr/>
        </p:nvSpPr>
        <p:spPr bwMode="auto">
          <a:xfrm>
            <a:off x="4983196" y="308248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3" name="Texto explicativo retangular 72"/>
          <p:cNvSpPr/>
          <p:nvPr/>
        </p:nvSpPr>
        <p:spPr bwMode="auto">
          <a:xfrm>
            <a:off x="323528" y="5589240"/>
            <a:ext cx="1944216" cy="504056"/>
          </a:xfrm>
          <a:prstGeom prst="wedgeRectCallout">
            <a:avLst>
              <a:gd name="adj1" fmla="val 59188"/>
              <a:gd name="adj2" fmla="val -331764"/>
            </a:avLst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FFFF00"/>
                </a:solidFill>
                <a:latin typeface="Century Gothic" pitchFamily="34" charset="0"/>
              </a:rPr>
              <a:t>Equinócios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entury Gothic" pitchFamily="34" charset="0"/>
            </a:endParaRPr>
          </a:p>
        </p:txBody>
      </p:sp>
      <p:sp>
        <p:nvSpPr>
          <p:cNvPr id="75" name="Text Box 29"/>
          <p:cNvSpPr txBox="1">
            <a:spLocks noChangeArrowheads="1"/>
          </p:cNvSpPr>
          <p:nvPr/>
        </p:nvSpPr>
        <p:spPr bwMode="auto">
          <a:xfrm>
            <a:off x="5292080" y="851952"/>
            <a:ext cx="1584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3200" dirty="0" smtClean="0">
                <a:solidFill>
                  <a:srgbClr val="FFFF00"/>
                </a:solidFill>
                <a:latin typeface="Century Gothic" pitchFamily="34" charset="0"/>
              </a:rPr>
              <a:t>≡ PCN</a:t>
            </a:r>
            <a:endParaRPr lang="pt-BR" sz="32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102" name="Arco 101"/>
          <p:cNvSpPr/>
          <p:nvPr/>
        </p:nvSpPr>
        <p:spPr bwMode="auto">
          <a:xfrm rot="5400000">
            <a:off x="3993027" y="2240868"/>
            <a:ext cx="1512168" cy="4464497"/>
          </a:xfrm>
          <a:prstGeom prst="arc">
            <a:avLst>
              <a:gd name="adj1" fmla="val 5694515"/>
              <a:gd name="adj2" fmla="val 15803202"/>
            </a:avLst>
          </a:prstGeom>
          <a:noFill/>
          <a:ln w="69850" cap="flat" cmpd="sng" algn="ctr">
            <a:solidFill>
              <a:srgbClr val="FFFF00">
                <a:alpha val="27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3" name="Arco 102"/>
          <p:cNvSpPr/>
          <p:nvPr/>
        </p:nvSpPr>
        <p:spPr bwMode="auto">
          <a:xfrm rot="5400000">
            <a:off x="3885771" y="2306719"/>
            <a:ext cx="1674114" cy="4458880"/>
          </a:xfrm>
          <a:prstGeom prst="arc">
            <a:avLst>
              <a:gd name="adj1" fmla="val 15812597"/>
              <a:gd name="adj2" fmla="val 5843809"/>
            </a:avLst>
          </a:prstGeom>
          <a:noFill/>
          <a:ln w="101600" cap="flat" cmpd="sng" algn="ctr">
            <a:solidFill>
              <a:srgbClr val="FFFF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6" name="Arco 105"/>
          <p:cNvSpPr/>
          <p:nvPr/>
        </p:nvSpPr>
        <p:spPr bwMode="auto">
          <a:xfrm rot="5400000">
            <a:off x="3991585" y="1003273"/>
            <a:ext cx="1430930" cy="4464497"/>
          </a:xfrm>
          <a:prstGeom prst="arc">
            <a:avLst>
              <a:gd name="adj1" fmla="val 5589114"/>
              <a:gd name="adj2" fmla="val 15960243"/>
            </a:avLst>
          </a:prstGeom>
          <a:noFill/>
          <a:ln w="69850" cap="flat" cmpd="sng" algn="ctr">
            <a:solidFill>
              <a:srgbClr val="FFFF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7" name="Arco 106"/>
          <p:cNvSpPr/>
          <p:nvPr/>
        </p:nvSpPr>
        <p:spPr bwMode="auto">
          <a:xfrm rot="5400000">
            <a:off x="3896744" y="1052736"/>
            <a:ext cx="1584176" cy="4464496"/>
          </a:xfrm>
          <a:prstGeom prst="arc">
            <a:avLst>
              <a:gd name="adj1" fmla="val 15904428"/>
              <a:gd name="adj2" fmla="val 5678069"/>
            </a:avLst>
          </a:prstGeom>
          <a:noFill/>
          <a:ln w="101600" cap="flat" cmpd="sng" algn="ctr">
            <a:solidFill>
              <a:srgbClr val="FFFF00">
                <a:alpha val="8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8" name="CaixaDeTexto 34"/>
          <p:cNvSpPr txBox="1">
            <a:spLocks noChangeArrowheads="1"/>
          </p:cNvSpPr>
          <p:nvPr/>
        </p:nvSpPr>
        <p:spPr bwMode="auto">
          <a:xfrm>
            <a:off x="3491880" y="836712"/>
            <a:ext cx="23762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itchFamily="34" charset="0"/>
              </a:rPr>
              <a:t>Zênite</a:t>
            </a:r>
            <a:endParaRPr lang="pt-BR" sz="32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74" name="Texto explicativo retangular 73"/>
          <p:cNvSpPr/>
          <p:nvPr/>
        </p:nvSpPr>
        <p:spPr bwMode="auto">
          <a:xfrm>
            <a:off x="6516216" y="5589240"/>
            <a:ext cx="2304256" cy="864096"/>
          </a:xfrm>
          <a:prstGeom prst="wedgeRectCallout">
            <a:avLst>
              <a:gd name="adj1" fmla="val -78795"/>
              <a:gd name="adj2" fmla="val -90980"/>
            </a:avLst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00B0F0"/>
                </a:solidFill>
                <a:latin typeface="Century Gothic" pitchFamily="34" charset="0"/>
              </a:rPr>
              <a:t>Solstício de Inverno do HN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entury Gothic" pitchFamily="34" charset="0"/>
            </a:endParaRPr>
          </a:p>
        </p:txBody>
      </p:sp>
      <p:sp>
        <p:nvSpPr>
          <p:cNvPr id="72" name="Texto explicativo retangular 71"/>
          <p:cNvSpPr/>
          <p:nvPr/>
        </p:nvSpPr>
        <p:spPr bwMode="auto">
          <a:xfrm>
            <a:off x="323528" y="1484784"/>
            <a:ext cx="2268760" cy="864096"/>
          </a:xfrm>
          <a:prstGeom prst="wedgeRectCallout">
            <a:avLst>
              <a:gd name="adj1" fmla="val 46437"/>
              <a:gd name="adj2" fmla="val 172104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FF0000"/>
                </a:solidFill>
                <a:latin typeface="Century Gothic" pitchFamily="34" charset="0"/>
              </a:rPr>
              <a:t>Solstício de Verão do HN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entury Gothic" pitchFamily="34" charset="0"/>
            </a:endParaRPr>
          </a:p>
        </p:txBody>
      </p:sp>
      <p:sp>
        <p:nvSpPr>
          <p:cNvPr id="109" name="Triângulo isósceles 108"/>
          <p:cNvSpPr/>
          <p:nvPr/>
        </p:nvSpPr>
        <p:spPr bwMode="auto">
          <a:xfrm rot="1484420">
            <a:off x="5076056" y="3809904"/>
            <a:ext cx="360040" cy="360040"/>
          </a:xfrm>
          <a:prstGeom prst="triangle">
            <a:avLst/>
          </a:prstGeom>
          <a:solidFill>
            <a:srgbClr val="FFFF00">
              <a:alpha val="8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0" name="Triângulo isósceles 109"/>
          <p:cNvSpPr/>
          <p:nvPr/>
        </p:nvSpPr>
        <p:spPr bwMode="auto">
          <a:xfrm rot="1395362">
            <a:off x="5107808" y="5105796"/>
            <a:ext cx="360040" cy="360040"/>
          </a:xfrm>
          <a:prstGeom prst="triangle">
            <a:avLst/>
          </a:prstGeom>
          <a:solidFill>
            <a:srgbClr val="FFFF00">
              <a:alpha val="8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1" name="Triângulo isósceles 110"/>
          <p:cNvSpPr/>
          <p:nvPr/>
        </p:nvSpPr>
        <p:spPr bwMode="auto">
          <a:xfrm rot="1484420">
            <a:off x="5094093" y="4482231"/>
            <a:ext cx="360040" cy="360040"/>
          </a:xfrm>
          <a:prstGeom prst="triangle">
            <a:avLst/>
          </a:prstGeom>
          <a:solidFill>
            <a:srgbClr val="00B0F0">
              <a:alpha val="8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408" name="Arc 5"/>
          <p:cNvSpPr>
            <a:spLocks/>
          </p:cNvSpPr>
          <p:nvPr/>
        </p:nvSpPr>
        <p:spPr bwMode="auto">
          <a:xfrm flipV="1">
            <a:off x="2396861" y="3861048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0"/>
            </a:srgbClr>
          </a:solidFill>
          <a:ln w="101600">
            <a:solidFill>
              <a:srgbClr val="00B0F0">
                <a:alpha val="8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4141093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5" name="Oval 25"/>
          <p:cNvSpPr>
            <a:spLocks noChangeArrowheads="1"/>
          </p:cNvSpPr>
          <p:nvPr/>
        </p:nvSpPr>
        <p:spPr bwMode="auto">
          <a:xfrm>
            <a:off x="2307025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43" name="Grupo 101"/>
          <p:cNvGrpSpPr/>
          <p:nvPr/>
        </p:nvGrpSpPr>
        <p:grpSpPr>
          <a:xfrm rot="18342476">
            <a:off x="4357344" y="1193203"/>
            <a:ext cx="636551" cy="636551"/>
            <a:chOff x="7100825" y="2059484"/>
            <a:chExt cx="636551" cy="636551"/>
          </a:xfrm>
        </p:grpSpPr>
        <p:sp>
          <p:nvSpPr>
            <p:cNvPr id="51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2" name="Elipse 51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6987545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9" grpId="0" animBg="1"/>
      <p:bldP spid="16420" grpId="0"/>
      <p:bldP spid="16421" grpId="0" animBg="1"/>
      <p:bldP spid="16418" grpId="0"/>
      <p:bldP spid="73" grpId="0" animBg="1"/>
      <p:bldP spid="75" grpId="0"/>
      <p:bldP spid="102" grpId="0" animBg="1"/>
      <p:bldP spid="103" grpId="0" animBg="1"/>
      <p:bldP spid="106" grpId="0" animBg="1"/>
      <p:bldP spid="107" grpId="0" animBg="1"/>
      <p:bldP spid="74" grpId="0" animBg="1"/>
      <p:bldP spid="72" grpId="0" animBg="1"/>
      <p:bldP spid="109" grpId="0" animBg="1"/>
      <p:bldP spid="110" grpId="0" animBg="1"/>
      <p:bldP spid="111" grpId="0" animBg="1"/>
      <p:bldP spid="16408" grpId="0" animBg="1"/>
      <p:bldP spid="5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Atividade prática 2: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Simulador da Universidade de Nebraska – visão topocêntrica das estações do ano</a:t>
            </a:r>
          </a:p>
        </p:txBody>
      </p:sp>
      <p:pic>
        <p:nvPicPr>
          <p:cNvPr id="1027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61" y="3068960"/>
            <a:ext cx="2455263" cy="2520000"/>
          </a:xfrm>
          <a:prstGeom prst="rect">
            <a:avLst/>
          </a:prstGeom>
          <a:noFill/>
          <a:ln w="31750">
            <a:solidFill>
              <a:srgbClr val="37CBFF"/>
            </a:solidFill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Crédito: 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Universidade de Nebraska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323528" y="1988840"/>
            <a:ext cx="8568952" cy="2573461"/>
          </a:xfrm>
        </p:spPr>
        <p:txBody>
          <a:bodyPr/>
          <a:lstStyle/>
          <a:p>
            <a:pPr>
              <a:buClr>
                <a:srgbClr val="EE8800"/>
              </a:buClr>
              <a:buFont typeface="Wingdings" charset="2"/>
              <a:buNone/>
              <a:defRPr/>
            </a:pPr>
            <a:r>
              <a:rPr lang="pt-BR" sz="4400" b="0" dirty="0" smtClean="0">
                <a:solidFill>
                  <a:srgbClr val="00B0F0"/>
                </a:solidFill>
                <a:latin typeface="Century Gothic" pitchFamily="34" charset="0"/>
              </a:rPr>
              <a:t>As constelações e </a:t>
            </a:r>
          </a:p>
          <a:p>
            <a:pPr>
              <a:buClr>
                <a:srgbClr val="EE8800"/>
              </a:buClr>
              <a:buFont typeface="Wingdings" charset="2"/>
              <a:buNone/>
              <a:defRPr/>
            </a:pPr>
            <a:r>
              <a:rPr lang="pt-BR" sz="4400" b="0" dirty="0" smtClean="0">
                <a:solidFill>
                  <a:srgbClr val="00B0F0"/>
                </a:solidFill>
                <a:latin typeface="Century Gothic" pitchFamily="34" charset="0"/>
              </a:rPr>
              <a:t>as estações do ano </a:t>
            </a:r>
          </a:p>
          <a:p>
            <a:pPr lvl="1" algn="l">
              <a:buClr>
                <a:srgbClr val="EE8800"/>
              </a:buClr>
              <a:buFont typeface="Courier New" pitchFamily="49" charset="0"/>
              <a:buChar char="o"/>
              <a:defRPr/>
            </a:pPr>
            <a:endParaRPr lang="pt-BR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251520" y="404664"/>
            <a:ext cx="8640960" cy="4852987"/>
          </a:xfrm>
        </p:spPr>
        <p:txBody>
          <a:bodyPr/>
          <a:lstStyle/>
          <a:p>
            <a:pPr algn="l">
              <a:buClr>
                <a:srgbClr val="00B0F0"/>
              </a:buClr>
              <a:defRPr/>
            </a:pPr>
            <a:r>
              <a:rPr lang="pt-BR" sz="4000" b="0" dirty="0" smtClean="0">
                <a:solidFill>
                  <a:srgbClr val="00B0F0"/>
                </a:solidFill>
                <a:latin typeface="Century Gothic" pitchFamily="34" charset="0"/>
              </a:rPr>
              <a:t>Mudanças diárias do céu</a:t>
            </a:r>
            <a:endParaRPr lang="pt-BR" sz="4000" b="0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pPr lvl="1" algn="l">
              <a:buClr>
                <a:srgbClr val="00B0F0"/>
              </a:buClr>
              <a:buFont typeface="Wingdings" pitchFamily="2" charset="2"/>
              <a:buChar char="v"/>
              <a:defRPr/>
            </a:pPr>
            <a:endParaRPr lang="pt-BR" sz="4000" b="0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pPr lvl="1" algn="l">
              <a:buClr>
                <a:srgbClr val="00B0F0"/>
              </a:buClr>
              <a:buFont typeface="Wingdings" pitchFamily="2" charset="2"/>
              <a:buChar char="v"/>
              <a:defRPr/>
            </a:pPr>
            <a:r>
              <a:rPr lang="pt-BR" sz="3600" b="0" dirty="0" smtClean="0">
                <a:solidFill>
                  <a:srgbClr val="00B0F0"/>
                </a:solidFill>
                <a:latin typeface="Century Gothic" pitchFamily="34" charset="0"/>
              </a:rPr>
              <a:t> </a:t>
            </a:r>
            <a:r>
              <a:rPr lang="pt-BR" sz="3600" b="0" dirty="0" smtClean="0">
                <a:solidFill>
                  <a:srgbClr val="00B0F0"/>
                </a:solidFill>
                <a:latin typeface="Century Gothic" pitchFamily="34" charset="0"/>
              </a:rPr>
              <a:t>diferença entre dia sideral e dia solar</a:t>
            </a:r>
          </a:p>
          <a:p>
            <a:pPr lvl="1" algn="l">
              <a:buClr>
                <a:srgbClr val="00B0F0"/>
              </a:buClr>
              <a:buFont typeface="Wingdings" pitchFamily="2" charset="2"/>
              <a:buChar char="v"/>
              <a:defRPr/>
            </a:pPr>
            <a:endParaRPr lang="pt-BR" sz="3600" b="0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pPr lvl="1" algn="l">
              <a:buClr>
                <a:srgbClr val="00B0F0"/>
              </a:buClr>
              <a:buFont typeface="Wingdings" pitchFamily="2" charset="2"/>
              <a:buChar char="v"/>
              <a:defRPr/>
            </a:pPr>
            <a:r>
              <a:rPr lang="pt-BR" sz="3600" b="0" dirty="0" smtClean="0">
                <a:solidFill>
                  <a:srgbClr val="00B0F0"/>
                </a:solidFill>
                <a:latin typeface="Century Gothic" pitchFamily="34" charset="0"/>
              </a:rPr>
              <a:t> </a:t>
            </a:r>
            <a:r>
              <a:rPr lang="pt-BR" sz="3600" b="0" dirty="0" smtClean="0">
                <a:solidFill>
                  <a:srgbClr val="00B0F0"/>
                </a:solidFill>
                <a:latin typeface="Century Gothic" pitchFamily="34" charset="0"/>
              </a:rPr>
              <a:t>estrelas nascem 4 minutos mais cedo a cada noite</a:t>
            </a:r>
          </a:p>
          <a:p>
            <a:pPr lvl="1" algn="l">
              <a:buClr>
                <a:srgbClr val="00B0F0"/>
              </a:buClr>
              <a:buFont typeface="Wingdings" pitchFamily="2" charset="2"/>
              <a:buChar char="v"/>
              <a:defRPr/>
            </a:pPr>
            <a:endParaRPr lang="pt-BR" sz="3600" b="0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pPr lvl="1" algn="l">
              <a:buClr>
                <a:srgbClr val="00B0F0"/>
              </a:buClr>
              <a:buFont typeface="Wingdings" pitchFamily="2" charset="2"/>
              <a:buChar char="v"/>
              <a:defRPr/>
            </a:pPr>
            <a:r>
              <a:rPr lang="pt-BR" sz="3600" b="0" dirty="0" smtClean="0">
                <a:solidFill>
                  <a:srgbClr val="00B0F0"/>
                </a:solidFill>
                <a:latin typeface="Century Gothic" pitchFamily="34" charset="0"/>
              </a:rPr>
              <a:t> diferença cumulativa...</a:t>
            </a:r>
            <a:endParaRPr lang="pt-BR" sz="4000" b="0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pPr algn="l">
              <a:buClr>
                <a:schemeClr val="accent2">
                  <a:lumMod val="40000"/>
                  <a:lumOff val="60000"/>
                </a:schemeClr>
              </a:buClr>
              <a:buFont typeface="Wingdings" charset="2"/>
              <a:buNone/>
              <a:defRPr/>
            </a:pPr>
            <a:endParaRPr lang="pt-BR" sz="400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251520" y="1285875"/>
            <a:ext cx="864096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Atividade prática 3: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O </a:t>
            </a:r>
            <a:r>
              <a:rPr lang="pt-BR" sz="2800" i="1" dirty="0" smtClean="0">
                <a:solidFill>
                  <a:schemeClr val="bg1"/>
                </a:solidFill>
                <a:latin typeface="Century Gothic" pitchFamily="34" charset="0"/>
              </a:rPr>
              <a:t>software</a:t>
            </a: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2800" dirty="0" err="1" smtClean="0">
                <a:solidFill>
                  <a:schemeClr val="bg1"/>
                </a:solidFill>
                <a:latin typeface="Century Gothic" pitchFamily="34" charset="0"/>
              </a:rPr>
              <a:t>Stellarium</a:t>
            </a: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 e o céu de cada estação</a:t>
            </a:r>
          </a:p>
        </p:txBody>
      </p:sp>
      <p:pic>
        <p:nvPicPr>
          <p:cNvPr id="3074" name="Picture 2" descr="http://upload.wikimedia.org/wikipedia/commons/5/5b/Stellarium_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140968"/>
            <a:ext cx="2519999" cy="2520000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Crédito: 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Stellarium.org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 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251520" y="952277"/>
            <a:ext cx="8640960" cy="4852987"/>
          </a:xfrm>
        </p:spPr>
        <p:txBody>
          <a:bodyPr/>
          <a:lstStyle/>
          <a:p>
            <a:pPr algn="l">
              <a:buClr>
                <a:srgbClr val="00B0F0"/>
              </a:buClr>
              <a:defRPr/>
            </a:pPr>
            <a:r>
              <a:rPr lang="pt-BR" sz="4000" b="0" dirty="0" smtClean="0">
                <a:solidFill>
                  <a:srgbClr val="00B0F0"/>
                </a:solidFill>
                <a:latin typeface="Century Gothic" pitchFamily="34" charset="0"/>
              </a:rPr>
              <a:t>Constelações representativas de cada estação</a:t>
            </a:r>
          </a:p>
          <a:p>
            <a:pPr lvl="1" algn="l">
              <a:buClr>
                <a:srgbClr val="00B0F0"/>
              </a:buClr>
              <a:buFont typeface="Wingdings" pitchFamily="2" charset="2"/>
              <a:buChar char="v"/>
              <a:defRPr/>
            </a:pPr>
            <a:endParaRPr lang="pt-BR" sz="4000" b="0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pPr lvl="1" algn="l">
              <a:buClr>
                <a:srgbClr val="00B0F0"/>
              </a:buClr>
              <a:buFont typeface="Wingdings" pitchFamily="2" charset="2"/>
              <a:buChar char="v"/>
              <a:defRPr/>
            </a:pPr>
            <a:r>
              <a:rPr lang="pt-BR" sz="4000" b="0" dirty="0" smtClean="0">
                <a:solidFill>
                  <a:srgbClr val="00B0F0"/>
                </a:solidFill>
                <a:latin typeface="Century Gothic" pitchFamily="34" charset="0"/>
              </a:rPr>
              <a:t> Primavera: </a:t>
            </a:r>
            <a:r>
              <a:rPr lang="pt-BR" sz="4000" b="0" dirty="0" err="1" smtClean="0">
                <a:solidFill>
                  <a:srgbClr val="00B0F0"/>
                </a:solidFill>
                <a:latin typeface="Century Gothic" pitchFamily="34" charset="0"/>
              </a:rPr>
              <a:t>Pégaso</a:t>
            </a:r>
            <a:endParaRPr lang="pt-BR" sz="4000" b="0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pPr lvl="1" algn="l">
              <a:buClr>
                <a:srgbClr val="00B0F0"/>
              </a:buClr>
              <a:buFont typeface="Wingdings" pitchFamily="2" charset="2"/>
              <a:buChar char="v"/>
              <a:defRPr/>
            </a:pPr>
            <a:r>
              <a:rPr lang="pt-BR" sz="4000" b="0" dirty="0" smtClean="0">
                <a:solidFill>
                  <a:srgbClr val="00B0F0"/>
                </a:solidFill>
                <a:latin typeface="Century Gothic" pitchFamily="34" charset="0"/>
              </a:rPr>
              <a:t> Verão: </a:t>
            </a:r>
            <a:r>
              <a:rPr lang="pt-BR" sz="4000" b="0" dirty="0" err="1" smtClean="0">
                <a:solidFill>
                  <a:srgbClr val="00B0F0"/>
                </a:solidFill>
                <a:latin typeface="Century Gothic" pitchFamily="34" charset="0"/>
              </a:rPr>
              <a:t>Órion</a:t>
            </a:r>
            <a:endParaRPr lang="pt-BR" sz="4000" b="0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pPr lvl="1" algn="l">
              <a:buClr>
                <a:srgbClr val="00B0F0"/>
              </a:buClr>
              <a:buFont typeface="Wingdings" pitchFamily="2" charset="2"/>
              <a:buChar char="v"/>
              <a:defRPr/>
            </a:pPr>
            <a:r>
              <a:rPr lang="pt-BR" sz="4000" b="0" dirty="0" smtClean="0">
                <a:solidFill>
                  <a:srgbClr val="00B0F0"/>
                </a:solidFill>
                <a:latin typeface="Century Gothic" pitchFamily="34" charset="0"/>
              </a:rPr>
              <a:t> Outono: Leão</a:t>
            </a:r>
          </a:p>
          <a:p>
            <a:pPr lvl="1" algn="l">
              <a:buClr>
                <a:srgbClr val="00B0F0"/>
              </a:buClr>
              <a:buFont typeface="Wingdings" pitchFamily="2" charset="2"/>
              <a:buChar char="v"/>
              <a:defRPr/>
            </a:pPr>
            <a:r>
              <a:rPr lang="pt-BR" sz="4000" b="0" dirty="0" smtClean="0">
                <a:solidFill>
                  <a:srgbClr val="00B0F0"/>
                </a:solidFill>
                <a:latin typeface="Century Gothic" pitchFamily="34" charset="0"/>
              </a:rPr>
              <a:t> Inverno: Escorpião</a:t>
            </a:r>
          </a:p>
          <a:p>
            <a:pPr lvl="1" algn="l">
              <a:buClr>
                <a:srgbClr val="00B0F0"/>
              </a:buClr>
              <a:buFont typeface="Wingdings" pitchFamily="2" charset="2"/>
              <a:buChar char="v"/>
              <a:defRPr/>
            </a:pPr>
            <a:endParaRPr lang="pt-BR" sz="4000" b="0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pPr algn="l">
              <a:buClr>
                <a:schemeClr val="accent2">
                  <a:lumMod val="40000"/>
                  <a:lumOff val="60000"/>
                </a:schemeClr>
              </a:buClr>
              <a:buFont typeface="Wingdings" charset="2"/>
              <a:buNone/>
              <a:defRPr/>
            </a:pPr>
            <a:endParaRPr lang="pt-BR" sz="400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0" y="792088"/>
            <a:ext cx="9144000" cy="4725144"/>
          </a:xfrm>
        </p:spPr>
        <p:txBody>
          <a:bodyPr/>
          <a:lstStyle/>
          <a:p>
            <a:pPr algn="l">
              <a:buClr>
                <a:srgbClr val="EE8800"/>
              </a:buClr>
              <a:buFont typeface="Wingdings" charset="2"/>
              <a:buNone/>
              <a:defRPr/>
            </a:pPr>
            <a:r>
              <a:rPr lang="pt-BR" sz="36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   Exercício 1: </a:t>
            </a:r>
          </a:p>
          <a:p>
            <a:pPr algn="l">
              <a:buClr>
                <a:srgbClr val="EE8800"/>
              </a:buClr>
              <a:buFont typeface="Wingdings" charset="2"/>
              <a:buNone/>
              <a:defRPr/>
            </a:pPr>
            <a:endParaRPr lang="pt-BR" sz="360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lvl="1" algn="l">
              <a:buClr>
                <a:srgbClr val="EE8800"/>
              </a:buClr>
              <a:defRPr/>
            </a:pPr>
            <a:r>
              <a:rPr lang="pt-BR" sz="32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Usando o simulador da Universidade de Nebraska  apresentado nesta aula, mostre que a diferença entre o tempo em que o Sol fica acima do horizonte nos dois solstícios chega a quase 3h para a região de São Carlos (latitude 22° Sul)</a:t>
            </a:r>
          </a:p>
          <a:p>
            <a:pPr algn="l">
              <a:buClr>
                <a:schemeClr val="accent2">
                  <a:lumMod val="40000"/>
                  <a:lumOff val="60000"/>
                </a:schemeClr>
              </a:buClr>
              <a:buFont typeface="Wingdings" charset="2"/>
              <a:buNone/>
              <a:defRPr/>
            </a:pPr>
            <a:endParaRPr lang="pt-BR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700808"/>
          </a:xfrm>
        </p:spPr>
        <p:txBody>
          <a:bodyPr/>
          <a:lstStyle/>
          <a:p>
            <a:pPr algn="l">
              <a:buClr>
                <a:srgbClr val="EE8800"/>
              </a:buClr>
              <a:buFont typeface="Wingdings" charset="2"/>
              <a:buNone/>
              <a:defRPr/>
            </a:pPr>
            <a:r>
              <a:rPr lang="pt-BR" sz="36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Dica: </a:t>
            </a:r>
          </a:p>
          <a:p>
            <a:pPr lvl="1" algn="l">
              <a:buClr>
                <a:srgbClr val="EE8800"/>
              </a:buClr>
              <a:defRPr/>
            </a:pPr>
            <a:r>
              <a:rPr lang="pt-BR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Preencha a tabela abaixo e encontre a diferença entre os tempos de Sol acima do horizonte para os Solstícios.</a:t>
            </a:r>
          </a:p>
          <a:p>
            <a:pPr algn="l">
              <a:buClr>
                <a:schemeClr val="accent2">
                  <a:lumMod val="40000"/>
                  <a:lumOff val="60000"/>
                </a:schemeClr>
              </a:buClr>
              <a:buFont typeface="Wingdings" charset="2"/>
              <a:buNone/>
              <a:defRPr/>
            </a:pPr>
            <a:endParaRPr lang="pt-BR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395536" y="2312288"/>
          <a:ext cx="8136902" cy="378100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880320"/>
                <a:gridCol w="1584176"/>
                <a:gridCol w="1584176"/>
                <a:gridCol w="2088230"/>
              </a:tblGrid>
              <a:tr h="648072">
                <a:tc>
                  <a:txBody>
                    <a:bodyPr/>
                    <a:lstStyle/>
                    <a:p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itchFamily="34" charset="0"/>
                        </a:rPr>
                        <a:t>nascer</a:t>
                      </a:r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itchFamily="34" charset="0"/>
                        </a:rPr>
                        <a:t>ocaso</a:t>
                      </a:r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itchFamily="34" charset="0"/>
                        </a:rPr>
                        <a:t>Tempo</a:t>
                      </a:r>
                      <a:r>
                        <a:rPr lang="pt-BR" sz="24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itchFamily="34" charset="0"/>
                        </a:rPr>
                        <a:t> de Sol acima do horizonte</a:t>
                      </a:r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pt-BR" sz="2400" b="1" dirty="0" smtClean="0">
                          <a:solidFill>
                            <a:srgbClr val="FFC000"/>
                          </a:solidFill>
                          <a:latin typeface="Century Gothic" pitchFamily="34" charset="0"/>
                        </a:rPr>
                        <a:t>21</a:t>
                      </a:r>
                      <a:r>
                        <a:rPr lang="pt-BR" sz="2400" b="1" baseline="0" dirty="0" smtClean="0">
                          <a:solidFill>
                            <a:srgbClr val="FFC000"/>
                          </a:solidFill>
                          <a:latin typeface="Century Gothic" pitchFamily="34" charset="0"/>
                        </a:rPr>
                        <a:t> de março</a:t>
                      </a:r>
                      <a:endParaRPr lang="pt-BR" sz="2400" b="1" dirty="0">
                        <a:solidFill>
                          <a:srgbClr val="FFC000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itchFamily="34" charset="0"/>
                        </a:rPr>
                        <a:t>6h00min</a:t>
                      </a:r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itchFamily="34" charset="0"/>
                        </a:rPr>
                        <a:t>18h00min</a:t>
                      </a:r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itchFamily="34" charset="0"/>
                        </a:rPr>
                        <a:t>12h00</a:t>
                      </a:r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pt-BR" sz="2400" b="1" dirty="0" smtClean="0">
                          <a:solidFill>
                            <a:srgbClr val="00B0F0"/>
                          </a:solidFill>
                          <a:latin typeface="Century Gothic" pitchFamily="34" charset="0"/>
                        </a:rPr>
                        <a:t>21 de junho</a:t>
                      </a:r>
                      <a:endParaRPr lang="pt-BR" sz="2400" b="1" dirty="0">
                        <a:solidFill>
                          <a:srgbClr val="00B0F0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40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pt-BR" sz="2400" b="1" dirty="0" smtClean="0">
                          <a:solidFill>
                            <a:srgbClr val="FF0066"/>
                          </a:solidFill>
                          <a:latin typeface="Century Gothic" pitchFamily="34" charset="0"/>
                        </a:rPr>
                        <a:t>22 de setembro</a:t>
                      </a:r>
                      <a:endParaRPr lang="pt-BR" sz="2400" b="1" dirty="0">
                        <a:solidFill>
                          <a:srgbClr val="FF0066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40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21 de dezembro</a:t>
                      </a:r>
                      <a:endParaRPr lang="pt-BR" sz="2400" b="1" dirty="0">
                        <a:solidFill>
                          <a:srgbClr val="FF0000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pPr algn="l">
              <a:buClr>
                <a:srgbClr val="EE8800"/>
              </a:buClr>
              <a:buFont typeface="Wingdings" charset="2"/>
              <a:buNone/>
              <a:defRPr/>
            </a:pPr>
            <a:r>
              <a:rPr lang="pt-BR" sz="36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Resposta: </a:t>
            </a:r>
          </a:p>
          <a:p>
            <a:pPr algn="l">
              <a:buClr>
                <a:schemeClr val="accent2">
                  <a:lumMod val="40000"/>
                  <a:lumOff val="60000"/>
                </a:schemeClr>
              </a:buClr>
              <a:buFont typeface="Wingdings" charset="2"/>
              <a:buNone/>
              <a:defRPr/>
            </a:pPr>
            <a:endParaRPr lang="pt-BR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395536" y="908720"/>
          <a:ext cx="8136902" cy="378100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880320"/>
                <a:gridCol w="1584176"/>
                <a:gridCol w="1584176"/>
                <a:gridCol w="2088230"/>
              </a:tblGrid>
              <a:tr h="648072">
                <a:tc>
                  <a:txBody>
                    <a:bodyPr/>
                    <a:lstStyle/>
                    <a:p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itchFamily="34" charset="0"/>
                        </a:rPr>
                        <a:t>nascer</a:t>
                      </a:r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itchFamily="34" charset="0"/>
                        </a:rPr>
                        <a:t>ocaso</a:t>
                      </a:r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itchFamily="34" charset="0"/>
                        </a:rPr>
                        <a:t>Tempo</a:t>
                      </a:r>
                      <a:r>
                        <a:rPr lang="pt-BR" sz="24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itchFamily="34" charset="0"/>
                        </a:rPr>
                        <a:t> de Sol acima do horizonte</a:t>
                      </a:r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pt-BR" sz="2400" b="1" dirty="0" smtClean="0">
                          <a:solidFill>
                            <a:srgbClr val="FFC000"/>
                          </a:solidFill>
                          <a:latin typeface="Century Gothic" pitchFamily="34" charset="0"/>
                        </a:rPr>
                        <a:t>21</a:t>
                      </a:r>
                      <a:r>
                        <a:rPr lang="pt-BR" sz="2400" b="1" baseline="0" dirty="0" smtClean="0">
                          <a:solidFill>
                            <a:srgbClr val="FFC000"/>
                          </a:solidFill>
                          <a:latin typeface="Century Gothic" pitchFamily="34" charset="0"/>
                        </a:rPr>
                        <a:t> de março</a:t>
                      </a:r>
                      <a:endParaRPr lang="pt-BR" sz="2400" b="1" dirty="0">
                        <a:solidFill>
                          <a:srgbClr val="FFC000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itchFamily="34" charset="0"/>
                        </a:rPr>
                        <a:t>6h00min</a:t>
                      </a:r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itchFamily="34" charset="0"/>
                        </a:rPr>
                        <a:t>18h00min</a:t>
                      </a:r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itchFamily="34" charset="0"/>
                        </a:rPr>
                        <a:t>12h00min</a:t>
                      </a:r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pt-BR" sz="2400" b="1" dirty="0" smtClean="0">
                          <a:solidFill>
                            <a:srgbClr val="00B0F0"/>
                          </a:solidFill>
                          <a:latin typeface="Century Gothic" pitchFamily="34" charset="0"/>
                        </a:rPr>
                        <a:t>21 de junho</a:t>
                      </a:r>
                      <a:endParaRPr lang="pt-BR" sz="2400" b="1" dirty="0">
                        <a:solidFill>
                          <a:srgbClr val="00B0F0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itchFamily="34" charset="0"/>
                        </a:rPr>
                        <a:t>6h40min</a:t>
                      </a:r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itchFamily="34" charset="0"/>
                        </a:rPr>
                        <a:t>17h20min</a:t>
                      </a:r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itchFamily="34" charset="0"/>
                        </a:rPr>
                        <a:t>10h40min</a:t>
                      </a:r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pt-BR" sz="2400" b="1" dirty="0" smtClean="0">
                          <a:solidFill>
                            <a:srgbClr val="FF0066"/>
                          </a:solidFill>
                          <a:latin typeface="Century Gothic" pitchFamily="34" charset="0"/>
                        </a:rPr>
                        <a:t>22 de setembro</a:t>
                      </a:r>
                      <a:endParaRPr lang="pt-BR" sz="2400" b="1" dirty="0">
                        <a:solidFill>
                          <a:srgbClr val="FF0066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itchFamily="34" charset="0"/>
                        </a:rPr>
                        <a:t>05h53min</a:t>
                      </a:r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itchFamily="34" charset="0"/>
                        </a:rPr>
                        <a:t>17h52min</a:t>
                      </a:r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itchFamily="34" charset="0"/>
                        </a:rPr>
                        <a:t>12h00min</a:t>
                      </a:r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21 de dezembro</a:t>
                      </a:r>
                      <a:endParaRPr lang="pt-BR" sz="2400" b="1" dirty="0">
                        <a:solidFill>
                          <a:srgbClr val="FF0000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itchFamily="34" charset="0"/>
                        </a:rPr>
                        <a:t>05h20min</a:t>
                      </a:r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itchFamily="34" charset="0"/>
                        </a:rPr>
                        <a:t>18h40min</a:t>
                      </a:r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itchFamily="34" charset="0"/>
                        </a:rPr>
                        <a:t>13h20min</a:t>
                      </a:r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ubtítulo 5"/>
          <p:cNvSpPr txBox="1">
            <a:spLocks/>
          </p:cNvSpPr>
          <p:nvPr/>
        </p:nvSpPr>
        <p:spPr bwMode="auto">
          <a:xfrm>
            <a:off x="323528" y="4797152"/>
            <a:ext cx="8208912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1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88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Para a região de São Carlos (22° Sul), diferença entre o</a:t>
            </a:r>
            <a:r>
              <a:rPr kumimoji="0" lang="pt-BR" sz="24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 tempo de Sol acima do horizonte entre os solstícios de inverno e verão é de </a:t>
            </a:r>
            <a:r>
              <a:rPr kumimoji="0" lang="pt-BR" sz="240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2h40min</a:t>
            </a:r>
            <a:r>
              <a:rPr kumimoji="0" lang="pt-BR" sz="24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, ou seja, </a:t>
            </a:r>
            <a:r>
              <a:rPr kumimoji="0" lang="pt-BR" sz="240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quase 3 horas</a:t>
            </a:r>
            <a:r>
              <a:rPr kumimoji="0" lang="pt-BR" sz="24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; já a diferença entre solstícios e equinócios é de </a:t>
            </a:r>
            <a:r>
              <a:rPr kumimoji="0" lang="pt-BR" sz="240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1h20min.</a:t>
            </a:r>
            <a:endParaRPr kumimoji="0" lang="pt-BR" sz="240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40000"/>
                  <a:lumOff val="60000"/>
                </a:schemeClr>
              </a:buClr>
              <a:buSzTx/>
              <a:buFont typeface="Wingdings" charset="2"/>
              <a:buNone/>
              <a:tabLst/>
              <a:defRPr/>
            </a:pPr>
            <a:endParaRPr kumimoji="0" lang="pt-BR" sz="32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0" y="1656184"/>
            <a:ext cx="9144000" cy="4725144"/>
          </a:xfrm>
        </p:spPr>
        <p:txBody>
          <a:bodyPr/>
          <a:lstStyle/>
          <a:p>
            <a:pPr algn="l">
              <a:buClr>
                <a:srgbClr val="EE8800"/>
              </a:buClr>
              <a:buFont typeface="Wingdings" charset="2"/>
              <a:buNone/>
              <a:defRPr/>
            </a:pPr>
            <a:r>
              <a:rPr lang="pt-BR" sz="36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   Exercício 2: </a:t>
            </a:r>
          </a:p>
          <a:p>
            <a:pPr lvl="1" algn="l">
              <a:buClr>
                <a:srgbClr val="EE8800"/>
              </a:buClr>
              <a:defRPr/>
            </a:pPr>
            <a:r>
              <a:rPr lang="pt-BR" sz="32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Com o uso do mesmo simulador, encontre os dias aproximados em que o Sol passa pelo Zênite em São Carlos e região (latitude 22° Sul)</a:t>
            </a:r>
          </a:p>
          <a:p>
            <a:pPr lvl="1" algn="l">
              <a:buClr>
                <a:srgbClr val="EE8800"/>
              </a:buClr>
              <a:defRPr/>
            </a:pPr>
            <a:endParaRPr lang="pt-BR" sz="3200" b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buClr>
                <a:schemeClr val="accent2">
                  <a:lumMod val="40000"/>
                  <a:lumOff val="60000"/>
                </a:schemeClr>
              </a:buClr>
              <a:buFont typeface="Wingdings" charset="2"/>
              <a:buNone/>
              <a:defRPr/>
            </a:pPr>
            <a:endParaRPr lang="pt-BR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6"/>
          <p:cNvSpPr>
            <a:spLocks noChangeShapeType="1"/>
          </p:cNvSpPr>
          <p:nvPr/>
        </p:nvSpPr>
        <p:spPr bwMode="auto">
          <a:xfrm flipV="1">
            <a:off x="3924300" y="3140968"/>
            <a:ext cx="1439788" cy="1584176"/>
          </a:xfrm>
          <a:prstGeom prst="lin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2" name="Grupo 35"/>
          <p:cNvGrpSpPr>
            <a:grpSpLocks/>
          </p:cNvGrpSpPr>
          <p:nvPr/>
        </p:nvGrpSpPr>
        <p:grpSpPr bwMode="auto">
          <a:xfrm>
            <a:off x="1706194" y="1484784"/>
            <a:ext cx="5665788" cy="4752975"/>
            <a:chOff x="1714480" y="1484313"/>
            <a:chExt cx="5665808" cy="4752975"/>
          </a:xfrm>
        </p:grpSpPr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3337" name="Text Box 20"/>
            <p:cNvSpPr txBox="1">
              <a:spLocks noChangeArrowheads="1"/>
            </p:cNvSpPr>
            <p:nvPr/>
          </p:nvSpPr>
          <p:spPr bwMode="auto">
            <a:xfrm>
              <a:off x="3428992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35" name="Oval 2"/>
            <p:cNvSpPr>
              <a:spLocks noChangeArrowheads="1"/>
            </p:cNvSpPr>
            <p:nvPr/>
          </p:nvSpPr>
          <p:spPr bwMode="auto">
            <a:xfrm>
              <a:off x="2268538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70000">
                  <a:srgbClr val="7030A0"/>
                </a:gs>
                <a:gs pos="65000">
                  <a:schemeClr val="tx1">
                    <a:alpha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333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3339" name="Text Box 22"/>
            <p:cNvSpPr txBox="1">
              <a:spLocks noChangeArrowheads="1"/>
            </p:cNvSpPr>
            <p:nvPr/>
          </p:nvSpPr>
          <p:spPr bwMode="auto">
            <a:xfrm>
              <a:off x="5357818" y="250030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13340" name="Text Box 23"/>
            <p:cNvSpPr txBox="1">
              <a:spLocks noChangeArrowheads="1"/>
            </p:cNvSpPr>
            <p:nvPr/>
          </p:nvSpPr>
          <p:spPr bwMode="auto">
            <a:xfrm>
              <a:off x="7019925" y="364980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3335" name="Arc 4"/>
            <p:cNvSpPr>
              <a:spLocks/>
            </p:cNvSpPr>
            <p:nvPr/>
          </p:nvSpPr>
          <p:spPr bwMode="auto">
            <a:xfrm flipV="1">
              <a:off x="2268538" y="3140968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rgbClr val="339966">
                  <a:alpha val="70000"/>
                </a:srgb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3316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5375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Zênite</a:t>
            </a:r>
          </a:p>
        </p:txBody>
      </p:sp>
      <p:sp>
        <p:nvSpPr>
          <p:cNvPr id="592922" name="Line 26"/>
          <p:cNvSpPr>
            <a:spLocks noChangeShapeType="1"/>
          </p:cNvSpPr>
          <p:nvPr/>
        </p:nvSpPr>
        <p:spPr bwMode="auto">
          <a:xfrm>
            <a:off x="4644008" y="1484313"/>
            <a:ext cx="0" cy="2449512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7" name="Arc 5"/>
          <p:cNvSpPr>
            <a:spLocks/>
          </p:cNvSpPr>
          <p:nvPr/>
        </p:nvSpPr>
        <p:spPr bwMode="auto">
          <a:xfrm flipV="1">
            <a:off x="2268538" y="3853838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3" name="Grupo 28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30" name="Elipse 2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Conector reto 30"/>
            <p:cNvCxnSpPr>
              <a:stCxn id="3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Conector reto 3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Conector reto 35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Conector reto 36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8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5292080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3864112" y="462989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2987823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16200000">
            <a:off x="4042570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4" name="Grupo 28"/>
          <p:cNvGrpSpPr/>
          <p:nvPr/>
        </p:nvGrpSpPr>
        <p:grpSpPr>
          <a:xfrm>
            <a:off x="2555875" y="1773238"/>
            <a:ext cx="3529013" cy="3960812"/>
            <a:chOff x="2555875" y="1773238"/>
            <a:chExt cx="3529013" cy="3960812"/>
          </a:xfrm>
        </p:grpSpPr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AutoShape 9"/>
            <p:cNvSpPr>
              <a:spLocks noChangeArrowheads="1"/>
            </p:cNvSpPr>
            <p:nvPr/>
          </p:nvSpPr>
          <p:spPr bwMode="auto">
            <a:xfrm>
              <a:off x="3203575" y="22050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5" name="AutoShape 10"/>
            <p:cNvSpPr>
              <a:spLocks noChangeArrowheads="1"/>
            </p:cNvSpPr>
            <p:nvPr/>
          </p:nvSpPr>
          <p:spPr bwMode="auto">
            <a:xfrm>
              <a:off x="5724525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6" name="AutoShape 11"/>
            <p:cNvSpPr>
              <a:spLocks noChangeArrowheads="1"/>
            </p:cNvSpPr>
            <p:nvPr/>
          </p:nvSpPr>
          <p:spPr bwMode="auto">
            <a:xfrm>
              <a:off x="5435600" y="1773238"/>
              <a:ext cx="217488" cy="144462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>
              <a:off x="5867400" y="2276475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4211638" y="206057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>
              <a:off x="5292725" y="5516563"/>
              <a:ext cx="217488" cy="144462"/>
            </a:xfrm>
            <a:prstGeom prst="star5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5" name="Grupo 101"/>
          <p:cNvGrpSpPr/>
          <p:nvPr/>
        </p:nvGrpSpPr>
        <p:grpSpPr>
          <a:xfrm rot="18342476">
            <a:off x="4321079" y="1178664"/>
            <a:ext cx="636551" cy="636551"/>
            <a:chOff x="7100825" y="2059484"/>
            <a:chExt cx="636551" cy="636551"/>
          </a:xfrm>
        </p:grpSpPr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63" name="CaixaDeTexto 34"/>
          <p:cNvSpPr txBox="1">
            <a:spLocks noChangeArrowheads="1"/>
          </p:cNvSpPr>
          <p:nvPr/>
        </p:nvSpPr>
        <p:spPr bwMode="auto">
          <a:xfrm>
            <a:off x="4728567" y="1052736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FF00"/>
                </a:solidFill>
                <a:latin typeface="Century Gothic" pitchFamily="34" charset="0"/>
              </a:rPr>
              <a:t>Zênite</a:t>
            </a:r>
            <a:endParaRPr lang="pt-BR" sz="2800" b="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827584" y="452279"/>
            <a:ext cx="11521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0" dirty="0" smtClean="0">
                <a:latin typeface="Century Gothic" pitchFamily="34" charset="0"/>
              </a:rPr>
              <a:t>?</a:t>
            </a:r>
            <a:endParaRPr lang="pt-BR" sz="15000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592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592922" grpId="0" animBg="1"/>
      <p:bldP spid="63" grpId="0"/>
      <p:bldP spid="55" grpId="0"/>
      <p:bldP spid="5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1152128"/>
          </a:xfrm>
        </p:spPr>
        <p:txBody>
          <a:bodyPr/>
          <a:lstStyle/>
          <a:p>
            <a:pPr algn="l">
              <a:buClr>
                <a:srgbClr val="EE8800"/>
              </a:buClr>
              <a:buFont typeface="Wingdings" charset="2"/>
              <a:buNone/>
              <a:defRPr/>
            </a:pPr>
            <a:r>
              <a:rPr lang="pt-BR" sz="36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Dica:  </a:t>
            </a:r>
            <a:r>
              <a:rPr lang="pt-BR" sz="32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Olhe a figura abaixo: e determine a declinação que o Sol precisa ter para isso...</a:t>
            </a:r>
          </a:p>
          <a:p>
            <a:pPr lvl="1" algn="l">
              <a:buClr>
                <a:srgbClr val="EE8800"/>
              </a:buClr>
              <a:defRPr/>
            </a:pPr>
            <a:endParaRPr lang="pt-BR" sz="3200" b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lvl="1" algn="l">
              <a:buClr>
                <a:srgbClr val="EE8800"/>
              </a:buClr>
              <a:defRPr/>
            </a:pPr>
            <a:endParaRPr lang="pt-BR" sz="3200" b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buClr>
                <a:schemeClr val="accent2">
                  <a:lumMod val="40000"/>
                  <a:lumOff val="60000"/>
                </a:schemeClr>
              </a:buClr>
              <a:buFont typeface="Wingdings" charset="2"/>
              <a:buNone/>
              <a:defRPr/>
            </a:pPr>
            <a:endParaRPr lang="pt-BR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Line 26"/>
          <p:cNvSpPr>
            <a:spLocks noChangeShapeType="1"/>
          </p:cNvSpPr>
          <p:nvPr/>
        </p:nvSpPr>
        <p:spPr bwMode="auto">
          <a:xfrm>
            <a:off x="4572288" y="1682025"/>
            <a:ext cx="0" cy="2449512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" name="Line 27"/>
          <p:cNvSpPr>
            <a:spLocks noChangeShapeType="1"/>
          </p:cNvSpPr>
          <p:nvPr/>
        </p:nvSpPr>
        <p:spPr bwMode="auto">
          <a:xfrm flipV="1">
            <a:off x="2692288" y="4130768"/>
            <a:ext cx="1800200" cy="136815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6437176" y="1538480"/>
            <a:ext cx="2447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Sul (PCS)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251520" y="5445224"/>
            <a:ext cx="237591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Norte (PCN)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grpSp>
        <p:nvGrpSpPr>
          <p:cNvPr id="8" name="Grupo 40"/>
          <p:cNvGrpSpPr>
            <a:grpSpLocks/>
          </p:cNvGrpSpPr>
          <p:nvPr/>
        </p:nvGrpSpPr>
        <p:grpSpPr bwMode="auto">
          <a:xfrm>
            <a:off x="1691680" y="1682049"/>
            <a:ext cx="5665787" cy="4752975"/>
            <a:chOff x="1714480" y="1483866"/>
            <a:chExt cx="5665808" cy="4752975"/>
          </a:xfrm>
        </p:grpSpPr>
        <p:sp>
          <p:nvSpPr>
            <p:cNvPr id="9" name="Oval 2"/>
            <p:cNvSpPr>
              <a:spLocks noChangeArrowheads="1"/>
            </p:cNvSpPr>
            <p:nvPr/>
          </p:nvSpPr>
          <p:spPr bwMode="auto">
            <a:xfrm>
              <a:off x="2289546" y="1483866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chemeClr val="tx1">
                    <a:alpha val="40000"/>
                  </a:schemeClr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857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4234769" y="400459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2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</p:grpSp>
      <p:sp>
        <p:nvSpPr>
          <p:cNvPr id="14" name="Arc 3"/>
          <p:cNvSpPr>
            <a:spLocks/>
          </p:cNvSpPr>
          <p:nvPr/>
        </p:nvSpPr>
        <p:spPr bwMode="auto">
          <a:xfrm rot="20930720" flipV="1">
            <a:off x="2671626" y="3601312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 flipV="1">
            <a:off x="4492488" y="2618599"/>
            <a:ext cx="1944216" cy="1508174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17" name="Grupo 25"/>
          <p:cNvGrpSpPr/>
          <p:nvPr/>
        </p:nvGrpSpPr>
        <p:grpSpPr>
          <a:xfrm>
            <a:off x="4420480" y="3510928"/>
            <a:ext cx="288032" cy="648072"/>
            <a:chOff x="4499992" y="3313216"/>
            <a:chExt cx="288032" cy="648072"/>
          </a:xfrm>
        </p:grpSpPr>
        <p:sp>
          <p:nvSpPr>
            <p:cNvPr id="18" name="Elipse 17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19" name="Conector reto 18"/>
            <p:cNvCxnSpPr>
              <a:stCxn id="18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0" name="Conector reto 19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1" name="Conector reto 20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2" name="Conector reto 21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3" name="Conector reto 22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24" name="Grupo 32"/>
          <p:cNvGrpSpPr/>
          <p:nvPr/>
        </p:nvGrpSpPr>
        <p:grpSpPr>
          <a:xfrm flipH="1">
            <a:off x="2548272" y="1970528"/>
            <a:ext cx="3960440" cy="4033515"/>
            <a:chOff x="2555875" y="1700535"/>
            <a:chExt cx="3805696" cy="4033515"/>
          </a:xfrm>
        </p:grpSpPr>
        <p:sp>
          <p:nvSpPr>
            <p:cNvPr id="25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26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27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28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29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0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1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2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3" name="AutoShape 15"/>
            <p:cNvSpPr>
              <a:spLocks noChangeArrowheads="1"/>
            </p:cNvSpPr>
            <p:nvPr/>
          </p:nvSpPr>
          <p:spPr bwMode="auto">
            <a:xfrm>
              <a:off x="3999056" y="170053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34" name="Oval 25"/>
          <p:cNvSpPr>
            <a:spLocks noChangeArrowheads="1"/>
          </p:cNvSpPr>
          <p:nvPr/>
        </p:nvSpPr>
        <p:spPr bwMode="auto">
          <a:xfrm>
            <a:off x="2189373" y="40587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5" name="Oval 25"/>
          <p:cNvSpPr>
            <a:spLocks noChangeArrowheads="1"/>
          </p:cNvSpPr>
          <p:nvPr/>
        </p:nvSpPr>
        <p:spPr bwMode="auto">
          <a:xfrm>
            <a:off x="6869893" y="40587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6" name="Lua 35"/>
          <p:cNvSpPr/>
          <p:nvPr/>
        </p:nvSpPr>
        <p:spPr bwMode="auto">
          <a:xfrm rot="16200000">
            <a:off x="4040269" y="3991489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37" name="Grupo 101"/>
          <p:cNvGrpSpPr/>
          <p:nvPr/>
        </p:nvGrpSpPr>
        <p:grpSpPr>
          <a:xfrm rot="18342476">
            <a:off x="6138088" y="2307012"/>
            <a:ext cx="636551" cy="636551"/>
            <a:chOff x="7100825" y="2059484"/>
            <a:chExt cx="636551" cy="636551"/>
          </a:xfrm>
        </p:grpSpPr>
        <p:sp>
          <p:nvSpPr>
            <p:cNvPr id="38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39" name="Elipse 38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40" name="Grupo 101"/>
          <p:cNvGrpSpPr/>
          <p:nvPr/>
        </p:nvGrpSpPr>
        <p:grpSpPr>
          <a:xfrm rot="18342476">
            <a:off x="2383123" y="5192800"/>
            <a:ext cx="636551" cy="636551"/>
            <a:chOff x="7100825" y="2059484"/>
            <a:chExt cx="636551" cy="636551"/>
          </a:xfrm>
        </p:grpSpPr>
        <p:sp>
          <p:nvSpPr>
            <p:cNvPr id="41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42" name="Elipse 41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2987823" y="197052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5428592" y="6055820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 Celeste</a:t>
            </a:r>
            <a:endParaRPr lang="pt-BR" sz="28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45" name="AutoShape 7"/>
          <p:cNvSpPr>
            <a:spLocks noChangeArrowheads="1"/>
          </p:cNvSpPr>
          <p:nvPr/>
        </p:nvSpPr>
        <p:spPr bwMode="auto">
          <a:xfrm rot="20268395">
            <a:off x="4483914" y="3004118"/>
            <a:ext cx="1543596" cy="1764576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6" name="Retângulo 45"/>
          <p:cNvSpPr/>
          <p:nvPr/>
        </p:nvSpPr>
        <p:spPr>
          <a:xfrm rot="21515074">
            <a:off x="5156665" y="3350134"/>
            <a:ext cx="936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0" i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φ</a:t>
            </a:r>
            <a:endParaRPr lang="pt-BR" sz="4000" b="0" i="1" dirty="0">
              <a:latin typeface="+mj-lt"/>
              <a:cs typeface="Times New Roman" pitchFamily="18" charset="0"/>
            </a:endParaRPr>
          </a:p>
        </p:txBody>
      </p:sp>
      <p:cxnSp>
        <p:nvCxnSpPr>
          <p:cNvPr id="47" name="Conector reto 46"/>
          <p:cNvCxnSpPr/>
          <p:nvPr/>
        </p:nvCxnSpPr>
        <p:spPr bwMode="auto">
          <a:xfrm>
            <a:off x="3059832" y="2258560"/>
            <a:ext cx="2952328" cy="3672408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8" name="CaixaDeTexto 34"/>
          <p:cNvSpPr txBox="1">
            <a:spLocks noChangeArrowheads="1"/>
          </p:cNvSpPr>
          <p:nvPr/>
        </p:nvSpPr>
        <p:spPr bwMode="auto">
          <a:xfrm>
            <a:off x="4728567" y="1250448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FF00"/>
                </a:solidFill>
                <a:latin typeface="Century Gothic" pitchFamily="34" charset="0"/>
              </a:rPr>
              <a:t>Zênite</a:t>
            </a:r>
            <a:endParaRPr lang="pt-BR" sz="2800" b="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grpSp>
        <p:nvGrpSpPr>
          <p:cNvPr id="49" name="Grupo 101"/>
          <p:cNvGrpSpPr/>
          <p:nvPr/>
        </p:nvGrpSpPr>
        <p:grpSpPr>
          <a:xfrm rot="18342476">
            <a:off x="4249359" y="1367411"/>
            <a:ext cx="636551" cy="636551"/>
            <a:chOff x="7100825" y="2059484"/>
            <a:chExt cx="636551" cy="636551"/>
          </a:xfrm>
        </p:grpSpPr>
        <p:sp>
          <p:nvSpPr>
            <p:cNvPr id="50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1" name="Elipse 50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52" name="AutoShape 7"/>
          <p:cNvSpPr>
            <a:spLocks noChangeArrowheads="1"/>
          </p:cNvSpPr>
          <p:nvPr/>
        </p:nvSpPr>
        <p:spPr bwMode="auto">
          <a:xfrm rot="14797370">
            <a:off x="3557163" y="2486957"/>
            <a:ext cx="1543596" cy="1764576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3" name="Retângulo 52"/>
          <p:cNvSpPr/>
          <p:nvPr/>
        </p:nvSpPr>
        <p:spPr>
          <a:xfrm rot="21515074">
            <a:off x="3792651" y="2686729"/>
            <a:ext cx="936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0" i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φ</a:t>
            </a:r>
            <a:endParaRPr lang="pt-BR" sz="4000" b="0" i="1" dirty="0">
              <a:latin typeface="+mj-lt"/>
              <a:cs typeface="Times New Roman" pitchFamily="18" charset="0"/>
            </a:endParaRPr>
          </a:p>
        </p:txBody>
      </p:sp>
      <p:sp>
        <p:nvSpPr>
          <p:cNvPr id="54" name="Oval 25"/>
          <p:cNvSpPr>
            <a:spLocks noChangeArrowheads="1"/>
          </p:cNvSpPr>
          <p:nvPr/>
        </p:nvSpPr>
        <p:spPr bwMode="auto">
          <a:xfrm>
            <a:off x="4481320" y="405745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467544" y="260648"/>
            <a:ext cx="8496944" cy="2376264"/>
          </a:xfrm>
        </p:spPr>
        <p:txBody>
          <a:bodyPr/>
          <a:lstStyle/>
          <a:p>
            <a:pPr algn="just">
              <a:buClr>
                <a:srgbClr val="EE8800"/>
              </a:buClr>
              <a:buFont typeface="Wingdings" charset="2"/>
              <a:buNone/>
              <a:defRPr/>
            </a:pP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Resposta:  </a:t>
            </a:r>
            <a:r>
              <a:rPr lang="pt-BR" sz="28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 figura indica que a distância angular entre o Equador Celeste e o Zênite é a mesma da latitude do lugar, ou seja, -22°. Basta, então, achar os dias em que a declinação do Sol é de 22° ao Sul do Equador Celeste, ou -22°</a:t>
            </a:r>
          </a:p>
          <a:p>
            <a:pPr lvl="1" algn="just">
              <a:buClr>
                <a:srgbClr val="EE8800"/>
              </a:buClr>
              <a:defRPr/>
            </a:pPr>
            <a:endParaRPr lang="pt-BR" sz="3200" b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lvl="1" algn="just">
              <a:buClr>
                <a:srgbClr val="EE8800"/>
              </a:buClr>
              <a:defRPr/>
            </a:pPr>
            <a:endParaRPr lang="pt-BR" sz="3200" b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just">
              <a:buClr>
                <a:schemeClr val="accent2">
                  <a:lumMod val="40000"/>
                  <a:lumOff val="60000"/>
                </a:schemeClr>
              </a:buClr>
              <a:buFont typeface="Wingdings" charset="2"/>
              <a:buNone/>
              <a:defRPr/>
            </a:pPr>
            <a:endParaRPr lang="pt-BR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56992"/>
            <a:ext cx="4536589" cy="286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Subtítulo 5"/>
          <p:cNvSpPr txBox="1">
            <a:spLocks/>
          </p:cNvSpPr>
          <p:nvPr/>
        </p:nvSpPr>
        <p:spPr bwMode="auto">
          <a:xfrm>
            <a:off x="5410830" y="3356992"/>
            <a:ext cx="352839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8800"/>
              </a:buClr>
              <a:buSzTx/>
              <a:buFont typeface="Wingdings" charset="2"/>
              <a:buNone/>
              <a:tabLst/>
              <a:defRPr/>
            </a:pP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Com o auxílio do simulador, </a:t>
            </a:r>
            <a:r>
              <a:rPr kumimoji="0" lang="pt-B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encon-tramos</a:t>
            </a: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que esses</a:t>
            </a:r>
            <a:r>
              <a:rPr kumimoji="0" lang="pt-BR" sz="28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dias são: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88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pt-BR" sz="28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1º de dezembro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88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pt-BR" sz="28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9 de  janeiro</a:t>
            </a: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8800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entury Gothic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8800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entury Gothic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40000"/>
                  <a:lumOff val="60000"/>
                </a:schemeClr>
              </a:buClr>
              <a:buSzTx/>
              <a:buFont typeface="Wingdings" charset="2"/>
              <a:buNone/>
              <a:tabLst/>
              <a:defRPr/>
            </a:pPr>
            <a:endParaRPr kumimoji="0" lang="pt-BR" sz="32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6"/>
          <p:cNvSpPr>
            <a:spLocks noChangeShapeType="1"/>
          </p:cNvSpPr>
          <p:nvPr/>
        </p:nvSpPr>
        <p:spPr bwMode="auto">
          <a:xfrm flipV="1">
            <a:off x="3924300" y="3140968"/>
            <a:ext cx="1439788" cy="1584176"/>
          </a:xfrm>
          <a:prstGeom prst="lin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" name="Arco 58"/>
          <p:cNvSpPr/>
          <p:nvPr/>
        </p:nvSpPr>
        <p:spPr bwMode="auto">
          <a:xfrm>
            <a:off x="3954451" y="1474845"/>
            <a:ext cx="1404000" cy="4752000"/>
          </a:xfrm>
          <a:prstGeom prst="arc">
            <a:avLst>
              <a:gd name="adj1" fmla="val 16244478"/>
              <a:gd name="adj2" fmla="val 5483612"/>
            </a:avLst>
          </a:prstGeom>
          <a:noFill/>
          <a:ln w="50800" cap="flat" cmpd="sng" algn="ctr">
            <a:solidFill>
              <a:srgbClr val="00FF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grpSp>
        <p:nvGrpSpPr>
          <p:cNvPr id="2" name="Grupo 35"/>
          <p:cNvGrpSpPr>
            <a:grpSpLocks/>
          </p:cNvGrpSpPr>
          <p:nvPr/>
        </p:nvGrpSpPr>
        <p:grpSpPr bwMode="auto">
          <a:xfrm>
            <a:off x="1714524" y="1484784"/>
            <a:ext cx="5665788" cy="4752975"/>
            <a:chOff x="1714480" y="1484313"/>
            <a:chExt cx="5665808" cy="4752975"/>
          </a:xfrm>
        </p:grpSpPr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5" name="Oval 2"/>
            <p:cNvSpPr>
              <a:spLocks noChangeArrowheads="1"/>
            </p:cNvSpPr>
            <p:nvPr/>
          </p:nvSpPr>
          <p:spPr bwMode="auto">
            <a:xfrm>
              <a:off x="2255352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70000">
                  <a:srgbClr val="7030A0"/>
                </a:gs>
                <a:gs pos="65000">
                  <a:schemeClr val="tx1">
                    <a:alpha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3335" name="Arc 4"/>
            <p:cNvSpPr>
              <a:spLocks/>
            </p:cNvSpPr>
            <p:nvPr/>
          </p:nvSpPr>
          <p:spPr bwMode="auto">
            <a:xfrm flipV="1">
              <a:off x="2268538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chemeClr val="accent6">
                  <a:lumMod val="60000"/>
                  <a:lumOff val="40000"/>
                  <a:alpha val="50000"/>
                </a:scheme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3337" name="Text Box 20"/>
            <p:cNvSpPr txBox="1">
              <a:spLocks noChangeArrowheads="1"/>
            </p:cNvSpPr>
            <p:nvPr/>
          </p:nvSpPr>
          <p:spPr bwMode="auto">
            <a:xfrm>
              <a:off x="3428992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333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solidFill>
                <a:schemeClr val="accent6">
                  <a:lumMod val="60000"/>
                  <a:lumOff val="40000"/>
                  <a:alpha val="5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3339" name="Text Box 22"/>
            <p:cNvSpPr txBox="1">
              <a:spLocks noChangeArrowheads="1"/>
            </p:cNvSpPr>
            <p:nvPr/>
          </p:nvSpPr>
          <p:spPr bwMode="auto">
            <a:xfrm>
              <a:off x="5357818" y="250030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13340" name="Text Box 23"/>
            <p:cNvSpPr txBox="1">
              <a:spLocks noChangeArrowheads="1"/>
            </p:cNvSpPr>
            <p:nvPr/>
          </p:nvSpPr>
          <p:spPr bwMode="auto">
            <a:xfrm>
              <a:off x="7019925" y="3649808"/>
              <a:ext cx="360363" cy="707886"/>
            </a:xfrm>
            <a:prstGeom prst="rect">
              <a:avLst/>
            </a:prstGeom>
            <a:noFill/>
            <a:ln w="9525">
              <a:solidFill>
                <a:schemeClr val="accent6">
                  <a:lumMod val="60000"/>
                  <a:lumOff val="40000"/>
                  <a:alpha val="5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</p:grp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3316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Meridiano</a:t>
            </a:r>
          </a:p>
        </p:txBody>
      </p:sp>
      <p:sp>
        <p:nvSpPr>
          <p:cNvPr id="27" name="Arc 5"/>
          <p:cNvSpPr>
            <a:spLocks/>
          </p:cNvSpPr>
          <p:nvPr/>
        </p:nvSpPr>
        <p:spPr bwMode="auto">
          <a:xfrm flipV="1">
            <a:off x="2268538" y="3845561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3" name="Grupo 28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30" name="Elipse 2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Conector reto 30"/>
            <p:cNvCxnSpPr>
              <a:stCxn id="3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Conector reto 3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Conector reto 35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Conector reto 36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8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5259509" y="310267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4" name="Grupo 28"/>
          <p:cNvGrpSpPr/>
          <p:nvPr/>
        </p:nvGrpSpPr>
        <p:grpSpPr>
          <a:xfrm>
            <a:off x="2555875" y="1773238"/>
            <a:ext cx="3529013" cy="3960812"/>
            <a:chOff x="2555875" y="1773238"/>
            <a:chExt cx="3529013" cy="3960812"/>
          </a:xfrm>
        </p:grpSpPr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AutoShape 9"/>
            <p:cNvSpPr>
              <a:spLocks noChangeArrowheads="1"/>
            </p:cNvSpPr>
            <p:nvPr/>
          </p:nvSpPr>
          <p:spPr bwMode="auto">
            <a:xfrm>
              <a:off x="3203575" y="22050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5" name="AutoShape 10"/>
            <p:cNvSpPr>
              <a:spLocks noChangeArrowheads="1"/>
            </p:cNvSpPr>
            <p:nvPr/>
          </p:nvSpPr>
          <p:spPr bwMode="auto">
            <a:xfrm>
              <a:off x="5724525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6" name="AutoShape 11"/>
            <p:cNvSpPr>
              <a:spLocks noChangeArrowheads="1"/>
            </p:cNvSpPr>
            <p:nvPr/>
          </p:nvSpPr>
          <p:spPr bwMode="auto">
            <a:xfrm>
              <a:off x="5435600" y="1773238"/>
              <a:ext cx="217488" cy="144462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>
              <a:off x="5867400" y="2276475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4211638" y="206057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>
              <a:off x="5292725" y="5516563"/>
              <a:ext cx="217488" cy="144462"/>
            </a:xfrm>
            <a:prstGeom prst="star5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5" name="Grupo 101"/>
          <p:cNvGrpSpPr/>
          <p:nvPr/>
        </p:nvGrpSpPr>
        <p:grpSpPr>
          <a:xfrm rot="18342476">
            <a:off x="4327967" y="1178664"/>
            <a:ext cx="636551" cy="636551"/>
            <a:chOff x="7100825" y="2059484"/>
            <a:chExt cx="636551" cy="636551"/>
          </a:xfrm>
        </p:grpSpPr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2987823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16200000">
            <a:off x="4027568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55" name="Arc 8"/>
          <p:cNvSpPr>
            <a:spLocks/>
          </p:cNvSpPr>
          <p:nvPr/>
        </p:nvSpPr>
        <p:spPr bwMode="auto">
          <a:xfrm rot="5400000" flipV="1">
            <a:off x="1905311" y="3456949"/>
            <a:ext cx="4716000" cy="792000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3839728" y="462875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827584" y="452279"/>
            <a:ext cx="11521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0" dirty="0" smtClean="0">
                <a:latin typeface="Century Gothic" pitchFamily="34" charset="0"/>
              </a:rPr>
              <a:t>?</a:t>
            </a:r>
            <a:endParaRPr lang="pt-BR" sz="15000" dirty="0">
              <a:latin typeface="Century Gothic" pitchFamily="34" charset="0"/>
            </a:endParaRPr>
          </a:p>
        </p:txBody>
      </p:sp>
      <p:sp>
        <p:nvSpPr>
          <p:cNvPr id="61" name="CaixaDeTexto 34"/>
          <p:cNvSpPr txBox="1">
            <a:spLocks noChangeArrowheads="1"/>
          </p:cNvSpPr>
          <p:nvPr/>
        </p:nvSpPr>
        <p:spPr bwMode="auto">
          <a:xfrm>
            <a:off x="1403648" y="5445224"/>
            <a:ext cx="2592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0" dirty="0" smtClean="0">
                <a:solidFill>
                  <a:srgbClr val="00FF00"/>
                </a:solidFill>
                <a:latin typeface="Century Gothic" pitchFamily="34" charset="0"/>
              </a:rPr>
              <a:t>O Meridiano</a:t>
            </a:r>
            <a:endParaRPr lang="pt-BR" sz="2800" b="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13316" grpId="0"/>
      <p:bldP spid="55" grpId="0" animBg="1"/>
      <p:bldP spid="60" grpId="0"/>
      <p:bldP spid="61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Arco 138"/>
          <p:cNvSpPr/>
          <p:nvPr/>
        </p:nvSpPr>
        <p:spPr bwMode="auto">
          <a:xfrm rot="8526017">
            <a:off x="3644531" y="1582142"/>
            <a:ext cx="1740598" cy="4669768"/>
          </a:xfrm>
          <a:prstGeom prst="arc">
            <a:avLst>
              <a:gd name="adj1" fmla="val 5400390"/>
              <a:gd name="adj2" fmla="val 9476570"/>
            </a:avLst>
          </a:prstGeom>
          <a:noFill/>
          <a:ln w="50800" cap="flat" cmpd="sng" algn="ctr">
            <a:solidFill>
              <a:srgbClr val="00B0F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Equador Celeste</a:t>
            </a:r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714525" y="1484337"/>
            <a:ext cx="5665787" cy="4752975"/>
            <a:chOff x="1714480" y="1483866"/>
            <a:chExt cx="5665808" cy="4752975"/>
          </a:xfrm>
        </p:grpSpPr>
        <p:sp>
          <p:nvSpPr>
            <p:cNvPr id="107" name="Oval 2"/>
            <p:cNvSpPr>
              <a:spLocks noChangeArrowheads="1"/>
            </p:cNvSpPr>
            <p:nvPr/>
          </p:nvSpPr>
          <p:spPr bwMode="auto">
            <a:xfrm>
              <a:off x="2267701" y="1483866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chemeClr val="tx1">
                    <a:alpha val="40000"/>
                  </a:schemeClr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09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932709" cy="1596602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08" name="Arc 4"/>
            <p:cNvSpPr>
              <a:spLocks/>
            </p:cNvSpPr>
            <p:nvPr/>
          </p:nvSpPr>
          <p:spPr bwMode="auto">
            <a:xfrm flipV="1">
              <a:off x="2268538" y="3126469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rgbClr val="339966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10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11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12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13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</p:grpSp>
      <p:sp>
        <p:nvSpPr>
          <p:cNvPr id="120" name="Arc 3"/>
          <p:cNvSpPr>
            <a:spLocks/>
          </p:cNvSpPr>
          <p:nvPr/>
        </p:nvSpPr>
        <p:spPr bwMode="auto">
          <a:xfrm rot="20930720" flipV="1">
            <a:off x="2671626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1" name="Arc 5"/>
          <p:cNvSpPr>
            <a:spLocks/>
          </p:cNvSpPr>
          <p:nvPr/>
        </p:nvSpPr>
        <p:spPr bwMode="auto">
          <a:xfrm flipV="1">
            <a:off x="2272432" y="3831016"/>
            <a:ext cx="4644000" cy="900000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0" name="Arco 139"/>
          <p:cNvSpPr/>
          <p:nvPr/>
        </p:nvSpPr>
        <p:spPr bwMode="auto">
          <a:xfrm rot="8526017">
            <a:off x="3677084" y="1603801"/>
            <a:ext cx="1717118" cy="4669768"/>
          </a:xfrm>
          <a:prstGeom prst="arc">
            <a:avLst>
              <a:gd name="adj1" fmla="val 9733236"/>
              <a:gd name="adj2" fmla="val 14545608"/>
            </a:avLst>
          </a:prstGeom>
          <a:noFill/>
          <a:ln w="50800" cap="flat" cmpd="sng" algn="ctr">
            <a:solidFill>
              <a:srgbClr val="00B0F0">
                <a:alpha val="30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4" name="Elipse 33"/>
          <p:cNvSpPr>
            <a:spLocks noChangeAspect="1"/>
          </p:cNvSpPr>
          <p:nvPr/>
        </p:nvSpPr>
        <p:spPr bwMode="auto">
          <a:xfrm>
            <a:off x="4866814" y="3014204"/>
            <a:ext cx="267870" cy="267870"/>
          </a:xfrm>
          <a:prstGeom prst="ellipse">
            <a:avLst/>
          </a:prstGeom>
          <a:noFill/>
          <a:ln w="349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25"/>
          <p:cNvGrpSpPr/>
          <p:nvPr/>
        </p:nvGrpSpPr>
        <p:grpSpPr>
          <a:xfrm>
            <a:off x="4420480" y="3313216"/>
            <a:ext cx="288032" cy="648072"/>
            <a:chOff x="4499992" y="3313216"/>
            <a:chExt cx="288032" cy="648072"/>
          </a:xfrm>
        </p:grpSpPr>
        <p:sp>
          <p:nvSpPr>
            <p:cNvPr id="27" name="Elipse 2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28" name="Conector reto 27"/>
            <p:cNvCxnSpPr>
              <a:stCxn id="2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9" name="Conector reto 28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0" name="Conector reto 29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1" name="Conector reto 30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4" name="Grupo 32"/>
          <p:cNvGrpSpPr/>
          <p:nvPr/>
        </p:nvGrpSpPr>
        <p:grpSpPr>
          <a:xfrm flipH="1">
            <a:off x="2548272" y="1772816"/>
            <a:ext cx="3960440" cy="4033515"/>
            <a:chOff x="2555875" y="1700535"/>
            <a:chExt cx="3805696" cy="4033515"/>
          </a:xfrm>
        </p:grpSpPr>
        <p:sp>
          <p:nvSpPr>
            <p:cNvPr id="37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5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6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6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8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0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1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2" name="AutoShape 15"/>
            <p:cNvSpPr>
              <a:spLocks noChangeArrowheads="1"/>
            </p:cNvSpPr>
            <p:nvPr/>
          </p:nvSpPr>
          <p:spPr bwMode="auto">
            <a:xfrm>
              <a:off x="3999056" y="170053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4928348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2189373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6869893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3" name="Lua 52"/>
          <p:cNvSpPr/>
          <p:nvPr/>
        </p:nvSpPr>
        <p:spPr bwMode="auto">
          <a:xfrm rot="16200000">
            <a:off x="4040269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52" name="Elipse 51"/>
          <p:cNvSpPr>
            <a:spLocks noChangeAspect="1"/>
          </p:cNvSpPr>
          <p:nvPr/>
        </p:nvSpPr>
        <p:spPr bwMode="auto">
          <a:xfrm>
            <a:off x="2987823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138" name="Arco 137"/>
          <p:cNvSpPr/>
          <p:nvPr/>
        </p:nvSpPr>
        <p:spPr bwMode="auto">
          <a:xfrm rot="8526017">
            <a:off x="3662613" y="1582833"/>
            <a:ext cx="1750374" cy="4669769"/>
          </a:xfrm>
          <a:prstGeom prst="arc">
            <a:avLst>
              <a:gd name="adj1" fmla="val 16218021"/>
              <a:gd name="adj2" fmla="val 5380108"/>
            </a:avLst>
          </a:prstGeom>
          <a:noFill/>
          <a:ln w="1016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Oval 25"/>
          <p:cNvSpPr>
            <a:spLocks noChangeArrowheads="1"/>
          </p:cNvSpPr>
          <p:nvPr/>
        </p:nvSpPr>
        <p:spPr bwMode="auto">
          <a:xfrm>
            <a:off x="3989573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5" name="Elipse 34"/>
          <p:cNvSpPr>
            <a:spLocks noChangeAspect="1"/>
          </p:cNvSpPr>
          <p:nvPr/>
        </p:nvSpPr>
        <p:spPr bwMode="auto">
          <a:xfrm>
            <a:off x="3916424" y="4589753"/>
            <a:ext cx="278585" cy="278585"/>
          </a:xfrm>
          <a:prstGeom prst="ellipse">
            <a:avLst/>
          </a:prstGeom>
          <a:noFill/>
          <a:ln w="349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5428592" y="585810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 Celeste</a:t>
            </a:r>
            <a:endParaRPr lang="pt-BR" sz="28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0" name="Arco 59"/>
          <p:cNvSpPr/>
          <p:nvPr/>
        </p:nvSpPr>
        <p:spPr bwMode="auto">
          <a:xfrm rot="8526017">
            <a:off x="3677147" y="1600926"/>
            <a:ext cx="1717118" cy="4669768"/>
          </a:xfrm>
          <a:prstGeom prst="arc">
            <a:avLst>
              <a:gd name="adj1" fmla="val 14620940"/>
              <a:gd name="adj2" fmla="val 16153498"/>
            </a:avLst>
          </a:prstGeom>
          <a:noFill/>
          <a:ln w="50800" cap="flat" cmpd="sng" algn="ctr">
            <a:solidFill>
              <a:srgbClr val="00B0F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827584" y="452279"/>
            <a:ext cx="11521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0" dirty="0" smtClean="0">
                <a:latin typeface="Century Gothic" pitchFamily="34" charset="0"/>
              </a:rPr>
              <a:t>?</a:t>
            </a:r>
            <a:endParaRPr lang="pt-BR" sz="15000" dirty="0">
              <a:latin typeface="Century Gothic" pitchFamily="34" charset="0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5364" grpId="0"/>
      <p:bldP spid="140" grpId="0" animBg="1"/>
      <p:bldP spid="34" grpId="0" animBg="1"/>
      <p:bldP spid="34" grpId="1" animBg="1"/>
      <p:bldP spid="138" grpId="0" animBg="1"/>
      <p:bldP spid="35" grpId="0" animBg="1"/>
      <p:bldP spid="35" grpId="1" animBg="1"/>
      <p:bldP spid="59" grpId="0"/>
      <p:bldP spid="60" grpId="0" animBg="1"/>
      <p:bldP spid="63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Arco 138"/>
          <p:cNvSpPr/>
          <p:nvPr/>
        </p:nvSpPr>
        <p:spPr bwMode="auto">
          <a:xfrm rot="8526017">
            <a:off x="3644531" y="1582142"/>
            <a:ext cx="1740598" cy="4669768"/>
          </a:xfrm>
          <a:prstGeom prst="arc">
            <a:avLst>
              <a:gd name="adj1" fmla="val 5400390"/>
              <a:gd name="adj2" fmla="val 9476570"/>
            </a:avLst>
          </a:prstGeom>
          <a:noFill/>
          <a:ln w="50800" cap="flat" cmpd="sng" algn="ctr">
            <a:solidFill>
              <a:srgbClr val="00B0F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6" name="Line 27"/>
          <p:cNvSpPr>
            <a:spLocks noChangeShapeType="1"/>
          </p:cNvSpPr>
          <p:nvPr/>
        </p:nvSpPr>
        <p:spPr bwMode="auto">
          <a:xfrm flipV="1">
            <a:off x="2692288" y="3933056"/>
            <a:ext cx="1800200" cy="136815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Os Polos Celestes</a:t>
            </a:r>
          </a:p>
        </p:txBody>
      </p:sp>
      <p:sp>
        <p:nvSpPr>
          <p:cNvPr id="13343" name="Text Box 29"/>
          <p:cNvSpPr txBox="1">
            <a:spLocks noChangeArrowheads="1"/>
          </p:cNvSpPr>
          <p:nvPr/>
        </p:nvSpPr>
        <p:spPr bwMode="auto">
          <a:xfrm>
            <a:off x="6437176" y="1340768"/>
            <a:ext cx="2447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Sul (PCS)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13344" name="Text Box 30"/>
          <p:cNvSpPr txBox="1">
            <a:spLocks noChangeArrowheads="1"/>
          </p:cNvSpPr>
          <p:nvPr/>
        </p:nvSpPr>
        <p:spPr bwMode="auto">
          <a:xfrm>
            <a:off x="466514" y="5517232"/>
            <a:ext cx="237591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Norte (PCN)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691680" y="1484337"/>
            <a:ext cx="5665787" cy="4752975"/>
            <a:chOff x="1714480" y="1483866"/>
            <a:chExt cx="5665808" cy="4752975"/>
          </a:xfrm>
        </p:grpSpPr>
        <p:sp>
          <p:nvSpPr>
            <p:cNvPr id="107" name="Oval 2"/>
            <p:cNvSpPr>
              <a:spLocks noChangeArrowheads="1"/>
            </p:cNvSpPr>
            <p:nvPr/>
          </p:nvSpPr>
          <p:spPr bwMode="auto">
            <a:xfrm>
              <a:off x="2289219" y="1483866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chemeClr val="tx1">
                    <a:alpha val="40000"/>
                  </a:schemeClr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09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932709" cy="1596602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08" name="Arc 4"/>
            <p:cNvSpPr>
              <a:spLocks/>
            </p:cNvSpPr>
            <p:nvPr/>
          </p:nvSpPr>
          <p:spPr bwMode="auto">
            <a:xfrm flipV="1">
              <a:off x="2268538" y="3126469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rgbClr val="339966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10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11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12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13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</p:grpSp>
      <p:sp>
        <p:nvSpPr>
          <p:cNvPr id="120" name="Arc 3"/>
          <p:cNvSpPr>
            <a:spLocks/>
          </p:cNvSpPr>
          <p:nvPr/>
        </p:nvSpPr>
        <p:spPr bwMode="auto">
          <a:xfrm rot="20930720" flipV="1">
            <a:off x="2671626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1" name="Arc 5"/>
          <p:cNvSpPr>
            <a:spLocks/>
          </p:cNvSpPr>
          <p:nvPr/>
        </p:nvSpPr>
        <p:spPr bwMode="auto">
          <a:xfrm flipV="1">
            <a:off x="2272432" y="3831016"/>
            <a:ext cx="4644000" cy="900000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2" name="Line 26"/>
          <p:cNvSpPr>
            <a:spLocks noChangeShapeType="1"/>
          </p:cNvSpPr>
          <p:nvPr/>
        </p:nvSpPr>
        <p:spPr bwMode="auto">
          <a:xfrm flipV="1">
            <a:off x="4492488" y="2420887"/>
            <a:ext cx="1944216" cy="1508174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40" name="Arco 139"/>
          <p:cNvSpPr/>
          <p:nvPr/>
        </p:nvSpPr>
        <p:spPr bwMode="auto">
          <a:xfrm rot="8526017">
            <a:off x="3677084" y="1603801"/>
            <a:ext cx="1717118" cy="4669768"/>
          </a:xfrm>
          <a:prstGeom prst="arc">
            <a:avLst>
              <a:gd name="adj1" fmla="val 9733236"/>
              <a:gd name="adj2" fmla="val 14545608"/>
            </a:avLst>
          </a:prstGeom>
          <a:noFill/>
          <a:ln w="50800" cap="flat" cmpd="sng" algn="ctr">
            <a:solidFill>
              <a:srgbClr val="00B0F0">
                <a:alpha val="30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25"/>
          <p:cNvGrpSpPr/>
          <p:nvPr/>
        </p:nvGrpSpPr>
        <p:grpSpPr>
          <a:xfrm>
            <a:off x="4420480" y="3313216"/>
            <a:ext cx="288032" cy="648072"/>
            <a:chOff x="4499992" y="3313216"/>
            <a:chExt cx="288032" cy="648072"/>
          </a:xfrm>
        </p:grpSpPr>
        <p:sp>
          <p:nvSpPr>
            <p:cNvPr id="27" name="Elipse 2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28" name="Conector reto 27"/>
            <p:cNvCxnSpPr>
              <a:stCxn id="2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9" name="Conector reto 28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0" name="Conector reto 29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1" name="Conector reto 30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4" name="Grupo 32"/>
          <p:cNvGrpSpPr/>
          <p:nvPr/>
        </p:nvGrpSpPr>
        <p:grpSpPr>
          <a:xfrm flipH="1">
            <a:off x="2548272" y="1772816"/>
            <a:ext cx="3960440" cy="4033515"/>
            <a:chOff x="2555875" y="1700535"/>
            <a:chExt cx="3805696" cy="4033515"/>
          </a:xfrm>
        </p:grpSpPr>
        <p:sp>
          <p:nvSpPr>
            <p:cNvPr id="37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5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6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6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8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0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1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2" name="AutoShape 15"/>
            <p:cNvSpPr>
              <a:spLocks noChangeArrowheads="1"/>
            </p:cNvSpPr>
            <p:nvPr/>
          </p:nvSpPr>
          <p:spPr bwMode="auto">
            <a:xfrm>
              <a:off x="3999056" y="170053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4928348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2189373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6869893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3" name="Lua 52"/>
          <p:cNvSpPr/>
          <p:nvPr/>
        </p:nvSpPr>
        <p:spPr bwMode="auto">
          <a:xfrm rot="16200000">
            <a:off x="4040269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5" name="Grupo 101"/>
          <p:cNvGrpSpPr/>
          <p:nvPr/>
        </p:nvGrpSpPr>
        <p:grpSpPr>
          <a:xfrm rot="18342476">
            <a:off x="6138088" y="2109300"/>
            <a:ext cx="636551" cy="636551"/>
            <a:chOff x="7100825" y="2059484"/>
            <a:chExt cx="636551" cy="636551"/>
          </a:xfrm>
        </p:grpSpPr>
        <p:sp>
          <p:nvSpPr>
            <p:cNvPr id="54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5" name="Elipse 54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6" name="Grupo 101"/>
          <p:cNvGrpSpPr/>
          <p:nvPr/>
        </p:nvGrpSpPr>
        <p:grpSpPr>
          <a:xfrm rot="18342476">
            <a:off x="2383123" y="4995088"/>
            <a:ext cx="636551" cy="636551"/>
            <a:chOff x="7100825" y="2059484"/>
            <a:chExt cx="636551" cy="636551"/>
          </a:xfrm>
        </p:grpSpPr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52" name="Elipse 51"/>
          <p:cNvSpPr>
            <a:spLocks noChangeAspect="1"/>
          </p:cNvSpPr>
          <p:nvPr/>
        </p:nvSpPr>
        <p:spPr bwMode="auto">
          <a:xfrm>
            <a:off x="2987823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138" name="Arco 137"/>
          <p:cNvSpPr/>
          <p:nvPr/>
        </p:nvSpPr>
        <p:spPr bwMode="auto">
          <a:xfrm rot="8526017">
            <a:off x="3662613" y="1582833"/>
            <a:ext cx="1750374" cy="4669769"/>
          </a:xfrm>
          <a:prstGeom prst="arc">
            <a:avLst>
              <a:gd name="adj1" fmla="val 16218021"/>
              <a:gd name="adj2" fmla="val 5380108"/>
            </a:avLst>
          </a:prstGeom>
          <a:noFill/>
          <a:ln w="1016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Oval 25"/>
          <p:cNvSpPr>
            <a:spLocks noChangeArrowheads="1"/>
          </p:cNvSpPr>
          <p:nvPr/>
        </p:nvSpPr>
        <p:spPr bwMode="auto">
          <a:xfrm>
            <a:off x="3989573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0" name="Arco 59"/>
          <p:cNvSpPr/>
          <p:nvPr/>
        </p:nvSpPr>
        <p:spPr bwMode="auto">
          <a:xfrm rot="8526017">
            <a:off x="3677147" y="1600926"/>
            <a:ext cx="1717118" cy="4669768"/>
          </a:xfrm>
          <a:prstGeom prst="arc">
            <a:avLst>
              <a:gd name="adj1" fmla="val 14620940"/>
              <a:gd name="adj2" fmla="val 16153498"/>
            </a:avLst>
          </a:prstGeom>
          <a:noFill/>
          <a:ln w="50800" cap="flat" cmpd="sng" algn="ctr">
            <a:solidFill>
              <a:srgbClr val="00B0F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1" name="AutoShape 7"/>
          <p:cNvSpPr>
            <a:spLocks noChangeArrowheads="1"/>
          </p:cNvSpPr>
          <p:nvPr/>
        </p:nvSpPr>
        <p:spPr bwMode="auto">
          <a:xfrm rot="20268395">
            <a:off x="4483914" y="2806406"/>
            <a:ext cx="1543596" cy="1764576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2" name="Retângulo 61"/>
          <p:cNvSpPr/>
          <p:nvPr/>
        </p:nvSpPr>
        <p:spPr>
          <a:xfrm rot="21515074">
            <a:off x="5156665" y="3152422"/>
            <a:ext cx="936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0" i="1" dirty="0" smtClean="0">
                <a:solidFill>
                  <a:srgbClr val="00FF00"/>
                </a:solidFill>
                <a:latin typeface="+mj-lt"/>
                <a:cs typeface="Times New Roman" pitchFamily="18" charset="0"/>
              </a:rPr>
              <a:t>φ</a:t>
            </a:r>
            <a:endParaRPr lang="pt-BR" sz="4000" b="0" i="1" dirty="0">
              <a:solidFill>
                <a:srgbClr val="00FF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827584" y="452279"/>
            <a:ext cx="11521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0" dirty="0" smtClean="0">
                <a:latin typeface="Century Gothic" pitchFamily="34" charset="0"/>
              </a:rPr>
              <a:t>?</a:t>
            </a:r>
            <a:endParaRPr lang="pt-BR" sz="15000" dirty="0">
              <a:latin typeface="Century Gothic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5364" grpId="0"/>
      <p:bldP spid="13343" grpId="0"/>
      <p:bldP spid="13344" grpId="0"/>
      <p:bldP spid="122" grpId="0" animBg="1"/>
      <p:bldP spid="61" grpId="0" animBg="1"/>
      <p:bldP spid="62" grpId="0"/>
      <p:bldP spid="63" grpId="0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539750" y="19776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Eclíptica</a:t>
            </a:r>
          </a:p>
        </p:txBody>
      </p:sp>
      <p:sp>
        <p:nvSpPr>
          <p:cNvPr id="132" name="CaixaDeTexto 131"/>
          <p:cNvSpPr txBox="1"/>
          <p:nvPr/>
        </p:nvSpPr>
        <p:spPr>
          <a:xfrm>
            <a:off x="3491880" y="621814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Eclíptica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57" name="Arc 3"/>
          <p:cNvSpPr>
            <a:spLocks/>
          </p:cNvSpPr>
          <p:nvPr/>
        </p:nvSpPr>
        <p:spPr bwMode="auto">
          <a:xfrm rot="20930720" flipV="1">
            <a:off x="267856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8" name="Arco 157"/>
          <p:cNvSpPr/>
          <p:nvPr/>
        </p:nvSpPr>
        <p:spPr bwMode="auto">
          <a:xfrm rot="8526017">
            <a:off x="3652035" y="1582142"/>
            <a:ext cx="1740598" cy="4669768"/>
          </a:xfrm>
          <a:prstGeom prst="arc">
            <a:avLst>
              <a:gd name="adj1" fmla="val 5400390"/>
              <a:gd name="adj2" fmla="val 9476570"/>
            </a:avLst>
          </a:prstGeom>
          <a:noFill/>
          <a:ln w="50800" cap="flat" cmpd="sng" algn="ctr">
            <a:solidFill>
              <a:srgbClr val="00B0F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9" name="Line 27"/>
          <p:cNvSpPr>
            <a:spLocks noChangeShapeType="1"/>
          </p:cNvSpPr>
          <p:nvPr/>
        </p:nvSpPr>
        <p:spPr bwMode="auto">
          <a:xfrm flipV="1">
            <a:off x="2699792" y="3933056"/>
            <a:ext cx="1800200" cy="136815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714525" y="1484784"/>
            <a:ext cx="5665787" cy="4752975"/>
            <a:chOff x="1714480" y="1483866"/>
            <a:chExt cx="5665808" cy="4752975"/>
          </a:xfrm>
        </p:grpSpPr>
        <p:sp>
          <p:nvSpPr>
            <p:cNvPr id="161" name="Oval 2"/>
            <p:cNvSpPr>
              <a:spLocks noChangeArrowheads="1"/>
            </p:cNvSpPr>
            <p:nvPr/>
          </p:nvSpPr>
          <p:spPr bwMode="auto">
            <a:xfrm>
              <a:off x="2289219" y="1483866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chemeClr val="tx1">
                    <a:alpha val="40000"/>
                  </a:schemeClr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2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932709" cy="1596602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3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" name="Arc 4"/>
            <p:cNvSpPr>
              <a:spLocks/>
            </p:cNvSpPr>
            <p:nvPr/>
          </p:nvSpPr>
          <p:spPr bwMode="auto">
            <a:xfrm flipV="1">
              <a:off x="2268538" y="3126469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rgbClr val="339966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65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66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67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</p:grpSp>
      <p:sp>
        <p:nvSpPr>
          <p:cNvPr id="168" name="Arc 3"/>
          <p:cNvSpPr>
            <a:spLocks/>
          </p:cNvSpPr>
          <p:nvPr/>
        </p:nvSpPr>
        <p:spPr bwMode="auto">
          <a:xfrm rot="20930720" flipV="1">
            <a:off x="2679130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9" name="Arc 5"/>
          <p:cNvSpPr>
            <a:spLocks/>
          </p:cNvSpPr>
          <p:nvPr/>
        </p:nvSpPr>
        <p:spPr bwMode="auto">
          <a:xfrm flipV="1">
            <a:off x="2279936" y="3831016"/>
            <a:ext cx="4644000" cy="900000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0" name="Line 26"/>
          <p:cNvSpPr>
            <a:spLocks noChangeShapeType="1"/>
          </p:cNvSpPr>
          <p:nvPr/>
        </p:nvSpPr>
        <p:spPr bwMode="auto">
          <a:xfrm flipV="1">
            <a:off x="4499992" y="2420887"/>
            <a:ext cx="1944216" cy="1508174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1" name="Arco 170"/>
          <p:cNvSpPr/>
          <p:nvPr/>
        </p:nvSpPr>
        <p:spPr bwMode="auto">
          <a:xfrm rot="8526017">
            <a:off x="3684588" y="1603801"/>
            <a:ext cx="1717118" cy="4669768"/>
          </a:xfrm>
          <a:prstGeom prst="arc">
            <a:avLst>
              <a:gd name="adj1" fmla="val 9733236"/>
              <a:gd name="adj2" fmla="val 14545608"/>
            </a:avLst>
          </a:prstGeom>
          <a:noFill/>
          <a:ln w="50800" cap="flat" cmpd="sng" algn="ctr">
            <a:solidFill>
              <a:srgbClr val="00B0F0">
                <a:alpha val="30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25"/>
          <p:cNvGrpSpPr/>
          <p:nvPr/>
        </p:nvGrpSpPr>
        <p:grpSpPr>
          <a:xfrm>
            <a:off x="4427984" y="3313216"/>
            <a:ext cx="288032" cy="648072"/>
            <a:chOff x="4499992" y="3313216"/>
            <a:chExt cx="288032" cy="648072"/>
          </a:xfrm>
        </p:grpSpPr>
        <p:sp>
          <p:nvSpPr>
            <p:cNvPr id="173" name="Elipse 172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174" name="Conector reto 173"/>
            <p:cNvCxnSpPr>
              <a:stCxn id="173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75" name="Conector reto 174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76" name="Conector reto 175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77" name="Conector reto 176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78" name="Conector reto 177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4" name="Grupo 32"/>
          <p:cNvGrpSpPr/>
          <p:nvPr/>
        </p:nvGrpSpPr>
        <p:grpSpPr>
          <a:xfrm flipH="1">
            <a:off x="2555776" y="1772816"/>
            <a:ext cx="3960440" cy="4033515"/>
            <a:chOff x="2555875" y="1700535"/>
            <a:chExt cx="3805696" cy="4033515"/>
          </a:xfrm>
        </p:grpSpPr>
        <p:sp>
          <p:nvSpPr>
            <p:cNvPr id="180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8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82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83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84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85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86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87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88" name="AutoShape 15"/>
            <p:cNvSpPr>
              <a:spLocks noChangeArrowheads="1"/>
            </p:cNvSpPr>
            <p:nvPr/>
          </p:nvSpPr>
          <p:spPr bwMode="auto">
            <a:xfrm>
              <a:off x="3999056" y="170053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89" name="Oval 25"/>
          <p:cNvSpPr>
            <a:spLocks noChangeArrowheads="1"/>
          </p:cNvSpPr>
          <p:nvPr/>
        </p:nvSpPr>
        <p:spPr bwMode="auto">
          <a:xfrm>
            <a:off x="4935852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90" name="Oval 25"/>
          <p:cNvSpPr>
            <a:spLocks noChangeArrowheads="1"/>
          </p:cNvSpPr>
          <p:nvPr/>
        </p:nvSpPr>
        <p:spPr bwMode="auto">
          <a:xfrm>
            <a:off x="2196877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91" name="Oval 25"/>
          <p:cNvSpPr>
            <a:spLocks noChangeArrowheads="1"/>
          </p:cNvSpPr>
          <p:nvPr/>
        </p:nvSpPr>
        <p:spPr bwMode="auto">
          <a:xfrm>
            <a:off x="6877397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92" name="Lua 191"/>
          <p:cNvSpPr/>
          <p:nvPr/>
        </p:nvSpPr>
        <p:spPr bwMode="auto">
          <a:xfrm rot="16200000">
            <a:off x="4070392" y="3820672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5" name="Grupo 101"/>
          <p:cNvGrpSpPr/>
          <p:nvPr/>
        </p:nvGrpSpPr>
        <p:grpSpPr>
          <a:xfrm rot="18342476">
            <a:off x="6145592" y="2109300"/>
            <a:ext cx="636551" cy="636551"/>
            <a:chOff x="7100825" y="2059484"/>
            <a:chExt cx="636551" cy="636551"/>
          </a:xfrm>
        </p:grpSpPr>
        <p:sp>
          <p:nvSpPr>
            <p:cNvPr id="194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195" name="Elipse 194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6" name="Grupo 101"/>
          <p:cNvGrpSpPr/>
          <p:nvPr/>
        </p:nvGrpSpPr>
        <p:grpSpPr>
          <a:xfrm rot="18342476">
            <a:off x="2390627" y="4995088"/>
            <a:ext cx="636551" cy="636551"/>
            <a:chOff x="7100825" y="2059484"/>
            <a:chExt cx="636551" cy="636551"/>
          </a:xfrm>
        </p:grpSpPr>
        <p:sp>
          <p:nvSpPr>
            <p:cNvPr id="19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198" name="Elipse 19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200" name="Arco 199"/>
          <p:cNvSpPr/>
          <p:nvPr/>
        </p:nvSpPr>
        <p:spPr bwMode="auto">
          <a:xfrm rot="8526017">
            <a:off x="3684651" y="1600926"/>
            <a:ext cx="1717118" cy="4669768"/>
          </a:xfrm>
          <a:prstGeom prst="arc">
            <a:avLst>
              <a:gd name="adj1" fmla="val 14620940"/>
              <a:gd name="adj2" fmla="val 16153498"/>
            </a:avLst>
          </a:prstGeom>
          <a:noFill/>
          <a:ln w="50800" cap="flat" cmpd="sng" algn="ctr">
            <a:solidFill>
              <a:srgbClr val="00B0F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1" name="Elipse 200"/>
          <p:cNvSpPr>
            <a:spLocks noChangeAspect="1"/>
          </p:cNvSpPr>
          <p:nvPr/>
        </p:nvSpPr>
        <p:spPr bwMode="auto">
          <a:xfrm>
            <a:off x="3026736" y="1780744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202" name="Arco 201"/>
          <p:cNvSpPr/>
          <p:nvPr/>
        </p:nvSpPr>
        <p:spPr bwMode="auto">
          <a:xfrm rot="8526017">
            <a:off x="3670117" y="1582833"/>
            <a:ext cx="1750374" cy="4669769"/>
          </a:xfrm>
          <a:prstGeom prst="arc">
            <a:avLst>
              <a:gd name="adj1" fmla="val 16218021"/>
              <a:gd name="adj2" fmla="val 5380108"/>
            </a:avLst>
          </a:prstGeom>
          <a:noFill/>
          <a:ln w="1016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3" name="Oval 25"/>
          <p:cNvSpPr>
            <a:spLocks noChangeArrowheads="1"/>
          </p:cNvSpPr>
          <p:nvPr/>
        </p:nvSpPr>
        <p:spPr bwMode="auto">
          <a:xfrm>
            <a:off x="3997077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04" name="Arco 203"/>
          <p:cNvSpPr/>
          <p:nvPr/>
        </p:nvSpPr>
        <p:spPr bwMode="auto">
          <a:xfrm rot="10200000">
            <a:off x="3563786" y="1554095"/>
            <a:ext cx="1895878" cy="4669768"/>
          </a:xfrm>
          <a:prstGeom prst="arc">
            <a:avLst>
              <a:gd name="adj1" fmla="val 8848445"/>
              <a:gd name="adj2" fmla="val 13558904"/>
            </a:avLst>
          </a:prstGeom>
          <a:noFill/>
          <a:ln w="50800" cap="flat" cmpd="sng" algn="ctr">
            <a:solidFill>
              <a:schemeClr val="bg1">
                <a:alpha val="38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7" name="Grupo 136"/>
          <p:cNvGrpSpPr/>
          <p:nvPr/>
        </p:nvGrpSpPr>
        <p:grpSpPr>
          <a:xfrm rot="1602709">
            <a:off x="3542718" y="1528348"/>
            <a:ext cx="1987539" cy="4740666"/>
            <a:chOff x="8369875" y="1321061"/>
            <a:chExt cx="1669410" cy="4596442"/>
          </a:xfrm>
        </p:grpSpPr>
        <p:sp>
          <p:nvSpPr>
            <p:cNvPr id="206" name="Arco 205"/>
            <p:cNvSpPr/>
            <p:nvPr/>
          </p:nvSpPr>
          <p:spPr bwMode="auto">
            <a:xfrm rot="8526017">
              <a:off x="8397434" y="1389802"/>
              <a:ext cx="1592420" cy="4527701"/>
            </a:xfrm>
            <a:prstGeom prst="arc">
              <a:avLst>
                <a:gd name="adj1" fmla="val 13722964"/>
                <a:gd name="adj2" fmla="val 16153498"/>
              </a:avLst>
            </a:prstGeom>
            <a:noFill/>
            <a:ln w="50800" cap="flat" cmpd="sng" algn="ctr">
              <a:solidFill>
                <a:schemeClr val="bg1">
                  <a:alpha val="60000"/>
                </a:scheme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07" name="Arco 206"/>
            <p:cNvSpPr/>
            <p:nvPr/>
          </p:nvSpPr>
          <p:spPr bwMode="auto">
            <a:xfrm rot="8526017">
              <a:off x="8369875" y="1351639"/>
              <a:ext cx="1614195" cy="4527699"/>
            </a:xfrm>
            <a:prstGeom prst="arc">
              <a:avLst>
                <a:gd name="adj1" fmla="val 5400390"/>
                <a:gd name="adj2" fmla="val 8987916"/>
              </a:avLst>
            </a:prstGeom>
            <a:noFill/>
            <a:ln w="50800" cap="flat" cmpd="sng" algn="ctr">
              <a:solidFill>
                <a:schemeClr val="bg1">
                  <a:alpha val="60000"/>
                </a:scheme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08" name="Arco 207"/>
            <p:cNvSpPr/>
            <p:nvPr/>
          </p:nvSpPr>
          <p:spPr bwMode="auto">
            <a:xfrm rot="8526017">
              <a:off x="8416025" y="1321061"/>
              <a:ext cx="1623260" cy="4527700"/>
            </a:xfrm>
            <a:prstGeom prst="arc">
              <a:avLst>
                <a:gd name="adj1" fmla="val 16218021"/>
                <a:gd name="adj2" fmla="val 5380108"/>
              </a:avLst>
            </a:prstGeom>
            <a:noFill/>
            <a:ln w="101600" cap="flat" cmpd="sng" algn="ctr">
              <a:solidFill>
                <a:schemeClr val="bg1">
                  <a:alpha val="72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" name="Grupo 54"/>
          <p:cNvGrpSpPr/>
          <p:nvPr/>
        </p:nvGrpSpPr>
        <p:grpSpPr>
          <a:xfrm>
            <a:off x="3102656" y="2276872"/>
            <a:ext cx="864096" cy="899960"/>
            <a:chOff x="7618448" y="2832375"/>
            <a:chExt cx="864096" cy="899960"/>
          </a:xfrm>
        </p:grpSpPr>
        <p:grpSp>
          <p:nvGrpSpPr>
            <p:cNvPr id="9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212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3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4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5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6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217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211" name="Elipse 210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18" name="Text Box 20"/>
          <p:cNvSpPr txBox="1">
            <a:spLocks noChangeArrowheads="1"/>
          </p:cNvSpPr>
          <p:nvPr/>
        </p:nvSpPr>
        <p:spPr bwMode="auto">
          <a:xfrm>
            <a:off x="3691937" y="4797896"/>
            <a:ext cx="3603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itchFamily="34" charset="0"/>
              </a:rPr>
              <a:t>O</a:t>
            </a:r>
          </a:p>
        </p:txBody>
      </p:sp>
      <p:cxnSp>
        <p:nvCxnSpPr>
          <p:cNvPr id="219" name="Conector de seta reta 218"/>
          <p:cNvCxnSpPr/>
          <p:nvPr/>
        </p:nvCxnSpPr>
        <p:spPr bwMode="auto">
          <a:xfrm flipV="1">
            <a:off x="3577528" y="2060848"/>
            <a:ext cx="72008" cy="432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220" name="Texto explicativo retangular 219"/>
          <p:cNvSpPr/>
          <p:nvPr/>
        </p:nvSpPr>
        <p:spPr bwMode="auto">
          <a:xfrm>
            <a:off x="6444208" y="620688"/>
            <a:ext cx="2376264" cy="1008112"/>
          </a:xfrm>
          <a:prstGeom prst="wedgeRectCallout">
            <a:avLst>
              <a:gd name="adj1" fmla="val -169154"/>
              <a:gd name="adj2" fmla="val 106063"/>
            </a:avLst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</a:rPr>
              <a:t>Movimento anual!</a:t>
            </a:r>
          </a:p>
        </p:txBody>
      </p:sp>
      <p:sp>
        <p:nvSpPr>
          <p:cNvPr id="68" name="CaixaDeTexto 67"/>
          <p:cNvSpPr txBox="1"/>
          <p:nvPr/>
        </p:nvSpPr>
        <p:spPr>
          <a:xfrm>
            <a:off x="827584" y="452279"/>
            <a:ext cx="11521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0" dirty="0" smtClean="0">
                <a:latin typeface="Century Gothic" pitchFamily="34" charset="0"/>
              </a:rPr>
              <a:t>?</a:t>
            </a:r>
            <a:endParaRPr lang="pt-BR" sz="15000" dirty="0">
              <a:latin typeface="Century Gothic" pitchFamily="34" charset="0"/>
            </a:endParaRPr>
          </a:p>
        </p:txBody>
      </p:sp>
      <p:sp>
        <p:nvSpPr>
          <p:cNvPr id="69" name="CaixaDeTexto 68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32" grpId="0"/>
      <p:bldP spid="204" grpId="0" animBg="1"/>
      <p:bldP spid="220" grpId="0" animBg="1"/>
      <p:bldP spid="68" grpId="0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66210" y="3031307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05" tIns="45703" rIns="91405" bIns="45703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 rot="18342476">
            <a:off x="2272116" y="1083406"/>
            <a:ext cx="4752000" cy="4752975"/>
          </a:xfrm>
          <a:prstGeom prst="ellipse">
            <a:avLst/>
          </a:prstGeom>
          <a:gradFill flip="none" rotWithShape="1">
            <a:gsLst>
              <a:gs pos="64000">
                <a:srgbClr val="000000"/>
              </a:gs>
              <a:gs pos="39999">
                <a:srgbClr val="0A128C">
                  <a:alpha val="37000"/>
                </a:srgbClr>
              </a:gs>
              <a:gs pos="71000">
                <a:srgbClr val="873AC0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0">
            <a:solidFill>
              <a:schemeClr val="accent6">
                <a:lumMod val="60000"/>
                <a:lumOff val="40000"/>
                <a:alpha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Helvetica 55 Roman" pitchFamily="34" charset="0"/>
            </a:endParaRPr>
          </a:p>
        </p:txBody>
      </p:sp>
      <p:sp>
        <p:nvSpPr>
          <p:cNvPr id="83" name="Arco 82"/>
          <p:cNvSpPr/>
          <p:nvPr/>
        </p:nvSpPr>
        <p:spPr bwMode="auto">
          <a:xfrm rot="5400000">
            <a:off x="3994057" y="1094116"/>
            <a:ext cx="1296146" cy="4669769"/>
          </a:xfrm>
          <a:prstGeom prst="arc">
            <a:avLst>
              <a:gd name="adj1" fmla="val 5300658"/>
              <a:gd name="adj2" fmla="val 16218859"/>
            </a:avLst>
          </a:prstGeom>
          <a:noFill/>
          <a:ln w="66675" cap="flat" cmpd="sng" algn="ctr">
            <a:solidFill>
              <a:srgbClr val="00B0F0">
                <a:alpha val="4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86" name="Line 27"/>
          <p:cNvSpPr>
            <a:spLocks noChangeShapeType="1"/>
          </p:cNvSpPr>
          <p:nvPr/>
        </p:nvSpPr>
        <p:spPr bwMode="auto">
          <a:xfrm rot="18342476" flipV="1">
            <a:off x="2744766" y="2115086"/>
            <a:ext cx="3800593" cy="2731801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lIns="91405" tIns="45703" rIns="91405" bIns="45703"/>
          <a:lstStyle/>
          <a:p>
            <a:endParaRPr lang="pt-BR"/>
          </a:p>
        </p:txBody>
      </p:sp>
      <p:grpSp>
        <p:nvGrpSpPr>
          <p:cNvPr id="2" name="Grupo 101"/>
          <p:cNvGrpSpPr/>
          <p:nvPr/>
        </p:nvGrpSpPr>
        <p:grpSpPr>
          <a:xfrm rot="18342476">
            <a:off x="4327967" y="792376"/>
            <a:ext cx="636551" cy="636551"/>
            <a:chOff x="7100825" y="2059484"/>
            <a:chExt cx="636551" cy="636551"/>
          </a:xfrm>
        </p:grpSpPr>
        <p:sp>
          <p:nvSpPr>
            <p:cNvPr id="133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134" name="Elipse 133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3050306" y="134458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2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grpSp>
        <p:nvGrpSpPr>
          <p:cNvPr id="3" name="Grupo 101"/>
          <p:cNvGrpSpPr/>
          <p:nvPr/>
        </p:nvGrpSpPr>
        <p:grpSpPr>
          <a:xfrm rot="7542476">
            <a:off x="4330163" y="5492517"/>
            <a:ext cx="636551" cy="636551"/>
            <a:chOff x="7100825" y="2059484"/>
            <a:chExt cx="636551" cy="636551"/>
          </a:xfrm>
        </p:grpSpPr>
        <p:sp>
          <p:nvSpPr>
            <p:cNvPr id="120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121" name="Elipse 120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196" name="CaixaDeTexto 195"/>
          <p:cNvSpPr txBox="1"/>
          <p:nvPr/>
        </p:nvSpPr>
        <p:spPr>
          <a:xfrm>
            <a:off x="4499992" y="412991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 Celeste</a:t>
            </a:r>
            <a:endParaRPr lang="pt-BR" sz="28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16200000">
            <a:off x="4081208" y="3370624"/>
            <a:ext cx="1125232" cy="3312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22000"/>
                </a:schemeClr>
              </a:gs>
              <a:gs pos="66000">
                <a:srgbClr val="7030A0">
                  <a:alpha val="47000"/>
                </a:srgbClr>
              </a:gs>
              <a:gs pos="19000">
                <a:schemeClr val="bg1">
                  <a:alpha val="35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4" name="Grupo 46"/>
          <p:cNvGrpSpPr>
            <a:grpSpLocks noChangeAspect="1"/>
          </p:cNvGrpSpPr>
          <p:nvPr/>
        </p:nvGrpSpPr>
        <p:grpSpPr>
          <a:xfrm>
            <a:off x="4355976" y="3140969"/>
            <a:ext cx="576067" cy="576000"/>
            <a:chOff x="-985786" y="1102671"/>
            <a:chExt cx="4795558" cy="4984734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itchFamily="34" charset="0"/>
              </a:endParaRPr>
            </a:p>
          </p:txBody>
        </p:sp>
        <p:sp>
          <p:nvSpPr>
            <p:cNvPr id="45" name="Elipse 44"/>
            <p:cNvSpPr>
              <a:spLocks/>
            </p:cNvSpPr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46" name="Lua 4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</p:grpSp>
      <p:sp>
        <p:nvSpPr>
          <p:cNvPr id="49" name="CaixaDeTexto 48"/>
          <p:cNvSpPr txBox="1"/>
          <p:nvPr/>
        </p:nvSpPr>
        <p:spPr>
          <a:xfrm>
            <a:off x="4139952" y="3218542"/>
            <a:ext cx="25202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Terra</a:t>
            </a:r>
            <a:endParaRPr lang="pt-BR" sz="24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5400000">
            <a:off x="3926837" y="1094116"/>
            <a:ext cx="1440159" cy="4669769"/>
          </a:xfrm>
          <a:prstGeom prst="arc">
            <a:avLst>
              <a:gd name="adj1" fmla="val 16205770"/>
              <a:gd name="adj2" fmla="val 5408790"/>
            </a:avLst>
          </a:prstGeom>
          <a:noFill/>
          <a:ln w="889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5" name="Grupo 42"/>
          <p:cNvGrpSpPr>
            <a:grpSpLocks noChangeAspect="1"/>
          </p:cNvGrpSpPr>
          <p:nvPr/>
        </p:nvGrpSpPr>
        <p:grpSpPr>
          <a:xfrm rot="8589899">
            <a:off x="4841326" y="3630042"/>
            <a:ext cx="144017" cy="324036"/>
            <a:chOff x="4499992" y="3313216"/>
            <a:chExt cx="288032" cy="648072"/>
          </a:xfrm>
        </p:grpSpPr>
        <p:sp>
          <p:nvSpPr>
            <p:cNvPr id="47" name="Elipse 4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50" name="Conector reto 49"/>
            <p:cNvCxnSpPr>
              <a:stCxn id="4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Conector reto 50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Conector reto 51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Conector reto 52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6" name="Grupo 32"/>
          <p:cNvGrpSpPr/>
          <p:nvPr/>
        </p:nvGrpSpPr>
        <p:grpSpPr>
          <a:xfrm rot="8327644" flipH="1">
            <a:off x="2800868" y="1442342"/>
            <a:ext cx="3698234" cy="3989721"/>
            <a:chOff x="2555875" y="2204156"/>
            <a:chExt cx="3805696" cy="3089301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>
              <a:off x="5879747" y="4747872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8" name="AutoShape 18"/>
            <p:cNvSpPr>
              <a:spLocks noChangeArrowheads="1"/>
            </p:cNvSpPr>
            <p:nvPr/>
          </p:nvSpPr>
          <p:spPr bwMode="auto">
            <a:xfrm>
              <a:off x="4483547" y="5148995"/>
              <a:ext cx="217487" cy="144462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>
              <a:off x="3904585" y="2204156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65" name="Arco 64"/>
          <p:cNvSpPr>
            <a:spLocks noChangeAspect="1"/>
          </p:cNvSpPr>
          <p:nvPr/>
        </p:nvSpPr>
        <p:spPr bwMode="auto">
          <a:xfrm rot="5400000">
            <a:off x="4558387" y="3147955"/>
            <a:ext cx="169362" cy="549165"/>
          </a:xfrm>
          <a:prstGeom prst="arc">
            <a:avLst>
              <a:gd name="adj1" fmla="val 16266446"/>
              <a:gd name="adj2" fmla="val 5408790"/>
            </a:avLst>
          </a:prstGeom>
          <a:noFill/>
          <a:ln w="38100" cap="flat" cmpd="sng" algn="ctr">
            <a:solidFill>
              <a:srgbClr val="37CB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6" name="Arco 65"/>
          <p:cNvSpPr>
            <a:spLocks noChangeAspect="1"/>
          </p:cNvSpPr>
          <p:nvPr/>
        </p:nvSpPr>
        <p:spPr bwMode="auto">
          <a:xfrm rot="5400000">
            <a:off x="4554768" y="3161394"/>
            <a:ext cx="174444" cy="565640"/>
          </a:xfrm>
          <a:prstGeom prst="arc">
            <a:avLst>
              <a:gd name="adj1" fmla="val 5539178"/>
              <a:gd name="adj2" fmla="val 16097651"/>
            </a:avLst>
          </a:prstGeom>
          <a:noFill/>
          <a:ln w="25400" cap="flat" cmpd="sng" algn="ctr">
            <a:solidFill>
              <a:srgbClr val="37CBFF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3059832" y="260648"/>
            <a:ext cx="34563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Norte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68" name="Text Box 30"/>
          <p:cNvSpPr txBox="1">
            <a:spLocks noChangeArrowheads="1"/>
          </p:cNvSpPr>
          <p:nvPr/>
        </p:nvSpPr>
        <p:spPr bwMode="auto">
          <a:xfrm>
            <a:off x="2706266" y="6002124"/>
            <a:ext cx="3953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Sul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37CBFF"/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rgbClr val="37CBFF"/>
              </a:solidFill>
              <a:latin typeface="Century Gothic" pitchFamily="34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2123728" y="2823319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</a:t>
            </a:r>
            <a:endParaRPr lang="pt-BR" sz="24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cxnSp>
        <p:nvCxnSpPr>
          <p:cNvPr id="69" name="Conector reto 68"/>
          <p:cNvCxnSpPr/>
          <p:nvPr/>
        </p:nvCxnSpPr>
        <p:spPr bwMode="auto">
          <a:xfrm>
            <a:off x="3840045" y="3117218"/>
            <a:ext cx="444567" cy="28086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70" name="Elipse 69"/>
          <p:cNvSpPr>
            <a:spLocks noChangeAspect="1"/>
          </p:cNvSpPr>
          <p:nvPr/>
        </p:nvSpPr>
        <p:spPr bwMode="auto">
          <a:xfrm rot="18342476">
            <a:off x="4529418" y="3041450"/>
            <a:ext cx="224284" cy="224284"/>
          </a:xfrm>
          <a:prstGeom prst="ellipse">
            <a:avLst/>
          </a:prstGeom>
          <a:gradFill>
            <a:gsLst>
              <a:gs pos="25000">
                <a:schemeClr val="bg1"/>
              </a:gs>
              <a:gs pos="77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71" name="Elipse 70"/>
          <p:cNvSpPr>
            <a:spLocks noChangeAspect="1"/>
          </p:cNvSpPr>
          <p:nvPr/>
        </p:nvSpPr>
        <p:spPr bwMode="auto">
          <a:xfrm rot="18342476">
            <a:off x="4529290" y="3612490"/>
            <a:ext cx="224284" cy="224284"/>
          </a:xfrm>
          <a:prstGeom prst="ellipse">
            <a:avLst/>
          </a:prstGeom>
          <a:gradFill>
            <a:gsLst>
              <a:gs pos="25000">
                <a:schemeClr val="bg1"/>
              </a:gs>
              <a:gs pos="77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72" name="CaixaDeTexto 71"/>
          <p:cNvSpPr txBox="1"/>
          <p:nvPr/>
        </p:nvSpPr>
        <p:spPr>
          <a:xfrm>
            <a:off x="6876256" y="2391271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Polo Norte</a:t>
            </a:r>
            <a:endParaRPr lang="pt-BR" sz="2400" b="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cxnSp>
        <p:nvCxnSpPr>
          <p:cNvPr id="74" name="Conector reto 73"/>
          <p:cNvCxnSpPr/>
          <p:nvPr/>
        </p:nvCxnSpPr>
        <p:spPr bwMode="auto">
          <a:xfrm flipH="1">
            <a:off x="4712679" y="2640458"/>
            <a:ext cx="2294296" cy="46448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80" name="CaixaDeTexto 79"/>
          <p:cNvSpPr txBox="1"/>
          <p:nvPr/>
        </p:nvSpPr>
        <p:spPr>
          <a:xfrm>
            <a:off x="683568" y="407707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Polo Sul</a:t>
            </a:r>
            <a:endParaRPr lang="pt-BR" sz="2400" b="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cxnSp>
        <p:nvCxnSpPr>
          <p:cNvPr id="81" name="Conector reto 80"/>
          <p:cNvCxnSpPr/>
          <p:nvPr/>
        </p:nvCxnSpPr>
        <p:spPr bwMode="auto">
          <a:xfrm flipV="1">
            <a:off x="2339752" y="3760342"/>
            <a:ext cx="2232248" cy="53275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6" grpId="0" animBg="1"/>
      <p:bldP spid="196" grpId="0"/>
      <p:bldP spid="73" grpId="0" animBg="1"/>
      <p:bldP spid="65" grpId="0" animBg="1"/>
      <p:bldP spid="66" grpId="0" animBg="1"/>
      <p:bldP spid="67" grpId="0"/>
      <p:bldP spid="68" grpId="0"/>
      <p:bldP spid="42" grpId="0"/>
      <p:bldP spid="43" grpId="0"/>
      <p:bldP spid="70" grpId="0" animBg="1"/>
      <p:bldP spid="71" grpId="0" animBg="1"/>
      <p:bldP spid="72" grpId="0"/>
      <p:bldP spid="80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9477</TotalTime>
  <Words>1201</Words>
  <Application>Microsoft Office PowerPoint</Application>
  <PresentationFormat>Apresentação na tela (4:3)</PresentationFormat>
  <Paragraphs>314</Paragraphs>
  <Slides>41</Slides>
  <Notes>5</Notes>
  <HiddenSlides>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2" baseType="lpstr">
      <vt:lpstr>Blank Presentation</vt:lpstr>
      <vt:lpstr>Slide 1</vt:lpstr>
      <vt:lpstr>Slide 2</vt:lpstr>
      <vt:lpstr>Repassando:  elementos da Esfera Celeste </vt:lpstr>
      <vt:lpstr>O Zênite</vt:lpstr>
      <vt:lpstr>O Meridiano</vt:lpstr>
      <vt:lpstr>Equador Celeste</vt:lpstr>
      <vt:lpstr>Os Polos Celestes</vt:lpstr>
      <vt:lpstr>A Eclíptica</vt:lpstr>
      <vt:lpstr>Slide 9</vt:lpstr>
      <vt:lpstr>Slide 10</vt:lpstr>
      <vt:lpstr>Trajetória diária dos astros</vt:lpstr>
      <vt:lpstr>solstícios e equinócios</vt:lpstr>
      <vt:lpstr>Slide 13</vt:lpstr>
      <vt:lpstr>Slide 14</vt:lpstr>
      <vt:lpstr>O movimento aparente do Sol ao longo das estações </vt:lpstr>
      <vt:lpstr>Zonas climáticas da Terra</vt:lpstr>
      <vt:lpstr>Trajetórias diurnas do Sol em locais intertropicais  (o caso de São Carlos) </vt:lpstr>
      <vt:lpstr>Trajetória diurna do Sol no Solstício de Verão do HS</vt:lpstr>
      <vt:lpstr>Trajetória diurna do Sol nos equinócios</vt:lpstr>
      <vt:lpstr>Trajetória diurna do Sol no Solstício de Inverno do HS</vt:lpstr>
      <vt:lpstr>As trajetórias do Sol nos equinócios e nos solstícios</vt:lpstr>
      <vt:lpstr>As trajetórias do Sol nos equinócios e nos solstícios</vt:lpstr>
      <vt:lpstr>Slide 23</vt:lpstr>
      <vt:lpstr>Atividade prática 1:  A semiesfera armilar</vt:lpstr>
      <vt:lpstr>Trajetórias diurnas do Sol em outros locais da Terra </vt:lpstr>
      <vt:lpstr>As trajetórias no Equador da Terra</vt:lpstr>
      <vt:lpstr>As trajetórias na Zona Temperada-HS</vt:lpstr>
      <vt:lpstr>As trajetórias na Zona Temperada-HN</vt:lpstr>
      <vt:lpstr>As trajetórias no Polo Sul da Terra</vt:lpstr>
      <vt:lpstr>As trajetórias no Polo Norte da Terra</vt:lpstr>
      <vt:lpstr>Atividade prática 2:  Simulador da Universidade de Nebraska – visão topocêntrica das estações do ano</vt:lpstr>
      <vt:lpstr>Slide 32</vt:lpstr>
      <vt:lpstr>Slide 33</vt:lpstr>
      <vt:lpstr>Atividade prática 3:  O software Stellarium e o céu de cada estação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624</cp:revision>
  <cp:lastPrinted>2000-05-01T12:23:36Z</cp:lastPrinted>
  <dcterms:created xsi:type="dcterms:W3CDTF">1995-06-17T23:31:02Z</dcterms:created>
  <dcterms:modified xsi:type="dcterms:W3CDTF">2015-10-21T13:12:29Z</dcterms:modified>
</cp:coreProperties>
</file>