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961" r:id="rId2"/>
    <p:sldId id="984" r:id="rId3"/>
    <p:sldId id="968" r:id="rId4"/>
    <p:sldId id="973" r:id="rId5"/>
    <p:sldId id="982" r:id="rId6"/>
    <p:sldId id="987" r:id="rId7"/>
    <p:sldId id="974" r:id="rId8"/>
    <p:sldId id="976" r:id="rId9"/>
    <p:sldId id="979" r:id="rId10"/>
    <p:sldId id="977" r:id="rId11"/>
    <p:sldId id="978" r:id="rId12"/>
    <p:sldId id="970" r:id="rId13"/>
    <p:sldId id="983" r:id="rId14"/>
    <p:sldId id="991" r:id="rId15"/>
    <p:sldId id="988" r:id="rId16"/>
    <p:sldId id="989" r:id="rId17"/>
    <p:sldId id="995" r:id="rId18"/>
    <p:sldId id="996" r:id="rId19"/>
    <p:sldId id="997" r:id="rId20"/>
    <p:sldId id="998" r:id="rId2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99FF"/>
    <a:srgbClr val="FFFFFF"/>
    <a:srgbClr val="8BE1FF"/>
    <a:srgbClr val="824A00"/>
    <a:srgbClr val="EE8800"/>
    <a:srgbClr val="760000"/>
    <a:srgbClr val="0066FF"/>
    <a:srgbClr val="143C2B"/>
    <a:srgbClr val="00539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8659" autoAdjust="0"/>
  </p:normalViewPr>
  <p:slideViewPr>
    <p:cSldViewPr>
      <p:cViewPr>
        <p:scale>
          <a:sx n="66" d="100"/>
          <a:sy n="66" d="100"/>
        </p:scale>
        <p:origin x="-1296" y="-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http://www.seronline.pt/biblioteca/recursosweb/FisicaQuimica_NewtonF%C3%</a:t>
            </a:r>
            <a:r>
              <a:rPr lang="pt-BR" dirty="0" err="1" smtClean="0"/>
              <a:t>ADsica</a:t>
            </a:r>
            <a:r>
              <a:rPr lang="pt-BR" dirty="0" smtClean="0"/>
              <a:t>/fora_gravtica.html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Por causa das marés, a rotação da Terra vai sendo freada cerca de 1,5 </a:t>
            </a:r>
            <a:r>
              <a:rPr lang="pt-BR" sz="2800" b="0" kern="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ms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320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32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 Lua vai ficando mais distante da Terra, cerca de 4 cm/ano</a:t>
            </a: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endParaRPr lang="pt-BR" sz="2800" b="0" kern="0" dirty="0" smtClean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Courier New" pitchFamily="49" charset="0"/>
              <a:buChar char="o"/>
              <a:defRPr/>
            </a:pPr>
            <a:r>
              <a:rPr lang="pt-BR" sz="28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A tendência do sistema é que os dois astros fiquem com órbitas e períodos de rotação sincronizados, com o período de rotação da Terra durando 47 dias atuais e a Lua a 550 mil km de distância (43% maior que a distância atual)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tidesim.swf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e as marés</a:t>
            </a:r>
            <a:br>
              <a:rPr lang="pt-BR" sz="4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endParaRPr lang="pt-BR" sz="48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2" name="CaixaDeTexto 12"/>
          <p:cNvSpPr txBox="1"/>
          <p:nvPr/>
        </p:nvSpPr>
        <p:spPr>
          <a:xfrm>
            <a:off x="4860032" y="4869160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pt-BR" sz="2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lipse 29"/>
          <p:cNvSpPr>
            <a:spLocks/>
          </p:cNvSpPr>
          <p:nvPr/>
        </p:nvSpPr>
        <p:spPr bwMode="auto">
          <a:xfrm>
            <a:off x="1052948" y="288894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90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5" name="Elipse 24"/>
          <p:cNvSpPr>
            <a:spLocks noChangeAspect="1"/>
          </p:cNvSpPr>
          <p:nvPr/>
        </p:nvSpPr>
        <p:spPr bwMode="auto">
          <a:xfrm>
            <a:off x="1198007" y="2888940"/>
            <a:ext cx="1764197" cy="1332148"/>
          </a:xfrm>
          <a:prstGeom prst="ellipse">
            <a:avLst/>
          </a:prstGeom>
          <a:solidFill>
            <a:srgbClr val="00B0F0">
              <a:alpha val="42000"/>
            </a:srgbClr>
          </a:solidFill>
          <a:ln w="25400" cap="flat" cmpd="sng" algn="ctr">
            <a:noFill/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4314601" y="119675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 Sol também causa força de maré,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só que menor...</a:t>
            </a:r>
            <a:endParaRPr lang="pt-BR" sz="32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2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3" name="Grupo 32"/>
          <p:cNvGrpSpPr>
            <a:grpSpLocks noChangeAspect="1"/>
          </p:cNvGrpSpPr>
          <p:nvPr/>
        </p:nvGrpSpPr>
        <p:grpSpPr>
          <a:xfrm>
            <a:off x="1179406" y="2641126"/>
            <a:ext cx="1871998" cy="1800000"/>
            <a:chOff x="94416" y="1818502"/>
            <a:chExt cx="3288700" cy="3240360"/>
          </a:xfrm>
        </p:grpSpPr>
        <p:grpSp>
          <p:nvGrpSpPr>
            <p:cNvPr id="34" name="Grupo 31"/>
            <p:cNvGrpSpPr>
              <a:grpSpLocks noChangeAspect="1"/>
            </p:cNvGrpSpPr>
            <p:nvPr/>
          </p:nvGrpSpPr>
          <p:grpSpPr>
            <a:xfrm>
              <a:off x="94416" y="1818502"/>
              <a:ext cx="3288700" cy="3240360"/>
              <a:chOff x="1918161" y="1265295"/>
              <a:chExt cx="5392658" cy="5313392"/>
            </a:xfrm>
          </p:grpSpPr>
          <p:sp>
            <p:nvSpPr>
              <p:cNvPr id="36" name="Elipse 35"/>
              <p:cNvSpPr>
                <a:spLocks noChangeAspect="1"/>
              </p:cNvSpPr>
              <p:nvPr/>
            </p:nvSpPr>
            <p:spPr bwMode="auto">
              <a:xfrm>
                <a:off x="1918161" y="1265295"/>
                <a:ext cx="5392658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7" name="Grupo 13"/>
              <p:cNvGrpSpPr/>
              <p:nvPr/>
            </p:nvGrpSpPr>
            <p:grpSpPr>
              <a:xfrm>
                <a:off x="2714969" y="2176734"/>
                <a:ext cx="3600400" cy="3619855"/>
                <a:chOff x="2714969" y="2176734"/>
                <a:chExt cx="3600400" cy="3619855"/>
              </a:xfrm>
            </p:grpSpPr>
            <p:sp>
              <p:nvSpPr>
                <p:cNvPr id="38" name="Elipse 37"/>
                <p:cNvSpPr>
                  <a:spLocks noChangeAspect="1"/>
                </p:cNvSpPr>
                <p:nvPr/>
              </p:nvSpPr>
              <p:spPr bwMode="auto">
                <a:xfrm>
                  <a:off x="2714969" y="2196191"/>
                  <a:ext cx="3600400" cy="3600398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9" name="Forma livre 38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3" name="Grupo 22"/>
          <p:cNvGrpSpPr>
            <a:grpSpLocks noChangeAspect="1"/>
          </p:cNvGrpSpPr>
          <p:nvPr/>
        </p:nvGrpSpPr>
        <p:grpSpPr>
          <a:xfrm>
            <a:off x="3430255" y="3356992"/>
            <a:ext cx="421665" cy="421665"/>
            <a:chOff x="1904305" y="3246310"/>
            <a:chExt cx="329007" cy="327335"/>
          </a:xfrm>
        </p:grpSpPr>
        <p:sp>
          <p:nvSpPr>
            <p:cNvPr id="44" name="Elipse 4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5" name="Lua 4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1" name="Elipse 30"/>
          <p:cNvSpPr>
            <a:spLocks noChangeAspect="1"/>
          </p:cNvSpPr>
          <p:nvPr/>
        </p:nvSpPr>
        <p:spPr bwMode="auto">
          <a:xfrm>
            <a:off x="1210233" y="2898465"/>
            <a:ext cx="1764197" cy="1332148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lipse 46"/>
          <p:cNvSpPr>
            <a:spLocks noChangeAspect="1"/>
          </p:cNvSpPr>
          <p:nvPr/>
        </p:nvSpPr>
        <p:spPr bwMode="auto">
          <a:xfrm>
            <a:off x="1179193" y="3212976"/>
            <a:ext cx="2096663" cy="201602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5" name="Elipse 34"/>
          <p:cNvSpPr>
            <a:spLocks/>
          </p:cNvSpPr>
          <p:nvPr/>
        </p:nvSpPr>
        <p:spPr bwMode="auto">
          <a:xfrm rot="16200000">
            <a:off x="1396442" y="3534984"/>
            <a:ext cx="1620000" cy="1476000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30" name="Elipse 29"/>
          <p:cNvSpPr>
            <a:spLocks/>
          </p:cNvSpPr>
          <p:nvPr/>
        </p:nvSpPr>
        <p:spPr bwMode="auto">
          <a:xfrm>
            <a:off x="1153716" y="3609020"/>
            <a:ext cx="2098800" cy="1332148"/>
          </a:xfrm>
          <a:prstGeom prst="ellipse">
            <a:avLst/>
          </a:prstGeom>
          <a:solidFill>
            <a:srgbClr val="00B0F0">
              <a:alpha val="57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3" name="Grupo 58"/>
          <p:cNvGrpSpPr>
            <a:grpSpLocks noChangeAspect="1"/>
          </p:cNvGrpSpPr>
          <p:nvPr/>
        </p:nvGrpSpPr>
        <p:grpSpPr bwMode="auto">
          <a:xfrm>
            <a:off x="1256823" y="3328212"/>
            <a:ext cx="1552061" cy="1551183"/>
            <a:chOff x="4397386" y="4522849"/>
            <a:chExt cx="3798892" cy="3781467"/>
          </a:xfrm>
        </p:grpSpPr>
        <p:grpSp>
          <p:nvGrpSpPr>
            <p:cNvPr id="4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13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15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1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22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buClr>
                    <a:schemeClr val="bg1"/>
                  </a:buClr>
                </a:pPr>
                <a:endParaRPr lang="pt-BR" sz="3200">
                  <a:solidFill>
                    <a:schemeClr val="bg1">
                      <a:lumMod val="95000"/>
                    </a:schemeClr>
                  </a:solidFill>
                  <a:latin typeface="Century Gothic" pitchFamily="34" charset="0"/>
                </a:endParaRPr>
              </a:p>
            </p:txBody>
          </p:sp>
        </p:grpSp>
        <p:sp>
          <p:nvSpPr>
            <p:cNvPr id="12" name="Arc 37"/>
            <p:cNvSpPr>
              <a:spLocks noChangeAspect="1"/>
            </p:cNvSpPr>
            <p:nvPr/>
          </p:nvSpPr>
          <p:spPr bwMode="auto">
            <a:xfrm>
              <a:off x="5270164" y="5394769"/>
              <a:ext cx="1453901" cy="28961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6" name="Grupo 28"/>
          <p:cNvGrpSpPr/>
          <p:nvPr/>
        </p:nvGrpSpPr>
        <p:grpSpPr>
          <a:xfrm>
            <a:off x="4314601" y="1916832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bg1"/>
                </a:buClr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buClr>
                  <a:schemeClr val="bg1"/>
                </a:buClr>
                <a:defRPr/>
              </a:pPr>
              <a:endParaRPr lang="pt-BR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às vezes as marés do Sol e da Lua se “ajudam”...</a:t>
            </a: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28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 às vezes “se atrapalham”...</a:t>
            </a:r>
            <a:endParaRPr lang="pt-BR" sz="28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bg1"/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775610" y="2867930"/>
            <a:ext cx="2881761" cy="2819113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1"/>
              </a:buClr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3429106" y="4056140"/>
            <a:ext cx="371735" cy="380972"/>
            <a:chOff x="2982" y="1935"/>
            <a:chExt cx="483" cy="500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2" name="Group 9"/>
          <p:cNvGrpSpPr>
            <a:grpSpLocks noChangeAspect="1"/>
          </p:cNvGrpSpPr>
          <p:nvPr/>
        </p:nvGrpSpPr>
        <p:grpSpPr bwMode="auto">
          <a:xfrm>
            <a:off x="2042337" y="2687988"/>
            <a:ext cx="369427" cy="380972"/>
            <a:chOff x="2985" y="1935"/>
            <a:chExt cx="480" cy="500"/>
          </a:xfrm>
        </p:grpSpPr>
        <p:sp>
          <p:nvSpPr>
            <p:cNvPr id="33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4" name="Arc 11"/>
            <p:cNvSpPr>
              <a:spLocks/>
            </p:cNvSpPr>
            <p:nvPr/>
          </p:nvSpPr>
          <p:spPr bwMode="auto">
            <a:xfrm>
              <a:off x="2985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6" name="Group 9"/>
          <p:cNvGrpSpPr>
            <a:grpSpLocks noChangeAspect="1"/>
          </p:cNvGrpSpPr>
          <p:nvPr/>
        </p:nvGrpSpPr>
        <p:grpSpPr bwMode="auto">
          <a:xfrm>
            <a:off x="599865" y="4056140"/>
            <a:ext cx="371735" cy="380972"/>
            <a:chOff x="2982" y="1935"/>
            <a:chExt cx="483" cy="500"/>
          </a:xfrm>
        </p:grpSpPr>
        <p:sp>
          <p:nvSpPr>
            <p:cNvPr id="37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8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9" name="Group 9"/>
          <p:cNvGrpSpPr>
            <a:grpSpLocks noChangeAspect="1"/>
          </p:cNvGrpSpPr>
          <p:nvPr/>
        </p:nvGrpSpPr>
        <p:grpSpPr bwMode="auto">
          <a:xfrm>
            <a:off x="1979712" y="5496300"/>
            <a:ext cx="371735" cy="380972"/>
            <a:chOff x="2982" y="1935"/>
            <a:chExt cx="483" cy="500"/>
          </a:xfrm>
        </p:grpSpPr>
        <p:sp>
          <p:nvSpPr>
            <p:cNvPr id="40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1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43" name="Group 9"/>
          <p:cNvGrpSpPr>
            <a:grpSpLocks noChangeAspect="1"/>
          </p:cNvGrpSpPr>
          <p:nvPr/>
        </p:nvGrpSpPr>
        <p:grpSpPr bwMode="auto">
          <a:xfrm>
            <a:off x="3438631" y="4056140"/>
            <a:ext cx="371735" cy="380972"/>
            <a:chOff x="2982" y="1935"/>
            <a:chExt cx="483" cy="500"/>
          </a:xfrm>
        </p:grpSpPr>
        <p:sp>
          <p:nvSpPr>
            <p:cNvPr id="44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45" name="Arc 11"/>
            <p:cNvSpPr>
              <a:spLocks/>
            </p:cNvSpPr>
            <p:nvPr/>
          </p:nvSpPr>
          <p:spPr bwMode="auto">
            <a:xfrm>
              <a:off x="2982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Clr>
                  <a:schemeClr val="bg1"/>
                </a:buCl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1547664" y="2055097"/>
            <a:ext cx="1368152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Minguante</a:t>
            </a:r>
          </a:p>
        </p:txBody>
      </p:sp>
      <p:sp>
        <p:nvSpPr>
          <p:cNvPr id="53" name="Rectangle 21"/>
          <p:cNvSpPr>
            <a:spLocks noChangeArrowheads="1"/>
          </p:cNvSpPr>
          <p:nvPr/>
        </p:nvSpPr>
        <p:spPr bwMode="auto">
          <a:xfrm>
            <a:off x="107504" y="4503369"/>
            <a:ext cx="928688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</a:t>
            </a:r>
          </a:p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Cheia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505372" y="5957246"/>
            <a:ext cx="1410444" cy="523862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 Quarto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defRPr/>
            </a:pPr>
            <a:r>
              <a:rPr lang="pt-BR" sz="1400" b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Crescente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3707904" y="3639273"/>
            <a:ext cx="1152128" cy="308419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>
              <a:buClr>
                <a:schemeClr val="bg1"/>
              </a:buClr>
              <a:defRPr/>
            </a:pPr>
            <a:r>
              <a:rPr lang="pt-BR" sz="1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1400" b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2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6" name="Rectangle 30"/>
          <p:cNvSpPr>
            <a:spLocks noChangeArrowheads="1"/>
          </p:cNvSpPr>
          <p:nvPr/>
        </p:nvSpPr>
        <p:spPr bwMode="auto">
          <a:xfrm>
            <a:off x="6012160" y="1556792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Clr>
                <a:schemeClr val="bg1"/>
              </a:buCl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0.00671 C -2.77778E-7 0.12269 -0.06875 0.2169 -0.15347 0.2169 C -0.23819 0.2169 -0.30694 0.12269 -0.30694 0.00671 C -0.30694 -0.10926 -0.23819 -0.20301 -0.15347 -0.20301 C -0.06875 -0.20301 -2.77778E-7 -0.10926 -2.77778E-7 0.00671 Z " pathEditMode="relative" rAng="5400000" ptsTypes="fffff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5" grpId="2" animBg="1"/>
      <p:bldP spid="30" grpId="1" animBg="1"/>
      <p:bldP spid="30" grpId="2" animBg="1"/>
      <p:bldP spid="30" grpId="3" animBg="1"/>
      <p:bldP spid="30" grpId="4" animBg="1"/>
      <p:bldP spid="50" grpId="0" animBg="1"/>
      <p:bldP spid="53" grpId="0" animBg="1"/>
      <p:bldP spid="53" grpId="1" animBg="1"/>
      <p:bldP spid="56" grpId="0" animBg="1"/>
      <p:bldP spid="56" grpId="1" animBg="1"/>
      <p:bldP spid="57" grpId="0" animBg="1"/>
      <p:bldP spid="57" grpId="1" animBg="1"/>
      <p:bldP spid="42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3"/>
          <p:cNvSpPr>
            <a:spLocks noGrp="1"/>
          </p:cNvSpPr>
          <p:nvPr>
            <p:ph type="title"/>
          </p:nvPr>
        </p:nvSpPr>
        <p:spPr>
          <a:xfrm>
            <a:off x="714375" y="62981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As marés: simulador</a:t>
            </a:r>
          </a:p>
        </p:txBody>
      </p:sp>
      <p:sp>
        <p:nvSpPr>
          <p:cNvPr id="5" name="Retângulo 4"/>
          <p:cNvSpPr/>
          <p:nvPr/>
        </p:nvSpPr>
        <p:spPr>
          <a:xfrm>
            <a:off x="0" y="6273225"/>
            <a:ext cx="78843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Crédito: Universidade de Nebraska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253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204864"/>
            <a:ext cx="2520000" cy="252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 bwMode="auto">
          <a:xfrm>
            <a:off x="-252536" y="116632"/>
            <a:ext cx="93965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44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Consequências: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rotação da Terra freando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1,5 </a:t>
            </a:r>
            <a:r>
              <a:rPr lang="pt-BR" sz="3600" b="0" kern="0" dirty="0" err="1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ms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/século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Lua se distanciando da Terra: 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Consolas"/>
              </a:rPr>
              <a:t>   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onsolas"/>
                <a:cs typeface="Consolas"/>
              </a:rPr>
              <a:t>≈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4 cm/ano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tendência: períodos de rotação sincronizados, T=47 dias atuais e Lua a 550 mil km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000" b="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Apêndice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285083" y="271360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4" name="Chave direita 33"/>
          <p:cNvSpPr/>
          <p:nvPr/>
        </p:nvSpPr>
        <p:spPr bwMode="auto">
          <a:xfrm rot="5400000">
            <a:off x="6015376" y="2417672"/>
            <a:ext cx="353608" cy="1800200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Chave direita 35"/>
          <p:cNvSpPr/>
          <p:nvPr/>
        </p:nvSpPr>
        <p:spPr bwMode="auto">
          <a:xfrm rot="5400000">
            <a:off x="4191500" y="2568107"/>
            <a:ext cx="576063" cy="5178175"/>
          </a:xfrm>
          <a:prstGeom prst="rightBrace">
            <a:avLst>
              <a:gd name="adj1" fmla="val 34633"/>
              <a:gd name="adj2" fmla="val 50000"/>
            </a:avLst>
          </a:prstGeom>
          <a:noFill/>
          <a:ln w="63500" cap="flat" cmpd="sng" algn="ctr">
            <a:solidFill>
              <a:schemeClr val="accent6">
                <a:lumMod val="20000"/>
                <a:lumOff val="8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628370" y="3404492"/>
            <a:ext cx="1200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32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32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3685670" y="5222810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t-BR" sz="8000" baseline="-25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8000" baseline="-25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1571667" y="1628800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992931" y="1169457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Entendendo a forma da saliência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1877715" y="270248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6743391" y="241337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Elipse 32"/>
          <p:cNvSpPr/>
          <p:nvPr/>
        </p:nvSpPr>
        <p:spPr bwMode="auto">
          <a:xfrm>
            <a:off x="5195317" y="259918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3539505" y="2617862"/>
            <a:ext cx="216024" cy="216024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1763688" y="261786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2" name="Conector reto 61"/>
          <p:cNvCxnSpPr/>
          <p:nvPr/>
        </p:nvCxnSpPr>
        <p:spPr bwMode="auto">
          <a:xfrm>
            <a:off x="1865870" y="2730843"/>
            <a:ext cx="12357" cy="2100649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0" name="Conector reto 69"/>
          <p:cNvCxnSpPr/>
          <p:nvPr/>
        </p:nvCxnSpPr>
        <p:spPr bwMode="auto">
          <a:xfrm>
            <a:off x="5295090" y="2721277"/>
            <a:ext cx="1739" cy="441952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77" name="Conector reto 76"/>
          <p:cNvCxnSpPr/>
          <p:nvPr/>
        </p:nvCxnSpPr>
        <p:spPr bwMode="auto">
          <a:xfrm flipH="1">
            <a:off x="7068620" y="2735766"/>
            <a:ext cx="4970" cy="2123910"/>
          </a:xfrm>
          <a:prstGeom prst="line">
            <a:avLst/>
          </a:prstGeom>
          <a:solidFill>
            <a:schemeClr val="accent1"/>
          </a:solidFill>
          <a:ln w="53975" cap="flat" cmpd="sng" algn="ctr">
            <a:solidFill>
              <a:schemeClr val="bg1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CaixaDeTexto 44"/>
          <p:cNvSpPr txBox="1"/>
          <p:nvPr/>
        </p:nvSpPr>
        <p:spPr>
          <a:xfrm>
            <a:off x="3131840" y="286513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6" grpId="0" animBg="1"/>
      <p:bldP spid="39" grpId="0"/>
      <p:bldP spid="41" grpId="0"/>
      <p:bldP spid="42" grpId="0"/>
      <p:bldP spid="44" grpId="0"/>
      <p:bldP spid="46" grpId="0"/>
      <p:bldP spid="33" grpId="0" animBg="1"/>
      <p:bldP spid="59" grpId="0" animBg="1"/>
      <p:bldP spid="60" grpId="0" animBg="1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873960" y="3717032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2" name="CaixaDeTexto 41"/>
          <p:cNvSpPr txBox="1"/>
          <p:nvPr/>
        </p:nvSpPr>
        <p:spPr>
          <a:xfrm>
            <a:off x="1115616" y="2132856"/>
            <a:ext cx="28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441475" y="3717415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Conector de seta reta 49"/>
          <p:cNvCxnSpPr/>
          <p:nvPr/>
        </p:nvCxnSpPr>
        <p:spPr bwMode="auto">
          <a:xfrm flipH="1" flipV="1">
            <a:off x="1045029" y="3730171"/>
            <a:ext cx="1389680" cy="15437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5196114" y="3723682"/>
            <a:ext cx="664519" cy="2100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 flipV="1">
            <a:off x="5873960" y="3715657"/>
            <a:ext cx="788097" cy="1375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50" name="Conector de seta reta 49"/>
          <p:cNvCxnSpPr/>
          <p:nvPr/>
        </p:nvCxnSpPr>
        <p:spPr bwMode="auto">
          <a:xfrm flipH="1" flipV="1">
            <a:off x="1634186" y="3715658"/>
            <a:ext cx="785192" cy="14514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60" name="Elipse 59"/>
          <p:cNvSpPr/>
          <p:nvPr/>
        </p:nvSpPr>
        <p:spPr bwMode="auto">
          <a:xfrm>
            <a:off x="2332241" y="3635499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115616" y="2132856"/>
            <a:ext cx="28008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t-BR" sz="54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867543" y="2060848"/>
            <a:ext cx="2440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t-BR" sz="8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1" name="Elipse 20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Lua 2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411760" y="3620985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108058" y="3625974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5763870" y="3607296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3635896" y="394525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Em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relação ao centro...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upo 22"/>
          <p:cNvGrpSpPr>
            <a:grpSpLocks noChangeAspect="1"/>
          </p:cNvGrpSpPr>
          <p:nvPr/>
        </p:nvGrpSpPr>
        <p:grpSpPr>
          <a:xfrm>
            <a:off x="7439468" y="3432640"/>
            <a:ext cx="644432" cy="644432"/>
            <a:chOff x="1904305" y="3246310"/>
            <a:chExt cx="329007" cy="327335"/>
          </a:xfrm>
        </p:grpSpPr>
        <p:sp>
          <p:nvSpPr>
            <p:cNvPr id="20" name="Elipse 1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08 L -0.08333 -0.004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" y="-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0023 L 0.08298 0.00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 animBg="1"/>
      <p:bldP spid="33" grpId="0" animBg="1"/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Conector de seta reta 26"/>
          <p:cNvCxnSpPr/>
          <p:nvPr/>
        </p:nvCxnSpPr>
        <p:spPr bwMode="auto">
          <a:xfrm>
            <a:off x="5981160" y="3433685"/>
            <a:ext cx="1440160" cy="0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8BE1FF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3" y="1895230"/>
            <a:ext cx="3167776" cy="3045938"/>
            <a:chOff x="107505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5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7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CaixaDeTexto 41"/>
          <p:cNvSpPr txBox="1"/>
          <p:nvPr/>
        </p:nvSpPr>
        <p:spPr>
          <a:xfrm>
            <a:off x="2267744" y="2060848"/>
            <a:ext cx="12001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5400" baseline="-25000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t-BR" sz="5400" baseline="-25000" dirty="0">
              <a:solidFill>
                <a:srgbClr val="FFFF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5689008" y="1772816"/>
            <a:ext cx="18113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t-BR" sz="8000" baseline="-25000" dirty="0" smtClean="0">
                <a:solidFill>
                  <a:srgbClr val="8BE1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pt-BR" sz="8000" baseline="-25000" dirty="0">
              <a:solidFill>
                <a:srgbClr val="8BE1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2639659" y="3422568"/>
            <a:ext cx="636197" cy="24508"/>
          </a:xfrm>
          <a:prstGeom prst="straightConnector1">
            <a:avLst/>
          </a:prstGeom>
          <a:solidFill>
            <a:schemeClr val="accent1"/>
          </a:solidFill>
          <a:ln w="165100" cap="flat" cmpd="sng" algn="ctr">
            <a:solidFill>
              <a:srgbClr val="FFFFCC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3" name="Elipse 32"/>
          <p:cNvSpPr/>
          <p:nvPr/>
        </p:nvSpPr>
        <p:spPr bwMode="auto">
          <a:xfrm>
            <a:off x="5891394" y="33192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525632" y="333794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779912" y="3585210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endParaRPr lang="pt-BR" sz="4000" baseline="-2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Grupo 22"/>
          <p:cNvGrpSpPr>
            <a:grpSpLocks noChangeAspect="1"/>
          </p:cNvGrpSpPr>
          <p:nvPr/>
        </p:nvGrpSpPr>
        <p:grpSpPr>
          <a:xfrm>
            <a:off x="7439468" y="3140968"/>
            <a:ext cx="644432" cy="644432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6" grpId="0"/>
      <p:bldP spid="47" grpId="0"/>
      <p:bldP spid="33" grpId="0" animBg="1"/>
      <p:bldP spid="59" grpId="0" animBg="1"/>
      <p:bldP spid="60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O que é maré?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Elipse 75"/>
          <p:cNvSpPr/>
          <p:nvPr/>
        </p:nvSpPr>
        <p:spPr bwMode="auto">
          <a:xfrm>
            <a:off x="1979712" y="1988840"/>
            <a:ext cx="4680520" cy="2952328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Elipse 70"/>
          <p:cNvSpPr/>
          <p:nvPr/>
        </p:nvSpPr>
        <p:spPr bwMode="auto">
          <a:xfrm>
            <a:off x="2555776" y="1700808"/>
            <a:ext cx="3528392" cy="3456384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600" b="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>
            <a:grpSpLocks noChangeAspect="1"/>
          </p:cNvGrpSpPr>
          <p:nvPr/>
        </p:nvGrpSpPr>
        <p:grpSpPr>
          <a:xfrm>
            <a:off x="2820382" y="1895230"/>
            <a:ext cx="3167775" cy="3045938"/>
            <a:chOff x="107504" y="1810916"/>
            <a:chExt cx="3288700" cy="3240360"/>
          </a:xfrm>
        </p:grpSpPr>
        <p:grpSp>
          <p:nvGrpSpPr>
            <p:cNvPr id="3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49" name="Elipse 4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4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51" name="Elipse 5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Forma livre 5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Forma livre 5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4" name="Forma livre 5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Forma livre 5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48" name="Lua 4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7" name="Subtítulo 2"/>
          <p:cNvSpPr txBox="1">
            <a:spLocks/>
          </p:cNvSpPr>
          <p:nvPr/>
        </p:nvSpPr>
        <p:spPr bwMode="auto">
          <a:xfrm>
            <a:off x="1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cs typeface="Times New Roman" pitchFamily="18" charset="0"/>
              </a:rPr>
              <a:t>Agora, acrescentando a Terra: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4068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Rectangle 30"/>
          <p:cNvSpPr>
            <a:spLocks noChangeArrowheads="1"/>
          </p:cNvSpPr>
          <p:nvPr/>
        </p:nvSpPr>
        <p:spPr bwMode="auto">
          <a:xfrm>
            <a:off x="256207" y="6165304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7439468" y="3133457"/>
            <a:ext cx="644432" cy="644432"/>
            <a:chOff x="1904305" y="3246310"/>
            <a:chExt cx="329007" cy="327335"/>
          </a:xfrm>
        </p:grpSpPr>
        <p:sp>
          <p:nvSpPr>
            <p:cNvPr id="57" name="Elipse 5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Lua 5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Elipse 58"/>
          <p:cNvSpPr/>
          <p:nvPr/>
        </p:nvSpPr>
        <p:spPr bwMode="auto">
          <a:xfrm>
            <a:off x="4235582" y="3337942"/>
            <a:ext cx="216024" cy="21602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0" name="Elipse 59"/>
          <p:cNvSpPr/>
          <p:nvPr/>
        </p:nvSpPr>
        <p:spPr bwMode="auto">
          <a:xfrm>
            <a:off x="2843808" y="3327964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3" name="Elipse 72"/>
          <p:cNvSpPr/>
          <p:nvPr/>
        </p:nvSpPr>
        <p:spPr bwMode="auto">
          <a:xfrm>
            <a:off x="5580112" y="3356992"/>
            <a:ext cx="216024" cy="216024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172400" y="5877272"/>
            <a:ext cx="535403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voltar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208 L -0.05625 -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-0.00208 L -0.00278 -0.00208 " pathEditMode="relative" rAng="0" ptsTypes="AA">
                                      <p:cBhvr>
                                        <p:cTn id="13" dur="2000" spd="-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47" grpId="0"/>
      <p:bldP spid="60" grpId="0" animBg="1"/>
      <p:bldP spid="73" grpId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8000">
              <a:srgbClr val="824A00"/>
            </a:gs>
            <a:gs pos="26000">
              <a:srgbClr val="00B0F0"/>
            </a:gs>
            <a:gs pos="84000">
              <a:srgbClr val="FFFFC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064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Fenômeno associado à gravidade...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7170" name="Picture 2" descr="http://www.seronline.pt/biblioteca/recursosweb/FisicaQuimica_NewtonF%C3%ADsica/newton_apple_tree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51505"/>
            <a:ext cx="3744416" cy="55064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179512" y="404664"/>
            <a:ext cx="8748463" cy="5810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360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depende de duas coisas: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 dos corpos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 que eles têm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026" name="Picture 2" descr="homem_balanc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356992"/>
            <a:ext cx="2376264" cy="2970330"/>
          </a:xfrm>
          <a:prstGeom prst="rect">
            <a:avLst/>
          </a:prstGeom>
          <a:noFill/>
        </p:spPr>
      </p:pic>
      <p:sp>
        <p:nvSpPr>
          <p:cNvPr id="27" name="Retângulo 26"/>
          <p:cNvSpPr/>
          <p:nvPr/>
        </p:nvSpPr>
        <p:spPr>
          <a:xfrm>
            <a:off x="0" y="6279703"/>
            <a:ext cx="5724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das imagens: Terra Lua: André Luiz da Silva/CDA/CDCC/USP/ Homem na  balança:http://simplesmentehomens.blogs.sapo.pt/3690.html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9" name="Grupo 38"/>
          <p:cNvGrpSpPr/>
          <p:nvPr/>
        </p:nvGrpSpPr>
        <p:grpSpPr>
          <a:xfrm>
            <a:off x="4860032" y="1124744"/>
            <a:ext cx="1872208" cy="1800200"/>
            <a:chOff x="107504" y="1810916"/>
            <a:chExt cx="3288700" cy="3240360"/>
          </a:xfrm>
        </p:grpSpPr>
        <p:grpSp>
          <p:nvGrpSpPr>
            <p:cNvPr id="24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6" name="Elipse 25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28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29" name="Elipse 2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0" name="Forma livre 2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1" name="Forma livre 3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5" name="Lua 34"/>
            <p:cNvSpPr>
              <a:spLocks noChangeAspect="1"/>
            </p:cNvSpPr>
            <p:nvPr/>
          </p:nvSpPr>
          <p:spPr bwMode="auto">
            <a:xfrm>
              <a:off x="570801" y="2382371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6" name="Grupo 22"/>
          <p:cNvGrpSpPr>
            <a:grpSpLocks noChangeAspect="1"/>
          </p:cNvGrpSpPr>
          <p:nvPr/>
        </p:nvGrpSpPr>
        <p:grpSpPr>
          <a:xfrm>
            <a:off x="7920427" y="1772816"/>
            <a:ext cx="467997" cy="467997"/>
            <a:chOff x="1904305" y="3246310"/>
            <a:chExt cx="329007" cy="327335"/>
          </a:xfrm>
        </p:grpSpPr>
        <p:sp>
          <p:nvSpPr>
            <p:cNvPr id="37" name="Elipse 36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5" name="Conector de seta reta 24"/>
          <p:cNvCxnSpPr/>
          <p:nvPr/>
        </p:nvCxnSpPr>
        <p:spPr bwMode="auto">
          <a:xfrm flipV="1">
            <a:off x="5796136" y="2013347"/>
            <a:ext cx="2376584" cy="36350"/>
          </a:xfrm>
          <a:prstGeom prst="straightConnector1">
            <a:avLst/>
          </a:prstGeom>
          <a:solidFill>
            <a:schemeClr val="accent1"/>
          </a:solidFill>
          <a:ln w="53975" cap="flat" cmpd="sng" algn="ctr">
            <a:solidFill>
              <a:srgbClr val="FF0000"/>
            </a:solidFill>
            <a:prstDash val="solid"/>
            <a:round/>
            <a:headEnd type="triangle" w="lg" len="med"/>
            <a:tailEnd type="triangle" w="lg" len="med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411413" y="4149080"/>
          <a:ext cx="3722687" cy="2711450"/>
        </p:xfrm>
        <a:graphic>
          <a:graphicData uri="http://schemas.openxmlformats.org/presentationml/2006/ole">
            <p:oleObj spid="_x0000_s1026" name="Equação" r:id="rId3" imgW="1447560" imgH="1054080" progId="Equation.3">
              <p:embed/>
            </p:oleObj>
          </a:graphicData>
        </a:graphic>
      </p:graphicFrame>
      <p:sp>
        <p:nvSpPr>
          <p:cNvPr id="4" name="Subtítulo 2"/>
          <p:cNvSpPr txBox="1">
            <a:spLocks/>
          </p:cNvSpPr>
          <p:nvPr/>
        </p:nvSpPr>
        <p:spPr bwMode="auto">
          <a:xfrm>
            <a:off x="500063" y="260648"/>
            <a:ext cx="80724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40000"/>
                  <a:lumOff val="6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matematicamente...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gravidade 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é uma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força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que depende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</a:t>
            </a: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das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massas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dos corpos</a:t>
            </a:r>
          </a:p>
          <a:p>
            <a:pPr lvl="1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da </a:t>
            </a:r>
            <a:r>
              <a:rPr lang="pt-BR" sz="360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distância</a:t>
            </a:r>
            <a:r>
              <a:rPr lang="pt-BR" sz="3600" b="0" kern="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entre </a:t>
            </a: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eles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21"/>
          <p:cNvGrpSpPr>
            <a:grpSpLocks/>
          </p:cNvGrpSpPr>
          <p:nvPr/>
        </p:nvGrpSpPr>
        <p:grpSpPr bwMode="auto">
          <a:xfrm>
            <a:off x="2123728" y="1038331"/>
            <a:ext cx="4305966" cy="4541212"/>
            <a:chOff x="1949536" y="1038314"/>
            <a:chExt cx="4306002" cy="4541237"/>
          </a:xfrm>
        </p:grpSpPr>
        <p:sp>
          <p:nvSpPr>
            <p:cNvPr id="9" name="Elipse 8"/>
            <p:cNvSpPr/>
            <p:nvPr/>
          </p:nvSpPr>
          <p:spPr bwMode="auto">
            <a:xfrm>
              <a:off x="1949536" y="4365105"/>
              <a:ext cx="1214448" cy="1214446"/>
            </a:xfrm>
            <a:prstGeom prst="ellipse">
              <a:avLst/>
            </a:prstGeom>
            <a:solidFill>
              <a:srgbClr val="8BE1FF">
                <a:alpha val="45000"/>
              </a:srgbClr>
            </a:solidFill>
            <a:ln w="381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 bwMode="auto">
            <a:xfrm>
              <a:off x="4878867" y="1038314"/>
              <a:ext cx="1376671" cy="504059"/>
            </a:xfrm>
            <a:prstGeom prst="roundRect">
              <a:avLst/>
            </a:prstGeom>
            <a:solidFill>
              <a:srgbClr val="8BE1FF">
                <a:alpha val="60000"/>
              </a:srgbClr>
            </a:solidFill>
            <a:ln w="25400" cap="flat" cmpd="sng" algn="ctr">
              <a:solidFill>
                <a:srgbClr val="8BE1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2"/>
          <p:cNvGrpSpPr>
            <a:grpSpLocks/>
          </p:cNvGrpSpPr>
          <p:nvPr/>
        </p:nvGrpSpPr>
        <p:grpSpPr bwMode="auto">
          <a:xfrm>
            <a:off x="2464375" y="2577149"/>
            <a:ext cx="3907825" cy="2623025"/>
            <a:chOff x="4178873" y="1005506"/>
            <a:chExt cx="3907853" cy="2623045"/>
          </a:xfrm>
        </p:grpSpPr>
        <p:sp>
          <p:nvSpPr>
            <p:cNvPr id="24" name="Elipse 23"/>
            <p:cNvSpPr/>
            <p:nvPr/>
          </p:nvSpPr>
          <p:spPr bwMode="auto">
            <a:xfrm>
              <a:off x="5926471" y="2332396"/>
              <a:ext cx="2160255" cy="1296155"/>
            </a:xfrm>
            <a:prstGeom prst="ellipse">
              <a:avLst/>
            </a:prstGeom>
            <a:solidFill>
              <a:srgbClr val="FF0000">
                <a:alpha val="53000"/>
              </a:srgbClr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26" name="Retângulo de cantos arredondados 25"/>
            <p:cNvSpPr/>
            <p:nvPr/>
          </p:nvSpPr>
          <p:spPr bwMode="auto">
            <a:xfrm>
              <a:off x="4178873" y="1005506"/>
              <a:ext cx="1728204" cy="500637"/>
            </a:xfrm>
            <a:prstGeom prst="roundRect">
              <a:avLst/>
            </a:prstGeom>
            <a:solidFill>
              <a:srgbClr val="FF0000">
                <a:alpha val="45000"/>
              </a:srgb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5" name="Grupo 33"/>
          <p:cNvGrpSpPr>
            <a:grpSpLocks/>
          </p:cNvGrpSpPr>
          <p:nvPr/>
        </p:nvGrpSpPr>
        <p:grpSpPr bwMode="auto">
          <a:xfrm>
            <a:off x="2300400" y="3212977"/>
            <a:ext cx="3771786" cy="3416516"/>
            <a:chOff x="4157774" y="1625938"/>
            <a:chExt cx="3771813" cy="3416535"/>
          </a:xfrm>
        </p:grpSpPr>
        <p:sp>
          <p:nvSpPr>
            <p:cNvPr id="35" name="Elipse 34"/>
            <p:cNvSpPr/>
            <p:nvPr/>
          </p:nvSpPr>
          <p:spPr bwMode="auto">
            <a:xfrm>
              <a:off x="6429388" y="3685151"/>
              <a:ext cx="1500199" cy="1357322"/>
            </a:xfrm>
            <a:prstGeom prst="ellipse">
              <a:avLst/>
            </a:prstGeom>
            <a:solidFill>
              <a:srgbClr val="00B050">
                <a:alpha val="39000"/>
              </a:srgbClr>
            </a:solidFill>
            <a:ln w="41275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7" name="Retângulo de cantos arredondados 36"/>
            <p:cNvSpPr/>
            <p:nvPr/>
          </p:nvSpPr>
          <p:spPr bwMode="auto">
            <a:xfrm>
              <a:off x="4157774" y="1625938"/>
              <a:ext cx="2160256" cy="576066"/>
            </a:xfrm>
            <a:prstGeom prst="roundRect">
              <a:avLst/>
            </a:prstGeom>
            <a:solidFill>
              <a:srgbClr val="00B050">
                <a:alpha val="60000"/>
              </a:srgbClr>
            </a:solidFill>
            <a:ln w="25400" cap="flat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>
                <a:buClr>
                  <a:schemeClr val="accent6">
                    <a:lumMod val="40000"/>
                    <a:lumOff val="60000"/>
                  </a:schemeClr>
                </a:buClr>
                <a:buFont typeface="Wingdings" pitchFamily="2" charset="2"/>
                <a:buChar char="v"/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07504" y="3006080"/>
            <a:ext cx="88582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altas 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marés baixas</a:t>
            </a:r>
            <a:b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</a:br>
            <a:endParaRPr kumimoji="0" lang="pt-BR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o 27"/>
          <p:cNvGrpSpPr>
            <a:grpSpLocks noChangeAspect="1"/>
          </p:cNvGrpSpPr>
          <p:nvPr/>
        </p:nvGrpSpPr>
        <p:grpSpPr>
          <a:xfrm>
            <a:off x="1552541" y="2415555"/>
            <a:ext cx="3744414" cy="3600400"/>
            <a:chOff x="107504" y="1810916"/>
            <a:chExt cx="3288700" cy="3240360"/>
          </a:xfrm>
        </p:grpSpPr>
        <p:grpSp>
          <p:nvGrpSpPr>
            <p:cNvPr id="29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31" name="Elipse 30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2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3" name="Elipse 32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6" name="Forma livre 35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7" name="Forma livre 36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 Lua tem gravidade e atrai a Terra...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(e a Terra atrai a Lua também)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>
            <a:off x="4712509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10800000">
            <a:off x="5936645" y="3902270"/>
            <a:ext cx="576064" cy="360040"/>
          </a:xfrm>
          <a:prstGeom prst="rightArrow">
            <a:avLst/>
          </a:prstGeom>
          <a:solidFill>
            <a:srgbClr val="8BE1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8" name="Grupo 22"/>
          <p:cNvGrpSpPr>
            <a:grpSpLocks noChangeAspect="1"/>
          </p:cNvGrpSpPr>
          <p:nvPr/>
        </p:nvGrpSpPr>
        <p:grpSpPr>
          <a:xfrm>
            <a:off x="6656725" y="3717032"/>
            <a:ext cx="795595" cy="795595"/>
            <a:chOff x="1904305" y="3246310"/>
            <a:chExt cx="329007" cy="327335"/>
          </a:xfrm>
        </p:grpSpPr>
        <p:sp>
          <p:nvSpPr>
            <p:cNvPr id="39" name="Elipse 3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Lua 3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/>
          <p:cNvSpPr/>
          <p:nvPr/>
        </p:nvSpPr>
        <p:spPr bwMode="auto">
          <a:xfrm>
            <a:off x="1577808" y="2924944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24" name="Elipse 23"/>
          <p:cNvSpPr/>
          <p:nvPr/>
        </p:nvSpPr>
        <p:spPr bwMode="auto">
          <a:xfrm>
            <a:off x="1947373" y="2919611"/>
            <a:ext cx="2736304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64293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Especialmente a parte líquida do planeta (os oceanos)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6" name="Grupo 25"/>
          <p:cNvGrpSpPr>
            <a:grpSpLocks noChangeAspect="1"/>
          </p:cNvGrpSpPr>
          <p:nvPr/>
        </p:nvGrpSpPr>
        <p:grpSpPr>
          <a:xfrm>
            <a:off x="1536515" y="2409737"/>
            <a:ext cx="3744414" cy="3600400"/>
            <a:chOff x="107504" y="1810916"/>
            <a:chExt cx="3288700" cy="3240360"/>
          </a:xfrm>
        </p:grpSpPr>
        <p:grpSp>
          <p:nvGrpSpPr>
            <p:cNvPr id="27" name="Grupo 31"/>
            <p:cNvGrpSpPr>
              <a:grpSpLocks noChangeAspect="1"/>
            </p:cNvGrpSpPr>
            <p:nvPr/>
          </p:nvGrpSpPr>
          <p:grpSpPr>
            <a:xfrm>
              <a:off x="107504" y="1810916"/>
              <a:ext cx="3288700" cy="3240360"/>
              <a:chOff x="1939622" y="1252856"/>
              <a:chExt cx="5392657" cy="5313392"/>
            </a:xfrm>
          </p:grpSpPr>
          <p:sp>
            <p:nvSpPr>
              <p:cNvPr id="29" name="Elipse 28"/>
              <p:cNvSpPr>
                <a:spLocks noChangeAspect="1"/>
              </p:cNvSpPr>
              <p:nvPr/>
            </p:nvSpPr>
            <p:spPr bwMode="auto">
              <a:xfrm>
                <a:off x="1939622" y="1252856"/>
                <a:ext cx="5392657" cy="531339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/>
                  </a:gs>
                  <a:gs pos="50000">
                    <a:srgbClr val="0000FF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30" name="Grupo 13"/>
              <p:cNvGrpSpPr/>
              <p:nvPr/>
            </p:nvGrpSpPr>
            <p:grpSpPr>
              <a:xfrm>
                <a:off x="2714969" y="2176734"/>
                <a:ext cx="3600400" cy="3619856"/>
                <a:chOff x="2714969" y="2176734"/>
                <a:chExt cx="3600400" cy="3619856"/>
              </a:xfrm>
            </p:grpSpPr>
            <p:sp>
              <p:nvSpPr>
                <p:cNvPr id="31" name="Elipse 30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2" name="Forma livre 31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3" name="Forma livre 32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4" name="Forma livre 33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35" name="Forma livre 34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chemeClr val="bg1">
                        <a:lumMod val="95000"/>
                      </a:schemeClr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28" name="Lua 27"/>
            <p:cNvSpPr>
              <a:spLocks noChangeAspect="1"/>
            </p:cNvSpPr>
            <p:nvPr/>
          </p:nvSpPr>
          <p:spPr bwMode="auto">
            <a:xfrm>
              <a:off x="570800" y="2375108"/>
              <a:ext cx="1070270" cy="2199780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53" name="Grupo 22"/>
          <p:cNvGrpSpPr>
            <a:grpSpLocks noChangeAspect="1"/>
          </p:cNvGrpSpPr>
          <p:nvPr/>
        </p:nvGrpSpPr>
        <p:grpSpPr>
          <a:xfrm>
            <a:off x="6800741" y="3713525"/>
            <a:ext cx="795595" cy="795595"/>
            <a:chOff x="1904305" y="3246310"/>
            <a:chExt cx="329007" cy="327335"/>
          </a:xfrm>
        </p:grpSpPr>
        <p:sp>
          <p:nvSpPr>
            <p:cNvPr id="54" name="Elipse 5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55" name="Lua 5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bg2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Rectangle 3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1981" y="5949280"/>
            <a:ext cx="803105" cy="24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10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Apêndice</a:t>
            </a:r>
            <a:endParaRPr lang="pt-BR" sz="10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1" animBg="1"/>
      <p:bldP spid="24" grpId="2" animBg="1"/>
      <p:bldP spid="47" grpId="0"/>
      <p:bldP spid="4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lipse 23"/>
          <p:cNvSpPr>
            <a:spLocks noChangeAspect="1"/>
          </p:cNvSpPr>
          <p:nvPr/>
        </p:nvSpPr>
        <p:spPr bwMode="auto">
          <a:xfrm>
            <a:off x="1636297" y="2437513"/>
            <a:ext cx="3744413" cy="3672408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3040782" y="1691740"/>
            <a:ext cx="932200" cy="1512168"/>
            <a:chOff x="4989598" y="2348880"/>
            <a:chExt cx="932200" cy="1512168"/>
          </a:xfrm>
        </p:grpSpPr>
        <p:sp>
          <p:nvSpPr>
            <p:cNvPr id="39" name="Retângulo de cantos arredondados 38"/>
            <p:cNvSpPr/>
            <p:nvPr/>
          </p:nvSpPr>
          <p:spPr bwMode="auto">
            <a:xfrm>
              <a:off x="5345038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tângulo de cantos arredondados 39"/>
            <p:cNvSpPr/>
            <p:nvPr/>
          </p:nvSpPr>
          <p:spPr bwMode="auto">
            <a:xfrm>
              <a:off x="5489054" y="3356992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tângulo de cantos arredondados 41"/>
            <p:cNvSpPr/>
            <p:nvPr/>
          </p:nvSpPr>
          <p:spPr bwMode="auto">
            <a:xfrm rot="7440000">
              <a:off x="5633766" y="2708920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tângulo de cantos arredondados 40"/>
            <p:cNvSpPr/>
            <p:nvPr/>
          </p:nvSpPr>
          <p:spPr bwMode="auto">
            <a:xfrm rot="3300000">
              <a:off x="5205622" y="2703994"/>
              <a:ext cx="72008" cy="504056"/>
            </a:xfrm>
            <a:prstGeom prst="roundRect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8" name="Triângulo isósceles 37"/>
            <p:cNvSpPr/>
            <p:nvPr/>
          </p:nvSpPr>
          <p:spPr bwMode="auto">
            <a:xfrm>
              <a:off x="5123681" y="2708920"/>
              <a:ext cx="648072" cy="720080"/>
            </a:xfrm>
            <a:prstGeom prst="triangl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</a:endParaRPr>
            </a:p>
          </p:txBody>
        </p:sp>
        <p:sp>
          <p:nvSpPr>
            <p:cNvPr id="37" name="Elipse 36"/>
            <p:cNvSpPr/>
            <p:nvPr/>
          </p:nvSpPr>
          <p:spPr bwMode="auto">
            <a:xfrm>
              <a:off x="5220072" y="2348880"/>
              <a:ext cx="432048" cy="432048"/>
            </a:xfrm>
            <a:prstGeom prst="ellipse">
              <a:avLst/>
            </a:prstGeom>
            <a:solidFill>
              <a:srgbClr val="FF99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Elipse 24"/>
          <p:cNvSpPr/>
          <p:nvPr/>
        </p:nvSpPr>
        <p:spPr bwMode="auto">
          <a:xfrm>
            <a:off x="1754163" y="2934469"/>
            <a:ext cx="3528392" cy="2664296"/>
          </a:xfrm>
          <a:prstGeom prst="ellipse">
            <a:avLst/>
          </a:prstGeom>
          <a:solidFill>
            <a:srgbClr val="00B0F0">
              <a:alpha val="5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Observe o que acontece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quando a Terra gira...</a:t>
            </a:r>
            <a:endParaRPr lang="pt-BR" sz="3600" b="0" kern="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6685759" y="3745605"/>
            <a:ext cx="766561" cy="769564"/>
            <a:chOff x="2967" y="1935"/>
            <a:chExt cx="498" cy="505"/>
          </a:xfrm>
        </p:grpSpPr>
        <p:sp>
          <p:nvSpPr>
            <p:cNvPr id="8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9" name="Arc 11"/>
            <p:cNvSpPr>
              <a:spLocks/>
            </p:cNvSpPr>
            <p:nvPr/>
          </p:nvSpPr>
          <p:spPr bwMode="auto">
            <a:xfrm>
              <a:off x="2967" y="1935"/>
              <a:ext cx="250" cy="50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5" name="Grupo 34"/>
          <p:cNvGrpSpPr>
            <a:grpSpLocks noChangeAspect="1"/>
          </p:cNvGrpSpPr>
          <p:nvPr/>
        </p:nvGrpSpPr>
        <p:grpSpPr>
          <a:xfrm>
            <a:off x="2470479" y="3186353"/>
            <a:ext cx="2170543" cy="2169818"/>
            <a:chOff x="2565365" y="3521941"/>
            <a:chExt cx="1188205" cy="1187808"/>
          </a:xfrm>
        </p:grpSpPr>
        <p:sp>
          <p:nvSpPr>
            <p:cNvPr id="30" name="Oval 44"/>
            <p:cNvSpPr>
              <a:spLocks noChangeArrowheads="1"/>
            </p:cNvSpPr>
            <p:nvPr/>
          </p:nvSpPr>
          <p:spPr bwMode="auto">
            <a:xfrm rot="9480000">
              <a:off x="2565365" y="3521941"/>
              <a:ext cx="1188205" cy="1187808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32" name="Freeform 46"/>
            <p:cNvSpPr>
              <a:spLocks/>
            </p:cNvSpPr>
            <p:nvPr/>
          </p:nvSpPr>
          <p:spPr bwMode="auto">
            <a:xfrm rot="2019861">
              <a:off x="2812614" y="3788922"/>
              <a:ext cx="666744" cy="608882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33" name="Freeform 52"/>
          <p:cNvSpPr>
            <a:spLocks/>
          </p:cNvSpPr>
          <p:nvPr/>
        </p:nvSpPr>
        <p:spPr bwMode="auto">
          <a:xfrm>
            <a:off x="2590460" y="3353042"/>
            <a:ext cx="16863" cy="14978"/>
          </a:xfrm>
          <a:custGeom>
            <a:avLst/>
            <a:gdLst>
              <a:gd name="T0" fmla="*/ 0 w 26"/>
              <a:gd name="T1" fmla="*/ 11 h 23"/>
              <a:gd name="T2" fmla="*/ 10 w 26"/>
              <a:gd name="T3" fmla="*/ 22 h 23"/>
              <a:gd name="T4" fmla="*/ 17 w 26"/>
              <a:gd name="T5" fmla="*/ 22 h 23"/>
              <a:gd name="T6" fmla="*/ 25 w 26"/>
              <a:gd name="T7" fmla="*/ 22 h 23"/>
              <a:gd name="T8" fmla="*/ 23 w 26"/>
              <a:gd name="T9" fmla="*/ 15 h 23"/>
              <a:gd name="T10" fmla="*/ 6 w 26"/>
              <a:gd name="T11" fmla="*/ 8 h 23"/>
              <a:gd name="T12" fmla="*/ 4 w 26"/>
              <a:gd name="T13" fmla="*/ 0 h 23"/>
              <a:gd name="T14" fmla="*/ 0 w 26"/>
              <a:gd name="T15" fmla="*/ 11 h 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6"/>
              <a:gd name="T25" fmla="*/ 0 h 23"/>
              <a:gd name="T26" fmla="*/ 26 w 26"/>
              <a:gd name="T27" fmla="*/ 23 h 2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6" h="23">
                <a:moveTo>
                  <a:pt x="0" y="11"/>
                </a:moveTo>
                <a:lnTo>
                  <a:pt x="10" y="22"/>
                </a:lnTo>
                <a:lnTo>
                  <a:pt x="17" y="22"/>
                </a:lnTo>
                <a:lnTo>
                  <a:pt x="25" y="22"/>
                </a:lnTo>
                <a:lnTo>
                  <a:pt x="23" y="15"/>
                </a:lnTo>
                <a:lnTo>
                  <a:pt x="6" y="8"/>
                </a:lnTo>
                <a:lnTo>
                  <a:pt x="4" y="0"/>
                </a:lnTo>
                <a:lnTo>
                  <a:pt x="0" y="11"/>
                </a:lnTo>
              </a:path>
            </a:pathLst>
          </a:custGeom>
          <a:solidFill>
            <a:srgbClr val="008000"/>
          </a:soli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6" name="Arc 37"/>
          <p:cNvSpPr>
            <a:spLocks/>
          </p:cNvSpPr>
          <p:nvPr/>
        </p:nvSpPr>
        <p:spPr bwMode="auto">
          <a:xfrm>
            <a:off x="2458796" y="3178151"/>
            <a:ext cx="1135840" cy="2196000"/>
          </a:xfrm>
          <a:custGeom>
            <a:avLst/>
            <a:gdLst>
              <a:gd name="T0" fmla="*/ 0 w 21600"/>
              <a:gd name="T1" fmla="*/ 0 h 43200"/>
              <a:gd name="T2" fmla="*/ 0 w 21600"/>
              <a:gd name="T3" fmla="*/ 0 h 43200"/>
              <a:gd name="T4" fmla="*/ 0 w 21600"/>
              <a:gd name="T5" fmla="*/ 0 h 43200"/>
              <a:gd name="T6" fmla="*/ 0 60000 65536"/>
              <a:gd name="T7" fmla="*/ 0 60000 65536"/>
              <a:gd name="T8" fmla="*/ 0 60000 65536"/>
              <a:gd name="T9" fmla="*/ 0 w 21600"/>
              <a:gd name="T10" fmla="*/ 0 h 43200"/>
              <a:gd name="T11" fmla="*/ 21600 w 216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3200" fill="none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</a:path>
              <a:path w="21600" h="43200" stroke="0" extrusionOk="0">
                <a:moveTo>
                  <a:pt x="21600" y="43200"/>
                </a:moveTo>
                <a:cubicBezTo>
                  <a:pt x="9670" y="43200"/>
                  <a:pt x="0" y="33529"/>
                  <a:pt x="0" y="21600"/>
                </a:cubicBezTo>
                <a:cubicBezTo>
                  <a:pt x="-1" y="9704"/>
                  <a:pt x="9618" y="47"/>
                  <a:pt x="21514" y="0"/>
                </a:cubicBezTo>
                <a:lnTo>
                  <a:pt x="21600" y="21600"/>
                </a:lnTo>
                <a:close/>
              </a:path>
            </a:pathLst>
          </a:custGeom>
          <a:solidFill>
            <a:schemeClr val="tx1">
              <a:alpha val="65000"/>
            </a:schemeClr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320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6 0.00186 C 0.11371 0.00186 0.20364 0.11922 0.20364 0.26505 C 0.20364 0.41019 0.11371 0.5294 0.00416 0.5294 C -0.10538 0.5294 -0.19393 0.41019 -0.19393 0.26505 C -0.19393 0.11922 -0.10538 0.00186 0.00416 0.00186 Z " pathEditMode="relative" rAng="0" ptsTypes="fffff">
                                      <p:cBhvr>
                                        <p:cTn id="8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26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8842</TotalTime>
  <Words>497</Words>
  <Application>Microsoft Office PowerPoint</Application>
  <PresentationFormat>Apresentação na tela (4:3)</PresentationFormat>
  <Paragraphs>107</Paragraphs>
  <Slides>20</Slides>
  <Notes>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Blank Presentation</vt:lpstr>
      <vt:lpstr>Equação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As marés: simulador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538</cp:revision>
  <cp:lastPrinted>2000-05-01T12:23:36Z</cp:lastPrinted>
  <dcterms:created xsi:type="dcterms:W3CDTF">1995-06-17T23:31:02Z</dcterms:created>
  <dcterms:modified xsi:type="dcterms:W3CDTF">2016-09-02T20:16:02Z</dcterms:modified>
</cp:coreProperties>
</file>