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961" r:id="rId2"/>
    <p:sldId id="927" r:id="rId3"/>
    <p:sldId id="978" r:id="rId4"/>
    <p:sldId id="979" r:id="rId5"/>
    <p:sldId id="980" r:id="rId6"/>
    <p:sldId id="977" r:id="rId7"/>
    <p:sldId id="976" r:id="rId8"/>
    <p:sldId id="981" r:id="rId9"/>
    <p:sldId id="982" r:id="rId10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5A"/>
    <a:srgbClr val="FFFFCC"/>
    <a:srgbClr val="000066"/>
    <a:srgbClr val="0066FF"/>
    <a:srgbClr val="00CC99"/>
    <a:srgbClr val="143C2B"/>
    <a:srgbClr val="005392"/>
    <a:srgbClr val="0000FF"/>
    <a:srgbClr val="EE8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377" autoAdjust="0"/>
  </p:normalViewPr>
  <p:slideViewPr>
    <p:cSldViewPr>
      <p:cViewPr>
        <p:scale>
          <a:sx n="100" d="100"/>
          <a:sy n="100" d="100"/>
        </p:scale>
        <p:origin x="-252" y="666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42" y="40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  <a:ln/>
        </p:spPr>
        <p:txBody>
          <a:bodyPr wrap="none" anchor="ctr"/>
          <a:lstStyle/>
          <a:p>
            <a:r>
              <a:rPr lang="pt-BR" dirty="0" smtClean="0"/>
              <a:t>Fonte da imagem: http://www.superbwallpapers.com/space/green-nebula-22094/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ula-1-Links-com-material-de-estudo.pdf" TargetMode="External"/><Relationship Id="rId2" Type="http://schemas.openxmlformats.org/officeDocument/2006/relationships/hyperlink" Target="http://www.cdcc.usp.br/cd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aula-1-teclas-de-atalho-Stellariu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4624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5701362" y="1213302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00C85A"/>
                </a:solidFill>
                <a:latin typeface="Century Gothic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rgbClr val="00C85A"/>
                </a:solidFill>
                <a:latin typeface="Century Gothic" pitchFamily="34" charset="0"/>
              </a:rPr>
              <a:t>Observatório  Dietrich </a:t>
            </a:r>
            <a:r>
              <a:rPr lang="pt-BR" sz="1400" dirty="0" err="1" smtClean="0">
                <a:solidFill>
                  <a:srgbClr val="00C85A"/>
                </a:solidFill>
                <a:latin typeface="Century Gothic" pitchFamily="34" charset="0"/>
              </a:rPr>
              <a:t>Schiel</a:t>
            </a:r>
            <a:endParaRPr lang="pt-BR" sz="1400" dirty="0" smtClean="0">
              <a:solidFill>
                <a:srgbClr val="00C85A"/>
              </a:solidFill>
              <a:latin typeface="Century Gothic" pitchFamily="34" charset="0"/>
            </a:endParaRPr>
          </a:p>
          <a:p>
            <a:pPr algn="l"/>
            <a:r>
              <a:rPr lang="pt-BR" sz="1400" dirty="0" smtClean="0">
                <a:solidFill>
                  <a:srgbClr val="00C85A"/>
                </a:solidFill>
                <a:latin typeface="Century Gothic" pitchFamily="34" charset="0"/>
              </a:rPr>
              <a:t>/CDCC/USP</a:t>
            </a:r>
          </a:p>
          <a:p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" y="-173421"/>
            <a:ext cx="117293" cy="36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370" tIns="57685" rIns="115370" bIns="57685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" y="19461"/>
            <a:ext cx="117293" cy="36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370" tIns="57685" rIns="115370" bIns="57685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8" name="Subtítulo 3"/>
          <p:cNvSpPr txBox="1">
            <a:spLocks/>
          </p:cNvSpPr>
          <p:nvPr/>
        </p:nvSpPr>
        <p:spPr bwMode="auto">
          <a:xfrm>
            <a:off x="0" y="16288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Apresentação do minicurso</a:t>
            </a:r>
          </a:p>
          <a:p>
            <a:pPr marL="0" marR="0" lvl="0" indent="0" algn="ctr" defTabSz="115369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6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 w="34925"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Calibri" pitchFamily="34" charset="0"/>
                <a:cs typeface="Aharoni" pitchFamily="2" charset="-79"/>
              </a:rPr>
              <a:t>Introdução à Astronomia</a:t>
            </a:r>
            <a:endParaRPr kumimoji="0" lang="pt-BR" sz="3600" b="1" i="0" u="none" strike="noStrike" kern="0" cap="none" spc="0" normalizeH="0" baseline="0" noProof="0" dirty="0" smtClean="0">
              <a:ln w="34925">
                <a:noFill/>
              </a:ln>
              <a:solidFill>
                <a:srgbClr val="00C85A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 descr="C:\Users\CDA\Downloads\fig-face-inscr-abertas.png"/>
          <p:cNvPicPr>
            <a:picLocks noChangeAspect="1" noChangeArrowheads="1"/>
          </p:cNvPicPr>
          <p:nvPr/>
        </p:nvPicPr>
        <p:blipFill>
          <a:blip r:embed="rId5" cstate="print"/>
          <a:srcRect l="333" t="333"/>
          <a:stretch>
            <a:fillRect/>
          </a:stretch>
        </p:blipFill>
        <p:spPr bwMode="auto">
          <a:xfrm>
            <a:off x="1918745" y="2863977"/>
            <a:ext cx="3301327" cy="33013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404664"/>
            <a:ext cx="7848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Objetivo: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190695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 introduzir conceitos básicos de Astronomia para o público interessado, sem formação prévia sobre o assunto, por meio de:</a:t>
            </a:r>
          </a:p>
          <a:p>
            <a:pPr algn="l"/>
            <a:endParaRPr lang="pt-BR" sz="2800" dirty="0" smtClean="0">
              <a:solidFill>
                <a:srgbClr val="00C85A"/>
              </a:solidFill>
              <a:latin typeface="Century Gothic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 aulas presenciais com recursos multimídia</a:t>
            </a:r>
          </a:p>
          <a:p>
            <a:pPr lvl="1" algn="l">
              <a:buFont typeface="Arial" pitchFamily="34" charset="0"/>
              <a:buChar char="•"/>
            </a:pPr>
            <a:endParaRPr lang="pt-BR" sz="2800" dirty="0" smtClean="0">
              <a:solidFill>
                <a:srgbClr val="00C85A"/>
              </a:solidFill>
              <a:latin typeface="Century Gothic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 atividades práticas de observação do céu</a:t>
            </a:r>
          </a:p>
          <a:p>
            <a:pPr lvl="1" algn="l">
              <a:buFont typeface="Arial" pitchFamily="34" charset="0"/>
              <a:buChar char="•"/>
            </a:pPr>
            <a:endParaRPr lang="pt-BR" sz="2800" dirty="0" smtClean="0">
              <a:solidFill>
                <a:srgbClr val="00C85A"/>
              </a:solidFill>
              <a:latin typeface="Century Gothic" pitchFamily="34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 e manuseio de telescópios</a:t>
            </a:r>
            <a:endParaRPr lang="pt-BR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836108"/>
            <a:ext cx="784887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Público-alvo: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algn="l"/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interessados em geral com idade igual ou superior a 14 anos. </a:t>
            </a:r>
            <a:b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</a:br>
            <a:r>
              <a:rPr lang="pt-BR" sz="2400" dirty="0" smtClean="0">
                <a:solidFill>
                  <a:srgbClr val="00C85A"/>
                </a:solidFill>
                <a:latin typeface="Century Gothic" pitchFamily="34" charset="0"/>
              </a:rPr>
              <a:t/>
            </a:r>
            <a:br>
              <a:rPr lang="pt-BR" sz="2400" dirty="0" smtClean="0">
                <a:solidFill>
                  <a:srgbClr val="00C85A"/>
                </a:solidFill>
                <a:latin typeface="Century Gothic" pitchFamily="34" charset="0"/>
              </a:rPr>
            </a:b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539552" y="-31541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Duração e horário: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7560840" cy="3888432"/>
          </a:xfrm>
        </p:spPr>
        <p:txBody>
          <a:bodyPr/>
          <a:lstStyle/>
          <a:p>
            <a:pPr algn="l">
              <a:buClr>
                <a:srgbClr val="00B050"/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 Oito semanas </a:t>
            </a:r>
            <a:b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</a:b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(03 de março a 05 de maio - 2017)</a:t>
            </a:r>
          </a:p>
          <a:p>
            <a:pPr algn="l">
              <a:buClr>
                <a:srgbClr val="00B050"/>
              </a:buClr>
            </a:pPr>
            <a:endParaRPr lang="pt-BR" sz="28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l">
              <a:buClr>
                <a:srgbClr val="00B050"/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 Carga horária de 16 horas</a:t>
            </a:r>
          </a:p>
          <a:p>
            <a:pPr algn="l">
              <a:buClr>
                <a:srgbClr val="00B050"/>
              </a:buClr>
              <a:buFont typeface="Wingdings" pitchFamily="2" charset="2"/>
              <a:buChar char="v"/>
            </a:pPr>
            <a:endParaRPr lang="pt-BR" sz="2800" dirty="0" smtClean="0">
              <a:solidFill>
                <a:srgbClr val="00C85A"/>
              </a:solidFill>
              <a:latin typeface="Century Gothic" pitchFamily="34" charset="0"/>
            </a:endParaRPr>
          </a:p>
          <a:p>
            <a:pPr algn="l">
              <a:buClr>
                <a:srgbClr val="00B050"/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 Sempre às sextas-feiras, das 15h às 17h</a:t>
            </a:r>
            <a:endParaRPr lang="pt-BR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589890"/>
            <a:ext cx="784887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Certificado de participação: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algn="l"/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Será concedido para os participantes que obtiverem 85% de presença (ou seja, máximo de </a:t>
            </a:r>
            <a:r>
              <a:rPr lang="pt-BR" sz="2800" dirty="0" smtClean="0">
                <a:solidFill>
                  <a:schemeClr val="bg1"/>
                </a:solidFill>
                <a:latin typeface="Century Gothic" pitchFamily="34" charset="0"/>
              </a:rPr>
              <a:t>1 falta </a:t>
            </a: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>para ter direito ao certificado)</a:t>
            </a:r>
            <a:b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</a:br>
            <a:r>
              <a:rPr lang="pt-BR" sz="2400" dirty="0" smtClean="0">
                <a:solidFill>
                  <a:srgbClr val="00C85A"/>
                </a:solidFill>
                <a:latin typeface="Century Gothic" pitchFamily="34" charset="0"/>
              </a:rPr>
              <a:t/>
            </a:r>
            <a:br>
              <a:rPr lang="pt-BR" sz="2400" dirty="0" smtClean="0">
                <a:solidFill>
                  <a:srgbClr val="00C85A"/>
                </a:solidFill>
                <a:latin typeface="Century Gothic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90381"/>
            <a:ext cx="7848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Programação do Curso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1052736"/>
            <a:ext cx="7920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03 de março: 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apresentação do curso; visão geral da Astronomia; reconhecimento do céu; </a:t>
            </a:r>
            <a:r>
              <a:rPr lang="pt-BR" sz="2800" b="0" i="1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software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800" b="0" dirty="0" err="1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Stellarium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(André)</a:t>
            </a: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539552" y="2564904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10 de março: 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conceitos de Astrometria; estações do ano (André)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539552" y="3717032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17 de março: 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fases da Lua, eclipses e marés (André)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576064" y="4797152"/>
            <a:ext cx="79563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24 de março: 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Sistema Solar: movimento planetário e características dos principais corpos do </a:t>
            </a:r>
            <a:r>
              <a:rPr lang="pt-BR" sz="2800" b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Sistema Solar 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(André);</a:t>
            </a:r>
            <a:endParaRPr lang="pt-BR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23528" y="1100336"/>
            <a:ext cx="8568952" cy="4920952"/>
          </a:xfrm>
        </p:spPr>
        <p:txBody>
          <a:bodyPr/>
          <a:lstStyle/>
          <a:p>
            <a:pPr lvl="0" algn="l"/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31 de março: 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o planeta Terra e o Sol (Jorge);</a:t>
            </a:r>
            <a:b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lang="pt-BR" sz="2800" b="0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  <a:p>
            <a:pPr lvl="0" algn="l"/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07 de abril: 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as estrelas: brilhos, cores, distâncias e tamanhos; evolução estelar (André);</a:t>
            </a:r>
            <a:b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lang="pt-BR" sz="2800" b="0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  <a:p>
            <a:pPr lvl="0" algn="l">
              <a:spcBef>
                <a:spcPct val="0"/>
              </a:spcBef>
              <a:buClrTx/>
            </a:pPr>
            <a:endParaRPr lang="pt-BR" sz="2800" dirty="0" smtClean="0">
              <a:solidFill>
                <a:srgbClr val="00C85A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lvl="0" algn="l">
              <a:spcBef>
                <a:spcPct val="0"/>
              </a:spcBef>
              <a:buClrTx/>
            </a:pP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05 de maio: 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telescópios e equipamentos de observação do céu (Jorge);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23528" y="3429000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28 de abril: </a:t>
            </a:r>
            <a:r>
              <a:rPr lang="pt-BR" sz="28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 Via Láctea e outras galáxias; Cosmologia (André);</a:t>
            </a:r>
          </a:p>
          <a:p>
            <a:pPr algn="just"/>
            <a:endParaRPr lang="pt-BR" sz="2800" b="0" dirty="0" smtClean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467544" y="620688"/>
            <a:ext cx="777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/>
            <a:r>
              <a:rPr lang="pt-BR" sz="24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4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4624"/>
            <a:ext cx="7992888" cy="17526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Astronomia </a:t>
            </a:r>
          </a:p>
          <a:p>
            <a:pPr lvl="1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0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Astronomia Fundamental</a:t>
            </a:r>
          </a:p>
          <a:p>
            <a:pPr lvl="2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Astronomia Dinâmica (Mecânica Celeste)</a:t>
            </a:r>
          </a:p>
          <a:p>
            <a:pPr lvl="2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Astrometria (Astronomia de Posição)</a:t>
            </a:r>
          </a:p>
          <a:p>
            <a:pPr lvl="2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200" dirty="0" err="1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Uranografia</a:t>
            </a:r>
            <a:endParaRPr lang="pt-BR" sz="2200" dirty="0" smtClean="0">
              <a:solidFill>
                <a:srgbClr val="00C85A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lvl="1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Astrofísica</a:t>
            </a:r>
          </a:p>
          <a:p>
            <a:pPr lvl="2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cs typeface="Arial" pitchFamily="34" charset="0"/>
              </a:rPr>
              <a:t> Astrofísica do Sistema Solar</a:t>
            </a:r>
          </a:p>
          <a:p>
            <a:pPr lvl="2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cs typeface="Arial" pitchFamily="34" charset="0"/>
              </a:rPr>
              <a:t> Astrofísica Estelar</a:t>
            </a:r>
          </a:p>
          <a:p>
            <a:pPr lvl="2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cs typeface="Arial" pitchFamily="34" charset="0"/>
              </a:rPr>
              <a:t> Astrofísica Galáctica</a:t>
            </a:r>
          </a:p>
          <a:p>
            <a:pPr lvl="2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cs typeface="Arial" pitchFamily="34" charset="0"/>
              </a:rPr>
              <a:t> Astrofísica Extragaláctica</a:t>
            </a:r>
          </a:p>
          <a:p>
            <a:pPr lvl="1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  <a:cs typeface="Arial" pitchFamily="34" charset="0"/>
              </a:rPr>
              <a:t>Cosmologia</a:t>
            </a:r>
          </a:p>
          <a:p>
            <a:pPr lvl="1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  <a:cs typeface="Arial" pitchFamily="34" charset="0"/>
              </a:rPr>
              <a:t>Astronáutica</a:t>
            </a:r>
          </a:p>
          <a:p>
            <a:pPr lvl="1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  <a:cs typeface="Arial" pitchFamily="34" charset="0"/>
              </a:rPr>
              <a:t>Astroquímica</a:t>
            </a:r>
            <a:endParaRPr lang="pt-BR" sz="2200" dirty="0" smtClean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lvl="1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  <a:cs typeface="Arial" pitchFamily="34" charset="0"/>
              </a:rPr>
              <a:t>Astrobiologia</a:t>
            </a:r>
            <a:endParaRPr lang="pt-BR" sz="2200" dirty="0" smtClean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lvl="1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  <a:cs typeface="Arial" pitchFamily="34" charset="0"/>
              </a:rPr>
              <a:t>Arqueoastronomia</a:t>
            </a:r>
          </a:p>
          <a:p>
            <a:pPr lvl="1" algn="l">
              <a:buClr>
                <a:srgbClr val="00C85A"/>
              </a:buClr>
              <a:buFont typeface="Courier New" pitchFamily="49" charset="0"/>
              <a:buChar char="o"/>
            </a:pPr>
            <a:r>
              <a:rPr lang="pt-BR" sz="2200" dirty="0" smtClean="0">
                <a:solidFill>
                  <a:srgbClr val="00C85A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  <a:cs typeface="Arial" pitchFamily="34" charset="0"/>
              </a:rPr>
              <a:t>Etnoastronomia</a:t>
            </a:r>
            <a:endParaRPr lang="pt-BR" sz="2200" dirty="0" smtClean="0">
              <a:solidFill>
                <a:schemeClr val="accent1">
                  <a:lumMod val="40000"/>
                  <a:lumOff val="60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lvl="1" algn="l"/>
            <a:endParaRPr lang="pt-BR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26876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Indicações para estudos</a:t>
            </a:r>
            <a:b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920880" cy="1752600"/>
          </a:xfrm>
          <a:ln>
            <a:noFill/>
          </a:ln>
        </p:spPr>
        <p:txBody>
          <a:bodyPr/>
          <a:lstStyle/>
          <a:p>
            <a:pPr algn="l">
              <a:buClr>
                <a:srgbClr val="00C85A"/>
              </a:buClr>
              <a:buFont typeface="Wingdings" pitchFamily="2" charset="2"/>
              <a:buChar char="v"/>
            </a:pPr>
            <a:r>
              <a:rPr lang="pt-BR" b="0" dirty="0" smtClean="0">
                <a:solidFill>
                  <a:srgbClr val="00C85A"/>
                </a:solidFill>
                <a:latin typeface="Century Gothic" pitchFamily="34" charset="0"/>
                <a:hlinkClick r:id="rId2"/>
              </a:rPr>
              <a:t>Site do </a:t>
            </a:r>
            <a:r>
              <a:rPr lang="pt-BR" b="0" dirty="0" smtClean="0">
                <a:solidFill>
                  <a:srgbClr val="00C85A"/>
                </a:solidFill>
                <a:latin typeface="Century Gothic" pitchFamily="34" charset="0"/>
                <a:hlinkClick r:id="rId2"/>
              </a:rPr>
              <a:t>Observatório</a:t>
            </a:r>
            <a:endParaRPr lang="pt-BR" b="0" dirty="0" smtClean="0">
              <a:solidFill>
                <a:srgbClr val="00C85A"/>
              </a:solidFill>
              <a:latin typeface="Century Gothic" pitchFamily="34" charset="0"/>
            </a:endParaRPr>
          </a:p>
          <a:p>
            <a:pPr algn="l">
              <a:buClr>
                <a:srgbClr val="00C85A"/>
              </a:buClr>
            </a:pPr>
            <a:endParaRPr lang="pt-BR" b="0" dirty="0" smtClean="0">
              <a:solidFill>
                <a:srgbClr val="00C85A"/>
              </a:solidFill>
              <a:latin typeface="Century Gothic" pitchFamily="34" charset="0"/>
            </a:endParaRPr>
          </a:p>
          <a:p>
            <a:pPr algn="l">
              <a:buClr>
                <a:srgbClr val="00C85A"/>
              </a:buClr>
              <a:buFont typeface="Wingdings" pitchFamily="2" charset="2"/>
              <a:buChar char="v"/>
            </a:pPr>
            <a:r>
              <a:rPr lang="pt-BR" b="0" dirty="0" smtClean="0">
                <a:solidFill>
                  <a:srgbClr val="00C85A"/>
                </a:solidFill>
                <a:latin typeface="Century Gothic" pitchFamily="34" charset="0"/>
                <a:hlinkClick r:id="rId3" action="ppaction://hlinkfile"/>
              </a:rPr>
              <a:t>Material </a:t>
            </a:r>
            <a:r>
              <a:rPr lang="pt-BR" b="0" dirty="0" smtClean="0">
                <a:solidFill>
                  <a:srgbClr val="00C85A"/>
                </a:solidFill>
                <a:latin typeface="Century Gothic" pitchFamily="34" charset="0"/>
                <a:hlinkClick r:id="rId3" action="ppaction://hlinkfile"/>
              </a:rPr>
              <a:t>de estudo para </a:t>
            </a:r>
            <a:r>
              <a:rPr lang="pt-BR" b="0" i="1" dirty="0" smtClean="0">
                <a:solidFill>
                  <a:srgbClr val="00C85A"/>
                </a:solidFill>
                <a:latin typeface="Century Gothic" pitchFamily="34" charset="0"/>
                <a:hlinkClick r:id="rId3" action="ppaction://hlinkfile"/>
              </a:rPr>
              <a:t>download</a:t>
            </a:r>
            <a:endParaRPr lang="pt-BR" b="0" i="1" dirty="0" smtClean="0">
              <a:solidFill>
                <a:srgbClr val="00C85A"/>
              </a:solidFill>
              <a:latin typeface="Century Gothic" pitchFamily="34" charset="0"/>
            </a:endParaRPr>
          </a:p>
          <a:p>
            <a:pPr algn="l">
              <a:buClr>
                <a:srgbClr val="00C85A"/>
              </a:buClr>
            </a:pPr>
            <a:endParaRPr lang="pt-BR" b="0" i="1" dirty="0" smtClean="0">
              <a:solidFill>
                <a:srgbClr val="00C85A"/>
              </a:solidFill>
              <a:latin typeface="Century Gothic" pitchFamily="34" charset="0"/>
            </a:endParaRPr>
          </a:p>
          <a:p>
            <a:pPr algn="l">
              <a:buClr>
                <a:srgbClr val="00C85A"/>
              </a:buClr>
              <a:buFont typeface="Wingdings" pitchFamily="2" charset="2"/>
              <a:buChar char="v"/>
            </a:pPr>
            <a:r>
              <a:rPr lang="pt-BR" b="0" dirty="0" smtClean="0">
                <a:solidFill>
                  <a:srgbClr val="00C85A"/>
                </a:solidFill>
                <a:latin typeface="Century Gothic" pitchFamily="34" charset="0"/>
                <a:hlinkClick r:id="rId4" action="ppaction://hlinkfile"/>
              </a:rPr>
              <a:t>Teclas de atalho do </a:t>
            </a:r>
            <a:r>
              <a:rPr lang="pt-BR" b="0" dirty="0" err="1" smtClean="0">
                <a:solidFill>
                  <a:srgbClr val="00C85A"/>
                </a:solidFill>
                <a:latin typeface="Century Gothic" pitchFamily="34" charset="0"/>
                <a:hlinkClick r:id="rId4" action="ppaction://hlinkfile"/>
              </a:rPr>
              <a:t>Stellarium</a:t>
            </a:r>
            <a:endParaRPr lang="pt-BR" b="0" dirty="0">
              <a:solidFill>
                <a:srgbClr val="00C85A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8458</TotalTime>
  <Words>252</Words>
  <Application>Microsoft Office PowerPoint</Application>
  <PresentationFormat>Apresentação na tela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Blank Presentation</vt:lpstr>
      <vt:lpstr>Slide 1</vt:lpstr>
      <vt:lpstr>Objetivo:</vt:lpstr>
      <vt:lpstr>Público-alvo:  interessados em geral com idade igual ou superior a 14 anos.      </vt:lpstr>
      <vt:lpstr>Duração e horário:</vt:lpstr>
      <vt:lpstr>Certificado de participação:  Será concedido para os participantes que obtiverem 85% de presença (ou seja, máximo de 1 falta para ter direito ao certificado)    </vt:lpstr>
      <vt:lpstr>Programação do Curso </vt:lpstr>
      <vt:lpstr>Slide 7</vt:lpstr>
      <vt:lpstr>    </vt:lpstr>
      <vt:lpstr>Indicações para estudos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CDA</cp:lastModifiedBy>
  <cp:revision>517</cp:revision>
  <cp:lastPrinted>2000-05-01T12:23:36Z</cp:lastPrinted>
  <dcterms:created xsi:type="dcterms:W3CDTF">1995-06-17T23:31:02Z</dcterms:created>
  <dcterms:modified xsi:type="dcterms:W3CDTF">2017-03-03T14:24:21Z</dcterms:modified>
</cp:coreProperties>
</file>