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039" r:id="rId2"/>
    <p:sldId id="1075" r:id="rId3"/>
    <p:sldId id="1076" r:id="rId4"/>
    <p:sldId id="1077" r:id="rId5"/>
    <p:sldId id="1078" r:id="rId6"/>
    <p:sldId id="1079" r:id="rId7"/>
    <p:sldId id="1080" r:id="rId8"/>
    <p:sldId id="1081" r:id="rId9"/>
    <p:sldId id="1082" r:id="rId10"/>
    <p:sldId id="1109" r:id="rId11"/>
    <p:sldId id="1083" r:id="rId12"/>
    <p:sldId id="1084" r:id="rId13"/>
    <p:sldId id="1087" r:id="rId14"/>
    <p:sldId id="1089" r:id="rId15"/>
    <p:sldId id="1090" r:id="rId16"/>
    <p:sldId id="1093" r:id="rId17"/>
    <p:sldId id="1094" r:id="rId18"/>
    <p:sldId id="1096" r:id="rId19"/>
    <p:sldId id="1095" r:id="rId20"/>
    <p:sldId id="1097" r:id="rId21"/>
    <p:sldId id="1098" r:id="rId22"/>
    <p:sldId id="1099" r:id="rId23"/>
    <p:sldId id="1100" r:id="rId24"/>
    <p:sldId id="1101" r:id="rId25"/>
    <p:sldId id="1102" r:id="rId26"/>
    <p:sldId id="1104" r:id="rId27"/>
    <p:sldId id="1105" r:id="rId28"/>
    <p:sldId id="1106" r:id="rId29"/>
    <p:sldId id="1110" r:id="rId3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00FF00"/>
    <a:srgbClr val="00CC99"/>
    <a:srgbClr val="EE8800"/>
    <a:srgbClr val="CC6600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9042" autoAdjust="0"/>
  </p:normalViewPr>
  <p:slideViewPr>
    <p:cSldViewPr>
      <p:cViewPr>
        <p:scale>
          <a:sx n="68" d="100"/>
          <a:sy n="68" d="100"/>
        </p:scale>
        <p:origin x="-1356" y="-22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fórmula para a lei é dada por 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D(n) = ( 3 x 2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+ 4 ) / 10 AU </a:t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where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 = -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infinity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0, 1, 2, 3, 4, .....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Fonte:  http://www.spaceacademy.net.au/library/notes/bode.htm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http://testedos100dias.com.br/toyotaetios/?</a:t>
            </a:r>
            <a:r>
              <a:rPr lang="pt-BR" dirty="0" err="1" smtClean="0"/>
              <a:t>cat</a:t>
            </a:r>
            <a:r>
              <a:rPr lang="pt-BR" dirty="0" smtClean="0"/>
              <a:t>=20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itchFamily="34" charset="0"/>
              </a:rPr>
              <a:t>A</a:t>
            </a:r>
            <a:r>
              <a:rPr lang="pt-BR" baseline="0" dirty="0" smtClean="0">
                <a:latin typeface="Century Gothic" pitchFamily="34" charset="0"/>
              </a:rPr>
              <a:t> extensão abarcada no céu por essa figura é de cerca de 40°.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ynodiccalculator.sw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phicleftovers.com/graphic/2496018-funny-jupiter-planet-cartoon-illustratio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t.uc.pt/~helios/Mestre/H34bode.ht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estedos100dias.com.br/toyotaetios/?cat=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6848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Solar: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Observação, movimentos e órbitas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8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Neste minicurso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2038268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</a:rPr>
              <a:t> Máximas elongações (planetas inferiores)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</a:rPr>
              <a:t> Oposições (planetas superiores)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Elongação: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ângulo entre o Sol e o planeta, </a:t>
            </a:r>
            <a:b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com vértice na Terra/observador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22624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715579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861902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5254517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2678584" y="4208388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5595656" y="319472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20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22" dur="15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16" grpId="0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906888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Para mais exemplos, consulte a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calculadora de períodos </a:t>
            </a:r>
            <a:r>
              <a:rPr lang="pt-BR" sz="2000" b="0" dirty="0" err="1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sinódicos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1187624" y="3861048"/>
            <a:ext cx="6984776" cy="1510427"/>
            <a:chOff x="1403648" y="4005064"/>
            <a:chExt cx="6984776" cy="1510427"/>
          </a:xfrm>
        </p:grpSpPr>
        <p:grpSp>
          <p:nvGrpSpPr>
            <p:cNvPr id="4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53D2FF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53D2FF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53D2FF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/>
          </p:cNvSpPr>
          <p:nvPr/>
        </p:nvSpPr>
        <p:spPr>
          <a:xfrm>
            <a:off x="5652280" y="2204864"/>
            <a:ext cx="144016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>
            <a:spLocks/>
          </p:cNvSpPr>
          <p:nvPr/>
        </p:nvSpPr>
        <p:spPr>
          <a:xfrm>
            <a:off x="5976248" y="2492897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6300192" y="278092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>
            <a:off x="6715001" y="2783573"/>
            <a:ext cx="157698" cy="157698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>
            <a:spLocks noChangeAspect="1"/>
          </p:cNvSpPr>
          <p:nvPr/>
        </p:nvSpPr>
        <p:spPr>
          <a:xfrm rot="5400000">
            <a:off x="7006590" y="2780929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>
            <a:spLocks noChangeAspect="1"/>
          </p:cNvSpPr>
          <p:nvPr/>
        </p:nvSpPr>
        <p:spPr>
          <a:xfrm>
            <a:off x="6228184" y="2708920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0.00434 0.03356 -0.01163 0.06157 -0.03698 0.06713 C -0.06267 0.07199 -0.08229 0.05301 -0.08854 0.01759 C -0.09236 -0.01597 -0.07621 -0.04815 -0.05 -0.05324 C -0.02483 -0.0581 -0.00278 -0.03403 0.00087 -0.00023 Z " pathEditMode="relative" rAng="0" ptsTypes="fffff">
                                      <p:cBhvr>
                                        <p:cTn id="30" dur="10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C 0.00694 0.05648 -0.03264 0.11343 -0.07431 0.11319 C -0.11789 0.11481 -0.15434 0.07523 -0.15695 0.0162 C -0.15695 -0.04051 -0.129 -0.08912 -0.08681 -0.09491 C -0.04601 -0.10046 -0.0033 -0.0581 0.00086 -0.00093 Z " pathEditMode="relative" rAng="0" ptsTypes="fffff">
                                      <p:cBhvr>
                                        <p:cTn id="32" dur="20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</a:t>
            </a: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Circa 1612, German astronomer Johannes Kepler (1571 - 1630)"/>
          <p:cNvPicPr>
            <a:picLocks noChangeAspect="1" noChangeArrowheads="1"/>
          </p:cNvPicPr>
          <p:nvPr/>
        </p:nvPicPr>
        <p:blipFill>
          <a:blip r:embed="rId2" cstate="print"/>
          <a:srcRect b="20843"/>
          <a:stretch>
            <a:fillRect/>
          </a:stretch>
        </p:blipFill>
        <p:spPr bwMode="auto">
          <a:xfrm>
            <a:off x="2771800" y="1268760"/>
            <a:ext cx="3528392" cy="474807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61147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Johannes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Kepler (1571 - 1630)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Como identificar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um planeta no céu?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39395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  <p:bldP spid="1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3200" dirty="0" err="1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/>
      <p:bldP spid="1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Unidade de distância mais apropriada:</a:t>
            </a: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Unidade Astronômica (UA)</a:t>
            </a:r>
          </a:p>
          <a:p>
            <a:pPr algn="just"/>
            <a:endParaRPr lang="pt-BR" sz="3600" b="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1 UA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Consolas"/>
              </a:rPr>
              <a:t>≈ 149,5 milhões de km</a:t>
            </a:r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7944" y="1196752"/>
            <a:ext cx="4834934" cy="1171575"/>
            <a:chOff x="1518" y="1480"/>
            <a:chExt cx="3410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9" y="1674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1408708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149,5 milhões de km = 1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28674" name="Picture 2" descr="https://blogs.glowscotland.org.uk/er/SNHGeographyWebsite/files/2011/11/smiling-planet-earth-cartoon-2-th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130748" y="6433591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400" b="0" u="sng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funny-pictures.picphotos.net</a:t>
            </a:r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1844824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 5,20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cloud.graphicleftovers.com/31137/2496018/funny-jupiter-planet-cartoon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-1766" y="6433591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graphicleftovers.com</a:t>
            </a:r>
            <a:endParaRPr lang="pt-BR" sz="1400" dirty="0" smtClean="0"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4" grpId="0" animBg="1"/>
      <p:bldP spid="20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Distâncias aproximadas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e a lei de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Titius-Bode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40466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-Bode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0" y="1916793"/>
            <a:ext cx="3757092" cy="37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at.uc.pt/~helios/Mestre/b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793"/>
            <a:ext cx="3193502" cy="3816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6488" y="5733256"/>
            <a:ext cx="356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703632" y="5754742"/>
            <a:ext cx="38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(1729-1796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endParaRPr lang="pt-BR" sz="1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76607"/>
            <a:ext cx="799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João Fernandes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, disponíveis em 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http://www.mat.uc.pt/~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helios/Mestre/H34bode.htm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45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1520" y="6100018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 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Mer.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Vên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Ter.      Mar.               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Júp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  Sat.           Ura.          Net.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635896" y="5412095"/>
            <a:ext cx="899318" cy="8972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6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  <p:bldP spid="11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Os planetas visíveis no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período com o </a:t>
            </a:r>
            <a:r>
              <a:rPr kumimoji="0" lang="pt-BR" sz="44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Crédito da imagem: www.stellarium.org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brilho aparente maior que o das estrelas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67944" y="1196752"/>
            <a:ext cx="5076056" cy="4016474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oeste para leste (sentido contrário ao do movimento diário aparente)</a:t>
            </a:r>
          </a:p>
          <a:p>
            <a:pPr lvl="1" algn="l">
              <a:buClr>
                <a:srgbClr val="00FF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leste para oeste (o mesmo sentido do movimento diário aparente)</a:t>
            </a:r>
          </a:p>
        </p:txBody>
      </p:sp>
      <p:pic>
        <p:nvPicPr>
          <p:cNvPr id="63490" name="Picture 2" descr="http://testedos100dias.com.br/toyotaetios/wp-content/uploads/2013/04/MCAM1996.jpg"/>
          <p:cNvPicPr>
            <a:picLocks noChangeAspect="1" noChangeArrowheads="1"/>
          </p:cNvPicPr>
          <p:nvPr/>
        </p:nvPicPr>
        <p:blipFill>
          <a:blip r:embed="rId3" cstate="print"/>
          <a:srcRect l="31748" r="20409"/>
          <a:stretch>
            <a:fillRect/>
          </a:stretch>
        </p:blipFill>
        <p:spPr bwMode="auto">
          <a:xfrm>
            <a:off x="323528" y="707308"/>
            <a:ext cx="3672408" cy="4897368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 bwMode="auto">
          <a:xfrm>
            <a:off x="1863773" y="1411768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059742" y="1720264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059742" y="1321312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268541" y="16293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275766" y="12687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2483768" y="1575649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2754" y="6433591"/>
            <a:ext cx="631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http://testedos100dias.com.br/toyotaetios/?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cat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=20</a:t>
            </a:r>
            <a:endParaRPr lang="pt-BR" sz="1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Tunç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Tezel</a:t>
            </a:r>
            <a:endParaRPr lang="pt-BR" sz="12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378904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22 dez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>
            <a:stCxn id="13" idx="2"/>
          </p:cNvCxnSpPr>
          <p:nvPr/>
        </p:nvCxnSpPr>
        <p:spPr bwMode="auto">
          <a:xfrm>
            <a:off x="2663788" y="412759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CaixaDeTexto 15"/>
          <p:cNvSpPr txBox="1"/>
          <p:nvPr/>
        </p:nvSpPr>
        <p:spPr>
          <a:xfrm>
            <a:off x="5868144" y="27089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07 mar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>
            <a:stCxn id="16" idx="2"/>
          </p:cNvCxnSpPr>
          <p:nvPr/>
        </p:nvCxnSpPr>
        <p:spPr bwMode="auto">
          <a:xfrm>
            <a:off x="6840252" y="304747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CaixaDeTexto 17"/>
          <p:cNvSpPr txBox="1"/>
          <p:nvPr/>
        </p:nvSpPr>
        <p:spPr>
          <a:xfrm>
            <a:off x="7236296" y="191683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02 out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>
            <a:stCxn id="18" idx="2"/>
          </p:cNvCxnSpPr>
          <p:nvPr/>
        </p:nvCxnSpPr>
        <p:spPr bwMode="auto">
          <a:xfrm>
            <a:off x="8208404" y="2255386"/>
            <a:ext cx="684076" cy="1461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179512" y="2852936"/>
            <a:ext cx="176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05 jun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22" idx="2"/>
          </p:cNvCxnSpPr>
          <p:nvPr/>
        </p:nvCxnSpPr>
        <p:spPr bwMode="auto">
          <a:xfrm flipH="1">
            <a:off x="755576" y="3191490"/>
            <a:ext cx="306288" cy="2469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552" b="1559"/>
          <a:stretch>
            <a:fillRect/>
          </a:stretch>
        </p:blipFill>
        <p:spPr bwMode="auto">
          <a:xfrm>
            <a:off x="3275856" y="2852936"/>
            <a:ext cx="2530539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Configurações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planetárias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(órbitas 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276872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2564905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28529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283925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285293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22108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450912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479715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478347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479715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2780928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472498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45333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3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5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61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63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8605</TotalTime>
  <Words>756</Words>
  <Application>Microsoft Office PowerPoint</Application>
  <PresentationFormat>Apresentação na tela (4:3)</PresentationFormat>
  <Paragraphs>211</Paragraphs>
  <Slides>29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Blank Presentation</vt:lpstr>
      <vt:lpstr>Slide 1</vt:lpstr>
      <vt:lpstr> Como identificar  um planeta no céu?</vt:lpstr>
      <vt:lpstr>Slide 3</vt:lpstr>
      <vt:lpstr>Slide 4</vt:lpstr>
      <vt:lpstr>Exemplo: Marte na oposição de 2009/2010</vt:lpstr>
      <vt:lpstr>Movimento retrógrado de um planeta e laçada</vt:lpstr>
      <vt:lpstr> Configurações  planetárias</vt:lpstr>
      <vt:lpstr>Slide 8</vt:lpstr>
      <vt:lpstr>Há várias configurações planetárias:</vt:lpstr>
      <vt:lpstr>Neste minicurso</vt:lpstr>
      <vt:lpstr>Elongação:  ângulo entre o Sol e o planeta,  com vértice na Terra/observador</vt:lpstr>
      <vt:lpstr>Oposição  (planetas superiores)</vt:lpstr>
      <vt:lpstr>Máximas elongações (planetas inferiores)</vt:lpstr>
      <vt:lpstr>Período sinódico</vt:lpstr>
      <vt:lpstr>Slide 15</vt:lpstr>
      <vt:lpstr>Leis do movimento planetário</vt:lpstr>
      <vt:lpstr>Leis de Kepler</vt:lpstr>
      <vt:lpstr>Elipse</vt:lpstr>
      <vt:lpstr>Primeira lei de Kepler</vt:lpstr>
      <vt:lpstr>Segunda lei de Kepler</vt:lpstr>
      <vt:lpstr>Slide 21</vt:lpstr>
      <vt:lpstr>Terceira lei de Kepler</vt:lpstr>
      <vt:lpstr>Slide 23</vt:lpstr>
      <vt:lpstr>Exemplos da terceira lei -1</vt:lpstr>
      <vt:lpstr>Exemplos da terceira lei -2</vt:lpstr>
      <vt:lpstr>Distâncias aproximadas  e a lei de Titius-Bode</vt:lpstr>
      <vt:lpstr>Lei de Titius-Bode  </vt:lpstr>
      <vt:lpstr>Lei de Titius-Bode  Johann Daniel Titius (1729-1796); Johann Elert Bode (1747-1826)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CDA</cp:lastModifiedBy>
  <cp:revision>534</cp:revision>
  <cp:lastPrinted>2000-05-01T12:23:36Z</cp:lastPrinted>
  <dcterms:created xsi:type="dcterms:W3CDTF">1995-06-17T23:31:02Z</dcterms:created>
  <dcterms:modified xsi:type="dcterms:W3CDTF">2017-03-22T20:00:41Z</dcterms:modified>
</cp:coreProperties>
</file>