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</p:sldIdLst>
  <p:sldSz cx="9144000" cy="6858000" type="screen4x3"/>
  <p:notesSz cx="68580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918220-1598-4827-8A35-F53923D1478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1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3822AD90-A5D7-4600-ABD1-D756DAAE690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5477C68-5A6B-4BA0-96AC-7F1B5A96CE1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Prof. Roberto Boczko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E4A59C3-4E73-4114-A706-432BD38B53C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1FF055E-6EEC-4D93-947D-67223BBE956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002C6C7-5052-449B-8150-1DD51C63272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A62D5702-489E-4EA5-B52D-889F1E6EE19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5630DD7-B830-49AB-9075-26DBFC634A3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64744A08-D5D3-4E49-AACB-5B13DDA4C6D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dos dados: Bond, Peter: Exploring the Solar System (2012)</a:t>
            </a:r>
          </a:p>
        </p:txBody>
      </p:sp>
      <p:sp>
        <p:nvSpPr>
          <p:cNvPr id="39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1223616-CB46-4D79-BCDF-D4281FF8478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E6050C0-1D60-4E96-B69A-649E503E2D0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336B937-7C35-4673-9129-C27CC4CF281D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08D78E7-8865-4585-AA09-3D346678E8D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2877FE9-B15F-42BD-9886-EA8B73226D4B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F5B99E1-EFB0-48D1-A5D8-86276578193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da tabela original: Prof. Roberto Boczko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B6BDACB5-DDB5-46EE-8718-2717F95ED37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389319F-CB40-489F-8C09-D90AC527E558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CC2E8D7-8F26-4E92-9228-8BED6A9D223C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4440DBC-ACB9-459D-B4CD-9AF260B4E8EE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m 15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Imagem 15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6E278ED4-0217-4729-BEFC-67AD4AC6D54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7C69F105-0496-4FC2-8B34-E9D584B44C0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81D11B0B-4778-4820-9058-32914BD4F46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08F62AC1-C418-44F7-A809-AF997D915D6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16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6595920"/>
            <a:ext cx="91436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Imagem de fundo: céu de São Carlos na data de fundação do observatório Dietrich Schiel (10/04/86, 20:00 TL) crédito: Stellarium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539640" y="275652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Solar: 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aspectos físicos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Componentes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79640" y="116632"/>
            <a:ext cx="8640720" cy="1007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Conteúdo do Sistema Solar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95640" y="1268760"/>
            <a:ext cx="2376000" cy="145440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Estrela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SzPct val="75000"/>
              <a:buFont typeface="Courier New"/>
              <a:buChar char="o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95640" y="2868240"/>
            <a:ext cx="2376000" cy="381924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988000" y="3573120"/>
            <a:ext cx="2952000" cy="162468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etc (várias dezenas)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2988000" y="1268760"/>
            <a:ext cx="2952000" cy="2160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Planetas-anões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Plutão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Eris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Makemake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Haumea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6156000" y="1268760"/>
            <a:ext cx="2592000" cy="18439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Corpos Menores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Cometas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Asteroides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Poeira interplanetária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6156000" y="321276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Gás Interplanetário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6142320" y="404184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Campos Magnéticos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6156000" y="487020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Partículas Carregadas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0"/>
          <p:cNvSpPr/>
          <p:nvPr/>
        </p:nvSpPr>
        <p:spPr>
          <a:xfrm>
            <a:off x="7184880" y="5724480"/>
            <a:ext cx="6307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pt-BR" sz="6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3" cstate="print"/>
          <a:srcRect r="13631"/>
          <a:stretch/>
        </p:blipFill>
        <p:spPr>
          <a:xfrm>
            <a:off x="0" y="1376280"/>
            <a:ext cx="9110520" cy="548136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1083600" y="5867640"/>
            <a:ext cx="359640" cy="35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2051640" y="538272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2872440" y="50472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4054320" y="33372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4356000" y="24210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4518000" y="1845000"/>
            <a:ext cx="927360" cy="93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4307760" y="13050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6300360" y="4005000"/>
            <a:ext cx="259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179640" y="188640"/>
            <a:ext cx="295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566880" y="4744800"/>
            <a:ext cx="575640" cy="57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TextShape 11"/>
          <p:cNvSpPr txBox="1"/>
          <p:nvPr/>
        </p:nvSpPr>
        <p:spPr>
          <a:xfrm>
            <a:off x="3780000" y="0"/>
            <a:ext cx="536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 oito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6084000" y="105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6980040" y="65811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jovianos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"/>
          <p:cNvPicPr/>
          <p:nvPr/>
        </p:nvPicPr>
        <p:blipFill>
          <a:blip r:embed="rId2" cstate="print"/>
          <a:stretch/>
        </p:blipFill>
        <p:spPr>
          <a:xfrm>
            <a:off x="220680" y="1628640"/>
            <a:ext cx="8815680" cy="38376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259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 flipH="1">
            <a:off x="1978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392400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 flipV="1">
            <a:off x="4716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604404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 flipH="1">
            <a:off x="675576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9"/>
          <p:cNvSpPr/>
          <p:nvPr/>
        </p:nvSpPr>
        <p:spPr>
          <a:xfrm>
            <a:off x="7174800" y="509472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 flipV="1">
            <a:off x="7967160" y="351000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2"/>
          <p:cNvPicPr/>
          <p:nvPr/>
        </p:nvPicPr>
        <p:blipFill>
          <a:blip r:embed="rId2" cstate="print"/>
          <a:stretch/>
        </p:blipFill>
        <p:spPr>
          <a:xfrm>
            <a:off x="1691640" y="2277000"/>
            <a:ext cx="5524200" cy="240012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1403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 flipH="1">
            <a:off x="2122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255564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 flipV="1">
            <a:off x="3348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450828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 flipH="1">
            <a:off x="522000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9"/>
          <p:cNvSpPr/>
          <p:nvPr/>
        </p:nvSpPr>
        <p:spPr>
          <a:xfrm>
            <a:off x="5796000" y="514800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 flipV="1">
            <a:off x="6588360" y="356292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6"/>
          <p:cNvPicPr/>
          <p:nvPr/>
        </p:nvPicPr>
        <p:blipFill>
          <a:blip r:embed="rId3" cstate="print"/>
          <a:stretch/>
        </p:blipFill>
        <p:spPr>
          <a:xfrm>
            <a:off x="0" y="417600"/>
            <a:ext cx="9143640" cy="639540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Principais satélites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116440" y="2535120"/>
            <a:ext cx="15249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240560" y="5199480"/>
            <a:ext cx="1931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269080" y="6237360"/>
            <a:ext cx="25322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Ganimedes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185280" y="4293000"/>
            <a:ext cx="195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4910400" y="6165360"/>
            <a:ext cx="132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3542760" y="2823480"/>
            <a:ext cx="19533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Jápeto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5559120" y="2781000"/>
            <a:ext cx="15051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Titã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785640" y="3861000"/>
            <a:ext cx="1886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Titânia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7001280" y="4653000"/>
            <a:ext cx="203400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2"/>
          <p:cNvSpPr/>
          <p:nvPr/>
        </p:nvSpPr>
        <p:spPr>
          <a:xfrm>
            <a:off x="6786000" y="5949360"/>
            <a:ext cx="20948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Caronte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3"/>
          <p:cNvSpPr/>
          <p:nvPr/>
        </p:nvSpPr>
        <p:spPr>
          <a:xfrm>
            <a:off x="4409280" y="3357000"/>
            <a:ext cx="2264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Encélado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472200" y="1628640"/>
            <a:ext cx="17488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4987080" y="4293000"/>
            <a:ext cx="21193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6"/>
          <p:cNvSpPr/>
          <p:nvPr/>
        </p:nvSpPr>
        <p:spPr>
          <a:xfrm>
            <a:off x="5776560" y="1196640"/>
            <a:ext cx="18511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Thetys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6886440" y="1444680"/>
            <a:ext cx="181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8"/>
          <p:cNvSpPr/>
          <p:nvPr/>
        </p:nvSpPr>
        <p:spPr>
          <a:xfrm>
            <a:off x="6856560" y="3101040"/>
            <a:ext cx="1724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9"/>
          <p:cNvSpPr/>
          <p:nvPr/>
        </p:nvSpPr>
        <p:spPr>
          <a:xfrm>
            <a:off x="7391880" y="2061000"/>
            <a:ext cx="190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0"/>
          <p:cNvSpPr/>
          <p:nvPr/>
        </p:nvSpPr>
        <p:spPr>
          <a:xfrm>
            <a:off x="431008" y="3429000"/>
            <a:ext cx="16927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404640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
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194920" y="3645000"/>
            <a:ext cx="166212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442400" y="3672360"/>
            <a:ext cx="2607480" cy="191880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Fobos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Deimos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331640" y="1917000"/>
            <a:ext cx="247388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484064" y="1926720"/>
            <a:ext cx="246420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971640" y="821160"/>
            <a:ext cx="28800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Ganymede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Amalthea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Himalia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Pasiphae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Sinope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Lysithea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Ananke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Leda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Adrastea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Callirrhoe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Themisto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348000" y="620640"/>
            <a:ext cx="2592000" cy="576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Megaclite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Taygete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Chaldene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Harpalyke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Iocaste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Erinome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Praxidike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Thyone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Hermippe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Aitne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Eurydome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Euporie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Orthosie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Sponde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75960" cy="759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6228360" y="620640"/>
            <a:ext cx="2592000" cy="454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Pasithee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Hegemone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Mneme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Aoede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Thelxinoe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Arche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Kallichore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Eukelade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Cyllene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Herse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24280" y="908640"/>
            <a:ext cx="212868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Enceladus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Tethys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Hyperion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Iapetus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Phoebe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Janus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Epimetheus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Telesto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Calypso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Kiviuq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Atlas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788280" y="908640"/>
            <a:ext cx="21312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Pandora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Ymir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Paaliaq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Tarvos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Ijiraq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Suttungr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Mundilfari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Albiorix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Siarnaq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Thrymr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Narvi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Methone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Polydeuces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Daphnis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6372360" y="925560"/>
            <a:ext cx="1877040" cy="5274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Bebhionn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Bergelmir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Bestla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Faubauti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Fenrir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Fornjot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Hyrrokkin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Skoll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Surtur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Greip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Jarnsaxa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Tarqeq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Aegaeon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848240" y="893160"/>
            <a:ext cx="2527920" cy="5576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Umbriel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Cressida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Desdemona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Juliet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Portia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Rosalind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Belinda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Puck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Caliban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Sycorax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041080" y="965160"/>
            <a:ext cx="2166480" cy="3747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Naiara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Talassa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Despina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Galateia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Larissa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Nereida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Urano e Netuno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anões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6"/>
          <p:cNvPicPr/>
          <p:nvPr/>
        </p:nvPicPr>
        <p:blipFill>
          <a:blip r:embed="rId3" cstate="print"/>
          <a:stretch/>
        </p:blipFill>
        <p:spPr>
          <a:xfrm>
            <a:off x="500040" y="1114560"/>
            <a:ext cx="8257680" cy="5743080"/>
          </a:xfrm>
          <a:prstGeom prst="rect">
            <a:avLst/>
          </a:prstGeom>
          <a:ln w="1260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67640" y="4077000"/>
            <a:ext cx="1976040" cy="2016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7308360" y="4365000"/>
            <a:ext cx="1079640" cy="107964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"/>
          <p:cNvSpPr/>
          <p:nvPr/>
        </p:nvSpPr>
        <p:spPr>
          <a:xfrm>
            <a:off x="611640" y="1412640"/>
            <a:ext cx="1728000" cy="1728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2988000" y="1268640"/>
            <a:ext cx="1944000" cy="1872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4212000" y="3213000"/>
            <a:ext cx="2160000" cy="2160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720440" y="1124640"/>
            <a:ext cx="55256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Tamanhos relativos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/>
          <p:cNvPicPr/>
          <p:nvPr/>
        </p:nvPicPr>
        <p:blipFill>
          <a:blip r:embed="rId2" cstate="print"/>
          <a:srcRect l="3524" b="3524"/>
          <a:stretch/>
        </p:blipFill>
        <p:spPr>
          <a:xfrm>
            <a:off x="3348000" y="2637000"/>
            <a:ext cx="2483280" cy="248328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caso de Plutão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 cstate="print"/>
          <a:stretch/>
        </p:blipFill>
        <p:spPr>
          <a:xfrm>
            <a:off x="0" y="1714680"/>
            <a:ext cx="9145080" cy="514332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5878440" y="6429240"/>
            <a:ext cx="33904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MathiasPedersen.com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23640" y="1412640"/>
            <a:ext cx="8280720" cy="4464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1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Girar em torno do Sol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redondo (eq. hidrost.)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o corpo dominante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na sua órbita.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23640" y="116640"/>
            <a:ext cx="882000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ser planeta o corpo deve: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1269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8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2997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9" name="Picture 4"/>
          <p:cNvPicPr/>
          <p:nvPr/>
        </p:nvPicPr>
        <p:blipFill>
          <a:blip r:embed="rId3" cstate="print"/>
          <a:srcRect l="49640"/>
          <a:stretch/>
        </p:blipFill>
        <p:spPr>
          <a:xfrm>
            <a:off x="7020360" y="4797720"/>
            <a:ext cx="1131120" cy="107928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0" y="6576480"/>
            <a:ext cx="44276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das imagens: casa do conhecimento.com.br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14240" y="257868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Corpos Menores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179640" y="33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7"/>
          <p:cNvSpPr/>
          <p:nvPr/>
        </p:nvSpPr>
        <p:spPr>
          <a:xfrm>
            <a:off x="179640" y="177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8"/>
          <p:cNvSpPr/>
          <p:nvPr/>
        </p:nvSpPr>
        <p:spPr>
          <a:xfrm>
            <a:off x="0" y="3717000"/>
            <a:ext cx="2555280" cy="180000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179640" y="256500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"/>
          <p:cNvSpPr/>
          <p:nvPr/>
        </p:nvSpPr>
        <p:spPr>
          <a:xfrm>
            <a:off x="-10800" y="5301360"/>
            <a:ext cx="2638080" cy="151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1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5800" y="249300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complemento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62376" y="2017800"/>
            <a:ext cx="7382032" cy="34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4.879 km           5,43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260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12.104 km          5,24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467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12.756 km          5,52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6.792 km            3,91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- 63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142.984 km       1,33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- 148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120.536 km        0,69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- 178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51.118 km          1,29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- 218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49.528 km          1,64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- 220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09744" y="1647720"/>
            <a:ext cx="8710728" cy="38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900" b="1" i="1" strike="noStrike" spc="-1" dirty="0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Diâmetro       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Dens.  Média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Temp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Média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Line 3"/>
          <p:cNvSpPr/>
          <p:nvPr/>
        </p:nvSpPr>
        <p:spPr>
          <a:xfrm flipH="1">
            <a:off x="2123728" y="1971360"/>
            <a:ext cx="19528" cy="289780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4"/>
          <p:cNvSpPr/>
          <p:nvPr/>
        </p:nvSpPr>
        <p:spPr>
          <a:xfrm flipV="1">
            <a:off x="771656" y="4869160"/>
            <a:ext cx="7610048" cy="3704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5"/>
          <p:cNvSpPr/>
          <p:nvPr/>
        </p:nvSpPr>
        <p:spPr>
          <a:xfrm>
            <a:off x="4067944" y="2006280"/>
            <a:ext cx="6984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6"/>
          <p:cNvSpPr/>
          <p:nvPr/>
        </p:nvSpPr>
        <p:spPr>
          <a:xfrm flipH="1">
            <a:off x="6084168" y="2006280"/>
            <a:ext cx="29888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8"/>
          <p:cNvSpPr/>
          <p:nvPr/>
        </p:nvSpPr>
        <p:spPr>
          <a:xfrm>
            <a:off x="827584" y="1628640"/>
            <a:ext cx="7466032" cy="16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9"/>
          <p:cNvSpPr/>
          <p:nvPr/>
        </p:nvSpPr>
        <p:spPr>
          <a:xfrm flipV="1">
            <a:off x="827584" y="1988840"/>
            <a:ext cx="7466032" cy="224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10"/>
          <p:cNvSpPr txBox="1"/>
          <p:nvPr/>
        </p:nvSpPr>
        <p:spPr>
          <a:xfrm>
            <a:off x="-108360" y="197640"/>
            <a:ext cx="9396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físicos: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82160" y="2047320"/>
            <a:ext cx="9070200" cy="423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    59 dias           88 dias         57,9 milhões km      115,9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   243 dias         225 dias       108,2 milhões km     583,9 dias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   23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 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56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365,25 dias       149,6 milhões km              -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   24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687 dias       227,9 milhões km     779,9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   09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11,86 anos       778,3 milhões km     398,9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   10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29,5 anos          1,42 bilhões km    378,1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   17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84 anos             2,9 bilhões km    369,7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   16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164,8 anos            4,5 bilhões km    367,5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63080" y="1615320"/>
            <a:ext cx="8838720" cy="70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Rotação      Translação        Dist. Média Sol       P. Sinódico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57120" y="332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orbitais: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Line 4"/>
          <p:cNvSpPr/>
          <p:nvPr/>
        </p:nvSpPr>
        <p:spPr>
          <a:xfrm>
            <a:off x="1547640" y="1992960"/>
            <a:ext cx="360" cy="37267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5"/>
          <p:cNvSpPr/>
          <p:nvPr/>
        </p:nvSpPr>
        <p:spPr>
          <a:xfrm flipV="1">
            <a:off x="216000" y="571968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"/>
          <p:cNvSpPr/>
          <p:nvPr/>
        </p:nvSpPr>
        <p:spPr>
          <a:xfrm flipH="1">
            <a:off x="3117240" y="1992960"/>
            <a:ext cx="14400" cy="3790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7"/>
          <p:cNvSpPr/>
          <p:nvPr/>
        </p:nvSpPr>
        <p:spPr>
          <a:xfrm>
            <a:off x="4860000" y="1975320"/>
            <a:ext cx="0" cy="3754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8"/>
          <p:cNvSpPr/>
          <p:nvPr/>
        </p:nvSpPr>
        <p:spPr>
          <a:xfrm>
            <a:off x="7380000" y="1992960"/>
            <a:ext cx="360" cy="37429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9"/>
          <p:cNvSpPr/>
          <p:nvPr/>
        </p:nvSpPr>
        <p:spPr>
          <a:xfrm>
            <a:off x="144000" y="1635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0"/>
          <p:cNvSpPr/>
          <p:nvPr/>
        </p:nvSpPr>
        <p:spPr>
          <a:xfrm>
            <a:off x="144000" y="2018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9"/>
          <p:cNvPicPr/>
          <p:nvPr/>
        </p:nvPicPr>
        <p:blipFill>
          <a:blip r:embed="rId3" cstate="print"/>
          <a:stretch/>
        </p:blipFill>
        <p:spPr>
          <a:xfrm>
            <a:off x="35640" y="1099440"/>
            <a:ext cx="9108000" cy="571788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179640" y="0"/>
            <a:ext cx="8964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 (próximo ao Sol)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http://wall4all.me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5436000" y="141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63080" y="2047320"/>
            <a:ext cx="8838720" cy="39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Nome        Rotação      Translação        Dist. Média Sol       Extensão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57120" y="476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Dados: planetas anões oficiais
</a:t>
            </a:r>
            <a:r>
              <a:rPr lang="pt-BR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(2016</a:t>
            </a: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3"/>
          <p:cNvSpPr/>
          <p:nvPr/>
        </p:nvSpPr>
        <p:spPr>
          <a:xfrm>
            <a:off x="1761480" y="2462400"/>
            <a:ext cx="6480" cy="2723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4"/>
          <p:cNvSpPr/>
          <p:nvPr/>
        </p:nvSpPr>
        <p:spPr>
          <a:xfrm flipV="1">
            <a:off x="216000" y="515700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5"/>
          <p:cNvSpPr/>
          <p:nvPr/>
        </p:nvSpPr>
        <p:spPr>
          <a:xfrm>
            <a:off x="3262320" y="2455560"/>
            <a:ext cx="13320" cy="27298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6"/>
          <p:cNvSpPr/>
          <p:nvPr/>
        </p:nvSpPr>
        <p:spPr>
          <a:xfrm flipH="1">
            <a:off x="4996080" y="2448720"/>
            <a:ext cx="7920" cy="27082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"/>
          <p:cNvSpPr/>
          <p:nvPr/>
        </p:nvSpPr>
        <p:spPr>
          <a:xfrm>
            <a:off x="7380000" y="2424960"/>
            <a:ext cx="360" cy="2732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8"/>
          <p:cNvSpPr/>
          <p:nvPr/>
        </p:nvSpPr>
        <p:spPr>
          <a:xfrm>
            <a:off x="144000" y="2067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9"/>
          <p:cNvSpPr/>
          <p:nvPr/>
        </p:nvSpPr>
        <p:spPr>
          <a:xfrm>
            <a:off x="144000" y="2450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0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182160" y="2663640"/>
            <a:ext cx="9070200" cy="22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Ceres               9,1 horas          4,6 anos     414 milhões km        952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                 6,4 dias         248 anos      5,9 bilhões km       2374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Haumea             4 horas       284 anos         6,5 bilhões km       1920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Makemake   22,5 horas       310 anos         6,8 bilhões km       1392 km
Eris                 25,9 horas        557 anos      10,1 bilhões km       2336 km   </a:t>
            </a: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 cstate="print"/>
          <a:stretch/>
        </p:blipFill>
        <p:spPr>
          <a:xfrm>
            <a:off x="0" y="802800"/>
            <a:ext cx="9143640" cy="605484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685800" y="116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do Sistema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350100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asteroides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96000" y="3789000"/>
            <a:ext cx="24318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Edgeworth-Kuiper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732360" y="5796000"/>
            <a:ext cx="197928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Nuvem de Oort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 flipV="1">
            <a:off x="5219280" y="3644280"/>
            <a:ext cx="935640" cy="2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>
            <a:off x="1403640" y="4215240"/>
            <a:ext cx="64080" cy="94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432000" y="130356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NO: entre 30 mil e 100 mil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http://discovermagazine.com/2004/nov/cover#.UjtJr3-O74w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67640" y="2565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CA: entre 1,5 e 5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432000" y="1917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CE-K: entre 30 e 50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23640" y="1052640"/>
            <a:ext cx="8280720" cy="5472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há 4,6 bilhões de anos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colapso de nuvem de gás e poeira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 conjunta de vários </a:t>
            </a:r>
            <a:r>
              <a:rPr lang="pt-BR" sz="3200" b="0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SP’s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(?)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rotação aumenta com o colapso: disco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/>
          <p:cNvPicPr/>
          <p:nvPr/>
        </p:nvPicPr>
        <p:blipFill>
          <a:blip r:embed="rId3" cstate="print"/>
          <a:stretch/>
        </p:blipFill>
        <p:spPr>
          <a:xfrm>
            <a:off x="259560" y="0"/>
            <a:ext cx="8704800" cy="68576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3762720" y="55800"/>
            <a:ext cx="5489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Mark Garlick/Sciencephoto Library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1640" y="1196640"/>
            <a:ext cx="8640720" cy="4896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período de muitas colisões,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explicação para um dos grandes mistérios da Astronomia...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70480" y="1124640"/>
            <a:ext cx="54252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formação da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>
            <a:hlinkClick r:id="rId2" action="ppaction://hlinkfile"/>
          </p:cNvPr>
          <p:cNvPicPr/>
          <p:nvPr/>
        </p:nvPicPr>
        <p:blipFill>
          <a:blip r:embed="rId3" cstate="print"/>
          <a:stretch/>
        </p:blipFill>
        <p:spPr>
          <a:xfrm>
            <a:off x="3420000" y="2565000"/>
            <a:ext cx="2510640" cy="251964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7899</TotalTime>
  <Words>1024</Words>
  <Application>Microsoft Office PowerPoint</Application>
  <PresentationFormat>Apresentação na tela (4:3)</PresentationFormat>
  <Paragraphs>359</Paragraphs>
  <Slides>30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subject/>
  <dc:creator>Iagusp</dc:creator>
  <dc:description/>
  <cp:lastModifiedBy>ANDRE</cp:lastModifiedBy>
  <cp:revision>502</cp:revision>
  <cp:lastPrinted>2000-05-01T12:23:36Z</cp:lastPrinted>
  <dcterms:created xsi:type="dcterms:W3CDTF">1995-06-17T23:31:02Z</dcterms:created>
  <dcterms:modified xsi:type="dcterms:W3CDTF">2017-03-27T20:03:27Z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