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jpeg" ContentType="image/jpeg"/>
  <Override PartName="/ppt/media/image28.png" ContentType="image/png"/>
  <Override PartName="/ppt/media/image32.png" ContentType="image/png"/>
  <Override PartName="/ppt/media/image30.jpeg" ContentType="image/jpeg"/>
  <Override PartName="/ppt/media/image31.png" ContentType="image/png"/>
  <Override PartName="/ppt/media/image33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/>
  <p:notesSz cx="6858000" cy="86868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3FF4782-D004-48AD-89E3-78EB1F881030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rIns="19080" tIns="0" bIns="0" anchor="b"/>
          <a:p>
            <a:pPr algn="r">
              <a:lnSpc>
                <a:spcPct val="100000"/>
              </a:lnSpc>
            </a:pPr>
            <a:fld id="{B8BBAA12-F3BE-46A1-8673-FB348A047A03}" type="slidenum"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rIns="92160" tIns="46080" bIns="4608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Endereço da imagem: http://www.solarphysics.kva.se/gallery/images/2002/24jul02_gcont_ai.jpg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rIns="19080" tIns="0" bIns="0" anchor="b"/>
          <a:p>
            <a:pPr algn="r">
              <a:lnSpc>
                <a:spcPct val="100000"/>
              </a:lnSpc>
            </a:pPr>
            <a:fld id="{886EAF25-C741-45AF-861C-EA92631D87E0}" type="slidenum"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rIns="92160" tIns="46080" bIns="4608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rIns="19080" tIns="0" bIns="0" anchor="b"/>
          <a:p>
            <a:pPr algn="r">
              <a:lnSpc>
                <a:spcPct val="100000"/>
              </a:lnSpc>
            </a:pPr>
            <a:fld id="{114CEB89-F286-45FF-83BE-8FBEE8DEE12F}" type="slidenum"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rIns="19080" tIns="0" bIns="0" anchor="b"/>
          <a:p>
            <a:pPr algn="r">
              <a:lnSpc>
                <a:spcPct val="100000"/>
              </a:lnSpc>
            </a:pPr>
            <a:fld id="{1FDFB1DE-0D8B-4771-B5E6-D9034512A555}" type="slidenum"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rIns="92160" tIns="46080" bIns="4608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fluxo que chega na atmosfera terrestre é de 1400 W/m2, sendo que 30 a 50% é atenuada pela atmosfera e a presença de nuvens (Chaisson e McMillan)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rIns="19080" tIns="0" bIns="0" anchor="b"/>
          <a:p>
            <a:pPr algn="r">
              <a:lnSpc>
                <a:spcPct val="100000"/>
              </a:lnSpc>
            </a:pPr>
            <a:fld id="{5098904E-BF04-4C8C-B24F-F3A350019172}" type="slidenum"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rIns="92160" tIns="46080" bIns="4608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 essa potência é possível abastecer 3 cidades do porte de SP (com 10 milhões de habitantes).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rIns="19080" tIns="0" bIns="0" anchor="b"/>
          <a:p>
            <a:pPr algn="r">
              <a:lnSpc>
                <a:spcPct val="100000"/>
              </a:lnSpc>
            </a:pPr>
            <a:fld id="{AE1A5D14-733E-4439-9C4E-E25244963085}" type="slidenum"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685800" y="2518560"/>
            <a:ext cx="3809520" cy="3039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411444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638080" y="41302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38080" y="1981080"/>
            <a:ext cx="185904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3809520" cy="1962360"/>
          </a:xfrm>
          <a:prstGeom prst="rect">
            <a:avLst/>
          </a:prstGeom>
        </p:spPr>
        <p:txBody>
          <a:bodyPr lIns="0" rIns="0" tIns="0" bIns="0"/>
          <a:p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b="0" lang="pt-BR" sz="44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pPr algn="r">
              <a:lnSpc>
                <a:spcPct val="100000"/>
              </a:lnSpc>
            </a:pPr>
            <a:fld id="{C87FAA15-F639-4DA7-BF94-63598B8B0AAC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1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b="0" lang="pt-BR" sz="44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os estilos do texto mestre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os estilos do texto mestre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b="1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pPr algn="r">
              <a:lnSpc>
                <a:spcPct val="100000"/>
              </a:lnSpc>
            </a:pPr>
            <a:fld id="{CD289FFB-48DA-4F69-A321-2FE0E19BB86B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b="0" lang="pt-BR" sz="44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pPr algn="r">
              <a:lnSpc>
                <a:spcPct val="100000"/>
              </a:lnSpc>
            </a:pPr>
            <a:fld id="{239A3830-66B1-4861-9ACA-383394F8CEFB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1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1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b="0" lang="pt-BR" sz="44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os estilos do texto mestre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0066"/>
              </a:buClr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rIns="92160" tIns="46080" bIns="46080" anchor="ctr"/>
          <a:p>
            <a:endParaRPr b="0" lang="pt-B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rIns="92160" tIns="46080" bIns="46080" anchor="ctr"/>
          <a:p>
            <a:pPr algn="r">
              <a:lnSpc>
                <a:spcPct val="100000"/>
              </a:lnSpc>
            </a:pPr>
            <a:fld id="{119FEA7E-4040-423D-BD4F-B8D360B2FB38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3" descr=""/>
          <p:cNvPicPr/>
          <p:nvPr/>
        </p:nvPicPr>
        <p:blipFill>
          <a:blip r:embed="rId1"/>
          <a:stretch/>
        </p:blipFill>
        <p:spPr>
          <a:xfrm>
            <a:off x="7020360" y="44640"/>
            <a:ext cx="1523520" cy="129564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144000" y="66600"/>
            <a:ext cx="2699280" cy="144792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0" y="6595920"/>
            <a:ext cx="9143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1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Imagem de fundo: céu de São Carlos na data de fundação do observatório Dietrich Schiel (10/04/86, 20:00 TL) crédito: Stellarium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4"/>
          <p:cNvSpPr/>
          <p:nvPr/>
        </p:nvSpPr>
        <p:spPr>
          <a:xfrm>
            <a:off x="5724000" y="1196640"/>
            <a:ext cx="405468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Centro de Divulgação da Astronomia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Dietrich Schiel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539640" y="3285000"/>
            <a:ext cx="8214840" cy="1752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b="1" lang="pt-BR" sz="4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Sol</a:t>
            </a:r>
            <a:endParaRPr b="0" lang="pt-BR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5652000" y="5212440"/>
            <a:ext cx="345600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André Luiz da Silva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 Dietrich Schiel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/CDCC/USP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3"/>
          <a:stretch/>
        </p:blipFill>
        <p:spPr>
          <a:xfrm>
            <a:off x="3708000" y="188640"/>
            <a:ext cx="2016000" cy="20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251640" y="1171440"/>
            <a:ext cx="8640720" cy="585756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600 milhões de toneladas de  H são convertidas em He;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quatro milhões de toneladas são transformadas em energia (E=mc</a:t>
            </a:r>
            <a:r>
              <a:rPr b="0" lang="pt-BR" sz="4000" spc="-1" strike="noStrike" baseline="3000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2000"/>
                                        <p:tgtEl>
                                          <p:spTgt spid="191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2000"/>
                                        <p:tgtEl>
                                          <p:spTgt spid="191">
                                            <p:txEl>
                                              <p:pRg st="55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642960" y="428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Knock Nevis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-5400" y="6536520"/>
            <a:ext cx="647208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http://www.arnaldotemporal.xpg.com.br/curiosidades/knock.htm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8" descr=""/>
          <p:cNvPicPr/>
          <p:nvPr/>
        </p:nvPicPr>
        <p:blipFill>
          <a:blip r:embed="rId1"/>
          <a:stretch/>
        </p:blipFill>
        <p:spPr>
          <a:xfrm>
            <a:off x="840600" y="1456920"/>
            <a:ext cx="7619760" cy="492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1640" y="739440"/>
            <a:ext cx="8640720" cy="585756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458 metros de comprimento (quatro campos de futebol)!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68 metros de largura!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Massa (navio carregado): 465 mil toneladas!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2000"/>
                                        <p:tgtEl>
                                          <p:spTgt spid="195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2000"/>
                                        <p:tgtEl>
                                          <p:spTgt spid="195">
                                            <p:txEl>
                                              <p:pRg st="55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8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2000"/>
                                        <p:tgtEl>
                                          <p:spTgt spid="195">
                                            <p:txEl>
                                              <p:pRg st="78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42960" y="428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Knock Nevis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25560" y="2277000"/>
            <a:ext cx="9154440" cy="2736000"/>
          </a:xfrm>
          <a:prstGeom prst="rect">
            <a:avLst/>
          </a:prstGeom>
          <a:ln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-5400" y="6536520"/>
            <a:ext cx="647208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http://www.arnaldotemporal.xpg.com.br/curiosidades/knock.htm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251640" y="932760"/>
            <a:ext cx="8640720" cy="43682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equivalente a 1300 Knock Nevis/s, em H, é processado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matéria convertida em energia: </a:t>
            </a:r>
            <a:r>
              <a:rPr b="0" lang="pt-BR" sz="36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nove</a:t>
            </a: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Knock Nevis carregados/s!!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Taxa produção mantida há 4,5 Ganos...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2000"/>
                                        <p:tgtEl>
                                          <p:spTgt spid="199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2000"/>
                                        <p:tgtEl>
                                          <p:spTgt spid="199">
                                            <p:txEl>
                                              <p:pRg st="57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24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2000"/>
                                        <p:tgtEl>
                                          <p:spTgt spid="199">
                                            <p:txEl>
                                              <p:pRg st="124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42960" y="2714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50000"/>
              </a:lnSpc>
            </a:pP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Atmosfera Solar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56040" y="548640"/>
            <a:ext cx="8463960" cy="5976360"/>
          </a:xfrm>
          <a:prstGeom prst="rect">
            <a:avLst/>
          </a:prstGeom>
          <a:solidFill>
            <a:srgbClr val="53503f">
              <a:alpha val="29000"/>
            </a:srgbClr>
          </a:solidFill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superfície do Sol é chamada de fotosfera;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Ao redor da fotosfera, há duas camadas de gás: 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279360" algn="just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Courier New"/>
              <a:buChar char="o"/>
            </a:pPr>
            <a:r>
              <a:rPr b="0" lang="pt-BR" sz="40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1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uma é a  cromosfera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7840" indent="279360" algn="just">
              <a:lnSpc>
                <a:spcPct val="100000"/>
              </a:lnSpc>
              <a:spcBef>
                <a:spcPts val="799"/>
              </a:spcBef>
              <a:buClr>
                <a:srgbClr val="dacfb4"/>
              </a:buClr>
              <a:buFont typeface="Courier New"/>
              <a:buChar char="o"/>
            </a:pPr>
            <a:r>
              <a:rPr b="1" lang="pt-BR" sz="40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1" lang="pt-BR" sz="4000" spc="-1" strike="noStrike">
                <a:solidFill>
                  <a:srgbClr val="dacfb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outra é coroa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-252360" y="980640"/>
            <a:ext cx="5544360" cy="1079640"/>
          </a:xfrm>
          <a:prstGeom prst="rect">
            <a:avLst/>
          </a:prstGeom>
          <a:gradFill>
            <a:gsLst>
              <a:gs pos="12000">
                <a:schemeClr val="bg1">
                  <a:alpha val="89000"/>
                </a:schemeClr>
              </a:gs>
              <a:gs pos="70000">
                <a:srgbClr val="ffc000">
                  <a:alpha val="52000"/>
                </a:srgbClr>
              </a:gs>
              <a:gs pos="100000">
                <a:schemeClr val="tx1">
                  <a:alpha val="13000"/>
                </a:schemeClr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 algn="ctr">
              <a:lnSpc>
                <a:spcPct val="100000"/>
              </a:lnSpc>
              <a:spcBef>
                <a:spcPts val="961"/>
              </a:spcBef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60"/>
              </a:spcBef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6" descr=""/>
          <p:cNvPicPr/>
          <p:nvPr/>
        </p:nvPicPr>
        <p:blipFill>
          <a:blip r:embed="rId1"/>
          <a:srcRect l="2946" t="2513" r="5891" b="5026"/>
          <a:stretch/>
        </p:blipFill>
        <p:spPr>
          <a:xfrm>
            <a:off x="6660360" y="3921120"/>
            <a:ext cx="2160000" cy="256752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197280" y="6536520"/>
            <a:ext cx="39301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http://www.shutterstock.com/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2000"/>
                                        <p:tgtEl>
                                          <p:spTgt spid="20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6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2000"/>
                                        <p:tgtEl>
                                          <p:spTgt spid="201">
                                            <p:txEl>
                                              <p:pRg st="46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2000"/>
                                        <p:tgtEl>
                                          <p:spTgt spid="201">
                                            <p:txEl>
                                              <p:pRg st="95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nodeType="afterEffect" fill="hold" presetClass="emph" presetID="3" presetSubtype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16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2000"/>
                                        <p:tgtEl>
                                          <p:spTgt spid="201">
                                            <p:txEl>
                                              <p:pRg st="116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4" descr=""/>
          <p:cNvPicPr/>
          <p:nvPr/>
        </p:nvPicPr>
        <p:blipFill>
          <a:blip r:embed="rId1"/>
          <a:srcRect l="3318" t="1407" r="11851" b="4924"/>
          <a:stretch/>
        </p:blipFill>
        <p:spPr>
          <a:xfrm>
            <a:off x="-36360" y="-13320"/>
            <a:ext cx="9172440" cy="6826320"/>
          </a:xfrm>
          <a:prstGeom prst="rect">
            <a:avLst/>
          </a:prstGeom>
          <a:ln w="9360">
            <a:noFill/>
          </a:ln>
        </p:spPr>
      </p:pic>
      <p:sp>
        <p:nvSpPr>
          <p:cNvPr id="206" name="TextShape 1"/>
          <p:cNvSpPr txBox="1"/>
          <p:nvPr/>
        </p:nvSpPr>
        <p:spPr>
          <a:xfrm>
            <a:off x="714240" y="7128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fotosfera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49400" y="6367320"/>
            <a:ext cx="405828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http://blueridgeblog.blogs.com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5" dur="indefinite" restart="never" nodeType="tmRoot">
          <p:childTnLst>
            <p:seq>
              <p:cTn id="2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" descr=""/>
          <p:cNvPicPr/>
          <p:nvPr/>
        </p:nvPicPr>
        <p:blipFill>
          <a:blip r:embed="rId1"/>
          <a:stretch/>
        </p:blipFill>
        <p:spPr>
          <a:xfrm>
            <a:off x="0" y="-160200"/>
            <a:ext cx="9357840" cy="7017840"/>
          </a:xfrm>
          <a:prstGeom prst="rect">
            <a:avLst/>
          </a:prstGeom>
          <a:ln w="9360">
            <a:noFill/>
          </a:ln>
        </p:spPr>
      </p:pic>
      <p:sp>
        <p:nvSpPr>
          <p:cNvPr id="209" name="TextShape 1"/>
          <p:cNvSpPr txBox="1"/>
          <p:nvPr/>
        </p:nvSpPr>
        <p:spPr>
          <a:xfrm>
            <a:off x="714240" y="12564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cromosfera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withEffect" fill="hold" presetClass="emph" presetID="3" presetSubtype="1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 descr=""/>
          <p:cNvPicPr/>
          <p:nvPr/>
        </p:nvPicPr>
        <p:blipFill>
          <a:blip r:embed="rId1"/>
          <a:srcRect l="5291" t="0" r="5669" b="0"/>
          <a:stretch/>
        </p:blipFill>
        <p:spPr>
          <a:xfrm>
            <a:off x="3600" y="-27360"/>
            <a:ext cx="9159120" cy="6857640"/>
          </a:xfrm>
          <a:prstGeom prst="rect">
            <a:avLst/>
          </a:prstGeom>
          <a:ln w="9360"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714240" y="12564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coroa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2" dur="indefinite" restart="never" nodeType="tmRoot">
          <p:childTnLst>
            <p:seq>
              <p:cTn id="2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714240" y="214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Importante!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35640" y="1196640"/>
            <a:ext cx="4033800" cy="47322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i="1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Nunca </a:t>
            </a: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olhe para o Sol!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28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muito menos</a:t>
            </a: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 </a:t>
            </a:r>
            <a:r>
              <a:rPr b="0" i="1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instrumentos </a:t>
            </a: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como: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Óculos escuros!</a:t>
            </a:r>
            <a:endParaRPr b="1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Binóculos!</a:t>
            </a:r>
            <a:endParaRPr b="1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Telescópios!</a:t>
            </a:r>
            <a:endParaRPr b="1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Venha ver o Sol no Observatório nos domingos solares!</a:t>
            </a:r>
            <a:endParaRPr b="1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58040" y="6367320"/>
            <a:ext cx="416160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http://wwwdevinin.blogspot.com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3996720" y="1630440"/>
            <a:ext cx="4502160" cy="447408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3420000" y="1052640"/>
            <a:ext cx="5627880" cy="5627880"/>
          </a:xfrm>
          <a:prstGeom prst="ellipse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48000">
                <a:srgbClr val="fddf03">
                  <a:alpha val="83000"/>
                </a:srgbClr>
              </a:gs>
              <a:gs pos="100000">
                <a:srgbClr val="4d0808">
                  <a:alpha val="10000"/>
                </a:srgbClr>
              </a:gs>
            </a:gsLst>
            <a:lin ang="0"/>
          </a:gradFill>
          <a:ln w="5724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72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2000"/>
                                        <p:tgtEl>
                                          <p:spTgt spid="172">
                                            <p:txEl>
                                              <p:pRg st="23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2000"/>
                                        <p:tgtEl>
                                          <p:spTgt spid="172">
                                            <p:txEl>
                                              <p:pRg st="58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172">
                                            <p:txEl>
                                              <p:pRg st="74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5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2000"/>
                                        <p:tgtEl>
                                          <p:spTgt spid="172">
                                            <p:txEl>
                                              <p:pRg st="85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8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2000"/>
                                        <p:tgtEl>
                                          <p:spTgt spid="172">
                                            <p:txEl>
                                              <p:pRg st="98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79640" y="2565000"/>
            <a:ext cx="8964000" cy="23040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 fotosfera observamos 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manchas e grânulos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4" dur="indefinite" restart="never" nodeType="tmRoot">
          <p:childTnLst>
            <p:seq>
              <p:cTn id="2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" descr=""/>
          <p:cNvPicPr/>
          <p:nvPr/>
        </p:nvPicPr>
        <p:blipFill>
          <a:blip r:embed="rId1"/>
          <a:stretch/>
        </p:blipFill>
        <p:spPr>
          <a:xfrm>
            <a:off x="2555640" y="1700640"/>
            <a:ext cx="4176000" cy="417600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323640" y="476640"/>
            <a:ext cx="8424720" cy="151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manchas solares</a:t>
            </a:r>
            <a:endParaRPr b="0" lang="pt-BR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0" y="6536520"/>
            <a:ext cx="424404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http://solarscience.msfc.nasa.gov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6" dur="indefinite" restart="never" nodeType="tmRoot">
          <p:childTnLst>
            <p:seq>
              <p:cTn id="2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714240" y="789840"/>
            <a:ext cx="8033760" cy="8388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Grânulos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5074200" y="6453360"/>
            <a:ext cx="357696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:</a:t>
            </a:r>
            <a:r>
              <a:rPr b="0" lang="pt-BR" sz="12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1" lang="pt-BR" sz="12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Royal Swedish Academy of Sciences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4" descr=""/>
          <p:cNvPicPr/>
          <p:nvPr/>
        </p:nvPicPr>
        <p:blipFill>
          <a:blip r:embed="rId1"/>
          <a:stretch/>
        </p:blipFill>
        <p:spPr>
          <a:xfrm>
            <a:off x="3564000" y="3069000"/>
            <a:ext cx="1799640" cy="17996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timing>
    <p:tnLst>
      <p:par>
        <p:cTn id="218" dur="indefinite" restart="never" nodeType="tmRoot">
          <p:childTnLst>
            <p:seq>
              <p:cTn id="2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79640" y="2349000"/>
            <a:ext cx="8964000" cy="20160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 cromosfera observamos as proeminências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0" y="6536520"/>
            <a:ext cx="424404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http://solarscience.msfc.nasa.gov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0" dur="indefinite" restart="never" nodeType="tmRoot">
          <p:childTnLst>
            <p:seq>
              <p:cTn id="2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0" y="-453960"/>
            <a:ext cx="9143640" cy="7311600"/>
          </a:xfrm>
          <a:prstGeom prst="rect">
            <a:avLst/>
          </a:prstGeom>
          <a:ln w="9360"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785880" y="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proeminências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2" dur="indefinite" restart="never" nodeType="tmRoot">
          <p:childTnLst>
            <p:seq>
              <p:cTn id="2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79640" y="2565000"/>
            <a:ext cx="8964000" cy="22320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 coroa:  o vento solar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0" y="6536520"/>
            <a:ext cx="424404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http://solarscience.msfc.nasa.gov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4" dur="indefinite" restart="never" nodeType="tmRoot">
          <p:childTnLst>
            <p:seq>
              <p:cTn id="2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"/>
          <p:cNvPicPr/>
          <p:nvPr/>
        </p:nvPicPr>
        <p:blipFill>
          <a:blip r:embed="rId1">
            <a:lum contrast="18000"/>
          </a:blip>
          <a:stretch/>
        </p:blipFill>
        <p:spPr>
          <a:xfrm>
            <a:off x="0" y="599040"/>
            <a:ext cx="9143640" cy="6286320"/>
          </a:xfrm>
          <a:prstGeom prst="rect">
            <a:avLst/>
          </a:prstGeom>
          <a:ln w="9360">
            <a:noFill/>
          </a:ln>
        </p:spPr>
      </p:pic>
      <p:sp>
        <p:nvSpPr>
          <p:cNvPr id="226" name="TextShape 1"/>
          <p:cNvSpPr txBox="1"/>
          <p:nvPr/>
        </p:nvSpPr>
        <p:spPr>
          <a:xfrm>
            <a:off x="0" y="341640"/>
            <a:ext cx="89640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vento solar “sopra” as caudas iônicas dos cometas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6" dur="indefinite" restart="never" nodeType="tmRoot">
          <p:childTnLst>
            <p:seq>
              <p:cTn id="2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85840" y="2714760"/>
            <a:ext cx="88578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50000"/>
              </a:lnSpc>
            </a:pP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Ciclo de atividade </a:t>
            </a: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 Sol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8" dur="indefinite" restart="never" nodeType="tmRoot">
          <p:childTnLst>
            <p:seq>
              <p:cTn id="2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285840" y="2714760"/>
            <a:ext cx="88578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50000"/>
              </a:lnSpc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ciclo de atividade do Sol: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cerca de 11 anos.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0" dur="indefinite" restart="never" nodeType="tmRoot">
          <p:childTnLst>
            <p:seq>
              <p:cTn id="2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285840" y="188640"/>
            <a:ext cx="8857800" cy="31680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>
              <a:lnSpc>
                <a:spcPct val="150000"/>
              </a:lnSpc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cada 11 anos: mais manchas solares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567680" y="2493000"/>
            <a:ext cx="4464000" cy="4032000"/>
          </a:xfrm>
          <a:prstGeom prst="star32">
            <a:avLst>
              <a:gd name="adj" fmla="val 37500"/>
            </a:avLst>
          </a:prstGeom>
          <a:solidFill>
            <a:srgbClr val="f5981b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3"/>
          <p:cNvSpPr/>
          <p:nvPr/>
        </p:nvSpPr>
        <p:spPr>
          <a:xfrm>
            <a:off x="5359680" y="3069000"/>
            <a:ext cx="3024000" cy="2952000"/>
          </a:xfrm>
          <a:prstGeom prst="ellipse">
            <a:avLst/>
          </a:prstGeom>
          <a:solidFill>
            <a:srgbClr val="ffff00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6295680" y="3933000"/>
            <a:ext cx="143640" cy="431640"/>
          </a:xfrm>
          <a:prstGeom prst="ellipse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5"/>
          <p:cNvSpPr/>
          <p:nvPr/>
        </p:nvSpPr>
        <p:spPr>
          <a:xfrm rot="21016200">
            <a:off x="3780000" y="5179320"/>
            <a:ext cx="3203640" cy="647640"/>
          </a:xfrm>
          <a:prstGeom prst="mathMinus">
            <a:avLst>
              <a:gd name="adj1" fmla="val 23520"/>
            </a:avLst>
          </a:prstGeom>
          <a:solidFill>
            <a:schemeClr val="bg1"/>
          </a:solidFill>
          <a:ln w="158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6"/>
          <p:cNvSpPr/>
          <p:nvPr/>
        </p:nvSpPr>
        <p:spPr>
          <a:xfrm>
            <a:off x="7015680" y="3933000"/>
            <a:ext cx="143640" cy="431640"/>
          </a:xfrm>
          <a:prstGeom prst="ellipse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7"/>
          <p:cNvSpPr/>
          <p:nvPr/>
        </p:nvSpPr>
        <p:spPr>
          <a:xfrm rot="19458000">
            <a:off x="5711040" y="3723480"/>
            <a:ext cx="1387080" cy="408960"/>
          </a:xfrm>
          <a:prstGeom prst="arc">
            <a:avLst>
              <a:gd name="adj1" fmla="val 16200000"/>
              <a:gd name="adj2" fmla="val 19410171"/>
            </a:avLst>
          </a:prstGeom>
          <a:solidFill>
            <a:srgbClr val="ffff00"/>
          </a:solidFill>
          <a:ln w="349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8"/>
          <p:cNvSpPr/>
          <p:nvPr/>
        </p:nvSpPr>
        <p:spPr>
          <a:xfrm rot="12054600">
            <a:off x="6609240" y="3375360"/>
            <a:ext cx="1387080" cy="408960"/>
          </a:xfrm>
          <a:prstGeom prst="arc">
            <a:avLst>
              <a:gd name="adj1" fmla="val 16200000"/>
              <a:gd name="adj2" fmla="val 19410171"/>
            </a:avLst>
          </a:prstGeom>
          <a:solidFill>
            <a:srgbClr val="ffff00"/>
          </a:solidFill>
          <a:ln w="349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9"/>
          <p:cNvSpPr/>
          <p:nvPr/>
        </p:nvSpPr>
        <p:spPr>
          <a:xfrm rot="21060600">
            <a:off x="4062960" y="5429520"/>
            <a:ext cx="575640" cy="431640"/>
          </a:xfrm>
          <a:prstGeom prst="ellipse">
            <a:avLst/>
          </a:prstGeom>
          <a:solidFill>
            <a:srgbClr val="ff0000"/>
          </a:solidFill>
          <a:ln w="255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Line 10"/>
          <p:cNvSpPr/>
          <p:nvPr/>
        </p:nvSpPr>
        <p:spPr>
          <a:xfrm flipV="1">
            <a:off x="4423320" y="5445000"/>
            <a:ext cx="1296000" cy="216000"/>
          </a:xfrm>
          <a:prstGeom prst="line">
            <a:avLst/>
          </a:prstGeom>
          <a:ln w="82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Line 11"/>
          <p:cNvSpPr/>
          <p:nvPr/>
        </p:nvSpPr>
        <p:spPr>
          <a:xfrm flipV="1">
            <a:off x="5575320" y="5229000"/>
            <a:ext cx="864360" cy="1440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Line 12"/>
          <p:cNvSpPr/>
          <p:nvPr/>
        </p:nvSpPr>
        <p:spPr>
          <a:xfrm flipV="1">
            <a:off x="5727960" y="5445000"/>
            <a:ext cx="495720" cy="802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3"/>
          <p:cNvSpPr/>
          <p:nvPr/>
        </p:nvSpPr>
        <p:spPr>
          <a:xfrm>
            <a:off x="5503680" y="4860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4"/>
          <p:cNvSpPr/>
          <p:nvPr/>
        </p:nvSpPr>
        <p:spPr>
          <a:xfrm>
            <a:off x="5655960" y="5013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5"/>
          <p:cNvSpPr/>
          <p:nvPr/>
        </p:nvSpPr>
        <p:spPr>
          <a:xfrm>
            <a:off x="7494840" y="47419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6"/>
          <p:cNvSpPr/>
          <p:nvPr/>
        </p:nvSpPr>
        <p:spPr>
          <a:xfrm>
            <a:off x="7647120" y="48942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7"/>
          <p:cNvSpPr/>
          <p:nvPr/>
        </p:nvSpPr>
        <p:spPr>
          <a:xfrm>
            <a:off x="7799400" y="504684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8"/>
          <p:cNvSpPr/>
          <p:nvPr/>
        </p:nvSpPr>
        <p:spPr>
          <a:xfrm>
            <a:off x="5655960" y="4644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9"/>
          <p:cNvSpPr/>
          <p:nvPr/>
        </p:nvSpPr>
        <p:spPr>
          <a:xfrm>
            <a:off x="5791680" y="4725000"/>
            <a:ext cx="143640" cy="143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0"/>
          <p:cNvSpPr/>
          <p:nvPr/>
        </p:nvSpPr>
        <p:spPr>
          <a:xfrm>
            <a:off x="7647120" y="45259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1"/>
          <p:cNvSpPr/>
          <p:nvPr/>
        </p:nvSpPr>
        <p:spPr>
          <a:xfrm>
            <a:off x="7808040" y="4653000"/>
            <a:ext cx="143640" cy="143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2"/>
          <p:cNvSpPr/>
          <p:nvPr/>
        </p:nvSpPr>
        <p:spPr>
          <a:xfrm>
            <a:off x="5655960" y="4788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3"/>
          <p:cNvSpPr/>
          <p:nvPr/>
        </p:nvSpPr>
        <p:spPr>
          <a:xfrm>
            <a:off x="5808600" y="494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4"/>
          <p:cNvSpPr/>
          <p:nvPr/>
        </p:nvSpPr>
        <p:spPr>
          <a:xfrm>
            <a:off x="7647120" y="46699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5"/>
          <p:cNvSpPr/>
          <p:nvPr/>
        </p:nvSpPr>
        <p:spPr>
          <a:xfrm>
            <a:off x="7799400" y="48222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6"/>
          <p:cNvSpPr/>
          <p:nvPr/>
        </p:nvSpPr>
        <p:spPr>
          <a:xfrm>
            <a:off x="5655960" y="4428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27"/>
          <p:cNvSpPr/>
          <p:nvPr/>
        </p:nvSpPr>
        <p:spPr>
          <a:xfrm>
            <a:off x="5808600" y="458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28"/>
          <p:cNvSpPr/>
          <p:nvPr/>
        </p:nvSpPr>
        <p:spPr>
          <a:xfrm>
            <a:off x="5960880" y="473364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29"/>
          <p:cNvSpPr/>
          <p:nvPr/>
        </p:nvSpPr>
        <p:spPr>
          <a:xfrm>
            <a:off x="7799400" y="44622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30"/>
          <p:cNvSpPr/>
          <p:nvPr/>
        </p:nvSpPr>
        <p:spPr>
          <a:xfrm>
            <a:off x="7952040" y="461484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31"/>
          <p:cNvSpPr/>
          <p:nvPr/>
        </p:nvSpPr>
        <p:spPr>
          <a:xfrm>
            <a:off x="6439680" y="464472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32"/>
          <p:cNvSpPr/>
          <p:nvPr/>
        </p:nvSpPr>
        <p:spPr>
          <a:xfrm>
            <a:off x="6591960" y="479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33"/>
          <p:cNvSpPr/>
          <p:nvPr/>
        </p:nvSpPr>
        <p:spPr>
          <a:xfrm>
            <a:off x="7303680" y="5085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4"/>
          <p:cNvSpPr/>
          <p:nvPr/>
        </p:nvSpPr>
        <p:spPr>
          <a:xfrm>
            <a:off x="7519680" y="5301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35"/>
          <p:cNvSpPr/>
          <p:nvPr/>
        </p:nvSpPr>
        <p:spPr>
          <a:xfrm>
            <a:off x="6151680" y="494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36"/>
          <p:cNvSpPr/>
          <p:nvPr/>
        </p:nvSpPr>
        <p:spPr>
          <a:xfrm>
            <a:off x="7087680" y="5301360"/>
            <a:ext cx="143640" cy="143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37"/>
          <p:cNvSpPr/>
          <p:nvPr/>
        </p:nvSpPr>
        <p:spPr>
          <a:xfrm>
            <a:off x="7087680" y="5229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8"/>
          <p:cNvSpPr/>
          <p:nvPr/>
        </p:nvSpPr>
        <p:spPr>
          <a:xfrm>
            <a:off x="6799680" y="5589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39"/>
          <p:cNvSpPr/>
          <p:nvPr/>
        </p:nvSpPr>
        <p:spPr>
          <a:xfrm>
            <a:off x="7952040" y="472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40"/>
          <p:cNvSpPr/>
          <p:nvPr/>
        </p:nvSpPr>
        <p:spPr>
          <a:xfrm>
            <a:off x="6727680" y="544536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41"/>
          <p:cNvSpPr/>
          <p:nvPr/>
        </p:nvSpPr>
        <p:spPr>
          <a:xfrm>
            <a:off x="6511680" y="479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42"/>
          <p:cNvSpPr/>
          <p:nvPr/>
        </p:nvSpPr>
        <p:spPr>
          <a:xfrm>
            <a:off x="5791680" y="407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43"/>
          <p:cNvSpPr/>
          <p:nvPr/>
        </p:nvSpPr>
        <p:spPr>
          <a:xfrm>
            <a:off x="7519680" y="386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4"/>
          <p:cNvSpPr/>
          <p:nvPr/>
        </p:nvSpPr>
        <p:spPr>
          <a:xfrm>
            <a:off x="7664040" y="436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45"/>
          <p:cNvSpPr/>
          <p:nvPr/>
        </p:nvSpPr>
        <p:spPr>
          <a:xfrm>
            <a:off x="7159680" y="4509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46"/>
          <p:cNvSpPr/>
          <p:nvPr/>
        </p:nvSpPr>
        <p:spPr>
          <a:xfrm>
            <a:off x="7880040" y="436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47"/>
          <p:cNvSpPr/>
          <p:nvPr/>
        </p:nvSpPr>
        <p:spPr>
          <a:xfrm>
            <a:off x="8104320" y="401328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48"/>
          <p:cNvSpPr/>
          <p:nvPr/>
        </p:nvSpPr>
        <p:spPr>
          <a:xfrm>
            <a:off x="7519680" y="4365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49"/>
          <p:cNvSpPr/>
          <p:nvPr/>
        </p:nvSpPr>
        <p:spPr>
          <a:xfrm>
            <a:off x="7952040" y="4437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50"/>
          <p:cNvSpPr/>
          <p:nvPr/>
        </p:nvSpPr>
        <p:spPr>
          <a:xfrm>
            <a:off x="8024040" y="4293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51"/>
          <p:cNvSpPr/>
          <p:nvPr/>
        </p:nvSpPr>
        <p:spPr>
          <a:xfrm>
            <a:off x="7447680" y="422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52"/>
          <p:cNvSpPr/>
          <p:nvPr/>
        </p:nvSpPr>
        <p:spPr>
          <a:xfrm>
            <a:off x="7447680" y="4581000"/>
            <a:ext cx="71640" cy="716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53"/>
          <p:cNvSpPr/>
          <p:nvPr/>
        </p:nvSpPr>
        <p:spPr>
          <a:xfrm rot="18275400">
            <a:off x="5765040" y="5245200"/>
            <a:ext cx="1944000" cy="1295640"/>
          </a:xfrm>
          <a:prstGeom prst="arc">
            <a:avLst>
              <a:gd name="adj1" fmla="val 15547229"/>
              <a:gd name="adj2" fmla="val 0"/>
            </a:avLst>
          </a:prstGeom>
          <a:solidFill>
            <a:srgbClr val="ffff00"/>
          </a:solidFill>
          <a:ln w="3492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54"/>
          <p:cNvSpPr/>
          <p:nvPr/>
        </p:nvSpPr>
        <p:spPr>
          <a:xfrm>
            <a:off x="4055400" y="1737000"/>
            <a:ext cx="5627880" cy="5627880"/>
          </a:xfrm>
          <a:prstGeom prst="ellipse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56000">
                <a:srgbClr val="fddf03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/>
          </a:gradFill>
          <a:ln w="57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55"/>
          <p:cNvSpPr/>
          <p:nvPr/>
        </p:nvSpPr>
        <p:spPr>
          <a:xfrm>
            <a:off x="0" y="6309360"/>
            <a:ext cx="4499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André Luiz da Silva/CDA/CDCC/USP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142920" y="1341360"/>
            <a:ext cx="8786520" cy="5516280"/>
          </a:xfrm>
          <a:prstGeom prst="rect">
            <a:avLst/>
          </a:prstGeom>
          <a:ln w="9360"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642960" y="4287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Sol no Sistema Solar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69200" y="6367320"/>
            <a:ext cx="301572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www.cdcc.usp.br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500040" y="620640"/>
            <a:ext cx="8247960" cy="1367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ciclo atual (número 24)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179640" y="1845000"/>
            <a:ext cx="7992360" cy="37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"/>
            </a:pPr>
            <a:r>
              <a:rPr b="0" lang="pt-B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último máximo: previsto para  meados de 2013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"/>
            </a:pP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máximo anômalo, com pico duplo.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6" dur="indefinite" restart="never" nodeType="tmRoot">
          <p:childTnLst>
            <p:seq>
              <p:cTn id="247" dur="indefinite" nodeType="mainSeq">
                <p:childTnLst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2000"/>
                                        <p:tgtEl>
                                          <p:spTgt spid="284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" dur="2000"/>
                                        <p:tgtEl>
                                          <p:spTgt spid="285">
                                            <p:txEl>
                                              <p:pRg st="1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2000"/>
                                        <p:tgtEl>
                                          <p:spTgt spid="285">
                                            <p:txEl>
                                              <p:pRg st="5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"/>
          <p:cNvPicPr/>
          <p:nvPr/>
        </p:nvPicPr>
        <p:blipFill>
          <a:blip r:embed="rId1"/>
          <a:stretch/>
        </p:blipFill>
        <p:spPr>
          <a:xfrm>
            <a:off x="251640" y="260640"/>
            <a:ext cx="8496000" cy="63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63" dur="indefinite" restart="never" nodeType="tmRoot">
          <p:childTnLst>
            <p:seq>
              <p:cTn id="2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9" name="Picture 4" descr=""/>
          <p:cNvPicPr/>
          <p:nvPr/>
        </p:nvPicPr>
        <p:blipFill>
          <a:blip r:embed="rId1"/>
          <a:stretch/>
        </p:blipFill>
        <p:spPr>
          <a:xfrm>
            <a:off x="3564000" y="2565000"/>
            <a:ext cx="1799640" cy="17996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90" name="CustomShape 3"/>
          <p:cNvSpPr/>
          <p:nvPr/>
        </p:nvSpPr>
        <p:spPr>
          <a:xfrm>
            <a:off x="107640" y="836640"/>
            <a:ext cx="8856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Visão moderna do Sol</a:t>
            </a:r>
            <a:endParaRPr b="0" lang="pt-BR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-1440" y="6536520"/>
            <a:ext cx="737748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: National Geogrhaphic, disponível em: http://www.youtube.com/watch?v=jaHGvcE6KEA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5" dur="indefinite" restart="never" nodeType="tmRoot">
          <p:childTnLst>
            <p:seq>
              <p:cTn id="2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285840" y="2714760"/>
            <a:ext cx="885780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50000"/>
              </a:lnSpc>
            </a:pP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Nascimento, vida </a:t>
            </a: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 morte do Sol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7" dur="indefinite" restart="never" nodeType="tmRoot">
          <p:childTnLst>
            <p:seq>
              <p:cTn id="2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323640" y="642960"/>
            <a:ext cx="8640720" cy="5714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32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Como as outras estrelas, o Sol nasceu, vai brilhar durante um tempo e depois vai se extinguir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SzPct val="120000"/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Quando irá acabar o seu “combustível”?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SzPct val="120000"/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Como ele irá terminar? O Sol se tornará um buraco negro?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61"/>
              </a:spcBef>
              <a:buClr>
                <a:srgbClr val="ffff00"/>
              </a:buClr>
              <a:buSzPct val="120000"/>
              <a:buFont typeface="Wingdings" charset="2"/>
              <a:buChar char=""/>
            </a:pPr>
            <a:r>
              <a:rPr b="0" lang="pt-B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 a Terra, como fica?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5" dur="2000"/>
                                        <p:tgtEl>
                                          <p:spTgt spid="293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2000"/>
                                        <p:tgtEl>
                                          <p:spTgt spid="293">
                                            <p:txEl>
                                              <p:pRg st="9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3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5" dur="2000"/>
                                        <p:tgtEl>
                                          <p:spTgt spid="293">
                                            <p:txEl>
                                              <p:pRg st="137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0" dur="2000"/>
                                        <p:tgtEl>
                                          <p:spTgt spid="293">
                                            <p:txEl>
                                              <p:pRg st="196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14240" y="214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Não perca a próxima aula!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158040" y="6367320"/>
            <a:ext cx="416160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http://wwwdevinin.blogspot.com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2196720" y="1546920"/>
            <a:ext cx="4502160" cy="4474080"/>
          </a:xfrm>
          <a:prstGeom prst="rect">
            <a:avLst/>
          </a:prstGeom>
          <a:ln w="9360"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619640" y="969120"/>
            <a:ext cx="5627880" cy="5627880"/>
          </a:xfrm>
          <a:prstGeom prst="ellipse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48000">
                <a:srgbClr val="fddf03">
                  <a:alpha val="83000"/>
                </a:srgbClr>
              </a:gs>
              <a:gs pos="100000">
                <a:srgbClr val="4d0808">
                  <a:alpha val="10000"/>
                </a:srgbClr>
              </a:gs>
            </a:gsLst>
            <a:lin ang="0"/>
          </a:gradFill>
          <a:ln w="5724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1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4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31960" y="27090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50000"/>
              </a:lnSpc>
            </a:pPr>
            <a:r>
              <a:rPr b="1" lang="pt-BR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Interior do Sol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1115640" y="0"/>
            <a:ext cx="6857640" cy="685764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156240" y="6367320"/>
            <a:ext cx="330228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chandra.harvard.edu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42960" y="667440"/>
            <a:ext cx="7889040" cy="585756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bd67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 núcleo: produção de energia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luz produzida no núcleo: </a:t>
            </a:r>
            <a:r>
              <a:rPr b="1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 milhões de anos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chegar até a superfície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Luminosidade: 3,8 x 10</a:t>
            </a:r>
            <a:r>
              <a:rPr b="0" lang="pt-BR" sz="4000" spc="-1" strike="noStrike" baseline="3000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W (!)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2000"/>
                                        <p:tgtEl>
                                          <p:spTgt spid="182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2000"/>
                                        <p:tgtEl>
                                          <p:spTgt spid="182">
                                            <p:txEl>
                                              <p:pRg st="33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0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2000"/>
                                        <p:tgtEl>
                                          <p:spTgt spid="182">
                                            <p:txEl>
                                              <p:pRg st="108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1475640" y="1249920"/>
            <a:ext cx="5760360" cy="4411440"/>
          </a:xfrm>
          <a:prstGeom prst="rect">
            <a:avLst/>
          </a:prstGeom>
          <a:ln>
            <a:noFill/>
          </a:ln>
        </p:spPr>
      </p:pic>
      <p:sp>
        <p:nvSpPr>
          <p:cNvPr id="184" name="TextShape 1"/>
          <p:cNvSpPr txBox="1"/>
          <p:nvPr/>
        </p:nvSpPr>
        <p:spPr>
          <a:xfrm>
            <a:off x="539640" y="26064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Usina de Itaipu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63720" y="6536520"/>
            <a:ext cx="760896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d0960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http://www.mundoeducacao.com/geografia/a-polemica-sobre-usina-itaipu.htm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403640" y="5661360"/>
            <a:ext cx="6660000" cy="9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Potência instalada: 14 GW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251640" y="428760"/>
            <a:ext cx="8640720" cy="177588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 algn="just">
              <a:lnSpc>
                <a:spcPct val="100000"/>
              </a:lnSpc>
              <a:spcBef>
                <a:spcPts val="799"/>
              </a:spcBef>
            </a:pPr>
            <a:r>
              <a:rPr b="0" lang="pt-B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Quantidade de energia produzida no Sol:</a:t>
            </a: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endParaRPr b="0" lang="pt-B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07640" y="3357000"/>
            <a:ext cx="86407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216000" algn="just">
              <a:lnSpc>
                <a:spcPct val="100000"/>
              </a:lnSpc>
              <a:buClr>
                <a:srgbClr val="ffff00"/>
              </a:buClr>
              <a:buFont typeface="Wingdings" charset="2"/>
              <a:buChar char=""/>
            </a:pP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equivalente a 30.000 </a:t>
            </a:r>
            <a:r>
              <a:rPr b="1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trilhões</a:t>
            </a:r>
            <a:r>
              <a:rPr b="0" lang="pt-B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 usinas de Itaipu!</a:t>
            </a:r>
            <a:endParaRPr b="0" lang="pt-B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14240" y="128592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fonte de energia do Sol</a:t>
            </a:r>
            <a:endParaRPr b="0" lang="pt-BR" sz="1600" spc="-1" strike="noStrike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4" descr=""/>
          <p:cNvPicPr/>
          <p:nvPr/>
        </p:nvPicPr>
        <p:blipFill>
          <a:blip r:embed="rId1"/>
          <a:stretch/>
        </p:blipFill>
        <p:spPr>
          <a:xfrm>
            <a:off x="3564000" y="3141000"/>
            <a:ext cx="1799640" cy="17996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10635</TotalTime>
  <Application>LibreOffice/5.2.6.2$Windows_x86 LibreOffice_project/a3100ed2409ebf1c212f5048fbe377c281438fdc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1995-06-17T23:31:02Z</dcterms:created>
  <dc:creator>Iagusp</dc:creator>
  <dc:description/>
  <dc:language>pt-BR</dc:language>
  <cp:lastModifiedBy>CDA CDCC/USP</cp:lastModifiedBy>
  <cp:lastPrinted>2000-05-01T12:23:36Z</cp:lastPrinted>
  <dcterms:modified xsi:type="dcterms:W3CDTF">2017-03-23T17:48:24Z</dcterms:modified>
  <cp:revision>640</cp:revision>
  <dc:subject/>
  <dc:title>Calendários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35</vt:i4>
  </property>
</Properties>
</file>