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1024" r:id="rId3"/>
    <p:sldId id="927" r:id="rId5"/>
    <p:sldId id="954" r:id="rId6"/>
    <p:sldId id="1041" r:id="rId7"/>
    <p:sldId id="1006" r:id="rId8"/>
    <p:sldId id="1032" r:id="rId9"/>
    <p:sldId id="1011" r:id="rId10"/>
    <p:sldId id="1042" r:id="rId11"/>
    <p:sldId id="1043" r:id="rId12"/>
    <p:sldId id="1044" r:id="rId13"/>
    <p:sldId id="1033" r:id="rId14"/>
    <p:sldId id="961" r:id="rId15"/>
    <p:sldId id="1030" r:id="rId16"/>
    <p:sldId id="1037" r:id="rId17"/>
    <p:sldId id="1038" r:id="rId18"/>
    <p:sldId id="955" r:id="rId19"/>
    <p:sldId id="962" r:id="rId20"/>
    <p:sldId id="957" r:id="rId21"/>
    <p:sldId id="945" r:id="rId22"/>
    <p:sldId id="956" r:id="rId23"/>
    <p:sldId id="1019" r:id="rId24"/>
    <p:sldId id="1020" r:id="rId25"/>
    <p:sldId id="1021" r:id="rId26"/>
    <p:sldId id="1022" r:id="rId27"/>
    <p:sldId id="985" r:id="rId28"/>
    <p:sldId id="1040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66"/>
    <a:srgbClr val="0000FF"/>
    <a:srgbClr val="143C2B"/>
    <a:srgbClr val="005392"/>
    <a:srgbClr val="FFFFCC"/>
    <a:srgbClr val="000066"/>
    <a:srgbClr val="0066FF"/>
    <a:srgbClr val="00CC99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6" autoAdjust="0"/>
    <p:restoredTop sz="89645" autoAdjust="0"/>
  </p:normalViewPr>
  <p:slideViewPr>
    <p:cSldViewPr>
      <p:cViewPr>
        <p:scale>
          <a:sx n="66" d="100"/>
          <a:sy n="66" d="100"/>
        </p:scale>
        <p:origin x="-1212" y="-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 and Settings\andre silva\Meus documentos\SESC_2011\AG_SESC_Pinh_2011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5694772528434"/>
          <c:y val="0.0486562477892623"/>
          <c:w val="0.912798390372222"/>
          <c:h val="0.917019751719213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88900">
                <a:solidFill>
                  <a:srgbClr val="66FF66"/>
                </a:solidFill>
              </a:ln>
            </c:spPr>
          </c:dPt>
          <c:dPt>
            <c:idx val="1"/>
            <c:bubble3D val="0"/>
            <c:spPr>
              <a:solidFill>
                <a:srgbClr val="0000FF"/>
              </a:solidFill>
              <a:ln w="88900">
                <a:solidFill>
                  <a:srgbClr val="00FFFF"/>
                </a:solidFill>
              </a:ln>
            </c:spPr>
          </c:dPt>
          <c:dPt>
            <c:idx val="2"/>
            <c:bubble3D val="0"/>
            <c:spPr>
              <a:solidFill>
                <a:srgbClr val="FC7108"/>
              </a:solidFill>
              <a:ln w="88900">
                <a:solidFill>
                  <a:srgbClr val="FFFF00"/>
                </a:solidFill>
              </a:ln>
            </c:spPr>
          </c:dPt>
          <c:dLbls>
            <c:delete val="1"/>
          </c:dLbls>
          <c:cat>
            <c:strRef>
              <c:f>Plan1!$D$9:$F$9</c:f>
              <c:strCache>
                <c:ptCount val="3"/>
                <c:pt idx="0">
                  <c:v>energia escura </c:v>
                </c:pt>
                <c:pt idx="1">
                  <c:v>matéria escura </c:v>
                </c:pt>
                <c:pt idx="2">
                  <c:v>átomos </c:v>
                </c:pt>
              </c:strCache>
            </c:strRef>
          </c:cat>
          <c:val>
            <c:numRef>
              <c:f>Plan1!$D$10:$F$10</c:f>
              <c:numCache>
                <c:formatCode>0%</c:formatCode>
                <c:ptCount val="3"/>
                <c:pt idx="0">
                  <c:v>0.730000000000001</c:v>
                </c:pt>
                <c:pt idx="1">
                  <c:v>0.23</c:v>
                </c:pt>
                <c:pt idx="2">
                  <c:v>0.0400000000000001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en-US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smtClean="0"/>
              <a:t>Crédito das imagens: Einstein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http://www.trekbrasilis.org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err="1" smtClean="0"/>
              <a:t>Friedmann</a:t>
            </a:r>
            <a:r>
              <a:rPr lang="pt-BR" dirty="0" smtClean="0"/>
              <a:t>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portaldoastronomo.org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dirty="0" smtClean="0"/>
              <a:t>Telescópio Hubble: NASA</a:t>
            </a:r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dirty="0" smtClean="0"/>
              <a:t>Edwin Hubble: 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http://www.ikirs.com</a:t>
            </a:r>
            <a:endParaRPr lang="pt-BR" sz="12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Nenê</a:t>
            </a:r>
            <a:r>
              <a:rPr lang="pt-BR" sz="1200" b="0" baseline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surpreso: 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http://revistapaisefilhos.com.br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Galáxia espiral: </a:t>
            </a:r>
            <a:r>
              <a:rPr lang="pt-BR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NASA</a:t>
            </a: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HST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Prisma: http://www.trekbrasilis.org</a:t>
            </a: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sz="1200" b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F988FF-4CC9-4F8E-9E32-8B07C592672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2.wav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hyperlink" Target="balloon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1" Type="http://schemas.openxmlformats.org/officeDocument/2006/relationships/hyperlink" Target="Universo%20Conhecido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What%20Is%20a%20Redshift_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hyperlink" Target="univ_geocentrico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/>
          <a:lstStyle/>
          <a:p>
            <a:r>
              <a:rPr lang="pt-BR" sz="6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 Universo</a:t>
            </a:r>
            <a:endParaRPr lang="pt-BR" sz="60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5173663" y="490537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de Copérnico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pic>
        <p:nvPicPr>
          <p:cNvPr id="28682" name="Picture 10" descr="http://segredosdanet.org/wp-content/uploads/2013/05/Facebook_like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36912"/>
            <a:ext cx="1872208" cy="1603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galactocêntrico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Herschel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(séc. XVIII)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http://www.astronomy.ohio-state.edu 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2564904"/>
            <a:ext cx="8100392" cy="29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336704" cy="714375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Sol no centro da Via Láctea?</a:t>
            </a:r>
            <a:endParaRPr lang="pt-BR" sz="4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 cstate="print">
            <a:lum contrast="18000"/>
          </a:blip>
          <a:srcRect/>
          <a:stretch>
            <a:fillRect/>
          </a:stretch>
        </p:blipFill>
        <p:spPr bwMode="auto">
          <a:xfrm>
            <a:off x="4500563" y="-531440"/>
            <a:ext cx="4643437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4485580" y="5498068"/>
            <a:ext cx="44069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Omega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Centauri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>
          <a:xfrm>
            <a:off x="714375" y="0"/>
            <a:ext cx="77724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Shapley</a:t>
            </a: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e os aglomerados globulares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http://phys-astro.sonoma.edu/BruceMedalists/shapley/shap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1"/>
            <a:ext cx="2736304" cy="36056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07629" y="5661248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Harlow Shapley (1885-1972)</a:t>
            </a:r>
            <a:endParaRPr lang="pt-PT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453336"/>
            <a:ext cx="93245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das imagens: Omega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Centauri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Telescópio Espacial Hubble;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Harlow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Shapley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American Institute of Physics 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Niels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Bohr Library</a:t>
            </a:r>
            <a:endParaRPr lang="pt-BR" sz="11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3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Distribuição dos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AG’s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http://www.astronomy.ohio-state.edu 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3012" name="Picture 2" descr="C:\Documents and Settings\andre silva\Meus documentos\CONCURSO_CDCC\apresentações\Imagens\Universo\ShapleyGCs.gif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 l="7349" t="20997" r="5774" b="4899"/>
          <a:stretch>
            <a:fillRect/>
          </a:stretch>
        </p:blipFill>
        <p:spPr bwMode="auto">
          <a:xfrm>
            <a:off x="611560" y="1124744"/>
            <a:ext cx="8208912" cy="52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“sem centro”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andre silva\Meus documentos\CONCURSO_CDCC\apresentações\Imagens\Universo\Einstein.jpg"/>
          <p:cNvPicPr>
            <a:picLocks noChangeAspect="1" noChangeArrowheads="1"/>
          </p:cNvPicPr>
          <p:nvPr/>
        </p:nvPicPr>
        <p:blipFill>
          <a:blip r:embed="rId1" cstate="print">
            <a:lum bright="10000"/>
          </a:blip>
          <a:srcRect/>
          <a:stretch>
            <a:fillRect/>
          </a:stretch>
        </p:blipFill>
        <p:spPr bwMode="auto">
          <a:xfrm>
            <a:off x="500063" y="1071563"/>
            <a:ext cx="200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Documents and Settings\andre silva\Meus documentos\CONCURSO_CDCC\apresentações\Imagens\Universo\prisma.jpg"/>
          <p:cNvPicPr>
            <a:picLocks noChangeAspect="1" noChangeArrowheads="1"/>
          </p:cNvPicPr>
          <p:nvPr/>
        </p:nvPicPr>
        <p:blipFill>
          <a:blip r:embed="rId2" cstate="print">
            <a:lum contrast="27000"/>
          </a:blip>
          <a:srcRect/>
          <a:stretch>
            <a:fillRect/>
          </a:stretch>
        </p:blipFill>
        <p:spPr bwMode="auto">
          <a:xfrm>
            <a:off x="5857875" y="3929063"/>
            <a:ext cx="3000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iedmann"/>
          <p:cNvPicPr>
            <a:picLocks noChangeAspect="1" noChangeArrowheads="1"/>
          </p:cNvPicPr>
          <p:nvPr/>
        </p:nvPicPr>
        <p:blipFill>
          <a:blip r:embed="rId3" cstate="print">
            <a:lum contrast="9000"/>
          </a:blip>
          <a:srcRect/>
          <a:stretch>
            <a:fillRect/>
          </a:stretch>
        </p:blipFill>
        <p:spPr bwMode="auto">
          <a:xfrm>
            <a:off x="2571750" y="1089025"/>
            <a:ext cx="20716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ítulo 7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estático?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bright="6000" contrast="1000"/>
          </a:blip>
          <a:srcRect/>
          <a:stretch>
            <a:fillRect/>
          </a:stretch>
        </p:blipFill>
        <p:spPr bwMode="auto">
          <a:xfrm>
            <a:off x="3551238" y="4000500"/>
            <a:ext cx="14493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28625" y="3929063"/>
            <a:ext cx="2305050" cy="258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3563888" y="4005064"/>
            <a:ext cx="1428750" cy="2500313"/>
          </a:xfrm>
          <a:prstGeom prst="rect">
            <a:avLst/>
          </a:prstGeom>
          <a:solidFill>
            <a:srgbClr val="FF0000">
              <a:alpha val="30980"/>
            </a:srgb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5063" name="Picture 7" descr="C:\Documents and Settings\andre silva\Meus documentos\CONCURSO_CDCC\apresentações\Imagens\Universo\Edwin-Hubble.jpg"/>
          <p:cNvPicPr>
            <a:picLocks noChangeAspect="1" noChangeArrowheads="1"/>
          </p:cNvPicPr>
          <p:nvPr/>
        </p:nvPicPr>
        <p:blipFill>
          <a:blip r:embed="rId6" cstate="print">
            <a:lum bright="8000" contrast="8000"/>
          </a:blip>
          <a:srcRect/>
          <a:stretch>
            <a:fillRect/>
          </a:stretch>
        </p:blipFill>
        <p:spPr bwMode="auto">
          <a:xfrm>
            <a:off x="6929438" y="1071563"/>
            <a:ext cx="19288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C:\Documents and Settings\andre silva\Meus documentos\CONCURSO_CDCC\apresentações\Imagens\telescópios\HST.jpg"/>
          <p:cNvPicPr>
            <a:picLocks noChangeAspect="1" noChangeArrowheads="1"/>
          </p:cNvPicPr>
          <p:nvPr/>
        </p:nvPicPr>
        <p:blipFill>
          <a:blip r:embed="rId7" cstate="print">
            <a:lum bright="18000"/>
          </a:blip>
          <a:srcRect/>
          <a:stretch>
            <a:fillRect/>
          </a:stretch>
        </p:blipFill>
        <p:spPr bwMode="auto">
          <a:xfrm>
            <a:off x="4902200" y="1071563"/>
            <a:ext cx="20843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ímbolo de 'Não' 20"/>
          <p:cNvSpPr/>
          <p:nvPr/>
        </p:nvSpPr>
        <p:spPr bwMode="auto">
          <a:xfrm>
            <a:off x="5143500" y="1571625"/>
            <a:ext cx="1643063" cy="1643063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tion zur Expansionsbewegung des Universums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7216" y="980728"/>
            <a:ext cx="8503256" cy="5472608"/>
          </a:xfrm>
          <a:prstGeom prst="rect">
            <a:avLst/>
          </a:prstGeom>
          <a:noFill/>
        </p:spPr>
      </p:pic>
      <p:sp>
        <p:nvSpPr>
          <p:cNvPr id="47106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em expansão!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10536"/>
            <a:ext cx="896448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9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Max Planck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Institute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for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Gravitational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Physics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Golm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pt-BR" sz="900" b="0" dirty="0" err="1" smtClean="0">
                <a:solidFill>
                  <a:schemeClr val="bg1">
                    <a:lumMod val="85000"/>
                  </a:schemeClr>
                </a:solidFill>
              </a:rPr>
              <a:t>Potsdam</a:t>
            </a:r>
            <a:r>
              <a:rPr lang="pt-BR" sz="900" b="0" dirty="0" smtClean="0">
                <a:solidFill>
                  <a:schemeClr val="bg1">
                    <a:lumMod val="85000"/>
                  </a:schemeClr>
                </a:solidFill>
              </a:rPr>
              <a:t>,, disponível em  http://www.einstein-online.info/elementary/cosmology/expansion</a:t>
            </a:r>
            <a:r>
              <a:rPr lang="pt-BR" sz="9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9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Sem centro?</a:t>
            </a:r>
            <a:endParaRPr lang="pt-BR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1168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geocêntrico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Panorama do conhecimento atual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sobre o Universo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 bwMode="auto">
          <a:xfrm>
            <a:off x="714375" y="2714625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Big-Bang</a:t>
            </a: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72000"/>
              </a:lnSpc>
              <a:buClr>
                <a:srgbClr val="8585E0"/>
              </a:buCl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 teoria mais aceita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Imagem 2" descr="F:\DTAA\STATUS\exposição interna\Exposição Interna EMA set10\Cosmologia set10\Figura 4.jpg"/>
          <p:cNvPicPr>
            <a:picLocks noChangeAspect="1" noChangeArrowheads="1"/>
          </p:cNvPicPr>
          <p:nvPr/>
        </p:nvPicPr>
        <p:blipFill>
          <a:blip r:embed="rId1" cstate="print"/>
          <a:srcRect l="15513" t="15274" r="16806" b="15274"/>
          <a:stretch>
            <a:fillRect/>
          </a:stretch>
        </p:blipFill>
        <p:spPr bwMode="auto">
          <a:xfrm>
            <a:off x="0" y="108133"/>
            <a:ext cx="9144000" cy="674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6510338"/>
            <a:ext cx="778668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NASA/WMAP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Science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Team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/Elisa C. </a:t>
            </a:r>
            <a:r>
              <a:rPr lang="pt-BR" sz="1100" dirty="0" err="1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Arizono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95536" y="692696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2123728" y="764704"/>
            <a:ext cx="1872208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283968" y="76470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436096" y="44624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2051720" y="5229200"/>
            <a:ext cx="2088232" cy="72008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115616" y="6021288"/>
            <a:ext cx="7128792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-2484784" y="-963488"/>
            <a:ext cx="8208912" cy="8280920"/>
          </a:xfrm>
          <a:prstGeom prst="ellipse">
            <a:avLst/>
          </a:prstGeom>
          <a:gradFill flip="none" rotWithShape="1">
            <a:gsLst>
              <a:gs pos="22000">
                <a:schemeClr val="bg1"/>
              </a:gs>
              <a:gs pos="42000">
                <a:schemeClr val="bg1">
                  <a:alpha val="84000"/>
                </a:schemeClr>
              </a:gs>
              <a:gs pos="69000">
                <a:schemeClr val="tx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3"/>
          <p:cNvSpPr>
            <a:spLocks noGrp="1"/>
          </p:cNvSpPr>
          <p:nvPr>
            <p:ph type="title"/>
          </p:nvPr>
        </p:nvSpPr>
        <p:spPr>
          <a:xfrm>
            <a:off x="683568" y="286206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Matéria Escura e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Energia Escura</a:t>
            </a:r>
            <a:endParaRPr lang="en-GB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Crédito:  André Luiz da Silva/CDA/CDCC/USP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403648" y="1412776"/>
            <a:ext cx="936104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 flipH="1">
            <a:off x="4812035" y="824900"/>
            <a:ext cx="1872208" cy="5040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>
            <a:off x="5578083" y="3539108"/>
            <a:ext cx="1872208" cy="208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aixaDeTexto 14"/>
          <p:cNvSpPr txBox="1"/>
          <p:nvPr/>
        </p:nvSpPr>
        <p:spPr>
          <a:xfrm>
            <a:off x="-108520" y="47667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Matéria </a:t>
            </a:r>
            <a:endParaRPr lang="pt-BR" sz="2800" b="0" dirty="0" smtClean="0">
              <a:solidFill>
                <a:srgbClr val="FFFFFF">
                  <a:lumMod val="8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Escura: 23%</a:t>
            </a:r>
            <a:endParaRPr lang="pt-BR" sz="2800" b="0" dirty="0" smtClean="0">
              <a:solidFill>
                <a:srgbClr val="FFFFFF">
                  <a:lumMod val="85000"/>
                </a:srgbClr>
              </a:solidFill>
              <a:latin typeface="Century Gothic" panose="020B0502020202020204" pitchFamily="34" charset="0"/>
            </a:endParaRP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814933" y="301665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Átomos: 4%</a:t>
            </a:r>
            <a:endParaRPr lang="pt-BR" sz="2800" b="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84318" y="5627340"/>
            <a:ext cx="2194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Energia </a:t>
            </a:r>
            <a:endParaRPr lang="pt-BR" sz="2800" b="0" dirty="0" smtClean="0">
              <a:solidFill>
                <a:srgbClr val="FFFFFF">
                  <a:lumMod val="85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pt-BR" sz="2800" b="0" dirty="0" smtClean="0">
                <a:solidFill>
                  <a:srgbClr val="FFFFFF">
                    <a:lumMod val="85000"/>
                  </a:srgbClr>
                </a:solidFill>
                <a:latin typeface="Century Gothic" panose="020B0502020202020204" pitchFamily="34" charset="0"/>
              </a:rPr>
              <a:t>Escura: 73%</a:t>
            </a:r>
            <a:endParaRPr lang="pt-BR" sz="2800" b="0" dirty="0">
              <a:solidFill>
                <a:srgbClr val="FFFFFF">
                  <a:lumMod val="85000"/>
                </a:srgb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1143000"/>
          </a:xfrm>
        </p:spPr>
        <p:txBody>
          <a:bodyPr/>
          <a:lstStyle/>
          <a:p>
            <a:br>
              <a:rPr lang="pt-BR" dirty="0" smtClean="0">
                <a:latin typeface="Century Gothic" panose="020B0502020202020204" pitchFamily="34" charset="0"/>
              </a:rPr>
            </a:br>
            <a:endParaRPr lang="pt-BR" sz="28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/>
          <p:nvPr/>
        </p:nvSpPr>
        <p:spPr bwMode="auto">
          <a:xfrm>
            <a:off x="899592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Uma </a:t>
            </a: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viagem ao universo conhecido...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504" y="6309320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Fonte: Museu de História Natural de Nova Iorque</a:t>
            </a:r>
            <a:endParaRPr lang="pt-BR" sz="1200" dirty="0"/>
          </a:p>
        </p:txBody>
      </p:sp>
      <p:pic>
        <p:nvPicPr>
          <p:cNvPr id="1027" name="Picture 3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252000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/>
          <p:nvPr/>
        </p:nvSpPr>
        <p:spPr bwMode="auto">
          <a:xfrm>
            <a:off x="539552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Apêndice</a:t>
            </a:r>
            <a:endParaRPr lang="pt-BR" sz="4400" kern="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064896" cy="1752600"/>
          </a:xfrm>
        </p:spPr>
        <p:txBody>
          <a:bodyPr/>
          <a:lstStyle/>
          <a:p>
            <a:pPr>
              <a:buClr>
                <a:srgbClr val="9966FF"/>
              </a:buClr>
            </a:pP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What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 is a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redshift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1" action="ppaction://hlinkfile"/>
              </a:rPr>
              <a:t> (em inglês): ótimo vídeo sobre o efeito Doppler.</a:t>
            </a: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9966FF"/>
              </a:buClr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9966FF"/>
              </a:buClr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9966FF"/>
              </a:buClr>
            </a:pP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Fonte: NASA/</a:t>
            </a:r>
            <a:r>
              <a:rPr lang="pt-BR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Spitzer</a:t>
            </a:r>
            <a:r>
              <a:rPr lang="pt-BR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, disponível em http://www.youtube.com/watch?v=Iq5BsQZ5Xeo</a:t>
            </a:r>
            <a:endParaRPr lang="pt-BR" sz="12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</a:rPr>
              <a:t>Modelo geocêntrico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hlinkClick r:id="rId1" action="ppaction://hlinkfile"/>
              </a:rPr>
            </a:br>
            <a:endParaRPr lang="pt-BR" dirty="0" smtClean="0">
              <a:solidFill>
                <a:schemeClr val="bg1">
                  <a:lumMod val="8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Crédito: Planetário de Milão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559560" cy="2520000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clas.ufl.edu/ufhatch/images/earthCenterRetrograde.gif"/>
          <p:cNvPicPr>
            <a:picLocks noChangeAspect="1" noChangeArrowheads="1" noCrop="1"/>
          </p:cNvPicPr>
          <p:nvPr/>
        </p:nvPicPr>
        <p:blipFill>
          <a:blip r:embed="rId1">
            <a:lum bright="22000" contrast="41000"/>
          </a:blip>
          <a:srcRect/>
          <a:stretch>
            <a:fillRect/>
          </a:stretch>
        </p:blipFill>
        <p:spPr bwMode="auto">
          <a:xfrm>
            <a:off x="1043608" y="750119"/>
            <a:ext cx="7416825" cy="6063257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Epiciclo e deferente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de Ptolomeu (sec. II)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0" name="Picture 2" descr="C:\Documents and Settings\andre silva\Meus documentos\CONCURSO_CDCC\apresentações\Imagens\Universo\Ptolomeu e seu modelo.jpg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 t="7025" b="3513"/>
          <a:stretch>
            <a:fillRect/>
          </a:stretch>
        </p:blipFill>
        <p:spPr bwMode="auto">
          <a:xfrm>
            <a:off x="2339753" y="908720"/>
            <a:ext cx="4464495" cy="5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ímbolo de 'Não' 5"/>
          <p:cNvSpPr/>
          <p:nvPr/>
        </p:nvSpPr>
        <p:spPr bwMode="auto">
          <a:xfrm>
            <a:off x="2210250" y="787155"/>
            <a:ext cx="4752528" cy="4752528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 heliocêntrico </a:t>
            </a:r>
            <a:b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(ou quase)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de </a:t>
            </a:r>
            <a:r>
              <a:rPr lang="pt-BR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Tycho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(séc. XVI)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37151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  <a:endParaRPr lang="pt-BR" sz="120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62" name="Picture 2" descr="C:\Documents and Settings\andre silva\Meus documentos\CONCURSO_CDCC\apresentações\Imagens\Universo\ticho e seu modelo.jpg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 t="7728"/>
          <a:stretch>
            <a:fillRect/>
          </a:stretch>
        </p:blipFill>
        <p:spPr bwMode="auto">
          <a:xfrm>
            <a:off x="2555776" y="961344"/>
            <a:ext cx="4320480" cy="56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ímbolo de 'Não' 4"/>
          <p:cNvSpPr/>
          <p:nvPr/>
        </p:nvSpPr>
        <p:spPr bwMode="auto">
          <a:xfrm>
            <a:off x="1980312" y="1053336"/>
            <a:ext cx="5400000" cy="5400000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de Copérnico (séc. XVI)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Salvador Nogueira, disponível em  http://www.trekbrasilis.org 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9938" name="Picture 2" descr="C:\Documents and Settings\andre silva\Meus documentos\CONCURSO_CDCC\apresentações\Imagens\Universo\copérnico e seu modelo.jpg"/>
          <p:cNvPicPr>
            <a:picLocks noChangeAspect="1" noChangeArrowheads="1"/>
          </p:cNvPicPr>
          <p:nvPr/>
        </p:nvPicPr>
        <p:blipFill>
          <a:blip r:embed="rId1" cstate="print">
            <a:lum/>
          </a:blip>
          <a:srcRect t="7025" b="4918"/>
          <a:stretch>
            <a:fillRect/>
          </a:stretch>
        </p:blipFill>
        <p:spPr bwMode="auto">
          <a:xfrm>
            <a:off x="2411760" y="923746"/>
            <a:ext cx="4536504" cy="56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6" name="AutoShape 4" descr="data:image/jpeg;base64,/9j/4AAQSkZJRgABAQAAAQABAAD/2wCEAAkGBxIREBQUEBQQEBUVEhcRFRASEBAQFhARFRQWFhQSFhUYHyggGBolHRYUIT0hJSkrLi8wFyE1ODMwQygtLisBCgoKDg0OGhAQGiwlHSQyLDUsNDQ3KywsLCwsLCwsLywsLCwsLCwsLCwsLCwsLCwsLCwsLCwsLSwsLCwsLCwsLP/AABEIANAA8wMBIgACEQEDEQH/xAAcAAEAAgIDAQAAAAAAAAAAAAAABgcEBQIDCAH/xABLEAABAwEBCQkLCgYCAwAAAAABAAIDEQQFBhIhMUFRYXEHEyJTgZGTwdEUFRYXIzJSVJKh0jM0QmNyc4KxwuE1YoOis/CjsiRDZP/EABkBAQADAQEAAAAAAAAAAAAAAAABAwQCBf/EACkRAQACAQMDBAIBBQAAAAAAAAABAgMRMVEEEhMUITJBImHBIzNCcYH/2gAMAwEAAhEDEQA/ALxREQEREBERAREQEREBERAREQFCr87+m2Vxhs4bJMPOc7GyHUQPOdqzZ9Cmch4JpoK834ZdjcSSeESTUknGSTnNVo6fHF5mZ+leS0xs2Vvu/apyTLPM6v0Q8sbyMbRvuWFHaXtNWve06Q9wPOFP7yLzrPNZ2WifClLy6kdS1jA17mY6Y3Hg1y0x5FJLXexYqU7nhAI+izBPtDGtFs9Kz26KopM+6t7lX522zkUmdK3OyYmUH8R4Q5CravWu+y3Qb40YDgcB8da4Dxjy5wQQQf3VXX6XstsuDJDhGNzi0tccLe3UqADnBAOXRrXXeBdvuW2NwjSOakUmgEngP5CeZzlzkx1yU7q7praazpK7URFhaBERAREQEREBERAREQEREBERAREQEREBERAREQEREHx4xHYvNkeQbAvSi82MyDYtnSff/P5U5vpc+59/DYP6n+aRby0jFyrR7n38Ng/qf5pFv5BUHYqMnzn/AG6rtDSXbueLTZ5IjSrm8EnM8Y2HnAVLPYRUOFCKgg5jkIKvdVRf3c/ebY8gUbKBMNpqHj2gT+JX9Nb3mqvJH2tK8a6/dVije41ezyUhzl7KcI6yC134lv1VG5LdLAtMkBOKVmG3H/7I8w2tLvYCtdUZqdt5hbSdYERFU7EREBERAREQEREBERAREQEREBERAREQEREBERAXm2i9CXcum2y2eSZ+RjagZMJxxNbykgcq89k5ztW3pI3lRm+lzbn38Ng/qf5pFIVpby7K6KwQMkFHYJcRoD3ueAddHBbpZsnyl3GzCeKE7VC902yYUEUoGNkhYfsvHa1vOppI6pJUev7ANz5q5t7I276xdYp0vCLbK5vZte822zyZKTNB+y44D/7XFX+vNocRjGUYxtXpJW9XHvEow/YiIsi4REQEREBERAREQEREBERAREQEREBERAREQERaq+e7LbHZnyuoSOCxp+nKfNbsznUCpiJmdIJnRAN1a7mHK2ysPBj4clM8pHBbyNNfxalorx7id12pocKxx0kk0Gh4LPxEcwctDNK57y5xL3vcXOOUue41J2klXRebcTuOyta4eUf5SU/zkYmbGig21Odb7zGLHpG7NH5W1bxdNpfm/wBou1xoKrCc6pqsK58Uc3QZKWB49J8bf7w79Kkahu6dNSCFnpSl+0MYR+sKzFGt4c22QCwRYcsbPSkYz2nAda9FqibyLLvt0LO3RJvh1b2DIPe0K9lb1U+8QjDsIiLIuEREBERAREQEREBERAREQEREBERAREQEREBUtug3w912nBjNYYasZTI9/wBOTWMVBqFc6mm6VfJ3PDvERpLK3hEHHFCcROouxgcpzBVZcu577RMyKIVc80Ghoylx1AVPItnT49PzlTlt9QlG5tcHfpu6JB5OE8GuR82UeziO0t1q1ViXKueyzQsij81gpXO45XOOsmp5VkyOoKqnLfvtqmsaQ6bS/NzroQlFW6FXG6baK2iJnoRF3K9x6mBWOqgvxtO+W6Y5Q129jVvYDSOcOWjp41vqryT7JHuRWLCtM0pyRxBg+1I6teZh9pWsqqvDvpslis7mS75vj5S84MeEAKNa0VrqJ5VJfGRYfr+i/dRmpe15mIdUmIrumCKH+Miw/X9F+6eMiw/X9F+6q8V+HffXlMEUP8ZFh+v6L908ZFh+v6L908V+DvrymCKH+Miw/X9F+6eMiw/X9F+6eK/B315TBFHbm37WGdwa2XAccjZWujqdAceDXVVSJcTWa7wmJidhERQkRRy+S/OzWJ2A7ClkymOOhLAcYLySANmXGMS0XjSh4ib2o+1WRivMaxDmb1hYCKv/ABpQ8RN7UfavvjSg4if2o+1T4MnCO+vKfooB40oOIn9qPtTxpQcRPzx9qeDJwd9eU/RQDxpQcRPzx9q++NKDiJ+ePtTwZODvrynyKA+NKz8RPzxdqeNKz8RaOeL4k8GTg768p8tXfJdyOxQOlkxnzWR1oZJDkaPzJzAFRuzbp1lcSHxzxjBJBIY6pAqG0acpyaNNFXd8t3pLdMZJOC0cGOIGojZo1k4qnPyADvH09pt+WyLZIiPZg3Rtz55XyynCe84Tjm1AaABQAaArR3Pb3O5ot+lFJpRkIxxRZQzUTiJ5BmUZ3PL2t/k7omHko3cBpGKWUfm1vvOLMVais6jJ/hCulfuRcZWVFFyRZVrE3h3+kJvLtH5LLRBhOY4AnBJoK0GU0zBU/Le3b3uLnWaarnFx4GdxqfzV2orMeWabObV1Uf4L231af2E8F7b6tP7CvBFb6q3Dnxwo/wAF7b6tP7CeC9t9Wn9hXgieqtweOFHG9i257PMNraJ4NWz1eX2QrttDat2LET1NuDxwpzwatnq83sp4N2z1eb2VcaJ6m3B44UVPC5ji2RrmOGVr2lpG0FTvc5vtcyRtltDi6N5wYnuNTG/6MdfROQaDQZDikd89xmWqBzSBvjWl0b87XAVDa+ichHYFTzXHEQSDlBGIg5iFdWYzVmJc+9JekkWFcW2b/ZoZTlkiY8jQ5zQSOeqLz5jRpefrTM6R7nvJc5zi5xOdxNSVybZXkVDTQ48y5XRjwZpW+jK9vM8hbOxnybdi9aNmNq+5JPRPuTuST0T7lukROjS9ySeifcncknon3LdIho0vcknon3J3JJ6J9y3SIaNL3JJ6J9y6XtINDiOhSBaW2/KO29SlEw6FKb17y5bXR8lYYcuERw5B/IDm/mOLRVbK8K96GSPuiUb47DLWsdTAbg04VPpHbi1Z1ZUXmjYsuXPp7VWVp9y4WWzsiY1kbQxjQGtaMgAXaiLGtEREBERAREQEREBEQlB12g8H3LEXZNJU6l1oCIsO6d04rMzDneGAmgxFxcaVoAMZUxGuw7bfa2wxPkdiDGF55BiG0mg5VRoxBSW+u+p1r8nGDHCDWh86QjIXUyAaOXRTleHe8bZaQXDyMRD5CcjiMbYtdc+qukLbir46zNlNp7p0hbV7dmMVjs7HYnNgjDhodgjCHPVFskWCZ1nVpef75Y8G22kf/TKeQyOI9xXdc8+THL+ZXdf3Hg3StI/nDvajY7rWPcw+T/EeperX3rDJO8u7fTqTfTqXB2VfF0l2b6dSb6dS60Qdm+nUm+nUutEHex1Vp7b8o7b1LbQ5OVam2/KO29QRErL3O/mI+9f1KZxeaNihm538xH3r+pTOLzRsXm5fnK6uzkiIq3QiIgIiICIiAiIgL45tRRfUQYJC+Lk84ztXFAWovnuKLXAWZHtq6N1aUfTIdRye/MtugUxMxOsImNVDuByHEclDmKvi84wmwwGzsEbHMrgg1o/JJU/SOECK6lSV13h1omLfNM0hbT0S9xHuVubmAPe2OuTDkps3x3XVa+p96RKvFulaIiwtClt0uLBulKfSZG7+wN/StTco8E/a6gpDusspb2nTZmHlD5B1BRy5J87k616mL4Qy2+Usl+UriuUmVcVYCIiAiIg7YcnKtTbvlHbeoLbQ5OVam3fKO29QRErL3O/mI+9f1KZxeaNihm538xH3r+pTOLzRsXm5fnK6uzkiIq3QiIgIiICIiAiIgLrnfQayuxYcoNTVBwREQFEL777WRsdDZ3B8rgWue01EIyHHnfsyZ9C3d89hknsskcLsF5ApjwcMAgllc1Ri/NU49haSCCCCQQRQgjEQRpWnBji3vKu9ph2WSzOle2OMYT3uDGtGcnENg1r0BcW54s1nihbjEbA2uTCd9J3KanlUN3K7hxCHuonDlcXRgEYoQCQQP5iKGug001n656nJ3T2x9OsddI1ERFmWqs3YI6T2d2mJ7fZcD+pQ65J4TtnWp5uxxYrK7QZW8+9kf9SoDcs8M/ZP5helg/twzX+TPlyrguyZdauQIiICIiDthycq1Nu+Udt6gttDk5Vqbd8o7b1BESsvc7+Yj71/UpnF5o2KGbnfzEfev6lM4vNGxebl+crq7OSIirdCIiAiIgIiICIiAse1ZRsWQsOZ9Sg4IiICqO/ZrRb58HS0n7RjYXe8lWbdu60dlhMkmxjK45H5mjtzBU3arQ6R7nvNXPcXuOsmppqWrpqzrNlWSfpaW5C49yzDMLQSOWOOv5BTtRbc2ucYLAwuFHSuM5GpwAZzta08qlKz5Z1vK6nxgREVbpA919n/AIsLtFoweeN5/SqyucfKDYfyVsbqsVbBX0ZmO58Jv6lUtiPlG7epeh03wZ8nybabMupds2RdS0ORERARco2FxAaC4nI1oJJ2ALlNA9ho9r2HLR7XNNNNCg+w5OVam3fKO29QW2hycq1Nu+Udt6giJWXud/MR96/qUzi80bFDNzv5iPvX9SmcXmjYvNy/OV1dnJERVuhERAREQEREBERB0WlxyZljrLtA4KxEBYd2JZGWeV0AwpAwljaYVXahnOemdZiKYFIW+3yzvw5nukdkq7MNAAxNGoKQ3hXr92yl8lN5icMNtccrsojpmbpPINI6d0CxNithLAAJI2ykDM8uc1x5cGu0lSHcdkOHam5sGJ3KDIOv3Lfe/wDS7qqax+WkrMApkX1EXmtIiIgjO6RHW5k+oxu5pmV91VS9mPDb9ofmrzv1jwrn2kaIXO9kYXUqKYaEbQt/Sz+Ms+XdvJci6V3yDEV00Wly+IvtEogsK9VrLLc11qbvO+ODnF88u8MAbIWBrpaHAbirkOMrZXVDLZZbWJN4Jgkkax0U2/GN0bA4GTgje348bMeIjHjUNvYvpfZGmN7N9iJrg1oWE5aVxEHR/py74r83TxOihjMTX+e5xBc4Z20GIV01NVitivOTVbFo7dEWhyLU275R23qC28WRai3fKO2j8gtqmU+vFutZ4rIGyzRRu3x5wXva00NKGhU0ubdWCbFDLFKWgEtY9riBpIGZUMucMzmODmOcxzTUOaS0tOkEZFnv08WmZ1dRfR6ERVte/uiubRlsaXjJv8YAcPtsyHaKbCpGL/bBxrx/Qm+FZbYbxOyyLRKTIo34d3P453QT/Cnh3c/jj0Fo+BR478Sd0cpIijnh1c/jj0Fo+BPDq5/HHoLR8CeO/Ep7o5SNFHPDq5/HnoLR8CeHVz+PPQWj4E8d+JO6OUjRRzw6ufxx6C0fAvhv7ufxx6C0fAnjvxJ3Ry39pdippWKtE6/Wwk1M3/DaPgXHwzsPHf8ADaPgTx34k7o5b9cZZA1pc4hrWguLiaBoGMklaCW/WwgEiVzz6LYZanUMJoHOVCL5r6pLXwGjeoq13utS8jIXnPsyDXlXdMNrT7xo5m8Qw75rq91Wl8grg4mMBxHe25CdpqeVT3cgsRbFPMfpvbG3WIwSSOV9PwqvLi3KktczYoRVzsZdmjZne7UPfiGdXzcm57LNBHDH5rG4I0k5XOOskk8qu6i0Vr2QjHGs6stERYV4iIgwLvxYdktDfSglbzxuC8+BeklVF8253O2VzrE0SxuNRFhMY6Kv0eEQC0Zsdc1MVTq6bJFdYlVlrM+8Iz3xZodzDtTvizQ7mHaszwHuj6s7pbP8aeA90fVndLZ/jWvvpzCrS3DD74s0O5h2p3xZodzDtWZ4D3R9Wd0tn+NPAe6Pqzuls/xp305g0tww++LNDuYdqd8WaHcw7VmeA90fVndLZ/jTwHuj6s7pbP8AGnfTmDS3DD74s0O5h2rX2mQOeSMh07FvPAe6Pqzuls/xp4D3R9Wd0tn+NPJTmEaW4R5WHcO86O3XLhe0iKYGXBkpUPAleAx4zjFlyjXkWlsW5/b5Hhr42wtzyPkjcANjHEk6veFblxrmsssEcMdS1jaVOVxJJc46ySTyqjPmiIjtn3WY6cqSunexbLO6kkEhHpxtdKw68JoxbDQ6lg97Z+Jn6GTsXohFxHVTwnww8797Z+Jn6GTsTvbPxM/Qydi9EInq54PD+3nfvbPxM/Qydid7Z+Jn6GTsXohE9XPB4f28797Z+Jn6GTsTvbPxM/Qydi9EInq54PD+3nfvbPxM/Qydid7Z+Jn6GTsXohE9XPB4f28797Z+Jn6GTsTvbPxM/Qydi9EInq54PD+3nllyrQTRsFocdAglJ9wUiuLufWucgygWZmcvo55GqMH/ALEK5EUW6q07QmMUNXcC4MFijwIG5cbpHUL5CM7j1DEKraIizTMzOsrdhERQ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  <p:sp>
        <p:nvSpPr>
          <p:cNvPr id="28678" name="AutoShape 6" descr="data:image/jpeg;base64,/9j/4AAQSkZJRgABAQAAAQABAAD/2wCEAAkGBwgHBhUSBxQWFhQXFRsaGRMYGRoXFxcVGBUYHBUUFRkYHCggGCYxHhUYITEhJikrLi4uFx8zRDMsNzQtLzcBCgoKDg0OGxAQFzQkHyAsNy8sLC0sNDAsLC8sMS00LywsLSwsLC0sLC0sLiwsLCwsLCwsLCwsLCwsLCssLCwsN//AABEIANkA6QMBIgACEQEDEQH/xAAcAAEAAgIDAQAAAAAAAAAAAAAABgcFCAIDBAH/xABLEAABAgIDBg8OBgEFAQAAAAAAAQIDBAUGEQcSITFRcRQXIjI1QVJhcnOBkZOhshMVFiMzNFNikrGzwcPSVIKD0dPidDZCY6LhJP/EABkBAQADAQEAAAAAAAAAAAAAAAACAwQBBf/EACoRAQABAwIFBAICAwAAAAAAAAABAgMRBBIxMjNBURMUIVKh8GFiIiNC/9oADAMBAAIRAxEAPwC8QAAAAAAAAAAAAAAAAAAAAAAAAAAAAAAAAAAAAAAAAAAAAAAAAAAAAAAAAAAAIbdHrm+qspDbJNa6PEVbEdarWsbjeqIqKuFUREtTbyEqKJqnEOTOIymQKJddYrO7F3BM0N3zecdNatGWD0a/caPaXEPUhfAKH01q0ZYPRr9xatQaxxaz1fSNMtRsRHqx6N1qubYt823CiKipg2sJXcsV0RmUoriUjABSkAAAAAAAAAAAAAAAAAAAAAAAAAAAAAPjnI1trsCJtmtld6d8IKxxY6L4tFvIe9CZbery4XfmLeus0/3oqysKAtkWYtYlmNGWeNdzanO9CrLnNA9/q0Q2xEthQ/GRMl61dS3ldYmZHG7S0xTTNyVVyczhPqrXL6IjUFCfTjHrGe2+ciPcxG32FrLGqmJFRF37TK6VdVPRxOmifcTY6ZqN3KHgxri/czTfuTOd0p7KfCgrplA0bV6nGQqJaqMWCjltc5+qv3ouFyrtNQsO4n/pF/8AkP7EMhN2ByLWSGiLhSXbbveMiLhJtcT/ANIv/wAh/Yhmq7MzYiZV086wAAYFwAAAAAAAAAAAAAAAAAAAAAAAAAAABFLpdP8AeGq71grZFi+Lh5UVyLfPTM21c9hKmmapiIcmcRlUN0enu/8AWh7oa2woXi4eRUauqemd1vIjS0rktA96KspFjJZEmLHrlRlnim8y32d6lRVJoFaw1jhQFTxdt9E4ptl8nLgb+Y2TaiNbY3Ehs1VUU0xbhXbjM5fVwIYqNEWNEtXkMlFWyEuZTA0hEdCo+I5mBUhvVF30aqoYoWqJrpSXfOs8eJbqUerW8CHqU9yryl6XPKLWiKnwGPSxzmd0cm3fRNUqLmtROQ17oeAybpSBDja18WG1czntRepTaZqI1LGm3VztppohVb+ZmX0AGFaAAAAAAAAAAAAAAAAAAAAAAAAAAAUFdWp7vzWdYcFbYcvbDbkV9vjXc6I38hbteqeSrtWokZq+MVLyGmWI7A1eTC7M1SgqtUPFrBTsKXZbq3at22jEwxHKuWy3lVDbpKIjNc9lVyey2rjVA6AoNZqOmrjrqcqQW23vOtrsytLDOuBBhy8BrIKIjWojURMSNRLERORDsMtyua6pqlZEYjDqmVsl1zGBpXYuNxT+wpnJ1bJdeT3mDpXYuNxT+wpGniKAq5s9K/5EH4rDaI1dq5s9K/5EH4rDaI2a3jCu0AAxLQAAAAAAAAAAACKUxdCq5RFIOgzMRyvZgcjGOcjV3KqmC3e2iVNM1fEQ5MxHFKwQfTVqtuovROGmrVbdReicT9G59Zc3R5TgEH01arbqL0Thpq1W3UXonD0bn1k3R5TgEH01arbqL0Thpq1W3UXonD0bn1k3R5TgGIq5WWiqyS7nUU++vVsc1UVrm24rUXaXLiwKZcrmJicSkAETr5XSVqvJq2EqPmXJqIeT/kiZE3tuyzKqdppmqcQ5M4Vzdip7vlWBJeAvi5dLFyLGcmq5ksbnviSXFKB7hIxJ2YTVRNRDt2obV1TkzuSz8iFW0VITlYaabCg2uiRX6p2Oy1bYkR2bCpsxR8nAo6RZBlUsZDajWpvNSxDbqJi3bi3Cqj5nL0AAwLnmn18TymFpXYuNxT+wpn4sJsVtjzwztF6IlXsY6y+a5tqpivkVLes7HEa2UFFhwKYl3xlRGtjQnOcuJGpEaqqvIhsL4b1W/GQOkaUrHufVqloys0M51mC+Y5itdvtVXIvOiKdfgJWr8JE52fcendpt3MTNX5Z6Zqp7Lu8N6rfjIHSNHhvVb8ZA6RpSPgJWr8JE52fcPAStX4SJzs+4p9va+/5hLfV4XzR1ZaDpSPeUdMwYj9w17VdyJbaplTV+laGpWhIre+cKJCVcLXKliW+q5MFvLaS2q11GlaKsZSyLMQk21WyM1N5y4H/mw75GvSfGaJy7FzyvMGMq/T1HVhkO7UW++bbYqKljmusRVa5FxLhTnMmZJiYnErQAHAAAA1dp9VWnZhV9PF+I42iNXKf2bmOPi/EcbdFxlVd7O9tATrm2pec6/sffB+e9T2l+0k8LySZk9xyNe+VSLeD896ntL9o8H571PaX7SUg5vkRbwfnvU9pftPNPUZMSMNFj3tirZgVV+RMjC1p80ZwvkpKKpmRKLhWy81xUPtvLYpKlJCioN/SUVkNuV7kbbmtx8hrJJUjO0dfaBivh3yIjlY5W3yJiRVRcONT7Kyk/TEz/APKyLHeu2iOiO5XYbOVSi7pt9e6Z+E6a8RhaFa7rLLxYdWG2r+IeliJxbFwrndZmUrSTlKTrFS17Lo+NHiLaqqtq773uXWpvrgxJkQmlXblFLTzkdTTkgM3KWPiqnJqW8qrmLZoCr9GVelO50VDRqLrnY3vXK9y4V+RGbtuzGKPmXdtVXFiaiVMlqqyaq5UfHeiX8XIm4ZkbbyrjyIkqAMNVU1TmVsRgABF0AAAAAAAB0zkpLT0ssOdY17HJYrHIjkXOilHXU6qUdVubhOou+RsW/thqtrWq291irhs1WJVXEXuVNd310p+r9M06WqYuRGULkfDuuE+aTfDh9lxaZVlwnzSb4cPsuLTI6nqy7RygAKEgAADVyntm5jj4vxHG0Zq5T2zkxx8X4jjbouMqrvZIoc45IaYExJ7jlox+RDyM1iZk9xyNWFT06MfkQaMfkQ8wGB6dGPyIYusEdYss21P93yU9Zj6a8g3hfIlEfIltxWSlJ2l5jRkNj72GxW37UdeqrnWqlqYMRdEOHDhMshIiJkRLE6inrhWy81xUPtvLkPP1U/7JX2+UABmTAAAAAAAAAAAAAAqa7vrpT9X6ZbJU13fXSn6v0y/TdWEK+V3XCfNJvhw+y4tMqy4T5pN8OH2XFpjU9WXaOUABQkAAAauU9s5McfF+I42jNXKe2cmOPi/EcbdFxlVd7MyzWJmT3HI4s1iZk9xyNaoAAAx9NeQbwvkZAx9NeQbwvkdjiJncLVUpqZT/AIWdT1/cuUpm4Zs5McS3tqXMedqupK+3ygAM6YAAAAAAAAAAAAAFTXd9dKfq/TLZKmu766U/V+mX6bqwhXyu64T5pN8OH2XFplWXCfNJvhw+y4tManqy7RygAKEgAADVyntnJjj4vxHG0Zq5T2zkxx8X4jjbouMqrvZmWaxMye45HFmsTMnuORrVAAAGPpryDeF8jIGPpryDeF8jscRMrhmzkxxLe2pcxTNwzZyY4lvbUuY87VdSV9vlAAZ0wAAAAAAAAAAAAAKmu766U/V+mWw5yMba4p+7fGWNFlclkX6ZfpurH72Qr5XuuE+aTfDh9lxaZVlwnzSb4cPsuLTGp6su0coAChIAAA1cp7ZyY4+L8RxtGauU9s5McfF+I426LjKq72ZlmsTMnuORxZrEzJ7jka1QAABj6a8g3hfIyBj6a8g3hfI7HESm4xFfCpqPeehTtp+5bmio2XqKfuOWrT0az0H1GluXjsinn6rqSvo5XZoqNl6hoqNl6jqVqomFDjfNypzmdJ6WTkVHarCe2FFZFbqOYxW1gPrXK11rQ6zAPEyesbq0wn3RyZOs4PYDx6OTc9Y0cm56wPYDx6OTc9Z80d6vWB7Ti97WNtceTR3q9Z0R4zozsOLIAmI7ozt7aQq27Pr5XNF+mWaVldn18rmi/TNGm6sfvZCvlZO4T5pN8OH2XFplWXCfNJvhw+y4tM5qerLtHKAAoSAAANXKe2cmOPi/EcbRmrlPbOTHHxfiONui4yqu9mZZrEzJ7jkYdKWiImtTrPvfeLuW9Zs2yqZcGI77xdy3rHfeLuW9Y2yMuY+mvIN4XyOjvvF3Les6JudfNMRHIiWLbgOxEjzNiuhLqXK23BgWy3eOfdI+V/O4se4WiOpeat9FD7by47xuRDPd1OyrbtTpozGctVb6O7Ba9d7VH3uMzuX8zv2Nqb1uRD7YhX73+v5S9L+WtlWK1UjV6Ytllv4a66C5dS7fbuV305bS56vU/R9YJPulHuwproa4HsXI5PmmBTC17uaQKTV0egESHGwq6FihxF21TcO38S7dmMqSXj0lQFKWwr+DGhrYqKlipla5q403lwKTmmi/GafiXMzR8S2JBAaJun0bEk077teyKmBbxt8x3rNw2pmU9umXVzLG6P8AsZJsXI/5Wbo8piCHaZdXMsbo/wCw0y6uZY3R/wBjno3PrJujymIIdpl1cyxuj/sNMurmWN0f9h6Nz6ybo8piCHaZdXMsbo/7Hhpm6dRzJFe8zXuirgS/besb6y4dVmOxYuTPK5ujyz1bq1ydW5XV6uM5NRCRf+z9y337RTE9O0jWClL6YV0WLEVEa1qW8FjGpiTe/wDVPkKFSVYKWsh30aPFdnVV21XaaiciIheNQ6iytWIPdJiyJMuTVRNpiLjZCtxJldjXeTAa/wDDT0+Z/fwh81yXM6qzFWKIfo9U7rFcjnNTCjERLGst21wrauLDykxAMFdU1TmVsRiMAAIugAAEIp25jQdL0i6NfRYbnrfORitvVcuN1jmrZbjwE3BKmuqmc0y5MRPFXGk9Qvp5jnh/YNJ6hfTzHPD+wscFnuLn2c2U+FcaT1C+nmOeH9g0nqF9PMc8P7CxwPcXPsbKfCuNJ6hfTzHPD+waT1C+nmOeH9hY4HuLn2NlPhgaqVSoyq0FyUcjlc+y+iPW1zrLb1MCIiIlq4ETbM8AVVVTVOZSiMAAOARuuNTaOrTLePS8jImojtTVJ6rk/wB7d5eRUJICVNU0zmHJjKjn3I6xI5b18uqZb56W79l5gPmlJWPdy/tv/jLyBf7u4h6cKN0pKx7uX9t/8Y0pKx7uX9t/8ZeQHu7h6cKN0pKx7uX9t/8AGNKSse7l/bf/ABl5Ae7uHpwo3SkrHu5f23/xn1tyOsSuS+fLomW/etm/ZeYS8QPd3D04RyplUJCqslZA1cVyeMjKmqd6rdy3InvUkYBnqqmqcynEYAAcd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sers.clas.ufl.edu/ufhatch/images/sunCenter.gif"/>
          <p:cNvPicPr>
            <a:picLocks noChangeAspect="1" noChangeArrowheads="1" noCrop="1"/>
          </p:cNvPicPr>
          <p:nvPr/>
        </p:nvPicPr>
        <p:blipFill>
          <a:blip r:embed="rId1">
            <a:lum bright="22000" contrast="41000"/>
          </a:blip>
          <a:srcRect/>
          <a:stretch>
            <a:fillRect/>
          </a:stretch>
        </p:blipFill>
        <p:spPr bwMode="auto">
          <a:xfrm>
            <a:off x="1403648" y="754395"/>
            <a:ext cx="6264696" cy="6103606"/>
          </a:xfrm>
          <a:prstGeom prst="rect">
            <a:avLst/>
          </a:prstGeom>
          <a:noFill/>
        </p:spPr>
      </p:pic>
      <p:sp>
        <p:nvSpPr>
          <p:cNvPr id="29698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Modelo Heliocêntrico e movimento planetário</a:t>
            </a:r>
            <a:endParaRPr lang="pt-BR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9144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Dr</a:t>
            </a: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Robert A.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Hatch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1941</Words>
  <Application>WPS Presentation</Application>
  <PresentationFormat>Apresentação na tela (4:3)</PresentationFormat>
  <Paragraphs>107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Century Gothic</vt:lpstr>
      <vt:lpstr>Microsoft YaHei</vt:lpstr>
      <vt:lpstr>Blank Presentation</vt:lpstr>
      <vt:lpstr>O Universo</vt:lpstr>
      <vt:lpstr>Universo geocêntrico</vt:lpstr>
      <vt:lpstr>Modelo geocêntrico </vt:lpstr>
      <vt:lpstr>Epiciclo e deferente</vt:lpstr>
      <vt:lpstr>Modelo de Ptolomeu (sec. II)</vt:lpstr>
      <vt:lpstr>Universo heliocêntrico  (ou quase)</vt:lpstr>
      <vt:lpstr>Modelo de Tycho (séc. XVI)</vt:lpstr>
      <vt:lpstr>Modelo de Copérnico (séc. XVI)</vt:lpstr>
      <vt:lpstr>Modelo Heliocêntrico e movimento planetário</vt:lpstr>
      <vt:lpstr>Modelo de Copérnico</vt:lpstr>
      <vt:lpstr>Universo galactocêntrico</vt:lpstr>
      <vt:lpstr>Universo de Herschel  (séc. XVIII)</vt:lpstr>
      <vt:lpstr>PowerPoint 演示文稿</vt:lpstr>
      <vt:lpstr>PowerPoint 演示文稿</vt:lpstr>
      <vt:lpstr>Distribuição dos AG’s</vt:lpstr>
      <vt:lpstr>Universo “sem centro”</vt:lpstr>
      <vt:lpstr>Universo estático?</vt:lpstr>
      <vt:lpstr>Universo em expansão!</vt:lpstr>
      <vt:lpstr>Sem centro?</vt:lpstr>
      <vt:lpstr>Panorama do conhecimento atual  sobre o Universo</vt:lpstr>
      <vt:lpstr>PowerPoint 演示文稿</vt:lpstr>
      <vt:lpstr>PowerPoint 演示文稿</vt:lpstr>
      <vt:lpstr>Matéria Escura e  Energia Escura</vt:lpstr>
      <vt:lpstr>PowerPoint 演示文稿</vt:lpstr>
      <vt:lpstr>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456</cp:revision>
  <cp:lastPrinted>2000-05-01T12:23:00Z</cp:lastPrinted>
  <dcterms:created xsi:type="dcterms:W3CDTF">1995-06-17T23:31:00Z</dcterms:created>
  <dcterms:modified xsi:type="dcterms:W3CDTF">2017-04-27T14:00:44Z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