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7"/>
  </p:handoutMasterIdLst>
  <p:sldIdLst>
    <p:sldId id="1001" r:id="rId3"/>
    <p:sldId id="1002" r:id="rId5"/>
    <p:sldId id="1003" r:id="rId6"/>
    <p:sldId id="1033" r:id="rId7"/>
    <p:sldId id="1004" r:id="rId8"/>
    <p:sldId id="1021" r:id="rId9"/>
    <p:sldId id="1041" r:id="rId10"/>
    <p:sldId id="1022" r:id="rId11"/>
    <p:sldId id="1040" r:id="rId12"/>
    <p:sldId id="1047" r:id="rId13"/>
    <p:sldId id="1048" r:id="rId14"/>
    <p:sldId id="1049" r:id="rId15"/>
    <p:sldId id="1050" r:id="rId16"/>
    <p:sldId id="1058" r:id="rId17"/>
    <p:sldId id="1057" r:id="rId18"/>
    <p:sldId id="1056" r:id="rId19"/>
    <p:sldId id="1059" r:id="rId20"/>
    <p:sldId id="1055" r:id="rId21"/>
    <p:sldId id="1054" r:id="rId22"/>
    <p:sldId id="1053" r:id="rId23"/>
    <p:sldId id="1051" r:id="rId24"/>
    <p:sldId id="1034" r:id="rId25"/>
    <p:sldId id="1025" r:id="rId26"/>
    <p:sldId id="1026" r:id="rId27"/>
    <p:sldId id="1046" r:id="rId28"/>
    <p:sldId id="1030" r:id="rId29"/>
    <p:sldId id="1031" r:id="rId30"/>
    <p:sldId id="1032" r:id="rId31"/>
    <p:sldId id="1016" r:id="rId32"/>
    <p:sldId id="1018" r:id="rId33"/>
    <p:sldId id="1019" r:id="rId34"/>
    <p:sldId id="1020" r:id="rId35"/>
    <p:sldId id="1035" r:id="rId36"/>
    <p:sldId id="1036" r:id="rId37"/>
    <p:sldId id="1017" r:id="rId38"/>
    <p:sldId id="1037" r:id="rId39"/>
    <p:sldId id="1038" r:id="rId40"/>
    <p:sldId id="1039" r:id="rId41"/>
    <p:sldId id="1060" r:id="rId42"/>
    <p:sldId id="1045" r:id="rId43"/>
    <p:sldId id="1044" r:id="rId44"/>
    <p:sldId id="1042" r:id="rId45"/>
    <p:sldId id="1043" r:id="rId46"/>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panose="020B0604020202020204" pitchFamily="34" charset="0"/>
        <a:ea typeface="+mn-ea"/>
        <a:cs typeface="+mn-cs"/>
      </a:defRPr>
    </a:lvl1pPr>
    <a:lvl2pPr marL="457200" algn="ctr" rtl="0" eaLnBrk="0" fontAlgn="base" hangingPunct="0">
      <a:spcBef>
        <a:spcPct val="0"/>
      </a:spcBef>
      <a:spcAft>
        <a:spcPct val="0"/>
      </a:spcAft>
      <a:defRPr sz="1600" b="1" kern="1200">
        <a:solidFill>
          <a:srgbClr val="FF0066"/>
        </a:solidFill>
        <a:latin typeface="Arial" panose="020B0604020202020204" pitchFamily="34" charset="0"/>
        <a:ea typeface="+mn-ea"/>
        <a:cs typeface="+mn-cs"/>
      </a:defRPr>
    </a:lvl2pPr>
    <a:lvl3pPr marL="914400" algn="ctr" rtl="0" eaLnBrk="0" fontAlgn="base" hangingPunct="0">
      <a:spcBef>
        <a:spcPct val="0"/>
      </a:spcBef>
      <a:spcAft>
        <a:spcPct val="0"/>
      </a:spcAft>
      <a:defRPr sz="1600" b="1" kern="1200">
        <a:solidFill>
          <a:srgbClr val="FF0066"/>
        </a:solidFill>
        <a:latin typeface="Arial" panose="020B0604020202020204" pitchFamily="34" charset="0"/>
        <a:ea typeface="+mn-ea"/>
        <a:cs typeface="+mn-cs"/>
      </a:defRPr>
    </a:lvl3pPr>
    <a:lvl4pPr marL="1371600" algn="ctr" rtl="0" eaLnBrk="0" fontAlgn="base" hangingPunct="0">
      <a:spcBef>
        <a:spcPct val="0"/>
      </a:spcBef>
      <a:spcAft>
        <a:spcPct val="0"/>
      </a:spcAft>
      <a:defRPr sz="1600" b="1" kern="1200">
        <a:solidFill>
          <a:srgbClr val="FF0066"/>
        </a:solidFill>
        <a:latin typeface="Arial" panose="020B0604020202020204" pitchFamily="34" charset="0"/>
        <a:ea typeface="+mn-ea"/>
        <a:cs typeface="+mn-cs"/>
      </a:defRPr>
    </a:lvl4pPr>
    <a:lvl5pPr marL="1828800" algn="ctr" rtl="0" eaLnBrk="0" fontAlgn="base" hangingPunct="0">
      <a:spcBef>
        <a:spcPct val="0"/>
      </a:spcBef>
      <a:spcAft>
        <a:spcPct val="0"/>
      </a:spcAft>
      <a:defRPr sz="1600" b="1" kern="1200">
        <a:solidFill>
          <a:srgbClr val="FF0066"/>
        </a:solidFill>
        <a:latin typeface="Arial" panose="020B0604020202020204" pitchFamily="34" charset="0"/>
        <a:ea typeface="+mn-ea"/>
        <a:cs typeface="+mn-cs"/>
      </a:defRPr>
    </a:lvl5pPr>
    <a:lvl6pPr marL="2286000" algn="l" defTabSz="914400" rtl="0" eaLnBrk="1" latinLnBrk="0" hangingPunct="1">
      <a:defRPr sz="1600" b="1" kern="1200">
        <a:solidFill>
          <a:srgbClr val="FF0066"/>
        </a:solidFill>
        <a:latin typeface="Arial" panose="020B0604020202020204" pitchFamily="34" charset="0"/>
        <a:ea typeface="+mn-ea"/>
        <a:cs typeface="+mn-cs"/>
      </a:defRPr>
    </a:lvl6pPr>
    <a:lvl7pPr marL="2743200" algn="l" defTabSz="914400" rtl="0" eaLnBrk="1" latinLnBrk="0" hangingPunct="1">
      <a:defRPr sz="1600" b="1" kern="1200">
        <a:solidFill>
          <a:srgbClr val="FF0066"/>
        </a:solidFill>
        <a:latin typeface="Arial" panose="020B0604020202020204" pitchFamily="34" charset="0"/>
        <a:ea typeface="+mn-ea"/>
        <a:cs typeface="+mn-cs"/>
      </a:defRPr>
    </a:lvl7pPr>
    <a:lvl8pPr marL="3200400" algn="l" defTabSz="914400" rtl="0" eaLnBrk="1" latinLnBrk="0" hangingPunct="1">
      <a:defRPr sz="1600" b="1" kern="1200">
        <a:solidFill>
          <a:srgbClr val="FF0066"/>
        </a:solidFill>
        <a:latin typeface="Arial" panose="020B0604020202020204" pitchFamily="34" charset="0"/>
        <a:ea typeface="+mn-ea"/>
        <a:cs typeface="+mn-cs"/>
      </a:defRPr>
    </a:lvl8pPr>
    <a:lvl9pPr marL="3657600" algn="l" defTabSz="914400" rtl="0" eaLnBrk="1" latinLnBrk="0" hangingPunct="1">
      <a:defRPr sz="1600" b="1" kern="1200">
        <a:solidFill>
          <a:srgbClr val="FF0066"/>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820000"/>
    <a:srgbClr val="600000"/>
    <a:srgbClr val="002B4C"/>
    <a:srgbClr val="005392"/>
    <a:srgbClr val="0000FF"/>
    <a:srgbClr val="143C2B"/>
    <a:srgbClr val="000066"/>
    <a:srgbClr val="0066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89655" autoAdjust="0"/>
  </p:normalViewPr>
  <p:slideViewPr>
    <p:cSldViewPr>
      <p:cViewPr>
        <p:scale>
          <a:sx n="98" d="100"/>
          <a:sy n="98" d="100"/>
        </p:scale>
        <p:origin x="-1944" y="-144"/>
      </p:cViewPr>
      <p:guideLst>
        <p:guide orient="horz" pos="225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39" y="863"/>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handoutMaster" Target="handoutMasters/handoutMaster1.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ln>
          <a:effectLst/>
        </p:spPr>
        <p:txBody>
          <a:bodyPr vert="horz" wrap="square" lIns="19050" tIns="0" rIns="19050" bIns="0" numCol="1" anchor="t" anchorCtr="0" compatLnSpc="1"/>
          <a:lstStyle>
            <a:lvl1pPr algn="l">
              <a:defRPr sz="1000" b="0" i="1">
                <a:solidFill>
                  <a:schemeClr val="tx1"/>
                </a:solidFill>
                <a:latin typeface="Times New Roman" panose="02020603050405020304"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ln>
          <a:effectLst/>
        </p:spPr>
        <p:txBody>
          <a:bodyPr vert="horz" wrap="square" lIns="19050" tIns="0" rIns="19050" bIns="0" numCol="1" anchor="t" anchorCtr="0" compatLnSpc="1"/>
          <a:lstStyle>
            <a:lvl1pPr algn="r">
              <a:defRPr sz="1000" b="0" i="1">
                <a:solidFill>
                  <a:schemeClr val="tx1"/>
                </a:solidFill>
                <a:latin typeface="Times New Roman" panose="02020603050405020304"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ln>
          <a:effectLst/>
        </p:spPr>
        <p:txBody>
          <a:bodyPr vert="horz" wrap="square" lIns="19050" tIns="0" rIns="19050" bIns="0" numCol="1" anchor="b" anchorCtr="0" compatLnSpc="1"/>
          <a:lstStyle>
            <a:lvl1pPr algn="l">
              <a:defRPr sz="1000" b="0" i="1">
                <a:solidFill>
                  <a:schemeClr val="tx1"/>
                </a:solidFill>
                <a:latin typeface="Times New Roman" panose="02020603050405020304"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ln>
          <a:effectLst/>
        </p:spPr>
        <p:txBody>
          <a:bodyPr vert="horz" wrap="square" lIns="19050" tIns="0" rIns="19050" bIns="0" numCol="1" anchor="b" anchorCtr="0" compatLnSpc="1"/>
          <a:lstStyle>
            <a:lvl1pPr algn="r">
              <a:defRPr sz="1000" b="0" i="1">
                <a:solidFill>
                  <a:schemeClr val="tx1"/>
                </a:solidFill>
                <a:latin typeface="Times New Roman" panose="02020603050405020304" pitchFamily="18" charset="0"/>
              </a:defRPr>
            </a:lvl1pPr>
          </a:lstStyle>
          <a:p>
            <a:pPr>
              <a:defRPr/>
            </a:pPr>
            <a:fld id="{F3C9440B-DEF0-4341-941B-32317991C5D3}" type="slidenum">
              <a:rPr lang="pt-BR"/>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ln>
          <a:effectLst/>
        </p:spPr>
        <p:txBody>
          <a:bodyPr vert="horz" wrap="square" lIns="19050" tIns="0" rIns="19050" bIns="0" numCol="1" anchor="t" anchorCtr="0" compatLnSpc="1"/>
          <a:lstStyle>
            <a:lvl1pPr algn="l">
              <a:defRPr sz="1000" b="0" i="1">
                <a:solidFill>
                  <a:schemeClr val="tx1"/>
                </a:solidFill>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ln>
          <a:effectLst/>
        </p:spPr>
        <p:txBody>
          <a:bodyPr vert="horz" wrap="square" lIns="19050" tIns="0" rIns="19050" bIns="0" numCol="1" anchor="t" anchorCtr="0" compatLnSpc="1"/>
          <a:lstStyle>
            <a:lvl1pPr algn="r">
              <a:defRPr sz="1000" b="0" i="1">
                <a:solidFill>
                  <a:schemeClr val="tx1"/>
                </a:solidFill>
              </a:defRPr>
            </a:lvl1pPr>
          </a:lstStyle>
          <a:p>
            <a:pPr>
              <a:defRPr/>
            </a:pPr>
            <a:endParaRPr lang="pt-BR"/>
          </a:p>
        </p:txBody>
      </p:sp>
      <p:sp>
        <p:nvSpPr>
          <p:cNvPr id="27652"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ln>
          <a:effectLst/>
        </p:spPr>
        <p:txBody>
          <a:bodyPr vert="horz" wrap="square" lIns="92075" tIns="46038" rIns="92075" bIns="46038" numCol="1" anchor="t" anchorCtr="0" compatLnSpc="1"/>
          <a:lstStyle/>
          <a:p>
            <a:pPr lvl="0"/>
            <a:r>
              <a:rPr lang="pt-BR" noProof="0" smtClean="0"/>
              <a:t>Clique para editar os estilos do texto mestre</a:t>
            </a:r>
            <a:endParaRPr lang="pt-BR" noProof="0" smtClean="0"/>
          </a:p>
          <a:p>
            <a:pPr lvl="1"/>
            <a:r>
              <a:rPr lang="pt-BR" noProof="0" smtClean="0"/>
              <a:t>Segundo nível</a:t>
            </a:r>
            <a:endParaRPr lang="pt-BR" noProof="0" smtClean="0"/>
          </a:p>
          <a:p>
            <a:pPr lvl="2"/>
            <a:r>
              <a:rPr lang="pt-BR" noProof="0" smtClean="0"/>
              <a:t>Terceiro nível</a:t>
            </a:r>
            <a:endParaRPr lang="pt-BR" noProof="0" smtClean="0"/>
          </a:p>
          <a:p>
            <a:pPr lvl="3"/>
            <a:r>
              <a:rPr lang="pt-BR" noProof="0" smtClean="0"/>
              <a:t>Quarto nível</a:t>
            </a:r>
            <a:endParaRPr lang="pt-BR" noProof="0" smtClean="0"/>
          </a:p>
          <a:p>
            <a:pPr lvl="4"/>
            <a:r>
              <a:rPr lang="pt-BR" noProof="0" smtClean="0"/>
              <a:t>Quinto nível</a:t>
            </a:r>
            <a:endParaRPr lang="pt-BR" noProof="0" smtClean="0"/>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ln>
          <a:effectLst/>
        </p:spPr>
        <p:txBody>
          <a:bodyPr vert="horz" wrap="square" lIns="19050" tIns="0" rIns="19050" bIns="0" numCol="1" anchor="b" anchorCtr="0" compatLnSpc="1"/>
          <a:lstStyle>
            <a:lvl1pPr algn="l">
              <a:defRPr sz="1000" b="0" i="1">
                <a:solidFill>
                  <a:schemeClr val="tx1"/>
                </a:solidFill>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ln>
          <a:effectLst/>
        </p:spPr>
        <p:txBody>
          <a:bodyPr vert="horz" wrap="square" lIns="19050" tIns="0" rIns="19050" bIns="0" numCol="1" anchor="b" anchorCtr="0" compatLnSpc="1"/>
          <a:lstStyle>
            <a:lvl1pPr algn="r">
              <a:defRPr sz="1000" b="0" i="1">
                <a:solidFill>
                  <a:schemeClr val="tx1"/>
                </a:solidFill>
              </a:defRPr>
            </a:lvl1pPr>
          </a:lstStyle>
          <a:p>
            <a:pPr>
              <a:defRPr/>
            </a:pPr>
            <a:fld id="{36B50E0C-8C83-40B2-A26D-A743C2BA505B}" type="slidenum">
              <a:rPr lang="pt-BR"/>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F951485-E842-4205-8042-A3071C5D2D18}" type="slidenum">
              <a:rPr lang="pt-BR" smtClean="0"/>
            </a:fld>
            <a:endParaRPr lang="pt-BR" smtClean="0"/>
          </a:p>
        </p:txBody>
      </p:sp>
      <p:sp>
        <p:nvSpPr>
          <p:cNvPr id="28675"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ln>
        </p:spPr>
        <p:txBody>
          <a:bodyPr wrap="none" anchor="ctr"/>
          <a:lstStyle/>
          <a:p>
            <a:endParaRPr lang="pt-BR"/>
          </a:p>
        </p:txBody>
      </p:sp>
      <p:sp>
        <p:nvSpPr>
          <p:cNvPr id="28676" name="Rectangle 3"/>
          <p:cNvSpPr>
            <a:spLocks noGrp="1" noChangeArrowheads="1"/>
          </p:cNvSpPr>
          <p:nvPr>
            <p:ph type="body"/>
          </p:nvPr>
        </p:nvSpPr>
        <p:spPr>
          <a:xfrm>
            <a:off x="1062038" y="4132263"/>
            <a:ext cx="4735512" cy="3333750"/>
          </a:xfrm>
          <a:noFill/>
        </p:spPr>
        <p:txBody>
          <a:bodyPr wrap="none" anchor="ct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http://eclipse.gsfc.nasa.gov/SEplot/SEplotkey.html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http://eclipse.gsfc.nasa.gov/SEplot/SEplotkey.html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http://eclipse.gsfc.nasa.gov/SEplot/SEplotkey.html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http://eclipse.gsfc.nasa.gov/SEplot/SEplotkey.html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fontScale="92500" lnSpcReduction="20000"/>
          </a:bodyPr>
          <a:lstStyle/>
          <a:p>
            <a:r>
              <a:rPr lang="pt-BR" dirty="0" smtClean="0"/>
              <a:t>http://www.visualphotos.com/photo/1x7586189/total_solar_eclipse_diamond_ring_effect_R5060428.jpg</a:t>
            </a:r>
            <a:endParaRPr lang="pt-BR" dirty="0" smtClean="0"/>
          </a:p>
          <a:p>
            <a:r>
              <a:rPr lang="pt-BR" dirty="0" smtClean="0"/>
              <a:t>http://www.iq89.com/eng/astro/rapport-2010-eng.html</a:t>
            </a:r>
            <a:endParaRPr lang="pt-BR" dirty="0" smtClean="0"/>
          </a:p>
          <a:p>
            <a:endParaRPr lang="pt-BR" dirty="0" smtClean="0"/>
          </a:p>
          <a:p>
            <a:r>
              <a:rPr lang="pt-BR" dirty="0" smtClean="0"/>
              <a:t>http://en.wikipedia.org/wiki/Baily'</a:t>
            </a:r>
            <a:r>
              <a:rPr lang="pt-BR" dirty="0" err="1" smtClean="0"/>
              <a:t>s_beads</a:t>
            </a:r>
            <a:endParaRPr lang="pt-BR" dirty="0" smtClean="0"/>
          </a:p>
          <a:p>
            <a:r>
              <a:rPr lang="en-US" dirty="0" smtClean="0"/>
              <a:t>The </a:t>
            </a:r>
            <a:r>
              <a:rPr lang="en-US" dirty="0" err="1" smtClean="0"/>
              <a:t>Baily's</a:t>
            </a:r>
            <a:r>
              <a:rPr lang="en-US" dirty="0" smtClean="0"/>
              <a:t> beads effect is a feature of total solar eclipses. As the moon "grazes" by the Sun during a solar eclipse, the rugged lunar limb topography allows beads of sunlight to shine through in some places, and not in others. The name is in honor of Francis </a:t>
            </a:r>
            <a:r>
              <a:rPr lang="en-US" dirty="0" err="1" smtClean="0"/>
              <a:t>Baily</a:t>
            </a:r>
            <a:r>
              <a:rPr lang="en-US" dirty="0" smtClean="0"/>
              <a:t> who first provided an exact explanation of the phenomenon in 1836.[1][2] The diamond ring effect is seen when only one bead is left; a shining diamond set in a bright ring around the lunar silhouette.[3]</a:t>
            </a:r>
            <a:endParaRPr lang="en-US" dirty="0" smtClean="0"/>
          </a:p>
          <a:p>
            <a:endParaRPr lang="en-US" dirty="0" smtClean="0"/>
          </a:p>
          <a:p>
            <a:r>
              <a:rPr lang="en-US" dirty="0" smtClean="0"/>
              <a:t>Lunar topography has considerable relief because of the presence of mountains, craters, valleys and other topographical features. The irregularities of the lunar limb profile (the "edge" of the Moon, as seen from a distance) are known accurately from observations of grazing </a:t>
            </a:r>
            <a:r>
              <a:rPr lang="en-US" dirty="0" err="1" smtClean="0"/>
              <a:t>occultations</a:t>
            </a:r>
            <a:r>
              <a:rPr lang="en-US" dirty="0" smtClean="0"/>
              <a:t> of stars. Astronomers thus have a fairly good idea which mountains and valleys will cause the beads to appear in advance of the eclipse. While </a:t>
            </a:r>
            <a:r>
              <a:rPr lang="en-US" dirty="0" err="1" smtClean="0"/>
              <a:t>Baily's</a:t>
            </a:r>
            <a:r>
              <a:rPr lang="en-US" dirty="0" smtClean="0"/>
              <a:t> beads are seen briefly for a few seconds at the center of the eclipse path, their duration is maximized near the edges of the path of the umbra, reaching 1–2 minutes.</a:t>
            </a:r>
            <a:endParaRPr lang="en-US" dirty="0" smtClean="0"/>
          </a:p>
          <a:p>
            <a:endParaRPr lang="en-US" dirty="0" smtClean="0"/>
          </a:p>
          <a:p>
            <a:r>
              <a:rPr lang="en-US" dirty="0" smtClean="0"/>
              <a:t>It is not safe to view </a:t>
            </a:r>
            <a:r>
              <a:rPr lang="en-US" dirty="0" err="1" smtClean="0"/>
              <a:t>Baily's</a:t>
            </a:r>
            <a:r>
              <a:rPr lang="en-US" dirty="0" smtClean="0"/>
              <a:t> beads or the diamond ring effect without proper eye protection because in both cases the photosphere is still visible.</a:t>
            </a:r>
            <a:endParaRPr lang="en-US" dirty="0" smtClean="0"/>
          </a:p>
          <a:p>
            <a:endParaRPr lang="en-US" dirty="0" smtClean="0"/>
          </a:p>
          <a:p>
            <a:r>
              <a:rPr lang="pt-BR" dirty="0" smtClean="0"/>
              <a:t>http://en.wikipedia.org/wiki/Lunation_Number</a:t>
            </a:r>
            <a:endParaRPr lang="pt-BR" dirty="0" smtClean="0"/>
          </a:p>
          <a:p>
            <a:r>
              <a:rPr lang="pt-BR" dirty="0" err="1" smtClean="0"/>
              <a:t>Lunation</a:t>
            </a:r>
            <a:r>
              <a:rPr lang="pt-BR" dirty="0" smtClean="0"/>
              <a:t> </a:t>
            </a:r>
            <a:r>
              <a:rPr lang="pt-BR" dirty="0" err="1" smtClean="0"/>
              <a:t>Number</a:t>
            </a:r>
            <a:r>
              <a:rPr lang="pt-BR" dirty="0" smtClean="0"/>
              <a:t> </a:t>
            </a:r>
            <a:r>
              <a:rPr lang="pt-BR" dirty="0" err="1" smtClean="0"/>
              <a:t>or</a:t>
            </a:r>
            <a:r>
              <a:rPr lang="pt-BR" dirty="0" smtClean="0"/>
              <a:t> </a:t>
            </a:r>
            <a:r>
              <a:rPr lang="pt-BR" dirty="0" err="1" smtClean="0"/>
              <a:t>Lunation</a:t>
            </a:r>
            <a:r>
              <a:rPr lang="pt-BR" dirty="0" smtClean="0"/>
              <a:t> </a:t>
            </a:r>
            <a:r>
              <a:rPr lang="pt-BR" dirty="0" err="1" smtClean="0"/>
              <a:t>Cycle</a:t>
            </a:r>
            <a:r>
              <a:rPr lang="pt-BR" dirty="0" smtClean="0"/>
              <a:t> is a </a:t>
            </a:r>
            <a:r>
              <a:rPr lang="pt-BR" dirty="0" err="1" smtClean="0"/>
              <a:t>number</a:t>
            </a:r>
            <a:r>
              <a:rPr lang="pt-BR" dirty="0" smtClean="0"/>
              <a:t> </a:t>
            </a:r>
            <a:r>
              <a:rPr lang="pt-BR" dirty="0" err="1" smtClean="0"/>
              <a:t>given</a:t>
            </a:r>
            <a:r>
              <a:rPr lang="pt-BR" dirty="0" smtClean="0"/>
              <a:t> to </a:t>
            </a:r>
            <a:r>
              <a:rPr lang="pt-BR" dirty="0" err="1" smtClean="0"/>
              <a:t>each</a:t>
            </a:r>
            <a:r>
              <a:rPr lang="pt-BR" dirty="0" smtClean="0"/>
              <a:t> </a:t>
            </a:r>
            <a:r>
              <a:rPr lang="pt-BR" dirty="0" err="1" smtClean="0"/>
              <a:t>lunation</a:t>
            </a:r>
            <a:r>
              <a:rPr lang="pt-BR" dirty="0" smtClean="0"/>
              <a:t> </a:t>
            </a:r>
            <a:r>
              <a:rPr lang="pt-BR" dirty="0" err="1" smtClean="0"/>
              <a:t>beginning</a:t>
            </a:r>
            <a:r>
              <a:rPr lang="pt-BR" dirty="0" smtClean="0"/>
              <a:t> </a:t>
            </a:r>
            <a:r>
              <a:rPr lang="pt-BR" dirty="0" err="1" smtClean="0"/>
              <a:t>from</a:t>
            </a:r>
            <a:r>
              <a:rPr lang="pt-BR" dirty="0" smtClean="0"/>
              <a:t> a </a:t>
            </a:r>
            <a:r>
              <a:rPr lang="pt-BR" dirty="0" err="1" smtClean="0"/>
              <a:t>certain</a:t>
            </a:r>
            <a:r>
              <a:rPr lang="pt-BR" dirty="0" smtClean="0"/>
              <a:t> </a:t>
            </a:r>
            <a:r>
              <a:rPr lang="pt-BR" dirty="0" err="1" smtClean="0"/>
              <a:t>one</a:t>
            </a:r>
            <a:r>
              <a:rPr lang="pt-BR" dirty="0" smtClean="0"/>
              <a:t> in </a:t>
            </a:r>
            <a:r>
              <a:rPr lang="pt-BR" dirty="0" err="1" smtClean="0"/>
              <a:t>history</a:t>
            </a:r>
            <a:r>
              <a:rPr lang="pt-BR" dirty="0" smtClean="0"/>
              <a:t>. </a:t>
            </a:r>
            <a:r>
              <a:rPr lang="pt-BR" dirty="0" err="1" smtClean="0"/>
              <a:t>There</a:t>
            </a:r>
            <a:r>
              <a:rPr lang="pt-BR" dirty="0" smtClean="0"/>
              <a:t> are </a:t>
            </a:r>
            <a:r>
              <a:rPr lang="pt-BR" dirty="0" err="1" smtClean="0"/>
              <a:t>several</a:t>
            </a:r>
            <a:r>
              <a:rPr lang="pt-BR" dirty="0" smtClean="0"/>
              <a:t> series </a:t>
            </a:r>
            <a:r>
              <a:rPr lang="pt-BR" dirty="0" err="1" smtClean="0"/>
              <a:t>of</a:t>
            </a:r>
            <a:r>
              <a:rPr lang="pt-BR" dirty="0" smtClean="0"/>
              <a:t> </a:t>
            </a:r>
            <a:r>
              <a:rPr lang="pt-BR" dirty="0" err="1" smtClean="0"/>
              <a:t>lunation</a:t>
            </a:r>
            <a:r>
              <a:rPr lang="pt-BR" dirty="0" smtClean="0"/>
              <a:t> </a:t>
            </a:r>
            <a:r>
              <a:rPr lang="pt-BR" dirty="0" err="1" smtClean="0"/>
              <a:t>numbers</a:t>
            </a:r>
            <a:r>
              <a:rPr lang="pt-BR" dirty="0" smtClean="0"/>
              <a:t> in use.</a:t>
            </a:r>
            <a:endParaRPr lang="pt-BR" dirty="0" smtClean="0"/>
          </a:p>
          <a:p>
            <a:endParaRPr lang="pt-BR" dirty="0" smtClean="0"/>
          </a:p>
          <a:p>
            <a:r>
              <a:rPr lang="pt-BR" dirty="0" err="1" smtClean="0"/>
              <a:t>The</a:t>
            </a:r>
            <a:r>
              <a:rPr lang="pt-BR" dirty="0" smtClean="0"/>
              <a:t> </a:t>
            </a:r>
            <a:r>
              <a:rPr lang="pt-BR" dirty="0" err="1" smtClean="0"/>
              <a:t>most</a:t>
            </a:r>
            <a:r>
              <a:rPr lang="pt-BR" dirty="0" smtClean="0"/>
              <a:t> </a:t>
            </a:r>
            <a:r>
              <a:rPr lang="pt-BR" dirty="0" err="1" smtClean="0"/>
              <a:t>commonly</a:t>
            </a:r>
            <a:r>
              <a:rPr lang="pt-BR" dirty="0" smtClean="0"/>
              <a:t> </a:t>
            </a:r>
            <a:r>
              <a:rPr lang="pt-BR" dirty="0" err="1" smtClean="0"/>
              <a:t>used</a:t>
            </a:r>
            <a:r>
              <a:rPr lang="pt-BR" dirty="0" smtClean="0"/>
              <a:t> is </a:t>
            </a:r>
            <a:r>
              <a:rPr lang="pt-BR" dirty="0" err="1" smtClean="0"/>
              <a:t>the</a:t>
            </a:r>
            <a:r>
              <a:rPr lang="pt-BR" dirty="0" smtClean="0"/>
              <a:t> Brown </a:t>
            </a:r>
            <a:r>
              <a:rPr lang="pt-BR" dirty="0" err="1" smtClean="0"/>
              <a:t>Lunation</a:t>
            </a:r>
            <a:r>
              <a:rPr lang="pt-BR" dirty="0" smtClean="0"/>
              <a:t> </a:t>
            </a:r>
            <a:r>
              <a:rPr lang="pt-BR" dirty="0" err="1" smtClean="0"/>
              <a:t>Number</a:t>
            </a:r>
            <a:r>
              <a:rPr lang="pt-BR" dirty="0" smtClean="0"/>
              <a:t>, </a:t>
            </a:r>
            <a:r>
              <a:rPr lang="pt-BR" dirty="0" err="1" smtClean="0"/>
              <a:t>which</a:t>
            </a:r>
            <a:r>
              <a:rPr lang="pt-BR" dirty="0" smtClean="0"/>
              <a:t> defines </a:t>
            </a:r>
            <a:r>
              <a:rPr lang="pt-BR" dirty="0" err="1" smtClean="0"/>
              <a:t>lunation</a:t>
            </a:r>
            <a:r>
              <a:rPr lang="pt-BR" dirty="0" smtClean="0"/>
              <a:t> 1 as </a:t>
            </a:r>
            <a:r>
              <a:rPr lang="pt-BR" dirty="0" err="1" smtClean="0"/>
              <a:t>beginning</a:t>
            </a:r>
            <a:r>
              <a:rPr lang="pt-BR" dirty="0" smtClean="0"/>
              <a:t> </a:t>
            </a:r>
            <a:r>
              <a:rPr lang="pt-BR" dirty="0" err="1" smtClean="0"/>
              <a:t>at</a:t>
            </a:r>
            <a:r>
              <a:rPr lang="pt-BR" dirty="0" smtClean="0"/>
              <a:t> </a:t>
            </a:r>
            <a:r>
              <a:rPr lang="pt-BR" dirty="0" err="1" smtClean="0"/>
              <a:t>the</a:t>
            </a:r>
            <a:r>
              <a:rPr lang="pt-BR" dirty="0" smtClean="0"/>
              <a:t> </a:t>
            </a:r>
            <a:r>
              <a:rPr lang="pt-BR" dirty="0" err="1" smtClean="0"/>
              <a:t>first</a:t>
            </a:r>
            <a:r>
              <a:rPr lang="pt-BR" dirty="0" smtClean="0"/>
              <a:t> </a:t>
            </a:r>
            <a:r>
              <a:rPr lang="pt-BR" dirty="0" err="1" smtClean="0"/>
              <a:t>new</a:t>
            </a:r>
            <a:r>
              <a:rPr lang="pt-BR" dirty="0" smtClean="0"/>
              <a:t> </a:t>
            </a:r>
            <a:r>
              <a:rPr lang="pt-BR" dirty="0" err="1" smtClean="0"/>
              <a:t>moon</a:t>
            </a:r>
            <a:r>
              <a:rPr lang="pt-BR" dirty="0" smtClean="0"/>
              <a:t> </a:t>
            </a:r>
            <a:r>
              <a:rPr lang="pt-BR" dirty="0" err="1" smtClean="0"/>
              <a:t>of</a:t>
            </a:r>
            <a:r>
              <a:rPr lang="pt-BR" dirty="0" smtClean="0"/>
              <a:t> 1923, </a:t>
            </a:r>
            <a:r>
              <a:rPr lang="pt-BR" dirty="0" err="1" smtClean="0"/>
              <a:t>the</a:t>
            </a:r>
            <a:r>
              <a:rPr lang="pt-BR" dirty="0" smtClean="0"/>
              <a:t> </a:t>
            </a:r>
            <a:r>
              <a:rPr lang="pt-BR" dirty="0" err="1" smtClean="0"/>
              <a:t>year</a:t>
            </a:r>
            <a:r>
              <a:rPr lang="pt-BR" dirty="0" smtClean="0"/>
              <a:t> </a:t>
            </a:r>
            <a:r>
              <a:rPr lang="pt-BR" dirty="0" err="1" smtClean="0"/>
              <a:t>when</a:t>
            </a:r>
            <a:r>
              <a:rPr lang="pt-BR" dirty="0" smtClean="0"/>
              <a:t> Ernest William </a:t>
            </a:r>
            <a:r>
              <a:rPr lang="pt-BR" dirty="0" err="1" smtClean="0"/>
              <a:t>Brown's</a:t>
            </a:r>
            <a:r>
              <a:rPr lang="pt-BR" dirty="0" smtClean="0"/>
              <a:t> lunar </a:t>
            </a:r>
            <a:r>
              <a:rPr lang="pt-BR" dirty="0" err="1" smtClean="0"/>
              <a:t>theory</a:t>
            </a:r>
            <a:r>
              <a:rPr lang="pt-BR" dirty="0" smtClean="0"/>
              <a:t> </a:t>
            </a:r>
            <a:r>
              <a:rPr lang="pt-BR" dirty="0" err="1" smtClean="0"/>
              <a:t>was</a:t>
            </a:r>
            <a:r>
              <a:rPr lang="pt-BR" dirty="0" smtClean="0"/>
              <a:t> </a:t>
            </a:r>
            <a:r>
              <a:rPr lang="pt-BR" dirty="0" err="1" smtClean="0"/>
              <a:t>introduced</a:t>
            </a:r>
            <a:r>
              <a:rPr lang="pt-BR" dirty="0" smtClean="0"/>
              <a:t> in </a:t>
            </a:r>
            <a:r>
              <a:rPr lang="pt-BR" dirty="0" err="1" smtClean="0"/>
              <a:t>the</a:t>
            </a:r>
            <a:r>
              <a:rPr lang="pt-BR" dirty="0" smtClean="0"/>
              <a:t> major </a:t>
            </a:r>
            <a:r>
              <a:rPr lang="pt-BR" dirty="0" err="1" smtClean="0"/>
              <a:t>national</a:t>
            </a:r>
            <a:r>
              <a:rPr lang="pt-BR" dirty="0" smtClean="0"/>
              <a:t> </a:t>
            </a:r>
            <a:r>
              <a:rPr lang="pt-BR" dirty="0" err="1" smtClean="0"/>
              <a:t>astronomical</a:t>
            </a:r>
            <a:r>
              <a:rPr lang="pt-BR" dirty="0" smtClean="0"/>
              <a:t> </a:t>
            </a:r>
            <a:r>
              <a:rPr lang="pt-BR" dirty="0" err="1" smtClean="0"/>
              <a:t>almanacs</a:t>
            </a:r>
            <a:r>
              <a:rPr lang="pt-BR" dirty="0" smtClean="0"/>
              <a:t>. </a:t>
            </a:r>
            <a:r>
              <a:rPr lang="pt-BR" dirty="0" err="1" smtClean="0"/>
              <a:t>Lunation</a:t>
            </a:r>
            <a:r>
              <a:rPr lang="pt-BR" dirty="0" smtClean="0"/>
              <a:t> 1 </a:t>
            </a:r>
            <a:r>
              <a:rPr lang="pt-BR" dirty="0" err="1" smtClean="0"/>
              <a:t>occurred</a:t>
            </a:r>
            <a:r>
              <a:rPr lang="pt-BR" dirty="0" smtClean="0"/>
              <a:t> </a:t>
            </a:r>
            <a:r>
              <a:rPr lang="pt-BR" dirty="0" err="1" smtClean="0"/>
              <a:t>at</a:t>
            </a:r>
            <a:r>
              <a:rPr lang="pt-BR" dirty="0" smtClean="0"/>
              <a:t> </a:t>
            </a:r>
            <a:r>
              <a:rPr lang="pt-BR" dirty="0" err="1" smtClean="0"/>
              <a:t>approximately</a:t>
            </a:r>
            <a:r>
              <a:rPr lang="pt-BR" dirty="0" smtClean="0"/>
              <a:t> 02:41 UTC, </a:t>
            </a:r>
            <a:r>
              <a:rPr lang="pt-BR" dirty="0" err="1" smtClean="0"/>
              <a:t>January</a:t>
            </a:r>
            <a:r>
              <a:rPr lang="pt-BR" dirty="0" smtClean="0"/>
              <a:t> 17, 1923.</a:t>
            </a:r>
            <a:endParaRPr lang="pt-BR" dirty="0" smtClean="0"/>
          </a:p>
          <a:p>
            <a:endParaRPr lang="pt-BR" dirty="0" smtClean="0"/>
          </a:p>
          <a:p>
            <a:r>
              <a:rPr lang="pt-BR" dirty="0" err="1" smtClean="0"/>
              <a:t>Another</a:t>
            </a:r>
            <a:r>
              <a:rPr lang="pt-BR" dirty="0" smtClean="0"/>
              <a:t> </a:t>
            </a:r>
            <a:r>
              <a:rPr lang="pt-BR" dirty="0" err="1" smtClean="0"/>
              <a:t>increasingly</a:t>
            </a:r>
            <a:r>
              <a:rPr lang="pt-BR" dirty="0" smtClean="0"/>
              <a:t> popular </a:t>
            </a:r>
            <a:r>
              <a:rPr lang="pt-BR" dirty="0" err="1" smtClean="0"/>
              <a:t>lunation</a:t>
            </a:r>
            <a:r>
              <a:rPr lang="pt-BR" dirty="0" smtClean="0"/>
              <a:t> </a:t>
            </a:r>
            <a:r>
              <a:rPr lang="pt-BR" dirty="0" err="1" smtClean="0"/>
              <a:t>number</a:t>
            </a:r>
            <a:r>
              <a:rPr lang="pt-BR" dirty="0" smtClean="0"/>
              <a:t> (</a:t>
            </a:r>
            <a:r>
              <a:rPr lang="pt-BR" dirty="0" err="1" smtClean="0"/>
              <a:t>simply</a:t>
            </a:r>
            <a:r>
              <a:rPr lang="pt-BR" dirty="0" smtClean="0"/>
              <a:t> </a:t>
            </a:r>
            <a:r>
              <a:rPr lang="pt-BR" dirty="0" err="1" smtClean="0"/>
              <a:t>called</a:t>
            </a:r>
            <a:r>
              <a:rPr lang="pt-BR" dirty="0" smtClean="0"/>
              <a:t> </a:t>
            </a:r>
            <a:r>
              <a:rPr lang="pt-BR" dirty="0" err="1" smtClean="0"/>
              <a:t>the</a:t>
            </a:r>
            <a:r>
              <a:rPr lang="pt-BR" dirty="0" smtClean="0"/>
              <a:t> </a:t>
            </a:r>
            <a:r>
              <a:rPr lang="pt-BR" dirty="0" err="1" smtClean="0"/>
              <a:t>Lunation</a:t>
            </a:r>
            <a:r>
              <a:rPr lang="pt-BR" dirty="0" smtClean="0"/>
              <a:t> </a:t>
            </a:r>
            <a:r>
              <a:rPr lang="pt-BR" dirty="0" err="1" smtClean="0"/>
              <a:t>Number</a:t>
            </a:r>
            <a:r>
              <a:rPr lang="pt-BR" dirty="0" smtClean="0"/>
              <a:t>), </a:t>
            </a:r>
            <a:r>
              <a:rPr lang="pt-BR" dirty="0" err="1" smtClean="0"/>
              <a:t>introduced</a:t>
            </a:r>
            <a:r>
              <a:rPr lang="pt-BR" dirty="0" smtClean="0"/>
              <a:t> </a:t>
            </a:r>
            <a:r>
              <a:rPr lang="pt-BR" dirty="0" err="1" smtClean="0"/>
              <a:t>by</a:t>
            </a:r>
            <a:r>
              <a:rPr lang="pt-BR" dirty="0" smtClean="0"/>
              <a:t> Jean </a:t>
            </a:r>
            <a:r>
              <a:rPr lang="pt-BR" dirty="0" err="1" smtClean="0"/>
              <a:t>Meeus</a:t>
            </a:r>
            <a:r>
              <a:rPr lang="pt-BR" dirty="0" smtClean="0"/>
              <a:t>, defines </a:t>
            </a:r>
            <a:r>
              <a:rPr lang="pt-BR" dirty="0" err="1" smtClean="0"/>
              <a:t>lunation</a:t>
            </a:r>
            <a:r>
              <a:rPr lang="pt-BR" dirty="0" smtClean="0"/>
              <a:t> 0 as </a:t>
            </a:r>
            <a:r>
              <a:rPr lang="pt-BR" dirty="0" err="1" smtClean="0"/>
              <a:t>beginning</a:t>
            </a:r>
            <a:r>
              <a:rPr lang="pt-BR" dirty="0" smtClean="0"/>
              <a:t> </a:t>
            </a:r>
            <a:r>
              <a:rPr lang="pt-BR" dirty="0" err="1" smtClean="0"/>
              <a:t>on</a:t>
            </a:r>
            <a:r>
              <a:rPr lang="pt-BR" dirty="0" smtClean="0"/>
              <a:t> </a:t>
            </a:r>
            <a:r>
              <a:rPr lang="pt-BR" dirty="0" err="1" smtClean="0"/>
              <a:t>the</a:t>
            </a:r>
            <a:r>
              <a:rPr lang="pt-BR" dirty="0" smtClean="0"/>
              <a:t> </a:t>
            </a:r>
            <a:r>
              <a:rPr lang="pt-BR" dirty="0" err="1" smtClean="0"/>
              <a:t>first</a:t>
            </a:r>
            <a:r>
              <a:rPr lang="pt-BR" dirty="0" smtClean="0"/>
              <a:t> </a:t>
            </a:r>
            <a:r>
              <a:rPr lang="pt-BR" dirty="0" err="1" smtClean="0"/>
              <a:t>new</a:t>
            </a:r>
            <a:r>
              <a:rPr lang="pt-BR" dirty="0" smtClean="0"/>
              <a:t> </a:t>
            </a:r>
            <a:r>
              <a:rPr lang="pt-BR" dirty="0" err="1" smtClean="0"/>
              <a:t>moon</a:t>
            </a:r>
            <a:r>
              <a:rPr lang="pt-BR" dirty="0" smtClean="0"/>
              <a:t> </a:t>
            </a:r>
            <a:r>
              <a:rPr lang="pt-BR" dirty="0" err="1" smtClean="0"/>
              <a:t>of</a:t>
            </a:r>
            <a:r>
              <a:rPr lang="pt-BR" dirty="0" smtClean="0"/>
              <a:t> 2000 (</a:t>
            </a:r>
            <a:r>
              <a:rPr lang="pt-BR" dirty="0" err="1" smtClean="0"/>
              <a:t>this</a:t>
            </a:r>
            <a:r>
              <a:rPr lang="pt-BR" dirty="0" smtClean="0"/>
              <a:t> </a:t>
            </a:r>
            <a:r>
              <a:rPr lang="pt-BR" dirty="0" err="1" smtClean="0"/>
              <a:t>occurred</a:t>
            </a:r>
            <a:r>
              <a:rPr lang="pt-BR" dirty="0" smtClean="0"/>
              <a:t> </a:t>
            </a:r>
            <a:r>
              <a:rPr lang="pt-BR" dirty="0" err="1" smtClean="0"/>
              <a:t>at</a:t>
            </a:r>
            <a:r>
              <a:rPr lang="pt-BR" dirty="0" smtClean="0"/>
              <a:t> </a:t>
            </a:r>
            <a:r>
              <a:rPr lang="pt-BR" dirty="0" err="1" smtClean="0"/>
              <a:t>approximately</a:t>
            </a:r>
            <a:r>
              <a:rPr lang="pt-BR" dirty="0" smtClean="0"/>
              <a:t> 18:14 UTC, </a:t>
            </a:r>
            <a:r>
              <a:rPr lang="pt-BR" dirty="0" err="1" smtClean="0"/>
              <a:t>January</a:t>
            </a:r>
            <a:r>
              <a:rPr lang="pt-BR" dirty="0" smtClean="0"/>
              <a:t> 6, 2000). </a:t>
            </a:r>
            <a:r>
              <a:rPr lang="pt-BR" dirty="0" err="1" smtClean="0"/>
              <a:t>The</a:t>
            </a:r>
            <a:r>
              <a:rPr lang="pt-BR" dirty="0" smtClean="0"/>
              <a:t> formula </a:t>
            </a:r>
            <a:r>
              <a:rPr lang="pt-BR" dirty="0" err="1" smtClean="0"/>
              <a:t>relating</a:t>
            </a:r>
            <a:r>
              <a:rPr lang="pt-BR" dirty="0" smtClean="0"/>
              <a:t> </a:t>
            </a:r>
            <a:r>
              <a:rPr lang="pt-BR" dirty="0" err="1" smtClean="0"/>
              <a:t>this</a:t>
            </a:r>
            <a:r>
              <a:rPr lang="pt-BR" dirty="0" smtClean="0"/>
              <a:t> </a:t>
            </a:r>
            <a:r>
              <a:rPr lang="pt-BR" dirty="0" err="1" smtClean="0"/>
              <a:t>Lunation</a:t>
            </a:r>
            <a:r>
              <a:rPr lang="pt-BR" dirty="0" smtClean="0"/>
              <a:t> </a:t>
            </a:r>
            <a:r>
              <a:rPr lang="pt-BR" dirty="0" err="1" smtClean="0"/>
              <a:t>Number</a:t>
            </a:r>
            <a:r>
              <a:rPr lang="pt-BR" dirty="0" smtClean="0"/>
              <a:t> </a:t>
            </a:r>
            <a:r>
              <a:rPr lang="pt-BR" dirty="0" err="1" smtClean="0"/>
              <a:t>with</a:t>
            </a:r>
            <a:r>
              <a:rPr lang="pt-BR" dirty="0" smtClean="0"/>
              <a:t> </a:t>
            </a:r>
            <a:r>
              <a:rPr lang="pt-BR" dirty="0" err="1" smtClean="0"/>
              <a:t>the</a:t>
            </a:r>
            <a:r>
              <a:rPr lang="pt-BR" dirty="0" smtClean="0"/>
              <a:t> Brown </a:t>
            </a:r>
            <a:r>
              <a:rPr lang="pt-BR" dirty="0" err="1" smtClean="0"/>
              <a:t>Lunation</a:t>
            </a:r>
            <a:r>
              <a:rPr lang="pt-BR" dirty="0" smtClean="0"/>
              <a:t> </a:t>
            </a:r>
            <a:r>
              <a:rPr lang="pt-BR" dirty="0" err="1" smtClean="0"/>
              <a:t>Number</a:t>
            </a:r>
            <a:r>
              <a:rPr lang="pt-BR" dirty="0" smtClean="0"/>
              <a:t> is: BLN = LN + 953.</a:t>
            </a:r>
            <a:endParaRPr lang="pt-BR" dirty="0" smtClean="0"/>
          </a:p>
          <a:p>
            <a:endParaRPr lang="pt-BR" dirty="0" smtClean="0"/>
          </a:p>
          <a:p>
            <a:r>
              <a:rPr lang="pt-BR" dirty="0" err="1" smtClean="0"/>
              <a:t>The</a:t>
            </a:r>
            <a:r>
              <a:rPr lang="pt-BR" dirty="0" smtClean="0"/>
              <a:t> </a:t>
            </a:r>
            <a:r>
              <a:rPr lang="pt-BR" dirty="0" err="1" smtClean="0"/>
              <a:t>Islamic</a:t>
            </a:r>
            <a:r>
              <a:rPr lang="pt-BR" dirty="0" smtClean="0"/>
              <a:t> </a:t>
            </a:r>
            <a:r>
              <a:rPr lang="pt-BR" dirty="0" err="1" smtClean="0"/>
              <a:t>Lunation</a:t>
            </a:r>
            <a:r>
              <a:rPr lang="pt-BR" dirty="0" smtClean="0"/>
              <a:t> </a:t>
            </a:r>
            <a:r>
              <a:rPr lang="pt-BR" dirty="0" err="1" smtClean="0"/>
              <a:t>Number</a:t>
            </a:r>
            <a:r>
              <a:rPr lang="pt-BR" dirty="0" smtClean="0"/>
              <a:t> is </a:t>
            </a:r>
            <a:r>
              <a:rPr lang="pt-BR" dirty="0" err="1" smtClean="0"/>
              <a:t>the</a:t>
            </a:r>
            <a:r>
              <a:rPr lang="pt-BR" dirty="0" smtClean="0"/>
              <a:t> </a:t>
            </a:r>
            <a:r>
              <a:rPr lang="pt-BR" dirty="0" err="1" smtClean="0"/>
              <a:t>count</a:t>
            </a:r>
            <a:r>
              <a:rPr lang="pt-BR" dirty="0" smtClean="0"/>
              <a:t> </a:t>
            </a:r>
            <a:r>
              <a:rPr lang="pt-BR" dirty="0" err="1" smtClean="0"/>
              <a:t>of</a:t>
            </a:r>
            <a:r>
              <a:rPr lang="pt-BR" dirty="0" smtClean="0"/>
              <a:t> </a:t>
            </a:r>
            <a:r>
              <a:rPr lang="pt-BR" dirty="0" err="1" smtClean="0"/>
              <a:t>lunations</a:t>
            </a:r>
            <a:r>
              <a:rPr lang="pt-BR" dirty="0" smtClean="0"/>
              <a:t> in </a:t>
            </a:r>
            <a:r>
              <a:rPr lang="pt-BR" dirty="0" err="1" smtClean="0"/>
              <a:t>the</a:t>
            </a:r>
            <a:r>
              <a:rPr lang="pt-BR" dirty="0" smtClean="0"/>
              <a:t> </a:t>
            </a:r>
            <a:r>
              <a:rPr lang="pt-BR" dirty="0" err="1" smtClean="0"/>
              <a:t>Islamic</a:t>
            </a:r>
            <a:r>
              <a:rPr lang="pt-BR" dirty="0" smtClean="0"/>
              <a:t> </a:t>
            </a:r>
            <a:r>
              <a:rPr lang="pt-BR" dirty="0" err="1" smtClean="0"/>
              <a:t>calendar</a:t>
            </a:r>
            <a:r>
              <a:rPr lang="pt-BR" dirty="0" smtClean="0"/>
              <a:t> </a:t>
            </a:r>
            <a:r>
              <a:rPr lang="pt-BR" dirty="0" err="1" smtClean="0"/>
              <a:t>with</a:t>
            </a:r>
            <a:r>
              <a:rPr lang="pt-BR" dirty="0" smtClean="0"/>
              <a:t> </a:t>
            </a:r>
            <a:r>
              <a:rPr lang="pt-BR" dirty="0" err="1" smtClean="0"/>
              <a:t>lunation</a:t>
            </a:r>
            <a:r>
              <a:rPr lang="pt-BR" dirty="0" smtClean="0"/>
              <a:t> 1 as </a:t>
            </a:r>
            <a:r>
              <a:rPr lang="pt-BR" dirty="0" err="1" smtClean="0"/>
              <a:t>beginning</a:t>
            </a:r>
            <a:r>
              <a:rPr lang="pt-BR" dirty="0" smtClean="0"/>
              <a:t> </a:t>
            </a:r>
            <a:r>
              <a:rPr lang="pt-BR" dirty="0" err="1" smtClean="0"/>
              <a:t>on</a:t>
            </a:r>
            <a:r>
              <a:rPr lang="pt-BR" dirty="0" smtClean="0"/>
              <a:t> July 16, 622. It </a:t>
            </a:r>
            <a:r>
              <a:rPr lang="pt-BR" dirty="0" err="1" smtClean="0"/>
              <a:t>can</a:t>
            </a:r>
            <a:r>
              <a:rPr lang="pt-BR" dirty="0" smtClean="0"/>
              <a:t> </a:t>
            </a:r>
            <a:r>
              <a:rPr lang="pt-BR" dirty="0" err="1" smtClean="0"/>
              <a:t>be</a:t>
            </a:r>
            <a:r>
              <a:rPr lang="pt-BR" dirty="0" smtClean="0"/>
              <a:t> </a:t>
            </a:r>
            <a:r>
              <a:rPr lang="pt-BR" dirty="0" err="1" smtClean="0"/>
              <a:t>calculated</a:t>
            </a:r>
            <a:r>
              <a:rPr lang="pt-BR" dirty="0" smtClean="0"/>
              <a:t> </a:t>
            </a:r>
            <a:r>
              <a:rPr lang="pt-BR" dirty="0" err="1" smtClean="0"/>
              <a:t>using</a:t>
            </a:r>
            <a:r>
              <a:rPr lang="pt-BR" dirty="0" smtClean="0"/>
              <a:t> ILN = LN + 17038.</a:t>
            </a:r>
            <a:endParaRPr lang="pt-BR" dirty="0" smtClean="0"/>
          </a:p>
          <a:p>
            <a:endParaRPr lang="pt-BR" dirty="0" smtClean="0"/>
          </a:p>
          <a:p>
            <a:r>
              <a:rPr lang="pt-BR" dirty="0" err="1" smtClean="0"/>
              <a:t>The</a:t>
            </a:r>
            <a:r>
              <a:rPr lang="pt-BR" dirty="0" smtClean="0"/>
              <a:t> </a:t>
            </a:r>
            <a:r>
              <a:rPr lang="pt-BR" dirty="0" err="1" smtClean="0"/>
              <a:t>Goldstine</a:t>
            </a:r>
            <a:r>
              <a:rPr lang="pt-BR" dirty="0" smtClean="0"/>
              <a:t> </a:t>
            </a:r>
            <a:r>
              <a:rPr lang="pt-BR" dirty="0" err="1" smtClean="0"/>
              <a:t>Lunation</a:t>
            </a:r>
            <a:r>
              <a:rPr lang="pt-BR" dirty="0" smtClean="0"/>
              <a:t> </a:t>
            </a:r>
            <a:r>
              <a:rPr lang="pt-BR" dirty="0" err="1" smtClean="0"/>
              <a:t>Number</a:t>
            </a:r>
            <a:r>
              <a:rPr lang="pt-BR" dirty="0" smtClean="0"/>
              <a:t> </a:t>
            </a:r>
            <a:r>
              <a:rPr lang="pt-BR" dirty="0" err="1" smtClean="0"/>
              <a:t>refers</a:t>
            </a:r>
            <a:r>
              <a:rPr lang="pt-BR" dirty="0" smtClean="0"/>
              <a:t> to </a:t>
            </a:r>
            <a:r>
              <a:rPr lang="pt-BR" dirty="0" err="1" smtClean="0"/>
              <a:t>the</a:t>
            </a:r>
            <a:r>
              <a:rPr lang="pt-BR" dirty="0" smtClean="0"/>
              <a:t> </a:t>
            </a:r>
            <a:r>
              <a:rPr lang="pt-BR" dirty="0" err="1" smtClean="0"/>
              <a:t>lunation</a:t>
            </a:r>
            <a:r>
              <a:rPr lang="pt-BR" dirty="0" smtClean="0"/>
              <a:t> </a:t>
            </a:r>
            <a:r>
              <a:rPr lang="pt-BR" dirty="0" err="1" smtClean="0"/>
              <a:t>numbering</a:t>
            </a:r>
            <a:r>
              <a:rPr lang="pt-BR" dirty="0" smtClean="0"/>
              <a:t> </a:t>
            </a:r>
            <a:r>
              <a:rPr lang="pt-BR" dirty="0" err="1" smtClean="0"/>
              <a:t>used</a:t>
            </a:r>
            <a:r>
              <a:rPr lang="pt-BR" dirty="0" smtClean="0"/>
              <a:t> </a:t>
            </a:r>
            <a:r>
              <a:rPr lang="pt-BR" dirty="0" err="1" smtClean="0"/>
              <a:t>by</a:t>
            </a:r>
            <a:r>
              <a:rPr lang="pt-BR" dirty="0" smtClean="0"/>
              <a:t> </a:t>
            </a:r>
            <a:r>
              <a:rPr lang="pt-BR" dirty="0" err="1" smtClean="0"/>
              <a:t>Herman</a:t>
            </a:r>
            <a:r>
              <a:rPr lang="pt-BR" dirty="0" smtClean="0"/>
              <a:t> </a:t>
            </a:r>
            <a:r>
              <a:rPr lang="pt-BR" dirty="0" err="1" smtClean="0"/>
              <a:t>Goldstine</a:t>
            </a:r>
            <a:r>
              <a:rPr lang="pt-BR" dirty="0" smtClean="0"/>
              <a:t> in </a:t>
            </a:r>
            <a:r>
              <a:rPr lang="pt-BR" dirty="0" err="1" smtClean="0"/>
              <a:t>his</a:t>
            </a:r>
            <a:r>
              <a:rPr lang="pt-BR" dirty="0" smtClean="0"/>
              <a:t> 1973 book </a:t>
            </a:r>
            <a:r>
              <a:rPr lang="pt-BR" dirty="0" err="1" smtClean="0"/>
              <a:t>New</a:t>
            </a:r>
            <a:r>
              <a:rPr lang="pt-BR" dirty="0" smtClean="0"/>
              <a:t> </a:t>
            </a:r>
            <a:r>
              <a:rPr lang="pt-BR" dirty="0" err="1" smtClean="0"/>
              <a:t>and</a:t>
            </a:r>
            <a:r>
              <a:rPr lang="pt-BR" dirty="0" smtClean="0"/>
              <a:t> </a:t>
            </a:r>
            <a:r>
              <a:rPr lang="pt-BR" dirty="0" err="1" smtClean="0"/>
              <a:t>Full</a:t>
            </a:r>
            <a:r>
              <a:rPr lang="pt-BR" dirty="0" smtClean="0"/>
              <a:t> </a:t>
            </a:r>
            <a:r>
              <a:rPr lang="pt-BR" dirty="0" err="1" smtClean="0"/>
              <a:t>Moons</a:t>
            </a:r>
            <a:r>
              <a:rPr lang="pt-BR" dirty="0" smtClean="0"/>
              <a:t>: 1001 </a:t>
            </a:r>
            <a:r>
              <a:rPr lang="pt-BR" dirty="0" err="1" smtClean="0"/>
              <a:t>B.C.</a:t>
            </a:r>
            <a:r>
              <a:rPr lang="pt-BR" dirty="0" smtClean="0"/>
              <a:t> to A.D. 1651, </a:t>
            </a:r>
            <a:r>
              <a:rPr lang="pt-BR" dirty="0" err="1" smtClean="0"/>
              <a:t>with</a:t>
            </a:r>
            <a:r>
              <a:rPr lang="pt-BR" dirty="0" smtClean="0"/>
              <a:t> </a:t>
            </a:r>
            <a:r>
              <a:rPr lang="pt-BR" dirty="0" err="1" smtClean="0"/>
              <a:t>lunation</a:t>
            </a:r>
            <a:r>
              <a:rPr lang="pt-BR" dirty="0" smtClean="0"/>
              <a:t> 0 </a:t>
            </a:r>
            <a:r>
              <a:rPr lang="pt-BR" dirty="0" err="1" smtClean="0"/>
              <a:t>beginning</a:t>
            </a:r>
            <a:r>
              <a:rPr lang="pt-BR" dirty="0" smtClean="0"/>
              <a:t> </a:t>
            </a:r>
            <a:r>
              <a:rPr lang="pt-BR" dirty="0" err="1" smtClean="0"/>
              <a:t>on</a:t>
            </a:r>
            <a:r>
              <a:rPr lang="pt-BR" dirty="0" smtClean="0"/>
              <a:t> </a:t>
            </a:r>
            <a:r>
              <a:rPr lang="pt-BR" dirty="0" err="1" smtClean="0"/>
              <a:t>January</a:t>
            </a:r>
            <a:r>
              <a:rPr lang="pt-BR" dirty="0" smtClean="0"/>
              <a:t> 11, 1001 BC, </a:t>
            </a:r>
            <a:r>
              <a:rPr lang="pt-BR" dirty="0" err="1" smtClean="0"/>
              <a:t>and</a:t>
            </a:r>
            <a:r>
              <a:rPr lang="pt-BR" dirty="0" smtClean="0"/>
              <a:t> </a:t>
            </a:r>
            <a:r>
              <a:rPr lang="pt-BR" dirty="0" err="1" smtClean="0"/>
              <a:t>can</a:t>
            </a:r>
            <a:r>
              <a:rPr lang="pt-BR" dirty="0" smtClean="0"/>
              <a:t> </a:t>
            </a:r>
            <a:r>
              <a:rPr lang="pt-BR" dirty="0" err="1" smtClean="0"/>
              <a:t>be</a:t>
            </a:r>
            <a:r>
              <a:rPr lang="pt-BR" dirty="0" smtClean="0"/>
              <a:t> </a:t>
            </a:r>
            <a:r>
              <a:rPr lang="pt-BR" dirty="0" err="1" smtClean="0"/>
              <a:t>calculated</a:t>
            </a:r>
            <a:r>
              <a:rPr lang="pt-BR" dirty="0" smtClean="0"/>
              <a:t> </a:t>
            </a:r>
            <a:r>
              <a:rPr lang="pt-BR" dirty="0" err="1" smtClean="0"/>
              <a:t>using</a:t>
            </a:r>
            <a:r>
              <a:rPr lang="pt-BR" dirty="0" smtClean="0"/>
              <a:t> GLN = LN + 37105.</a:t>
            </a:r>
            <a:endParaRPr lang="pt-BR" dirty="0" smtClean="0"/>
          </a:p>
          <a:p>
            <a:endParaRPr lang="pt-BR" dirty="0" smtClean="0"/>
          </a:p>
          <a:p>
            <a:r>
              <a:rPr lang="pt-BR" dirty="0" err="1" smtClean="0"/>
              <a:t>The</a:t>
            </a:r>
            <a:r>
              <a:rPr lang="pt-BR" dirty="0" smtClean="0"/>
              <a:t> </a:t>
            </a:r>
            <a:r>
              <a:rPr lang="pt-BR" dirty="0" err="1" smtClean="0"/>
              <a:t>Hebrew</a:t>
            </a:r>
            <a:r>
              <a:rPr lang="pt-BR" dirty="0" smtClean="0"/>
              <a:t> </a:t>
            </a:r>
            <a:r>
              <a:rPr lang="pt-BR" dirty="0" err="1" smtClean="0"/>
              <a:t>Lunation</a:t>
            </a:r>
            <a:r>
              <a:rPr lang="pt-BR" dirty="0" smtClean="0"/>
              <a:t> </a:t>
            </a:r>
            <a:r>
              <a:rPr lang="pt-BR" dirty="0" err="1" smtClean="0"/>
              <a:t>Number</a:t>
            </a:r>
            <a:r>
              <a:rPr lang="pt-BR" dirty="0" smtClean="0"/>
              <a:t> is </a:t>
            </a:r>
            <a:r>
              <a:rPr lang="pt-BR" dirty="0" err="1" smtClean="0"/>
              <a:t>the</a:t>
            </a:r>
            <a:r>
              <a:rPr lang="pt-BR" dirty="0" smtClean="0"/>
              <a:t> </a:t>
            </a:r>
            <a:r>
              <a:rPr lang="pt-BR" dirty="0" err="1" smtClean="0"/>
              <a:t>count</a:t>
            </a:r>
            <a:r>
              <a:rPr lang="pt-BR" dirty="0" smtClean="0"/>
              <a:t> </a:t>
            </a:r>
            <a:r>
              <a:rPr lang="pt-BR" dirty="0" err="1" smtClean="0"/>
              <a:t>of</a:t>
            </a:r>
            <a:r>
              <a:rPr lang="pt-BR" dirty="0" smtClean="0"/>
              <a:t> </a:t>
            </a:r>
            <a:r>
              <a:rPr lang="pt-BR" dirty="0" err="1" smtClean="0"/>
              <a:t>lunations</a:t>
            </a:r>
            <a:r>
              <a:rPr lang="pt-BR" dirty="0" smtClean="0"/>
              <a:t> in </a:t>
            </a:r>
            <a:r>
              <a:rPr lang="pt-BR" dirty="0" err="1" smtClean="0"/>
              <a:t>the</a:t>
            </a:r>
            <a:r>
              <a:rPr lang="pt-BR" dirty="0" smtClean="0"/>
              <a:t> </a:t>
            </a:r>
            <a:r>
              <a:rPr lang="pt-BR" dirty="0" err="1" smtClean="0"/>
              <a:t>Hebrew</a:t>
            </a:r>
            <a:r>
              <a:rPr lang="pt-BR" dirty="0" smtClean="0"/>
              <a:t> </a:t>
            </a:r>
            <a:r>
              <a:rPr lang="pt-BR" dirty="0" err="1" smtClean="0"/>
              <a:t>calendar</a:t>
            </a:r>
            <a:r>
              <a:rPr lang="pt-BR" dirty="0" smtClean="0"/>
              <a:t> </a:t>
            </a:r>
            <a:r>
              <a:rPr lang="pt-BR" dirty="0" err="1" smtClean="0"/>
              <a:t>with</a:t>
            </a:r>
            <a:r>
              <a:rPr lang="pt-BR" dirty="0" smtClean="0"/>
              <a:t> </a:t>
            </a:r>
            <a:r>
              <a:rPr lang="pt-BR" dirty="0" err="1" smtClean="0"/>
              <a:t>lunation</a:t>
            </a:r>
            <a:r>
              <a:rPr lang="pt-BR" dirty="0" smtClean="0"/>
              <a:t> 1 </a:t>
            </a:r>
            <a:r>
              <a:rPr lang="pt-BR" dirty="0" err="1" smtClean="0"/>
              <a:t>beginning</a:t>
            </a:r>
            <a:r>
              <a:rPr lang="pt-BR" dirty="0" smtClean="0"/>
              <a:t> </a:t>
            </a:r>
            <a:r>
              <a:rPr lang="pt-BR" dirty="0" err="1" smtClean="0"/>
              <a:t>on</a:t>
            </a:r>
            <a:r>
              <a:rPr lang="pt-BR" dirty="0" smtClean="0"/>
              <a:t> </a:t>
            </a:r>
            <a:r>
              <a:rPr lang="pt-BR" dirty="0" err="1" smtClean="0"/>
              <a:t>October</a:t>
            </a:r>
            <a:r>
              <a:rPr lang="pt-BR" dirty="0" smtClean="0"/>
              <a:t> 7, 3761 BC. It </a:t>
            </a:r>
            <a:r>
              <a:rPr lang="pt-BR" dirty="0" err="1" smtClean="0"/>
              <a:t>can</a:t>
            </a:r>
            <a:r>
              <a:rPr lang="pt-BR" dirty="0" smtClean="0"/>
              <a:t> </a:t>
            </a:r>
            <a:r>
              <a:rPr lang="pt-BR" dirty="0" err="1" smtClean="0"/>
              <a:t>be</a:t>
            </a:r>
            <a:r>
              <a:rPr lang="pt-BR" dirty="0" smtClean="0"/>
              <a:t> </a:t>
            </a:r>
            <a:r>
              <a:rPr lang="pt-BR" dirty="0" err="1" smtClean="0"/>
              <a:t>calculated</a:t>
            </a:r>
            <a:r>
              <a:rPr lang="pt-BR" dirty="0" smtClean="0"/>
              <a:t> </a:t>
            </a:r>
            <a:r>
              <a:rPr lang="pt-BR" dirty="0" err="1" smtClean="0"/>
              <a:t>using</a:t>
            </a:r>
            <a:r>
              <a:rPr lang="pt-BR" dirty="0" smtClean="0"/>
              <a:t> HLN = LN + 71234.</a:t>
            </a:r>
            <a:endParaRPr lang="pt-BR" dirty="0" smtClean="0"/>
          </a:p>
          <a:p>
            <a:endParaRPr lang="pt-BR" dirty="0" smtClean="0"/>
          </a:p>
          <a:p>
            <a:r>
              <a:rPr lang="pt-BR" dirty="0" err="1" smtClean="0"/>
              <a:t>The</a:t>
            </a:r>
            <a:r>
              <a:rPr lang="pt-BR" dirty="0" smtClean="0"/>
              <a:t> </a:t>
            </a:r>
            <a:r>
              <a:rPr lang="pt-BR" dirty="0" err="1" smtClean="0"/>
              <a:t>Thai</a:t>
            </a:r>
            <a:r>
              <a:rPr lang="pt-BR" dirty="0" smtClean="0"/>
              <a:t> </a:t>
            </a:r>
            <a:r>
              <a:rPr lang="pt-BR" dirty="0" err="1" smtClean="0"/>
              <a:t>Lunation</a:t>
            </a:r>
            <a:r>
              <a:rPr lang="pt-BR" dirty="0" smtClean="0"/>
              <a:t> </a:t>
            </a:r>
            <a:r>
              <a:rPr lang="pt-BR" dirty="0" err="1" smtClean="0"/>
              <a:t>Number</a:t>
            </a:r>
            <a:r>
              <a:rPr lang="pt-BR" dirty="0" smtClean="0"/>
              <a:t> is </a:t>
            </a:r>
            <a:r>
              <a:rPr lang="pt-BR" dirty="0" err="1" smtClean="0"/>
              <a:t>called</a:t>
            </a:r>
            <a:r>
              <a:rPr lang="pt-BR" dirty="0" smtClean="0"/>
              <a:t> "</a:t>
            </a:r>
            <a:r>
              <a:rPr lang="th-TH" dirty="0" smtClean="0"/>
              <a:t>มาสเกณฑ์" (</a:t>
            </a:r>
            <a:r>
              <a:rPr lang="pt-BR" dirty="0" err="1" smtClean="0"/>
              <a:t>Maasa-Kendha</a:t>
            </a:r>
            <a:r>
              <a:rPr lang="pt-BR" dirty="0" smtClean="0"/>
              <a:t>), defines </a:t>
            </a:r>
            <a:r>
              <a:rPr lang="pt-BR" dirty="0" err="1" smtClean="0"/>
              <a:t>lunation</a:t>
            </a:r>
            <a:r>
              <a:rPr lang="pt-BR" dirty="0" smtClean="0"/>
              <a:t> 0 as </a:t>
            </a:r>
            <a:r>
              <a:rPr lang="pt-BR" dirty="0" err="1" smtClean="0"/>
              <a:t>beginning</a:t>
            </a:r>
            <a:r>
              <a:rPr lang="pt-BR" dirty="0" smtClean="0"/>
              <a:t> </a:t>
            </a:r>
            <a:r>
              <a:rPr lang="pt-BR" dirty="0" err="1" smtClean="0"/>
              <a:t>of</a:t>
            </a:r>
            <a:r>
              <a:rPr lang="pt-BR" dirty="0" smtClean="0"/>
              <a:t> </a:t>
            </a:r>
            <a:r>
              <a:rPr lang="pt-BR" dirty="0" err="1" smtClean="0"/>
              <a:t>the</a:t>
            </a:r>
            <a:r>
              <a:rPr lang="pt-BR" dirty="0" smtClean="0"/>
              <a:t> </a:t>
            </a:r>
            <a:r>
              <a:rPr lang="pt-BR" dirty="0" err="1" smtClean="0"/>
              <a:t>SouthEast-Asian</a:t>
            </a:r>
            <a:r>
              <a:rPr lang="pt-BR" dirty="0" smtClean="0"/>
              <a:t> </a:t>
            </a:r>
            <a:r>
              <a:rPr lang="pt-BR" dirty="0" err="1" smtClean="0"/>
              <a:t>Calendar</a:t>
            </a:r>
            <a:r>
              <a:rPr lang="pt-BR" dirty="0" smtClean="0"/>
              <a:t> </a:t>
            </a:r>
            <a:r>
              <a:rPr lang="pt-BR" dirty="0" err="1" smtClean="0"/>
              <a:t>on</a:t>
            </a:r>
            <a:r>
              <a:rPr lang="pt-BR" dirty="0" smtClean="0"/>
              <a:t> </a:t>
            </a:r>
            <a:r>
              <a:rPr lang="pt-BR" dirty="0" err="1" smtClean="0"/>
              <a:t>Sunday</a:t>
            </a:r>
            <a:r>
              <a:rPr lang="pt-BR" dirty="0" smtClean="0"/>
              <a:t> </a:t>
            </a:r>
            <a:r>
              <a:rPr lang="pt-BR" dirty="0" err="1" smtClean="0"/>
              <a:t>March</a:t>
            </a:r>
            <a:r>
              <a:rPr lang="pt-BR" dirty="0" smtClean="0"/>
              <a:t> 22, 638 (Julian </a:t>
            </a:r>
            <a:r>
              <a:rPr lang="pt-BR" dirty="0" err="1" smtClean="0"/>
              <a:t>Calendar</a:t>
            </a:r>
            <a:r>
              <a:rPr lang="pt-BR" dirty="0" smtClean="0"/>
              <a:t>). It </a:t>
            </a:r>
            <a:r>
              <a:rPr lang="pt-BR" dirty="0" err="1" smtClean="0"/>
              <a:t>can</a:t>
            </a:r>
            <a:r>
              <a:rPr lang="pt-BR" dirty="0" smtClean="0"/>
              <a:t> </a:t>
            </a:r>
            <a:r>
              <a:rPr lang="pt-BR" dirty="0" err="1" smtClean="0"/>
              <a:t>be</a:t>
            </a:r>
            <a:r>
              <a:rPr lang="pt-BR" dirty="0" smtClean="0"/>
              <a:t> </a:t>
            </a:r>
            <a:r>
              <a:rPr lang="pt-BR" dirty="0" err="1" smtClean="0"/>
              <a:t>calculated</a:t>
            </a:r>
            <a:r>
              <a:rPr lang="pt-BR" dirty="0" smtClean="0"/>
              <a:t> </a:t>
            </a:r>
            <a:r>
              <a:rPr lang="pt-BR" dirty="0" err="1" smtClean="0"/>
              <a:t>using</a:t>
            </a:r>
            <a:r>
              <a:rPr lang="pt-BR" dirty="0" smtClean="0"/>
              <a:t> TLN = LN + 16843.</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http://eclipse.gsfc.nasa.gov/SEsaros/SEsaros129.html</a:t>
            </a:r>
            <a:endParaRPr lang="pt-BR" dirty="0" smtClean="0"/>
          </a:p>
          <a:p>
            <a:r>
              <a:rPr lang="pt-BR" dirty="0" smtClean="0"/>
              <a:t>http://eclipse.gsfc.nasa.gov/SEplot/SEplot2001/SE2005Apr08H.GIF</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http://eclipse.gsfc.nasa.gov/SEsaros/SEsaros0-180.html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http://eclipse.gsfc.nasa.gov/SEsarosanimate/117.gif</a:t>
            </a:r>
            <a:endParaRPr lang="pt-BR" dirty="0" smtClean="0"/>
          </a:p>
          <a:p>
            <a:r>
              <a:rPr lang="pt-BR" dirty="0" smtClean="0"/>
              <a:t>Fonte: http://eclipse.gsfc.nasa.gov/SEsaros/SEsaros0-180.html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http://eclipses.gsfc.nasa.gov/SEsarosanimate/148.gif</a:t>
            </a:r>
            <a:endParaRPr lang="pt-BR" dirty="0" smtClean="0"/>
          </a:p>
          <a:p>
            <a:r>
              <a:rPr lang="pt-BR" dirty="0" smtClean="0"/>
              <a:t>http://eclipses.gsfc.nasa.gov/SEsaros/SEsaros148.html</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http://eclipse.gsfc.nasa.gov/SEplot/SEplot2001/SE2011Jul01P.GIF</a:t>
            </a:r>
            <a:endParaRPr lang="pt-BR" dirty="0" smtClean="0"/>
          </a:p>
          <a:p>
            <a:r>
              <a:rPr lang="pt-BR" dirty="0" smtClean="0"/>
              <a:t>Fonte:  http://eclipse.gsfc.nasa.gov/SEsaros/SEsaros156.html</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algn="l">
              <a:defRPr/>
            </a:pPr>
            <a:r>
              <a:rPr lang="pt-BR" sz="1200" dirty="0" smtClean="0">
                <a:solidFill>
                  <a:schemeClr val="accent2">
                    <a:lumMod val="60000"/>
                    <a:lumOff val="40000"/>
                  </a:schemeClr>
                </a:solidFill>
                <a:latin typeface="Century Gothic" panose="020B0502020202020204" pitchFamily="34" charset="0"/>
              </a:rPr>
              <a:t>Crédito da imagem: www.mreclipse.com</a:t>
            </a:r>
            <a:endParaRPr lang="pt-BR" sz="1200" dirty="0" smtClean="0">
              <a:solidFill>
                <a:schemeClr val="accent2">
                  <a:lumMod val="60000"/>
                  <a:lumOff val="40000"/>
                </a:schemeClr>
              </a:solidFill>
              <a:latin typeface="Century Gothic" panose="020B0502020202020204" pitchFamily="34" charset="0"/>
            </a:endParaRPr>
          </a:p>
          <a:p>
            <a:pPr algn="l">
              <a:defRPr/>
            </a:pPr>
            <a:r>
              <a:rPr lang="pt-BR" sz="1200" dirty="0" smtClean="0">
                <a:solidFill>
                  <a:schemeClr val="accent2">
                    <a:lumMod val="60000"/>
                    <a:lumOff val="40000"/>
                  </a:schemeClr>
                </a:solidFill>
                <a:latin typeface="Century Gothic" panose="020B0502020202020204" pitchFamily="34" charset="0"/>
              </a:rPr>
              <a:t>http://www.mreclipse.com/SEphoto/TSE2006/TSE2006galleryA.html</a:t>
            </a:r>
            <a:endParaRPr lang="pt-BR" sz="1200" dirty="0" smtClean="0">
              <a:solidFill>
                <a:schemeClr val="accent2">
                  <a:lumMod val="60000"/>
                  <a:lumOff val="40000"/>
                </a:schemeClr>
              </a:solidFill>
              <a:latin typeface="Century Gothic" panose="020B0502020202020204" pitchFamily="34" charset="0"/>
            </a:endParaRPr>
          </a:p>
          <a:p>
            <a:pPr algn="l">
              <a:defRPr/>
            </a:pPr>
            <a:r>
              <a:rPr lang="pt-BR" sz="1200" dirty="0" smtClean="0">
                <a:solidFill>
                  <a:schemeClr val="accent2">
                    <a:lumMod val="60000"/>
                    <a:lumOff val="40000"/>
                  </a:schemeClr>
                </a:solidFill>
                <a:latin typeface="Century Gothic" panose="020B0502020202020204" pitchFamily="34" charset="0"/>
              </a:rPr>
              <a:t>http://www.mreclipse.com/SEphoto/TSE2006/image/T06-cmp205bx.JPG</a:t>
            </a:r>
            <a:endParaRPr lang="pt-BR" sz="1200" dirty="0" smtClean="0">
              <a:solidFill>
                <a:schemeClr val="accent2">
                  <a:lumMod val="60000"/>
                  <a:lumOff val="40000"/>
                </a:schemeClr>
              </a:solidFill>
              <a:latin typeface="Century Gothic" panose="020B0502020202020204" pitchFamily="34" charset="0"/>
            </a:endParaRPr>
          </a:p>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http://eclipse.gsfc.nasa.gov/5MCSEmap/1001-1100/1062-12-03.gif</a:t>
            </a:r>
            <a:endParaRPr lang="pt-BR" dirty="0" smtClean="0"/>
          </a:p>
          <a:p>
            <a:r>
              <a:rPr lang="pt-BR" dirty="0" smtClean="0"/>
              <a:t>Fonte:  http://eclipse.gsfc.nasa.gov/SEsaros/SEsaros156.html</a:t>
            </a:r>
            <a:endParaRPr lang="pt-BR" dirty="0" smtClean="0"/>
          </a:p>
          <a:p>
            <a:r>
              <a:rPr lang="pt-BR" dirty="0" smtClean="0"/>
              <a:t>Imagem:</a:t>
            </a:r>
            <a:r>
              <a:rPr lang="pt-BR" baseline="0" dirty="0" smtClean="0"/>
              <a:t>  http://eclipse.gsfc.nasa.gov/5MCSEmap/1301-1400/1351-05-25.gif</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http://eclipse.gsfc.nasa.gov/5MCSEmap/2501-2600/2516-05-03.gif</a:t>
            </a:r>
            <a:endParaRPr lang="pt-BR" dirty="0" smtClean="0"/>
          </a:p>
          <a:p>
            <a:r>
              <a:rPr lang="pt-BR" dirty="0" smtClean="0"/>
              <a:t>Fonte: http://eclipse.gsfc.nasa.gov/SEsaros/SEsaros156.html</a:t>
            </a:r>
            <a:endParaRPr lang="pt-BR" dirty="0" smtClean="0"/>
          </a:p>
          <a:p>
            <a:endParaRPr lang="pt-BR" dirty="0" smtClean="0"/>
          </a:p>
          <a:p>
            <a:r>
              <a:rPr lang="pt-BR" dirty="0" smtClean="0"/>
              <a:t>http://eclipse.gsfc.nasa.gov/5MCSEmap/2101-2200/2137-09-15.gif</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http://eclipse.gsfc.nasa.gov/SEatlas/SEatlas3/SEatlas2001.GIF</a:t>
            </a:r>
            <a:endParaRPr lang="pt-BR" dirty="0" smtClean="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http://eclipse.gsfc.nasa.gov/SEatlas/SEatlas3/SEatlas2021.GIF</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http://eclipse.gsfc.nasa.gov/SEatlas/SEatlas3/SEatlas2041.GIF</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http://eclipse.gsfc.nasa.gov/SEatlas/SEatlas3/SEatlas2061.GIF</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http://eclipse.gsfc.nasa.gov/SEatlas/SEatlas3/SEatlas2081.GIF</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das imagens: gatinho: </a:t>
            </a:r>
            <a:endParaRPr lang="pt-BR" dirty="0" smtClean="0"/>
          </a:p>
          <a:p>
            <a:r>
              <a:rPr lang="pt-BR" dirty="0" smtClean="0"/>
              <a:t>Nenê chorando :http://www.fotorkut.com.br</a:t>
            </a:r>
            <a:endParaRPr lang="pt-BR" dirty="0" smtClean="0"/>
          </a:p>
          <a:p>
            <a:r>
              <a:rPr lang="pt-BR" dirty="0" err="1" smtClean="0"/>
              <a:t>minions</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http://eclipse.gsfc.nasa.gov/SEanimate/SEanimate2001/SE2045Aug12T.GIF</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defRPr/>
            </a:pPr>
            <a:r>
              <a:rPr lang="pt-BR" dirty="0" smtClean="0"/>
              <a:t>http://eclipse.gsfc.nasa.gov/SEplot/SEplot2051/SE2067Dec06H.GIF</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algn="l">
              <a:defRPr/>
            </a:pPr>
            <a:r>
              <a:rPr lang="pt-BR" sz="1200" dirty="0" smtClean="0">
                <a:solidFill>
                  <a:schemeClr val="accent2">
                    <a:lumMod val="60000"/>
                    <a:lumOff val="40000"/>
                  </a:schemeClr>
                </a:solidFill>
                <a:latin typeface="Century Gothic" panose="020B0502020202020204" pitchFamily="34" charset="0"/>
              </a:rPr>
              <a:t>Crédito da imagem:</a:t>
            </a:r>
            <a:endParaRPr lang="pt-BR" sz="1200" dirty="0" smtClean="0">
              <a:solidFill>
                <a:schemeClr val="accent2">
                  <a:lumMod val="60000"/>
                  <a:lumOff val="40000"/>
                </a:schemeClr>
              </a:solidFill>
              <a:latin typeface="Century Gothic" panose="020B0502020202020204" pitchFamily="34" charset="0"/>
            </a:endParaRPr>
          </a:p>
          <a:p>
            <a:pPr algn="l">
              <a:defRPr/>
            </a:pPr>
            <a:r>
              <a:rPr lang="pt-BR" sz="1200" dirty="0" smtClean="0">
                <a:solidFill>
                  <a:schemeClr val="accent2">
                    <a:lumMod val="60000"/>
                    <a:lumOff val="40000"/>
                  </a:schemeClr>
                </a:solidFill>
                <a:latin typeface="Century Gothic" panose="020B0502020202020204" pitchFamily="34" charset="0"/>
              </a:rPr>
              <a:t>www.mreclipse.com</a:t>
            </a:r>
            <a:endParaRPr lang="pt-BR" sz="1200" dirty="0" smtClean="0">
              <a:solidFill>
                <a:schemeClr val="accent2">
                  <a:lumMod val="60000"/>
                  <a:lumOff val="40000"/>
                </a:schemeClr>
              </a:solidFill>
              <a:latin typeface="Century Gothic" panose="020B0502020202020204" pitchFamily="34" charset="0"/>
            </a:endParaRPr>
          </a:p>
          <a:p>
            <a:pPr algn="l">
              <a:defRPr/>
            </a:pPr>
            <a:r>
              <a:rPr lang="pt-BR" sz="1200" dirty="0" smtClean="0">
                <a:solidFill>
                  <a:schemeClr val="accent2">
                    <a:lumMod val="60000"/>
                    <a:lumOff val="40000"/>
                  </a:schemeClr>
                </a:solidFill>
                <a:latin typeface="Century Gothic" panose="020B0502020202020204" pitchFamily="34" charset="0"/>
              </a:rPr>
              <a:t>http://www.mreclipse.com/SEphoto/ASE2005/ASE2005galleryA.html</a:t>
            </a:r>
            <a:endParaRPr lang="pt-BR" sz="1200" dirty="0" smtClean="0">
              <a:solidFill>
                <a:schemeClr val="accent2">
                  <a:lumMod val="60000"/>
                  <a:lumOff val="40000"/>
                </a:schemeClr>
              </a:solidFill>
              <a:latin typeface="Century Gothic" panose="020B0502020202020204" pitchFamily="34" charset="0"/>
            </a:endParaRPr>
          </a:p>
          <a:p>
            <a:pPr algn="l">
              <a:defRPr/>
            </a:pPr>
            <a:r>
              <a:rPr lang="pt-BR" sz="1200" dirty="0" smtClean="0">
                <a:solidFill>
                  <a:schemeClr val="accent2">
                    <a:lumMod val="60000"/>
                    <a:lumOff val="40000"/>
                  </a:schemeClr>
                </a:solidFill>
                <a:latin typeface="Century Gothic" panose="020B0502020202020204" pitchFamily="34" charset="0"/>
              </a:rPr>
              <a:t>http://www.mreclipse.com/SEphoto/ASE2005/image/A05-105900w.JPG</a:t>
            </a:r>
            <a:endParaRPr lang="pt-BR" sz="1200" dirty="0" smtClean="0">
              <a:solidFill>
                <a:schemeClr val="accent2">
                  <a:lumMod val="60000"/>
                  <a:lumOff val="40000"/>
                </a:schemeClr>
              </a:solidFill>
              <a:latin typeface="Century Gothic" panose="020B0502020202020204" pitchFamily="34" charset="0"/>
            </a:endParaRPr>
          </a:p>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http://eclipse.gsfc.nasa.gov/SEplot/SEplot2051/SE2075Jan16T.GIF</a:t>
            </a:r>
            <a:endParaRPr lang="pt-BR" dirty="0" smtClean="0"/>
          </a:p>
          <a:p>
            <a:r>
              <a:rPr lang="pt-BR" dirty="0" smtClean="0"/>
              <a:t>http://eclipse.gsfc.nasa.gov/SEgoogle/SEgoogle2061.html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http://eclipse.gsfc.nasa.gov/SEgoogle/SEgoogle2051/SE2075Jan16Tgoogle.html</a:t>
            </a:r>
            <a:endParaRPr lang="pt-BR" dirty="0" smtClean="0"/>
          </a:p>
          <a:p>
            <a:endParaRPr lang="pt-BR" dirty="0" smtClean="0"/>
          </a:p>
          <a:p>
            <a:r>
              <a:rPr lang="pt-BR" dirty="0" smtClean="0"/>
              <a:t>http://eclipse.gsfc.nasa.gov/SEgoogle/SEgoogle2061.html</a:t>
            </a:r>
            <a:endParaRPr lang="pt-BR" dirty="0" smtClean="0"/>
          </a:p>
          <a:p>
            <a:endParaRPr lang="pt-BR" dirty="0" smtClean="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http://en.wikipedia.org/wiki/Gamma_(eclipse)</a:t>
            </a:r>
            <a:endParaRPr lang="pt-BR" dirty="0" smtClean="0"/>
          </a:p>
          <a:p>
            <a:r>
              <a:rPr lang="pt-BR" dirty="0" smtClean="0"/>
              <a:t>Imagem: http://en.wikipedia.org/wiki/Gamma_(eclipse)#</a:t>
            </a:r>
            <a:r>
              <a:rPr lang="pt-BR" dirty="0" err="1" smtClean="0"/>
              <a:t>mediaviewer</a:t>
            </a:r>
            <a:r>
              <a:rPr lang="pt-BR" dirty="0" smtClean="0"/>
              <a:t>/File:</a:t>
            </a:r>
            <a:r>
              <a:rPr lang="pt-BR" dirty="0" err="1" smtClean="0"/>
              <a:t>SolarEclipseGamma</a:t>
            </a:r>
            <a:r>
              <a:rPr lang="pt-BR" dirty="0" smtClean="0"/>
              <a:t>.</a:t>
            </a:r>
            <a:r>
              <a:rPr lang="pt-BR" dirty="0" err="1" smtClean="0"/>
              <a:t>svg</a:t>
            </a:r>
            <a:endParaRPr lang="pt-BR" dirty="0" smtClean="0"/>
          </a:p>
          <a:p>
            <a:endParaRPr lang="pt-BR" dirty="0" smtClean="0"/>
          </a:p>
          <a:p>
            <a:r>
              <a:rPr lang="pt-BR" dirty="0" err="1" smtClean="0"/>
              <a:t>Gamma</a:t>
            </a:r>
            <a:r>
              <a:rPr lang="pt-BR" dirty="0" smtClean="0"/>
              <a:t> positivo se for para o hemisfério Norte</a:t>
            </a:r>
            <a:endParaRPr lang="pt-BR" dirty="0" smtClean="0"/>
          </a:p>
          <a:p>
            <a:r>
              <a:rPr lang="pt-BR" dirty="0" err="1" smtClean="0"/>
              <a:t>Gamma</a:t>
            </a:r>
            <a:r>
              <a:rPr lang="pt-BR" dirty="0" smtClean="0"/>
              <a:t> negativo se for para o hemisfério Sul</a:t>
            </a:r>
            <a:endParaRPr lang="pt-BR" dirty="0" smtClean="0"/>
          </a:p>
          <a:p>
            <a:r>
              <a:rPr lang="pt-BR" dirty="0" err="1" smtClean="0"/>
              <a:t>Gamma</a:t>
            </a:r>
            <a:r>
              <a:rPr lang="pt-BR" dirty="0" smtClean="0"/>
              <a:t> menor que 0,9972 eclipse total central</a:t>
            </a:r>
            <a:endParaRPr lang="pt-BR" dirty="0" smtClean="0"/>
          </a:p>
          <a:p>
            <a:r>
              <a:rPr lang="pt-BR" dirty="0" err="1" smtClean="0"/>
              <a:t>Gamma</a:t>
            </a:r>
            <a:r>
              <a:rPr lang="pt-BR" dirty="0" smtClean="0"/>
              <a:t> entre 0,9972 e 1,55  o eclipse será parcial</a:t>
            </a:r>
            <a:endParaRPr lang="pt-BR" dirty="0" smtClean="0"/>
          </a:p>
          <a:p>
            <a:r>
              <a:rPr lang="pt-BR" dirty="0" err="1" smtClean="0"/>
              <a:t>Gamma</a:t>
            </a:r>
            <a:r>
              <a:rPr lang="pt-BR" dirty="0" smtClean="0"/>
              <a:t> entre 0,9972 e 1,0260 o eclipse pode ser anular nas regiões polares</a:t>
            </a:r>
            <a:endParaRPr lang="pt-BR" dirty="0" smtClean="0"/>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fontScale="92500" lnSpcReduction="10000"/>
          </a:bodyPr>
          <a:lstStyle/>
          <a:p>
            <a:r>
              <a:rPr lang="pt-BR" dirty="0" smtClean="0"/>
              <a:t>Fonte: http://apod.nasa.gov/apod/ap131103.html</a:t>
            </a:r>
            <a:endParaRPr lang="pt-BR" dirty="0" smtClean="0"/>
          </a:p>
          <a:p>
            <a:endParaRPr lang="pt-BR" dirty="0" smtClean="0"/>
          </a:p>
          <a:p>
            <a:r>
              <a:rPr lang="pt-BR" dirty="0" smtClean="0"/>
              <a:t>Um raro Eclipse Solar Híbrido </a:t>
            </a:r>
            <a:endParaRPr lang="pt-BR" dirty="0" smtClean="0"/>
          </a:p>
          <a:p>
            <a:r>
              <a:rPr lang="pt-BR" dirty="0" smtClean="0"/>
              <a:t>Crédito de imagem e direitos autorais: Esquerda : Fred </a:t>
            </a:r>
            <a:r>
              <a:rPr lang="pt-BR" dirty="0" err="1" smtClean="0"/>
              <a:t>Espenak</a:t>
            </a:r>
            <a:r>
              <a:rPr lang="pt-BR" dirty="0" smtClean="0"/>
              <a:t> - Direito : </a:t>
            </a:r>
            <a:r>
              <a:rPr lang="pt-BR" dirty="0" err="1" smtClean="0"/>
              <a:t>Stephan</a:t>
            </a:r>
            <a:r>
              <a:rPr lang="pt-BR" dirty="0" smtClean="0"/>
              <a:t> </a:t>
            </a:r>
            <a:r>
              <a:rPr lang="pt-BR" dirty="0" err="1" smtClean="0"/>
              <a:t>Heinsius</a:t>
            </a:r>
            <a:endParaRPr lang="pt-BR" dirty="0" smtClean="0"/>
          </a:p>
          <a:p>
            <a:r>
              <a:rPr lang="pt-BR" dirty="0" smtClean="0"/>
              <a:t>Explicação: Um espetacular evento celeste geocêntrico de 2005 foi um raro eclipse híbrido do Sol - um total ou um eclipse anular pode ser visto, dependendo da localização do observador. Para Fred </a:t>
            </a:r>
            <a:r>
              <a:rPr lang="pt-BR" dirty="0" err="1" smtClean="0"/>
              <a:t>Espenak</a:t>
            </a:r>
            <a:r>
              <a:rPr lang="pt-BR" dirty="0" smtClean="0"/>
              <a:t> , a bordo de um navio balançando suavemente no meio da sombra da Lua na sua faixa de 2.200 quilômetros a oeste de Galápagos, o eclipse foi total, a silhueta lunar cobrindo exatamente o disco solar brilhante para alguns breves momentos. Sua câmera capturou uma imagem da totalidade revelando extensa solar, corona e proeminências elevando-se acima da borda do Sol. Mas para </a:t>
            </a:r>
            <a:r>
              <a:rPr lang="pt-BR" dirty="0" err="1" smtClean="0"/>
              <a:t>Stephan</a:t>
            </a:r>
            <a:r>
              <a:rPr lang="pt-BR" dirty="0" smtClean="0"/>
              <a:t> </a:t>
            </a:r>
            <a:r>
              <a:rPr lang="pt-BR" dirty="0" err="1" smtClean="0"/>
              <a:t>Heinsius</a:t>
            </a:r>
            <a:r>
              <a:rPr lang="pt-BR" dirty="0" smtClean="0"/>
              <a:t> , perto do final da faixa de </a:t>
            </a:r>
            <a:r>
              <a:rPr lang="pt-BR" dirty="0" err="1" smtClean="0"/>
              <a:t>umbra</a:t>
            </a:r>
            <a:r>
              <a:rPr lang="pt-BR" dirty="0" smtClean="0"/>
              <a:t> em </a:t>
            </a:r>
            <a:r>
              <a:rPr lang="pt-BR" dirty="0" err="1" smtClean="0"/>
              <a:t>Penonome</a:t>
            </a:r>
            <a:r>
              <a:rPr lang="pt-BR" dirty="0" smtClean="0"/>
              <a:t> </a:t>
            </a:r>
            <a:r>
              <a:rPr lang="pt-BR" dirty="0" err="1" smtClean="0"/>
              <a:t>Airfield</a:t>
            </a:r>
            <a:r>
              <a:rPr lang="pt-BR" dirty="0" smtClean="0"/>
              <a:t>, Panamá, tamanho aparente da Lua encolheu o suficiente para criar um eclipse anular, mostrando um anel completo de do disco brilhante do Sol como uma dramático anel de fogo . Fotos dos dois locais são comparados acima. Como é rara tal eclipse híbrido ? Os cálculos mostram que, durante o século 21 apenas 3,1% (7 em 224) dos eclipses solares são híbridas enquanto híbridos s representam cerca de 5% de todos os eclipses solares durante o período de 2000 aC a AD 3000 . Hoje eclipse solar híbrido é mais amplamente visível para além da faixa sombra central como um breve eclipse parcial da Américas do nordeste através da África, e ao longo da faixa em uma fase de anular apenas para os primeiros 15 segundos.</a:t>
            </a:r>
            <a:endParaRPr lang="pt-BR" dirty="0" smtClean="0"/>
          </a:p>
          <a:p>
            <a:endParaRPr lang="pt-BR" dirty="0" smtClean="0"/>
          </a:p>
          <a:p>
            <a:endParaRPr lang="pt-BR" dirty="0" smtClean="0"/>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algn="l">
              <a:defRPr/>
            </a:pPr>
            <a:r>
              <a:rPr lang="pt-BR" sz="1200" dirty="0" smtClean="0">
                <a:solidFill>
                  <a:schemeClr val="accent2">
                    <a:lumMod val="60000"/>
                    <a:lumOff val="40000"/>
                  </a:schemeClr>
                </a:solidFill>
                <a:latin typeface="Century Gothic" panose="020B0502020202020204" pitchFamily="34" charset="0"/>
              </a:rPr>
              <a:t>Crédito da imagem: www.mreclipse.com</a:t>
            </a:r>
            <a:endParaRPr lang="pt-BR" sz="1200" dirty="0" smtClean="0">
              <a:solidFill>
                <a:schemeClr val="accent2">
                  <a:lumMod val="60000"/>
                  <a:lumOff val="40000"/>
                </a:schemeClr>
              </a:solidFill>
              <a:latin typeface="Century Gothic" panose="020B0502020202020204" pitchFamily="34" charset="0"/>
            </a:endParaRPr>
          </a:p>
          <a:p>
            <a:pPr algn="l">
              <a:defRPr/>
            </a:pPr>
            <a:r>
              <a:rPr lang="pt-BR" sz="1200" dirty="0" smtClean="0">
                <a:solidFill>
                  <a:schemeClr val="accent2">
                    <a:lumMod val="60000"/>
                    <a:lumOff val="40000"/>
                  </a:schemeClr>
                </a:solidFill>
                <a:latin typeface="Century Gothic" panose="020B0502020202020204" pitchFamily="34" charset="0"/>
              </a:rPr>
              <a:t>http://www.mreclipse.com/SEreports/PSE2000Jul30/PSE2000Jul30.html</a:t>
            </a:r>
            <a:endParaRPr lang="pt-BR" sz="1200" dirty="0" smtClean="0">
              <a:solidFill>
                <a:schemeClr val="accent2">
                  <a:lumMod val="60000"/>
                  <a:lumOff val="40000"/>
                </a:schemeClr>
              </a:solidFill>
              <a:latin typeface="Century Gothic" panose="020B0502020202020204" pitchFamily="34" charset="0"/>
            </a:endParaRPr>
          </a:p>
          <a:p>
            <a:pPr algn="l">
              <a:defRPr/>
            </a:pPr>
            <a:r>
              <a:rPr lang="pt-BR" sz="1200" dirty="0" smtClean="0">
                <a:solidFill>
                  <a:schemeClr val="accent2">
                    <a:lumMod val="60000"/>
                    <a:lumOff val="40000"/>
                  </a:schemeClr>
                </a:solidFill>
                <a:latin typeface="Century Gothic" panose="020B0502020202020204" pitchFamily="34" charset="0"/>
              </a:rPr>
              <a:t>http://www.mreclipse.com/SEreports/PSE2000Jul30/PSE2000-1.JPG</a:t>
            </a:r>
            <a:endParaRPr lang="pt-BR" sz="1200" dirty="0" smtClean="0">
              <a:solidFill>
                <a:schemeClr val="accent2">
                  <a:lumMod val="60000"/>
                  <a:lumOff val="40000"/>
                </a:schemeClr>
              </a:solidFill>
              <a:latin typeface="Century Gothic" panose="020B0502020202020204" pitchFamily="34" charset="0"/>
            </a:endParaRPr>
          </a:p>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http://www.significados.com.br/canone/</a:t>
            </a:r>
            <a:endParaRPr lang="pt-BR" dirty="0" smtClean="0"/>
          </a:p>
          <a:p>
            <a:endParaRPr lang="pt-BR" dirty="0" smtClean="0"/>
          </a:p>
          <a:p>
            <a:r>
              <a:rPr lang="pt-BR" dirty="0" smtClean="0"/>
              <a:t>http://eclipse.gsfc.nasa.gov/SEsaros/SEsaros148.html</a:t>
            </a:r>
            <a:endParaRPr lang="pt-BR" dirty="0" smtClean="0"/>
          </a:p>
          <a:p>
            <a:r>
              <a:rPr lang="pt-BR" dirty="0" smtClean="0"/>
              <a:t>http://eclipse.gsfc.nasa.gov/5MCSEmap/2001-2100/2014-04-29.gif</a:t>
            </a:r>
            <a:endParaRPr lang="pt-BR" dirty="0" smtClean="0"/>
          </a:p>
          <a:p>
            <a:endParaRPr lang="pt-BR" dirty="0" smtClean="0"/>
          </a:p>
          <a:p>
            <a:r>
              <a:rPr lang="pt-BR" dirty="0" smtClean="0"/>
              <a:t>Cânone – </a:t>
            </a:r>
            <a:r>
              <a:rPr lang="pt-BR" dirty="0" err="1" smtClean="0"/>
              <a:t>Wikipidia</a:t>
            </a:r>
            <a:endParaRPr lang="pt-BR" dirty="0" smtClean="0"/>
          </a:p>
          <a:p>
            <a:r>
              <a:rPr lang="pt-BR" dirty="0" smtClean="0"/>
              <a:t>http://pt.wikipedia.org/wiki/C</a:t>
            </a:r>
            <a:r>
              <a:rPr lang="pt-BR" dirty="0" err="1" smtClean="0"/>
              <a:t>ânone</a:t>
            </a:r>
            <a:endParaRPr lang="pt-BR" dirty="0" smtClean="0"/>
          </a:p>
          <a:p>
            <a:r>
              <a:rPr lang="pt-BR" dirty="0" smtClean="0"/>
              <a:t>Um cânone ou cânon é um termo que deriva da palavra grega </a:t>
            </a:r>
            <a:r>
              <a:rPr lang="pt-BR" smtClean="0"/>
              <a:t>kanón</a:t>
            </a:r>
            <a:r>
              <a:rPr lang="pt-BR" dirty="0" smtClean="0"/>
              <a:t>, que designa uma vara utilizada como instrumento de medida, e que normalmente se caracteriza como um conjunto de regras (ou, frequentemente, como um conjunto de modelos) sobre um determinado assunto. Este em geral ligado ao mundo das artes e da arquitetura1 , mas, igualmente das religiões, nomeadamente da Igreja Católica. A canonização é a sistematização deste conjunto de modelos.</a:t>
            </a:r>
            <a:endParaRPr lang="pt-BR" dirty="0" smtClean="0"/>
          </a:p>
          <a:p>
            <a:endParaRPr lang="pt-BR" dirty="0" smtClean="0"/>
          </a:p>
          <a:p>
            <a:r>
              <a:rPr lang="pt-BR" dirty="0" smtClean="0"/>
              <a:t>A materialização do cânone, no campo das artes, pode se dar em produtos diversos, mas são comuns na história os tratados canônicos, contendo em geral desenhos com modelos estruturais a serem seguidos na tarefa compositiva, segundo uma determinada visão da arte. O homem </a:t>
            </a:r>
            <a:r>
              <a:rPr lang="pt-BR" dirty="0" err="1" smtClean="0"/>
              <a:t>vitruviano</a:t>
            </a:r>
            <a:r>
              <a:rPr lang="pt-BR" dirty="0" smtClean="0"/>
              <a:t> de Leonardo da Vinci, por exemplo, pode ser considerado um cânone das proporções clássicas do ser humano.</a:t>
            </a:r>
            <a:endParaRPr lang="pt-BR" dirty="0" smtClean="0"/>
          </a:p>
          <a:p>
            <a:endParaRPr lang="pt-BR" dirty="0" smtClean="0"/>
          </a:p>
          <a:p>
            <a:endParaRPr lang="pt-BR" dirty="0" smtClean="0"/>
          </a:p>
          <a:p>
            <a:endParaRPr lang="pt-BR" dirty="0" smtClean="0"/>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http://eclipse.gsfc.nasa.gov/5MCSE/plate436.pdf</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http://eclipse.gsfc.nasa.gov/SEcat5/SEmapkey.html</a:t>
            </a:r>
            <a:endParaRPr lang="pt-BR" dirty="0" smtClean="0"/>
          </a:p>
          <a:p>
            <a:endParaRPr lang="pt-BR" dirty="0" smtClean="0"/>
          </a:p>
          <a:p>
            <a:r>
              <a:rPr lang="en-US" dirty="0" smtClean="0"/>
              <a:t>Gamma:  Distance of the shadow cone axis from the center of Earth (units of equatorial radii) at the instant of greatest eclipse.</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http://eclipse.gsfc.nasa.gov/SEsaros/SEsaros149.html</a:t>
            </a:r>
            <a:endParaRPr lang="pt-BR" dirty="0" smtClean="0"/>
          </a:p>
          <a:p>
            <a:r>
              <a:rPr lang="pt-BR" dirty="0" smtClean="0"/>
              <a:t>http://eclipse.gsfc.nasa.gov/5MCSEmap/2001-2100/2061-04-20.gif</a:t>
            </a:r>
            <a:endParaRPr lang="pt-BR" dirty="0" smtClean="0"/>
          </a:p>
          <a:p>
            <a:endParaRPr lang="pt-BR" dirty="0" smtClean="0"/>
          </a:p>
          <a:p>
            <a:r>
              <a:rPr lang="pt-BR" dirty="0" smtClean="0"/>
              <a:t>http://eclipse.gsfc.nasa.gov/SEsaros/SEsaros142.html</a:t>
            </a:r>
            <a:endParaRPr lang="pt-BR" dirty="0" smtClean="0"/>
          </a:p>
          <a:p>
            <a:r>
              <a:rPr lang="pt-BR" dirty="0" smtClean="0"/>
              <a:t>http://eclipse.gsfc.nasa.gov/5MCSEmap/2001-2100/2075-01-16.gif</a:t>
            </a:r>
            <a:endParaRPr lang="pt-BR" dirty="0" smtClean="0"/>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p:txBody>
          <a:bodyPr/>
          <a:lstStyle>
            <a:lvl1pPr>
              <a:defRPr/>
            </a:lvl1pPr>
          </a:lstStyle>
          <a:p>
            <a:pPr>
              <a:defRPr/>
            </a:pPr>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vl1pPr>
          </a:lstStyle>
          <a:p>
            <a:pPr>
              <a:defRPr/>
            </a:pPr>
            <a:fld id="{D518058B-13FA-4390-A631-82F82138E844}" type="slidenum">
              <a:rPr lang="pt-BR"/>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hasCustomPrompt="1"/>
          </p:nvPr>
        </p:nvSpPr>
        <p:spPr/>
        <p:txBody>
          <a:bodyPr vert="eaVert"/>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Rectangle 4"/>
          <p:cNvSpPr>
            <a:spLocks noGrp="1" noChangeArrowheads="1"/>
          </p:cNvSpPr>
          <p:nvPr>
            <p:ph type="dt" sz="half" idx="10"/>
          </p:nvPr>
        </p:nvSpPr>
        <p:spPr/>
        <p:txBody>
          <a:bodyPr/>
          <a:lstStyle>
            <a:lvl1pPr>
              <a:defRPr/>
            </a:lvl1pPr>
          </a:lstStyle>
          <a:p>
            <a:pPr>
              <a:defRPr/>
            </a:pPr>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vl1pPr>
          </a:lstStyle>
          <a:p>
            <a:pPr>
              <a:defRPr/>
            </a:pPr>
            <a:fld id="{6AE8350D-E317-433A-A23F-1C6617582646}" type="slidenum">
              <a:rPr lang="pt-BR"/>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hasCustomPrompt="1"/>
          </p:nvPr>
        </p:nvSpPr>
        <p:spPr>
          <a:xfrm>
            <a:off x="685800" y="609600"/>
            <a:ext cx="5676900" cy="5486400"/>
          </a:xfrm>
        </p:spPr>
        <p:txBody>
          <a:bodyPr vert="eaVert"/>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Rectangle 4"/>
          <p:cNvSpPr>
            <a:spLocks noGrp="1" noChangeArrowheads="1"/>
          </p:cNvSpPr>
          <p:nvPr>
            <p:ph type="dt" sz="half" idx="10"/>
          </p:nvPr>
        </p:nvSpPr>
        <p:spPr/>
        <p:txBody>
          <a:bodyPr/>
          <a:lstStyle>
            <a:lvl1pPr>
              <a:defRPr/>
            </a:lvl1pPr>
          </a:lstStyle>
          <a:p>
            <a:pPr>
              <a:defRPr/>
            </a:pPr>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vl1pPr>
          </a:lstStyle>
          <a:p>
            <a:pPr>
              <a:defRPr/>
            </a:pPr>
            <a:fld id="{EDDC36E8-442E-4B83-9F12-AEAF56334CDD}" type="slidenum">
              <a:rPr lang="pt-BR"/>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Espaço Reservado para Conteúdo 2"/>
          <p:cNvSpPr>
            <a:spLocks noGrp="1"/>
          </p:cNvSpPr>
          <p:nvPr>
            <p:ph idx="1" hasCustomPrompt="1"/>
          </p:nvPr>
        </p:nvSpPr>
        <p:spPr/>
        <p:txBody>
          <a:body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Rectangle 4"/>
          <p:cNvSpPr>
            <a:spLocks noGrp="1" noChangeArrowheads="1"/>
          </p:cNvSpPr>
          <p:nvPr>
            <p:ph type="dt" sz="half" idx="10"/>
          </p:nvPr>
        </p:nvSpPr>
        <p:spPr/>
        <p:txBody>
          <a:bodyPr/>
          <a:lstStyle>
            <a:lvl1pPr>
              <a:defRPr/>
            </a:lvl1pPr>
          </a:lstStyle>
          <a:p>
            <a:pPr>
              <a:defRPr/>
            </a:pPr>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vl1pPr>
          </a:lstStyle>
          <a:p>
            <a:pPr>
              <a:defRPr/>
            </a:pPr>
            <a:fld id="{012A0C60-0DA1-404D-84B6-6685914EB659}" type="slidenum">
              <a:rPr lang="pt-BR"/>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endParaRPr lang="pt-BR" smtClean="0"/>
          </a:p>
        </p:txBody>
      </p:sp>
      <p:sp>
        <p:nvSpPr>
          <p:cNvPr id="4" name="Rectangle 4"/>
          <p:cNvSpPr>
            <a:spLocks noGrp="1" noChangeArrowheads="1"/>
          </p:cNvSpPr>
          <p:nvPr>
            <p:ph type="dt" sz="half" idx="10"/>
          </p:nvPr>
        </p:nvSpPr>
        <p:spPr/>
        <p:txBody>
          <a:bodyPr/>
          <a:lstStyle>
            <a:lvl1pPr>
              <a:defRPr/>
            </a:lvl1pPr>
          </a:lstStyle>
          <a:p>
            <a:pPr>
              <a:defRPr/>
            </a:pPr>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vl1pPr>
          </a:lstStyle>
          <a:p>
            <a:pPr>
              <a:defRPr/>
            </a:pPr>
            <a:fld id="{EED95DED-4987-4EB0-B1AF-760FE09FE425}" type="slidenum">
              <a:rPr lang="pt-BR"/>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hasCustomPrompt="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Espaço Reservado para Conteúdo 3"/>
          <p:cNvSpPr>
            <a:spLocks noGrp="1"/>
          </p:cNvSpPr>
          <p:nvPr>
            <p:ph sz="half" idx="2" hasCustomPrompt="1"/>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5" name="Rectangle 4"/>
          <p:cNvSpPr>
            <a:spLocks noGrp="1" noChangeArrowheads="1"/>
          </p:cNvSpPr>
          <p:nvPr>
            <p:ph type="dt" sz="half" idx="10"/>
          </p:nvPr>
        </p:nvSpPr>
        <p:spPr/>
        <p:txBody>
          <a:bodyPr/>
          <a:lstStyle>
            <a:lvl1pPr>
              <a:defRPr/>
            </a:lvl1pPr>
          </a:lstStyle>
          <a:p>
            <a:pPr>
              <a:defRPr/>
            </a:pPr>
            <a:endParaRPr lang="pt-BR"/>
          </a:p>
        </p:txBody>
      </p:sp>
      <p:sp>
        <p:nvSpPr>
          <p:cNvPr id="6" name="Rectangle 5"/>
          <p:cNvSpPr>
            <a:spLocks noGrp="1" noChangeArrowheads="1"/>
          </p:cNvSpPr>
          <p:nvPr>
            <p:ph type="ftr" sz="quarter" idx="11"/>
          </p:nvPr>
        </p:nvSpPr>
        <p:spPr/>
        <p:txBody>
          <a:bodyPr/>
          <a:lstStyle>
            <a:lvl1pPr>
              <a:defRPr/>
            </a:lvl1pPr>
          </a:lstStyle>
          <a:p>
            <a:pPr>
              <a:defRPr/>
            </a:pPr>
            <a:endParaRPr lang="pt-BR"/>
          </a:p>
        </p:txBody>
      </p:sp>
      <p:sp>
        <p:nvSpPr>
          <p:cNvPr id="7" name="Rectangle 6"/>
          <p:cNvSpPr>
            <a:spLocks noGrp="1" noChangeArrowheads="1"/>
          </p:cNvSpPr>
          <p:nvPr>
            <p:ph type="sldNum" sz="quarter" idx="12"/>
          </p:nvPr>
        </p:nvSpPr>
        <p:spPr/>
        <p:txBody>
          <a:bodyPr/>
          <a:lstStyle>
            <a:lvl1pPr>
              <a:defRPr/>
            </a:lvl1pPr>
          </a:lstStyle>
          <a:p>
            <a:pPr>
              <a:defRPr/>
            </a:pPr>
            <a:fld id="{5999C415-98BD-417E-9539-43554B8A8235}" type="slidenum">
              <a:rPr lang="pt-BR"/>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endParaRPr lang="pt-BR" smtClean="0"/>
          </a:p>
        </p:txBody>
      </p:sp>
      <p:sp>
        <p:nvSpPr>
          <p:cNvPr id="4" name="Espaço Reservado para Conteúdo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5" name="Espaço Reservado para Texto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endParaRPr lang="pt-BR" smtClean="0"/>
          </a:p>
        </p:txBody>
      </p:sp>
      <p:sp>
        <p:nvSpPr>
          <p:cNvPr id="6" name="Espaço Reservado para Conteúdo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7" name="Rectangle 4"/>
          <p:cNvSpPr>
            <a:spLocks noGrp="1" noChangeArrowheads="1"/>
          </p:cNvSpPr>
          <p:nvPr>
            <p:ph type="dt" sz="half" idx="10"/>
          </p:nvPr>
        </p:nvSpPr>
        <p:spPr/>
        <p:txBody>
          <a:bodyPr/>
          <a:lstStyle>
            <a:lvl1pPr>
              <a:defRPr/>
            </a:lvl1pPr>
          </a:lstStyle>
          <a:p>
            <a:pPr>
              <a:defRPr/>
            </a:pPr>
            <a:endParaRPr lang="pt-BR"/>
          </a:p>
        </p:txBody>
      </p:sp>
      <p:sp>
        <p:nvSpPr>
          <p:cNvPr id="8" name="Rectangle 5"/>
          <p:cNvSpPr>
            <a:spLocks noGrp="1" noChangeArrowheads="1"/>
          </p:cNvSpPr>
          <p:nvPr>
            <p:ph type="ftr" sz="quarter" idx="11"/>
          </p:nvPr>
        </p:nvSpPr>
        <p:spPr/>
        <p:txBody>
          <a:bodyPr/>
          <a:lstStyle>
            <a:lvl1pPr>
              <a:defRPr/>
            </a:lvl1pPr>
          </a:lstStyle>
          <a:p>
            <a:pPr>
              <a:defRPr/>
            </a:pPr>
            <a:endParaRPr lang="pt-BR"/>
          </a:p>
        </p:txBody>
      </p:sp>
      <p:sp>
        <p:nvSpPr>
          <p:cNvPr id="9" name="Rectangle 6"/>
          <p:cNvSpPr>
            <a:spLocks noGrp="1" noChangeArrowheads="1"/>
          </p:cNvSpPr>
          <p:nvPr>
            <p:ph type="sldNum" sz="quarter" idx="12"/>
          </p:nvPr>
        </p:nvSpPr>
        <p:spPr/>
        <p:txBody>
          <a:bodyPr/>
          <a:lstStyle>
            <a:lvl1pPr>
              <a:defRPr/>
            </a:lvl1pPr>
          </a:lstStyle>
          <a:p>
            <a:pPr>
              <a:defRPr/>
            </a:pPr>
            <a:fld id="{3F852D75-3C83-4462-A78E-EED260A9871A}" type="slidenum">
              <a:rPr lang="pt-BR"/>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p:txBody>
          <a:bodyPr/>
          <a:lstStyle>
            <a:lvl1pPr>
              <a:defRPr/>
            </a:lvl1pPr>
          </a:lstStyle>
          <a:p>
            <a:pPr>
              <a:defRPr/>
            </a:pPr>
            <a:endParaRPr lang="pt-BR"/>
          </a:p>
        </p:txBody>
      </p:sp>
      <p:sp>
        <p:nvSpPr>
          <p:cNvPr id="4" name="Rectangle 5"/>
          <p:cNvSpPr>
            <a:spLocks noGrp="1" noChangeArrowheads="1"/>
          </p:cNvSpPr>
          <p:nvPr>
            <p:ph type="ftr" sz="quarter" idx="11"/>
          </p:nvPr>
        </p:nvSpPr>
        <p:spPr/>
        <p:txBody>
          <a:bodyPr/>
          <a:lstStyle>
            <a:lvl1pPr>
              <a:defRPr/>
            </a:lvl1pPr>
          </a:lstStyle>
          <a:p>
            <a:pPr>
              <a:defRPr/>
            </a:pPr>
            <a:endParaRPr lang="pt-BR"/>
          </a:p>
        </p:txBody>
      </p:sp>
      <p:sp>
        <p:nvSpPr>
          <p:cNvPr id="5" name="Rectangle 6"/>
          <p:cNvSpPr>
            <a:spLocks noGrp="1" noChangeArrowheads="1"/>
          </p:cNvSpPr>
          <p:nvPr>
            <p:ph type="sldNum" sz="quarter" idx="12"/>
          </p:nvPr>
        </p:nvSpPr>
        <p:spPr/>
        <p:txBody>
          <a:bodyPr/>
          <a:lstStyle>
            <a:lvl1pPr>
              <a:defRPr/>
            </a:lvl1pPr>
          </a:lstStyle>
          <a:p>
            <a:pPr>
              <a:defRPr/>
            </a:pPr>
            <a:fld id="{00BD1FA0-FDD9-477F-8FB5-3C65AC270E7D}" type="slidenum">
              <a:rPr lang="pt-BR"/>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pt-BR"/>
          </a:p>
        </p:txBody>
      </p:sp>
      <p:sp>
        <p:nvSpPr>
          <p:cNvPr id="3" name="Rectangle 5"/>
          <p:cNvSpPr>
            <a:spLocks noGrp="1" noChangeArrowheads="1"/>
          </p:cNvSpPr>
          <p:nvPr>
            <p:ph type="ftr" sz="quarter" idx="11"/>
          </p:nvPr>
        </p:nvSpPr>
        <p:spPr/>
        <p:txBody>
          <a:bodyPr/>
          <a:lstStyle>
            <a:lvl1pPr>
              <a:defRPr/>
            </a:lvl1pPr>
          </a:lstStyle>
          <a:p>
            <a:pPr>
              <a:defRPr/>
            </a:pPr>
            <a:endParaRPr lang="pt-BR"/>
          </a:p>
        </p:txBody>
      </p:sp>
      <p:sp>
        <p:nvSpPr>
          <p:cNvPr id="4" name="Rectangle 6"/>
          <p:cNvSpPr>
            <a:spLocks noGrp="1" noChangeArrowheads="1"/>
          </p:cNvSpPr>
          <p:nvPr>
            <p:ph type="sldNum" sz="quarter" idx="12"/>
          </p:nvPr>
        </p:nvSpPr>
        <p:spPr/>
        <p:txBody>
          <a:bodyPr/>
          <a:lstStyle>
            <a:lvl1pPr>
              <a:defRPr/>
            </a:lvl1pPr>
          </a:lstStyle>
          <a:p>
            <a:pPr>
              <a:defRPr/>
            </a:pPr>
            <a:fld id="{1C04B383-2DBD-492F-94B8-6B86818C9A3B}" type="slidenum">
              <a:rPr lang="pt-BR"/>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Espaço Reservado para Texto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endParaRPr lang="pt-BR" smtClean="0"/>
          </a:p>
        </p:txBody>
      </p:sp>
      <p:sp>
        <p:nvSpPr>
          <p:cNvPr id="5" name="Rectangle 4"/>
          <p:cNvSpPr>
            <a:spLocks noGrp="1" noChangeArrowheads="1"/>
          </p:cNvSpPr>
          <p:nvPr>
            <p:ph type="dt" sz="half" idx="10"/>
          </p:nvPr>
        </p:nvSpPr>
        <p:spPr/>
        <p:txBody>
          <a:bodyPr/>
          <a:lstStyle>
            <a:lvl1pPr>
              <a:defRPr/>
            </a:lvl1pPr>
          </a:lstStyle>
          <a:p>
            <a:pPr>
              <a:defRPr/>
            </a:pPr>
            <a:endParaRPr lang="pt-BR"/>
          </a:p>
        </p:txBody>
      </p:sp>
      <p:sp>
        <p:nvSpPr>
          <p:cNvPr id="6" name="Rectangle 5"/>
          <p:cNvSpPr>
            <a:spLocks noGrp="1" noChangeArrowheads="1"/>
          </p:cNvSpPr>
          <p:nvPr>
            <p:ph type="ftr" sz="quarter" idx="11"/>
          </p:nvPr>
        </p:nvSpPr>
        <p:spPr/>
        <p:txBody>
          <a:bodyPr/>
          <a:lstStyle>
            <a:lvl1pPr>
              <a:defRPr/>
            </a:lvl1pPr>
          </a:lstStyle>
          <a:p>
            <a:pPr>
              <a:defRPr/>
            </a:pPr>
            <a:endParaRPr lang="pt-BR"/>
          </a:p>
        </p:txBody>
      </p:sp>
      <p:sp>
        <p:nvSpPr>
          <p:cNvPr id="7" name="Rectangle 6"/>
          <p:cNvSpPr>
            <a:spLocks noGrp="1" noChangeArrowheads="1"/>
          </p:cNvSpPr>
          <p:nvPr>
            <p:ph type="sldNum" sz="quarter" idx="12"/>
          </p:nvPr>
        </p:nvSpPr>
        <p:spPr/>
        <p:txBody>
          <a:bodyPr/>
          <a:lstStyle>
            <a:lvl1pPr>
              <a:defRPr/>
            </a:lvl1pPr>
          </a:lstStyle>
          <a:p>
            <a:pPr>
              <a:defRPr/>
            </a:pPr>
            <a:fld id="{6FCFD353-E0FB-4591-A784-2206C0E52688}" type="slidenum">
              <a:rPr lang="pt-BR"/>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endParaRPr lang="pt-BR" smtClean="0"/>
          </a:p>
        </p:txBody>
      </p:sp>
      <p:sp>
        <p:nvSpPr>
          <p:cNvPr id="5" name="Rectangle 4"/>
          <p:cNvSpPr>
            <a:spLocks noGrp="1" noChangeArrowheads="1"/>
          </p:cNvSpPr>
          <p:nvPr>
            <p:ph type="dt" sz="half" idx="10"/>
          </p:nvPr>
        </p:nvSpPr>
        <p:spPr/>
        <p:txBody>
          <a:bodyPr/>
          <a:lstStyle>
            <a:lvl1pPr>
              <a:defRPr/>
            </a:lvl1pPr>
          </a:lstStyle>
          <a:p>
            <a:pPr>
              <a:defRPr/>
            </a:pPr>
            <a:endParaRPr lang="pt-BR"/>
          </a:p>
        </p:txBody>
      </p:sp>
      <p:sp>
        <p:nvSpPr>
          <p:cNvPr id="6" name="Rectangle 5"/>
          <p:cNvSpPr>
            <a:spLocks noGrp="1" noChangeArrowheads="1"/>
          </p:cNvSpPr>
          <p:nvPr>
            <p:ph type="ftr" sz="quarter" idx="11"/>
          </p:nvPr>
        </p:nvSpPr>
        <p:spPr/>
        <p:txBody>
          <a:bodyPr/>
          <a:lstStyle>
            <a:lvl1pPr>
              <a:defRPr/>
            </a:lvl1pPr>
          </a:lstStyle>
          <a:p>
            <a:pPr>
              <a:defRPr/>
            </a:pPr>
            <a:endParaRPr lang="pt-BR"/>
          </a:p>
        </p:txBody>
      </p:sp>
      <p:sp>
        <p:nvSpPr>
          <p:cNvPr id="7" name="Rectangle 6"/>
          <p:cNvSpPr>
            <a:spLocks noGrp="1" noChangeArrowheads="1"/>
          </p:cNvSpPr>
          <p:nvPr>
            <p:ph type="sldNum" sz="quarter" idx="12"/>
          </p:nvPr>
        </p:nvSpPr>
        <p:spPr/>
        <p:txBody>
          <a:bodyPr/>
          <a:lstStyle>
            <a:lvl1pPr>
              <a:defRPr/>
            </a:lvl1pPr>
          </a:lstStyle>
          <a:p>
            <a:pPr>
              <a:defRPr/>
            </a:pPr>
            <a:fld id="{BF5D5609-945A-4322-B7F7-E3FCA8D92EF4}" type="slidenum">
              <a:rPr lang="pt-BR"/>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lum/>
          </a:blip>
          <a:srcRect/>
          <a:stretch>
            <a:fillRect l="-17000" r="-17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ln>
        </p:spPr>
        <p:txBody>
          <a:bodyPr vert="horz" wrap="square" lIns="92075" tIns="46038" rIns="92075" bIns="46038" numCol="1" anchor="ctr" anchorCtr="0" compatLnSpc="1"/>
          <a:lstStyle/>
          <a:p>
            <a:pPr lvl="0"/>
            <a:r>
              <a:rPr lang="pt-BR" smtClean="0"/>
              <a:t>Click to edit Master title style</a:t>
            </a:r>
            <a:endParaRPr lang="pt-BR" smtClean="0"/>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ln>
        </p:spPr>
        <p:txBody>
          <a:bodyPr vert="horz" wrap="square" lIns="92075" tIns="46038" rIns="92075" bIns="46038" numCol="1" anchor="t" anchorCtr="0" compatLnSpc="1"/>
          <a:lstStyle/>
          <a:p>
            <a:pPr lvl="0"/>
            <a:r>
              <a:rPr lang="pt-BR" smtClean="0"/>
              <a:t>Click to edit Master text styles</a:t>
            </a:r>
            <a:endParaRPr lang="pt-BR" smtClean="0"/>
          </a:p>
          <a:p>
            <a:pPr lvl="1"/>
            <a:r>
              <a:rPr lang="pt-BR" smtClean="0"/>
              <a:t>Second level</a:t>
            </a:r>
            <a:endParaRPr lang="pt-BR" smtClean="0"/>
          </a:p>
          <a:p>
            <a:pPr lvl="2"/>
            <a:r>
              <a:rPr lang="pt-BR" smtClean="0"/>
              <a:t>Third level</a:t>
            </a:r>
            <a:endParaRPr lang="pt-BR" smtClean="0"/>
          </a:p>
          <a:p>
            <a:pPr lvl="3"/>
            <a:r>
              <a:rPr lang="pt-BR" smtClean="0"/>
              <a:t>Fourth level</a:t>
            </a:r>
            <a:endParaRPr lang="pt-BR" smtClean="0"/>
          </a:p>
          <a:p>
            <a:pPr lvl="4"/>
            <a:r>
              <a:rPr lang="pt-BR" smtClean="0"/>
              <a:t>Fifth level</a:t>
            </a:r>
            <a:endParaRPr lang="pt-BR"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none" lIns="92075" tIns="46038" rIns="92075" bIns="46038" numCol="1" anchor="ctr" anchorCtr="0" compatLnSpc="1"/>
          <a:lstStyle>
            <a:lvl1pPr algn="l">
              <a:defRPr sz="1400" b="0">
                <a:solidFill>
                  <a:schemeClr val="tx1"/>
                </a:solidFill>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none" lIns="92075" tIns="46038" rIns="92075" bIns="46038" numCol="1" anchor="ctr" anchorCtr="0" compatLnSpc="1"/>
          <a:lstStyle>
            <a:lvl1pPr>
              <a:defRPr sz="1400" b="0">
                <a:solidFill>
                  <a:schemeClr val="tx1"/>
                </a:solidFill>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none" lIns="92075" tIns="46038" rIns="92075" bIns="46038" numCol="1" anchor="ctr" anchorCtr="0" compatLnSpc="1"/>
          <a:lstStyle>
            <a:lvl1pPr algn="r">
              <a:defRPr sz="1400" b="0">
                <a:solidFill>
                  <a:schemeClr val="tx1"/>
                </a:solidFill>
              </a:defRPr>
            </a:lvl1pPr>
          </a:lstStyle>
          <a:p>
            <a:pPr>
              <a:defRPr/>
            </a:pPr>
            <a:fld id="{C685709A-53F4-4E08-BD1B-26E93DFEB616}" type="slidenum">
              <a:rPr lang="pt-BR"/>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panose="020B0604020202020204" pitchFamily="34" charset="0"/>
        </a:defRPr>
      </a:lvl2pPr>
      <a:lvl3pPr algn="ctr" rtl="0" eaLnBrk="0" fontAlgn="base" hangingPunct="0">
        <a:spcBef>
          <a:spcPct val="0"/>
        </a:spcBef>
        <a:spcAft>
          <a:spcPct val="0"/>
        </a:spcAft>
        <a:defRPr sz="4400" b="1">
          <a:solidFill>
            <a:schemeClr val="tx2"/>
          </a:solidFill>
          <a:latin typeface="Arial" panose="020B0604020202020204" pitchFamily="34" charset="0"/>
        </a:defRPr>
      </a:lvl3pPr>
      <a:lvl4pPr algn="ctr" rtl="0" eaLnBrk="0" fontAlgn="base" hangingPunct="0">
        <a:spcBef>
          <a:spcPct val="0"/>
        </a:spcBef>
        <a:spcAft>
          <a:spcPct val="0"/>
        </a:spcAft>
        <a:defRPr sz="4400" b="1">
          <a:solidFill>
            <a:schemeClr val="tx2"/>
          </a:solidFill>
          <a:latin typeface="Arial" panose="020B0604020202020204" pitchFamily="34" charset="0"/>
        </a:defRPr>
      </a:lvl4pPr>
      <a:lvl5pPr algn="ctr" rtl="0" eaLnBrk="0" fontAlgn="base" hangingPunct="0">
        <a:spcBef>
          <a:spcPct val="0"/>
        </a:spcBef>
        <a:spcAft>
          <a:spcPct val="0"/>
        </a:spcAft>
        <a:defRPr sz="4400" b="1">
          <a:solidFill>
            <a:schemeClr val="tx2"/>
          </a:solidFill>
          <a:latin typeface="Arial" panose="020B0604020202020204" pitchFamily="34" charset="0"/>
        </a:defRPr>
      </a:lvl5pPr>
      <a:lvl6pPr marL="457200" algn="ctr" rtl="0" eaLnBrk="0" fontAlgn="base" hangingPunct="0">
        <a:spcBef>
          <a:spcPct val="0"/>
        </a:spcBef>
        <a:spcAft>
          <a:spcPct val="0"/>
        </a:spcAft>
        <a:defRPr sz="4400" b="1">
          <a:solidFill>
            <a:schemeClr val="tx2"/>
          </a:solidFill>
          <a:latin typeface="Arial" panose="020B0604020202020204" pitchFamily="34" charset="0"/>
        </a:defRPr>
      </a:lvl6pPr>
      <a:lvl7pPr marL="914400" algn="ctr" rtl="0" eaLnBrk="0" fontAlgn="base" hangingPunct="0">
        <a:spcBef>
          <a:spcPct val="0"/>
        </a:spcBef>
        <a:spcAft>
          <a:spcPct val="0"/>
        </a:spcAft>
        <a:defRPr sz="4400" b="1">
          <a:solidFill>
            <a:schemeClr val="tx2"/>
          </a:solidFill>
          <a:latin typeface="Arial" panose="020B0604020202020204" pitchFamily="34" charset="0"/>
        </a:defRPr>
      </a:lvl7pPr>
      <a:lvl8pPr marL="1371600" algn="ctr" rtl="0" eaLnBrk="0" fontAlgn="base" hangingPunct="0">
        <a:spcBef>
          <a:spcPct val="0"/>
        </a:spcBef>
        <a:spcAft>
          <a:spcPct val="0"/>
        </a:spcAft>
        <a:defRPr sz="4400" b="1">
          <a:solidFill>
            <a:schemeClr val="tx2"/>
          </a:solidFill>
          <a:latin typeface="Arial" panose="020B0604020202020204" pitchFamily="34" charset="0"/>
        </a:defRPr>
      </a:lvl8pPr>
      <a:lvl9pPr marL="1828800" algn="ctr" rtl="0" eaLnBrk="0" fontAlgn="base" hangingPunct="0">
        <a:spcBef>
          <a:spcPct val="0"/>
        </a:spcBef>
        <a:spcAft>
          <a:spcPct val="0"/>
        </a:spcAft>
        <a:defRPr sz="44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FF0066"/>
        </a:buClr>
        <a:buFont typeface="Wingdings" panose="05000000000000000000"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anose="05000000000000000000"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anose="05000000000000000000"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GI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6.xml"/><Relationship Id="rId2" Type="http://schemas.openxmlformats.org/officeDocument/2006/relationships/image" Target="../media/image18.png"/><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6.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G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image" Target="../media/image27.G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image" Target="../media/image28.GI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image" Target="../media/image29.GI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image" Target="../media/image30.GIF"/></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6.xml"/><Relationship Id="rId2" Type="http://schemas.openxmlformats.org/officeDocument/2006/relationships/image" Target="../media/image32.GIF"/><Relationship Id="rId1" Type="http://schemas.openxmlformats.org/officeDocument/2006/relationships/image" Target="../media/image31.GIF"/></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6.xml"/><Relationship Id="rId2" Type="http://schemas.openxmlformats.org/officeDocument/2006/relationships/image" Target="../media/image34.GIF"/><Relationship Id="rId1" Type="http://schemas.openxmlformats.org/officeDocument/2006/relationships/image" Target="../media/image33.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image" Target="../media/image35.GI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image" Target="../media/image36.GI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image" Target="../media/image37.GI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41.GIF"/><Relationship Id="rId1" Type="http://schemas.openxmlformats.org/officeDocument/2006/relationships/image" Target="../media/image40.GI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14.GI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42.GIF"/></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hyperlink" Target="http://eclipse.gsfc.nasa.gov/SEgoogle/SEgoogle2051/SE2075Jan16Tgoogle.html" TargetMode="External"/><Relationship Id="rId2" Type="http://schemas.openxmlformats.org/officeDocument/2006/relationships/image" Target="../media/image44.png"/><Relationship Id="rId1"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11.GIF"/></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6.xml"/><Relationship Id="rId2" Type="http://schemas.openxmlformats.org/officeDocument/2006/relationships/image" Target="../media/image13.GIF"/><Relationship Id="rId1"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6596063"/>
            <a:ext cx="9144000" cy="261937"/>
          </a:xfrm>
          <a:prstGeom prst="rect">
            <a:avLst/>
          </a:prstGeom>
          <a:noFill/>
        </p:spPr>
        <p:txBody>
          <a:bodyPr>
            <a:spAutoFit/>
          </a:bodyPr>
          <a:lstStyle>
            <a:defPPr>
              <a:defRPr lang="pt-BR"/>
            </a:defPPr>
            <a:lvl1pPr algn="ctr" rtl="0" eaLnBrk="0" fontAlgn="base" hangingPunct="0">
              <a:spcBef>
                <a:spcPct val="0"/>
              </a:spcBef>
              <a:spcAft>
                <a:spcPct val="0"/>
              </a:spcAft>
              <a:defRPr sz="1600" b="1" kern="1200">
                <a:solidFill>
                  <a:srgbClr val="FF0066"/>
                </a:solidFill>
                <a:latin typeface="Arial" panose="020B0604020202020204" pitchFamily="34" charset="0"/>
                <a:ea typeface="+mn-ea"/>
                <a:cs typeface="+mn-cs"/>
              </a:defRPr>
            </a:lvl1pPr>
            <a:lvl2pPr marL="457200" algn="ctr" rtl="0" eaLnBrk="0" fontAlgn="base" hangingPunct="0">
              <a:spcBef>
                <a:spcPct val="0"/>
              </a:spcBef>
              <a:spcAft>
                <a:spcPct val="0"/>
              </a:spcAft>
              <a:defRPr sz="1600" b="1" kern="1200">
                <a:solidFill>
                  <a:srgbClr val="FF0066"/>
                </a:solidFill>
                <a:latin typeface="Arial" panose="020B0604020202020204" pitchFamily="34" charset="0"/>
                <a:ea typeface="+mn-ea"/>
                <a:cs typeface="+mn-cs"/>
              </a:defRPr>
            </a:lvl2pPr>
            <a:lvl3pPr marL="914400" algn="ctr" rtl="0" eaLnBrk="0" fontAlgn="base" hangingPunct="0">
              <a:spcBef>
                <a:spcPct val="0"/>
              </a:spcBef>
              <a:spcAft>
                <a:spcPct val="0"/>
              </a:spcAft>
              <a:defRPr sz="1600" b="1" kern="1200">
                <a:solidFill>
                  <a:srgbClr val="FF0066"/>
                </a:solidFill>
                <a:latin typeface="Arial" panose="020B0604020202020204" pitchFamily="34" charset="0"/>
                <a:ea typeface="+mn-ea"/>
                <a:cs typeface="+mn-cs"/>
              </a:defRPr>
            </a:lvl3pPr>
            <a:lvl4pPr marL="1371600" algn="ctr" rtl="0" eaLnBrk="0" fontAlgn="base" hangingPunct="0">
              <a:spcBef>
                <a:spcPct val="0"/>
              </a:spcBef>
              <a:spcAft>
                <a:spcPct val="0"/>
              </a:spcAft>
              <a:defRPr sz="1600" b="1" kern="1200">
                <a:solidFill>
                  <a:srgbClr val="FF0066"/>
                </a:solidFill>
                <a:latin typeface="Arial" panose="020B0604020202020204" pitchFamily="34" charset="0"/>
                <a:ea typeface="+mn-ea"/>
                <a:cs typeface="+mn-cs"/>
              </a:defRPr>
            </a:lvl4pPr>
            <a:lvl5pPr marL="1828800" algn="ctr" rtl="0" eaLnBrk="0" fontAlgn="base" hangingPunct="0">
              <a:spcBef>
                <a:spcPct val="0"/>
              </a:spcBef>
              <a:spcAft>
                <a:spcPct val="0"/>
              </a:spcAft>
              <a:defRPr sz="1600" b="1" kern="1200">
                <a:solidFill>
                  <a:srgbClr val="FF0066"/>
                </a:solidFill>
                <a:latin typeface="Arial" panose="020B0604020202020204" pitchFamily="34" charset="0"/>
                <a:ea typeface="+mn-ea"/>
                <a:cs typeface="+mn-cs"/>
              </a:defRPr>
            </a:lvl5pPr>
            <a:lvl6pPr marL="2286000" algn="l" defTabSz="914400" rtl="0" eaLnBrk="1" latinLnBrk="0" hangingPunct="1">
              <a:defRPr sz="1600" b="1" kern="1200">
                <a:solidFill>
                  <a:srgbClr val="FF0066"/>
                </a:solidFill>
                <a:latin typeface="Arial" panose="020B0604020202020204" pitchFamily="34" charset="0"/>
                <a:ea typeface="+mn-ea"/>
                <a:cs typeface="+mn-cs"/>
              </a:defRPr>
            </a:lvl6pPr>
            <a:lvl7pPr marL="2743200" algn="l" defTabSz="914400" rtl="0" eaLnBrk="1" latinLnBrk="0" hangingPunct="1">
              <a:defRPr sz="1600" b="1" kern="1200">
                <a:solidFill>
                  <a:srgbClr val="FF0066"/>
                </a:solidFill>
                <a:latin typeface="Arial" panose="020B0604020202020204" pitchFamily="34" charset="0"/>
                <a:ea typeface="+mn-ea"/>
                <a:cs typeface="+mn-cs"/>
              </a:defRPr>
            </a:lvl7pPr>
            <a:lvl8pPr marL="3200400" algn="l" defTabSz="914400" rtl="0" eaLnBrk="1" latinLnBrk="0" hangingPunct="1">
              <a:defRPr sz="1600" b="1" kern="1200">
                <a:solidFill>
                  <a:srgbClr val="FF0066"/>
                </a:solidFill>
                <a:latin typeface="Arial" panose="020B0604020202020204" pitchFamily="34" charset="0"/>
                <a:ea typeface="+mn-ea"/>
                <a:cs typeface="+mn-cs"/>
              </a:defRPr>
            </a:lvl8pPr>
            <a:lvl9pPr marL="3657600" algn="l" defTabSz="914400" rtl="0" eaLnBrk="1" latinLnBrk="0" hangingPunct="1">
              <a:defRPr sz="1600" b="1" kern="1200">
                <a:solidFill>
                  <a:srgbClr val="FF0066"/>
                </a:solidFill>
                <a:latin typeface="Arial" panose="020B0604020202020204" pitchFamily="34" charset="0"/>
                <a:ea typeface="+mn-ea"/>
                <a:cs typeface="+mn-cs"/>
              </a:defRPr>
            </a:lvl9pPr>
          </a:lstStyle>
          <a:p>
            <a:pPr algn="l">
              <a:defRPr/>
            </a:pPr>
            <a:r>
              <a:rPr lang="pt-BR" sz="1100" dirty="0" smtClean="0">
                <a:solidFill>
                  <a:schemeClr val="accent2">
                    <a:lumMod val="40000"/>
                    <a:lumOff val="60000"/>
                  </a:schemeClr>
                </a:solidFill>
                <a:latin typeface="Century Gothic" panose="020B0502020202020204" pitchFamily="34" charset="0"/>
              </a:rPr>
              <a:t>Imagem de fundo: céu de São Carlos na data de fundação do observatório Dietrich </a:t>
            </a:r>
            <a:r>
              <a:rPr lang="pt-BR" sz="1100" dirty="0" err="1" smtClean="0">
                <a:solidFill>
                  <a:schemeClr val="accent2">
                    <a:lumMod val="40000"/>
                    <a:lumOff val="60000"/>
                  </a:schemeClr>
                </a:solidFill>
                <a:latin typeface="Century Gothic" panose="020B0502020202020204" pitchFamily="34" charset="0"/>
              </a:rPr>
              <a:t>Schiel</a:t>
            </a:r>
            <a:r>
              <a:rPr lang="pt-BR" sz="1100" dirty="0" smtClean="0">
                <a:solidFill>
                  <a:schemeClr val="accent2">
                    <a:lumMod val="40000"/>
                    <a:lumOff val="60000"/>
                  </a:schemeClr>
                </a:solidFill>
                <a:latin typeface="Century Gothic" panose="020B0502020202020204" pitchFamily="34" charset="0"/>
              </a:rPr>
              <a:t> (10/04/86, 20:00 TL) crédito: </a:t>
            </a:r>
            <a:r>
              <a:rPr lang="pt-BR" sz="1100" dirty="0" err="1" smtClean="0">
                <a:solidFill>
                  <a:schemeClr val="accent2">
                    <a:lumMod val="40000"/>
                    <a:lumOff val="60000"/>
                  </a:schemeClr>
                </a:solidFill>
                <a:latin typeface="Century Gothic" panose="020B0502020202020204" pitchFamily="34" charset="0"/>
              </a:rPr>
              <a:t>Stellarium</a:t>
            </a:r>
            <a:endParaRPr lang="pt-BR" sz="1100" dirty="0">
              <a:solidFill>
                <a:schemeClr val="accent2">
                  <a:lumMod val="40000"/>
                  <a:lumOff val="60000"/>
                </a:schemeClr>
              </a:solidFill>
              <a:latin typeface="Century Gothic" panose="020B0502020202020204" pitchFamily="34" charset="0"/>
            </a:endParaRPr>
          </a:p>
        </p:txBody>
      </p:sp>
      <p:sp>
        <p:nvSpPr>
          <p:cNvPr id="4099"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ln>
        </p:spPr>
        <p:txBody>
          <a:bodyPr/>
          <a:lstStyle/>
          <a:p>
            <a:endParaRPr lang="pt-BR">
              <a:latin typeface="Century Gothic" panose="020B0502020202020204" pitchFamily="34" charset="0"/>
            </a:endParaRPr>
          </a:p>
        </p:txBody>
      </p:sp>
      <p:sp>
        <p:nvSpPr>
          <p:cNvPr id="4100"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ln>
        </p:spPr>
        <p:txBody>
          <a:bodyPr/>
          <a:lstStyle/>
          <a:p>
            <a:endParaRPr lang="pt-BR">
              <a:latin typeface="Century Gothic" panose="020B0502020202020204" pitchFamily="34" charset="0"/>
            </a:endParaRPr>
          </a:p>
        </p:txBody>
      </p:sp>
      <p:sp>
        <p:nvSpPr>
          <p:cNvPr id="4101"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ln>
        </p:spPr>
        <p:txBody>
          <a:bodyPr/>
          <a:lstStyle/>
          <a:p>
            <a:endParaRPr lang="pt-BR">
              <a:latin typeface="Century Gothic" panose="020B0502020202020204" pitchFamily="34" charset="0"/>
            </a:endParaRPr>
          </a:p>
        </p:txBody>
      </p:sp>
      <p:sp>
        <p:nvSpPr>
          <p:cNvPr id="9" name="Subtítulo 3"/>
          <p:cNvSpPr txBox="1"/>
          <p:nvPr/>
        </p:nvSpPr>
        <p:spPr bwMode="auto">
          <a:xfrm>
            <a:off x="1483568" y="2900536"/>
            <a:ext cx="6400800" cy="1752600"/>
          </a:xfrm>
          <a:prstGeom prst="rect">
            <a:avLst/>
          </a:prstGeom>
          <a:noFill/>
          <a:ln w="9525">
            <a:noFill/>
            <a:miter lim="800000"/>
          </a:ln>
        </p:spPr>
        <p:txBody>
          <a:bodyPr lIns="92075" tIns="46038" rIns="92075" bIns="46038"/>
          <a:lstStyle/>
          <a:p>
            <a:pPr>
              <a:spcBef>
                <a:spcPct val="20000"/>
              </a:spcBef>
              <a:buClr>
                <a:srgbClr val="FF0066"/>
              </a:buClr>
              <a:buFont typeface="Wingdings" panose="05000000000000000000" pitchFamily="2" charset="2"/>
              <a:buNone/>
              <a:defRPr/>
            </a:pPr>
            <a:r>
              <a:rPr lang="pt-BR" sz="4400" kern="0" dirty="0" smtClean="0">
                <a:solidFill>
                  <a:schemeClr val="bg1"/>
                </a:solidFill>
                <a:latin typeface="Century Gothic" panose="020B0502020202020204" pitchFamily="34" charset="0"/>
              </a:rPr>
              <a:t>Eclipses Solares</a:t>
            </a:r>
            <a:endParaRPr lang="pt-BR" sz="4400" kern="0" dirty="0">
              <a:solidFill>
                <a:schemeClr val="tx1"/>
              </a:solidFill>
              <a:latin typeface="Century Gothic" panose="020B0502020202020204" pitchFamily="34" charset="0"/>
            </a:endParaRPr>
          </a:p>
        </p:txBody>
      </p:sp>
      <p:pic>
        <p:nvPicPr>
          <p:cNvPr id="10" name="Picture 2"/>
          <p:cNvPicPr>
            <a:picLocks noChangeAspect="1" noChangeArrowheads="1"/>
          </p:cNvPicPr>
          <p:nvPr/>
        </p:nvPicPr>
        <p:blipFill>
          <a:blip r:embed="rId1" cstate="print"/>
          <a:srcRect/>
          <a:stretch>
            <a:fillRect/>
          </a:stretch>
        </p:blipFill>
        <p:spPr bwMode="auto">
          <a:xfrm>
            <a:off x="144016" y="66528"/>
            <a:ext cx="2699792" cy="1448280"/>
          </a:xfrm>
          <a:prstGeom prst="rect">
            <a:avLst/>
          </a:prstGeom>
          <a:noFill/>
          <a:ln w="9525">
            <a:noFill/>
            <a:miter lim="800000"/>
            <a:headEnd/>
            <a:tailEnd/>
          </a:ln>
        </p:spPr>
      </p:pic>
      <p:pic>
        <p:nvPicPr>
          <p:cNvPr id="11" name="Picture 13"/>
          <p:cNvPicPr>
            <a:picLocks noChangeAspect="1" noChangeArrowheads="1"/>
          </p:cNvPicPr>
          <p:nvPr/>
        </p:nvPicPr>
        <p:blipFill>
          <a:blip r:embed="rId2" cstate="print"/>
          <a:srcRect/>
          <a:stretch>
            <a:fillRect/>
          </a:stretch>
        </p:blipFill>
        <p:spPr bwMode="auto">
          <a:xfrm>
            <a:off x="7020272" y="44624"/>
            <a:ext cx="1523820" cy="1296144"/>
          </a:xfrm>
          <a:prstGeom prst="rect">
            <a:avLst/>
          </a:prstGeom>
          <a:noFill/>
          <a:ln w="9525">
            <a:noFill/>
            <a:miter lim="800000"/>
            <a:headEnd/>
            <a:tailEnd/>
          </a:ln>
        </p:spPr>
      </p:pic>
      <p:sp>
        <p:nvSpPr>
          <p:cNvPr id="12" name="Retângulo 11"/>
          <p:cNvSpPr/>
          <p:nvPr/>
        </p:nvSpPr>
        <p:spPr>
          <a:xfrm>
            <a:off x="5701362" y="1213302"/>
            <a:ext cx="4055214" cy="415498"/>
          </a:xfrm>
          <a:prstGeom prst="rect">
            <a:avLst/>
          </a:prstGeom>
        </p:spPr>
        <p:txBody>
          <a:bodyPr wrap="square">
            <a:spAutoFit/>
          </a:bodyPr>
          <a:lstStyle/>
          <a:p>
            <a:pPr algn="ctr"/>
            <a:r>
              <a:rPr lang="pt-BR" sz="1050" b="1" dirty="0" smtClean="0">
                <a:solidFill>
                  <a:schemeClr val="bg1"/>
                </a:solidFill>
                <a:latin typeface="Century Gothic" panose="020B0502020202020204" pitchFamily="34" charset="0"/>
              </a:rPr>
              <a:t>Centro de Divulgação da Astronomia</a:t>
            </a:r>
            <a:endParaRPr lang="pt-BR" sz="1050" b="1" dirty="0" smtClean="0">
              <a:solidFill>
                <a:schemeClr val="bg1"/>
              </a:solidFill>
              <a:latin typeface="Century Gothic" panose="020B0502020202020204" pitchFamily="34" charset="0"/>
            </a:endParaRPr>
          </a:p>
          <a:p>
            <a:pPr algn="ctr"/>
            <a:r>
              <a:rPr lang="pt-BR" sz="1050" b="1" dirty="0" smtClean="0">
                <a:solidFill>
                  <a:schemeClr val="bg1"/>
                </a:solidFill>
                <a:latin typeface="Century Gothic" panose="020B0502020202020204" pitchFamily="34" charset="0"/>
              </a:rPr>
              <a:t>Observatório Dietrich </a:t>
            </a:r>
            <a:r>
              <a:rPr lang="pt-BR" sz="1050" b="1" dirty="0" err="1" smtClean="0">
                <a:solidFill>
                  <a:schemeClr val="bg1"/>
                </a:solidFill>
                <a:latin typeface="Century Gothic" panose="020B0502020202020204" pitchFamily="34" charset="0"/>
              </a:rPr>
              <a:t>Schiel</a:t>
            </a:r>
            <a:endParaRPr lang="pt-BR" sz="1050" b="1" dirty="0" smtClean="0">
              <a:solidFill>
                <a:schemeClr val="bg1"/>
              </a:solidFill>
              <a:latin typeface="Century Gothic" panose="020B0502020202020204" pitchFamily="34" charset="0"/>
            </a:endParaRPr>
          </a:p>
        </p:txBody>
      </p:sp>
      <p:sp>
        <p:nvSpPr>
          <p:cNvPr id="13" name="CaixaDeTexto 12"/>
          <p:cNvSpPr txBox="1"/>
          <p:nvPr/>
        </p:nvSpPr>
        <p:spPr>
          <a:xfrm>
            <a:off x="5652120" y="5212357"/>
            <a:ext cx="3456384" cy="1077218"/>
          </a:xfrm>
          <a:prstGeom prst="rect">
            <a:avLst/>
          </a:prstGeom>
          <a:noFill/>
        </p:spPr>
        <p:txBody>
          <a:bodyPr wrap="square" rtlCol="0">
            <a:spAutoFit/>
          </a:bodyPr>
          <a:lstStyle/>
          <a:p>
            <a:pPr algn="l"/>
            <a:r>
              <a:rPr lang="pt-BR" sz="2000" dirty="0" smtClean="0">
                <a:solidFill>
                  <a:schemeClr val="bg1"/>
                </a:solidFill>
                <a:latin typeface="Century Gothic" panose="020B0502020202020204" pitchFamily="34" charset="0"/>
              </a:rPr>
              <a:t>Jorge </a:t>
            </a:r>
            <a:r>
              <a:rPr lang="pt-BR" sz="2000" dirty="0" err="1" smtClean="0">
                <a:solidFill>
                  <a:schemeClr val="bg1"/>
                </a:solidFill>
                <a:latin typeface="Century Gothic" panose="020B0502020202020204" pitchFamily="34" charset="0"/>
              </a:rPr>
              <a:t>Hönel</a:t>
            </a:r>
            <a:endParaRPr lang="pt-BR" sz="2000" dirty="0" smtClean="0">
              <a:solidFill>
                <a:schemeClr val="bg1"/>
              </a:solidFill>
              <a:latin typeface="Century Gothic" panose="020B0502020202020204" pitchFamily="34" charset="0"/>
            </a:endParaRPr>
          </a:p>
          <a:p>
            <a:pPr algn="l"/>
            <a:r>
              <a:rPr lang="pt-BR" sz="1400" dirty="0" smtClean="0">
                <a:solidFill>
                  <a:schemeClr val="bg1"/>
                </a:solidFill>
                <a:latin typeface="Century Gothic" panose="020B0502020202020204" pitchFamily="34" charset="0"/>
              </a:rPr>
              <a:t>Observatório  Dietrich Schiel</a:t>
            </a:r>
            <a:endParaRPr lang="pt-BR" sz="1400" dirty="0" smtClean="0">
              <a:solidFill>
                <a:schemeClr val="bg1"/>
              </a:solidFill>
              <a:latin typeface="Century Gothic" panose="020B0502020202020204" pitchFamily="34" charset="0"/>
            </a:endParaRPr>
          </a:p>
          <a:p>
            <a:pPr algn="l"/>
            <a:r>
              <a:rPr lang="pt-BR" sz="1400" dirty="0" smtClean="0">
                <a:solidFill>
                  <a:schemeClr val="bg1"/>
                </a:solidFill>
                <a:latin typeface="Century Gothic" panose="020B0502020202020204" pitchFamily="34" charset="0"/>
              </a:rPr>
              <a:t>/CDCC/USP</a:t>
            </a:r>
            <a:endParaRPr lang="pt-BR" sz="1400" dirty="0" smtClean="0">
              <a:solidFill>
                <a:schemeClr val="bg1"/>
              </a:solidFill>
              <a:latin typeface="Century Gothic" panose="020B0502020202020204" pitchFamily="34" charset="0"/>
            </a:endParaRPr>
          </a:p>
          <a:p>
            <a:endParaRPr lang="pt-BR" dirty="0">
              <a:solidFill>
                <a:schemeClr val="accent1"/>
              </a:solidFill>
            </a:endParaRPr>
          </a:p>
        </p:txBody>
      </p:sp>
      <p:pic>
        <p:nvPicPr>
          <p:cNvPr id="16" name="Picture 2" descr="C:\Users\ANDRE\Documents\1-OBSERVATÓRIO\1-ATIVIDADES\4-Minicursos\4-minicurso-Eclipses-2sem-2014\divulgacao\figura-para-facebook-eclipses.jpg"/>
          <p:cNvPicPr>
            <a:picLocks noChangeAspect="1" noChangeArrowheads="1"/>
          </p:cNvPicPr>
          <p:nvPr/>
        </p:nvPicPr>
        <p:blipFill>
          <a:blip r:embed="rId3" cstate="print"/>
          <a:srcRect/>
          <a:stretch>
            <a:fillRect/>
          </a:stretch>
        </p:blipFill>
        <p:spPr bwMode="auto">
          <a:xfrm>
            <a:off x="3563888" y="188640"/>
            <a:ext cx="2160315" cy="2160315"/>
          </a:xfrm>
          <a:prstGeom prst="rect">
            <a:avLst/>
          </a:prstGeom>
          <a:noFill/>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eclipse.gsfc.nasa.gov/SEplot/SEplot2051/SE2067Dec06H.GIF"/>
          <p:cNvPicPr>
            <a:picLocks noChangeAspect="1" noChangeArrowheads="1"/>
          </p:cNvPicPr>
          <p:nvPr/>
        </p:nvPicPr>
        <p:blipFill>
          <a:blip r:embed="rId1" cstate="print"/>
          <a:srcRect/>
          <a:stretch>
            <a:fillRect/>
          </a:stretch>
        </p:blipFill>
        <p:spPr bwMode="auto">
          <a:xfrm>
            <a:off x="3851920" y="0"/>
            <a:ext cx="5292080" cy="6854684"/>
          </a:xfrm>
          <a:prstGeom prst="rect">
            <a:avLst/>
          </a:prstGeom>
          <a:noFill/>
        </p:spPr>
      </p:pic>
      <p:sp>
        <p:nvSpPr>
          <p:cNvPr id="4" name="CaixaDeTexto 3"/>
          <p:cNvSpPr txBox="1"/>
          <p:nvPr/>
        </p:nvSpPr>
        <p:spPr>
          <a:xfrm>
            <a:off x="251520" y="1268760"/>
            <a:ext cx="2808312" cy="1815882"/>
          </a:xfrm>
          <a:prstGeom prst="rect">
            <a:avLst/>
          </a:prstGeom>
          <a:noFill/>
        </p:spPr>
        <p:txBody>
          <a:bodyPr wrap="square" rtlCol="0">
            <a:spAutoFit/>
          </a:bodyPr>
          <a:lstStyle/>
          <a:p>
            <a:r>
              <a:rPr lang="pt-BR" sz="2800" dirty="0" smtClean="0">
                <a:solidFill>
                  <a:schemeClr val="bg1"/>
                </a:solidFill>
              </a:rPr>
              <a:t>Nomenclatura da efemérides de um eclipse solar</a:t>
            </a:r>
            <a:endParaRPr lang="pt-BR" sz="28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srcRect/>
          <a:stretch>
            <a:fillRect/>
          </a:stretch>
        </p:blipFill>
        <p:spPr bwMode="auto">
          <a:xfrm>
            <a:off x="1857375" y="260648"/>
            <a:ext cx="5429250" cy="2000250"/>
          </a:xfrm>
          <a:prstGeom prst="rect">
            <a:avLst/>
          </a:prstGeom>
          <a:noFill/>
          <a:ln w="9525">
            <a:noFill/>
            <a:miter lim="800000"/>
            <a:headEnd/>
            <a:tailEnd/>
          </a:ln>
        </p:spPr>
      </p:pic>
      <p:sp>
        <p:nvSpPr>
          <p:cNvPr id="4" name="CaixaDeTexto 3"/>
          <p:cNvSpPr txBox="1"/>
          <p:nvPr/>
        </p:nvSpPr>
        <p:spPr>
          <a:xfrm>
            <a:off x="251520" y="2564904"/>
            <a:ext cx="8568952" cy="4093428"/>
          </a:xfrm>
          <a:prstGeom prst="rect">
            <a:avLst/>
          </a:prstGeom>
          <a:noFill/>
        </p:spPr>
        <p:txBody>
          <a:bodyPr wrap="square" rtlCol="0">
            <a:spAutoFit/>
          </a:bodyPr>
          <a:lstStyle/>
          <a:p>
            <a:pPr algn="l"/>
            <a:r>
              <a:rPr lang="pt-BR" sz="2000" dirty="0" smtClean="0">
                <a:solidFill>
                  <a:schemeClr val="bg1"/>
                </a:solidFill>
              </a:rPr>
              <a:t>Tipo do Eclipse: Eclipse Solar Híbrido de 06 de Dezembro de 2067</a:t>
            </a:r>
            <a:endParaRPr lang="pt-BR" sz="2000" dirty="0" smtClean="0">
              <a:solidFill>
                <a:schemeClr val="bg1"/>
              </a:solidFill>
            </a:endParaRPr>
          </a:p>
          <a:p>
            <a:pPr algn="l"/>
            <a:endParaRPr lang="pt-BR" sz="2000" dirty="0" smtClean="0">
              <a:solidFill>
                <a:schemeClr val="bg1"/>
              </a:solidFill>
            </a:endParaRPr>
          </a:p>
          <a:p>
            <a:pPr algn="l"/>
            <a:r>
              <a:rPr lang="pt-BR" sz="2000" dirty="0" smtClean="0">
                <a:solidFill>
                  <a:schemeClr val="bg1"/>
                </a:solidFill>
              </a:rPr>
              <a:t>Instante da Conjunção Geocêntrica e sua Data Juliana</a:t>
            </a:r>
            <a:endParaRPr lang="pt-BR" sz="2000" dirty="0" smtClean="0">
              <a:solidFill>
                <a:schemeClr val="bg1"/>
              </a:solidFill>
            </a:endParaRPr>
          </a:p>
          <a:p>
            <a:pPr algn="l"/>
            <a:endParaRPr lang="pt-BR" sz="2000" dirty="0" smtClean="0">
              <a:solidFill>
                <a:schemeClr val="bg1"/>
              </a:solidFill>
            </a:endParaRPr>
          </a:p>
          <a:p>
            <a:pPr algn="l"/>
            <a:r>
              <a:rPr lang="pt-BR" sz="2000" dirty="0" smtClean="0">
                <a:solidFill>
                  <a:schemeClr val="bg1"/>
                </a:solidFill>
              </a:rPr>
              <a:t>Instante do máximo do Eclipse e sua Data Juliana</a:t>
            </a:r>
            <a:endParaRPr lang="pt-BR" sz="2000" dirty="0" smtClean="0">
              <a:solidFill>
                <a:schemeClr val="bg1"/>
              </a:solidFill>
            </a:endParaRPr>
          </a:p>
          <a:p>
            <a:pPr algn="l"/>
            <a:endParaRPr lang="pt-BR" sz="2000" dirty="0" smtClean="0">
              <a:solidFill>
                <a:schemeClr val="bg1"/>
              </a:solidFill>
            </a:endParaRPr>
          </a:p>
          <a:p>
            <a:pPr algn="l"/>
            <a:r>
              <a:rPr lang="pt-BR" sz="2000" dirty="0" smtClean="0">
                <a:solidFill>
                  <a:schemeClr val="bg1"/>
                </a:solidFill>
              </a:rPr>
              <a:t>Magnitude do Eclipse  (Lua/Sol) – razão do tamanho aparente</a:t>
            </a:r>
            <a:endParaRPr lang="pt-BR" sz="2000" dirty="0" smtClean="0">
              <a:solidFill>
                <a:schemeClr val="bg1"/>
              </a:solidFill>
            </a:endParaRPr>
          </a:p>
          <a:p>
            <a:pPr algn="l"/>
            <a:endParaRPr lang="pt-BR" sz="2000" dirty="0" smtClean="0">
              <a:solidFill>
                <a:schemeClr val="bg1"/>
              </a:solidFill>
            </a:endParaRPr>
          </a:p>
          <a:p>
            <a:pPr algn="l"/>
            <a:r>
              <a:rPr lang="pt-BR" sz="2000" dirty="0" err="1" smtClean="0">
                <a:solidFill>
                  <a:schemeClr val="bg1"/>
                </a:solidFill>
              </a:rPr>
              <a:t>Gamma</a:t>
            </a:r>
            <a:r>
              <a:rPr lang="pt-BR" sz="2000" dirty="0" smtClean="0">
                <a:solidFill>
                  <a:schemeClr val="bg1"/>
                </a:solidFill>
              </a:rPr>
              <a:t> – distância do eixo da sombra ao centro da Terra</a:t>
            </a:r>
            <a:endParaRPr lang="pt-BR" sz="2000" dirty="0" smtClean="0">
              <a:solidFill>
                <a:schemeClr val="bg1"/>
              </a:solidFill>
            </a:endParaRPr>
          </a:p>
          <a:p>
            <a:pPr algn="l"/>
            <a:endParaRPr lang="pt-BR" sz="2000" dirty="0" smtClean="0">
              <a:solidFill>
                <a:schemeClr val="bg1"/>
              </a:solidFill>
            </a:endParaRPr>
          </a:p>
          <a:p>
            <a:pPr algn="l"/>
            <a:r>
              <a:rPr lang="pt-BR" sz="2000" dirty="0" smtClean="0">
                <a:solidFill>
                  <a:schemeClr val="bg1"/>
                </a:solidFill>
              </a:rPr>
              <a:t>Número da Série de </a:t>
            </a:r>
            <a:r>
              <a:rPr lang="pt-BR" sz="2000" dirty="0" err="1" smtClean="0">
                <a:solidFill>
                  <a:schemeClr val="bg1"/>
                </a:solidFill>
              </a:rPr>
              <a:t>Saros</a:t>
            </a:r>
            <a:endParaRPr lang="pt-BR" sz="2000" dirty="0" smtClean="0">
              <a:solidFill>
                <a:schemeClr val="bg1"/>
              </a:solidFill>
            </a:endParaRPr>
          </a:p>
          <a:p>
            <a:pPr algn="l"/>
            <a:endParaRPr lang="pt-BR" sz="2000" dirty="0" smtClean="0">
              <a:solidFill>
                <a:schemeClr val="bg1"/>
              </a:solidFill>
            </a:endParaRPr>
          </a:p>
          <a:p>
            <a:pPr algn="l"/>
            <a:r>
              <a:rPr lang="pt-BR" sz="2000" dirty="0" smtClean="0">
                <a:solidFill>
                  <a:schemeClr val="bg1"/>
                </a:solidFill>
              </a:rPr>
              <a:t>Número do membro dentro da Série de </a:t>
            </a:r>
            <a:r>
              <a:rPr lang="pt-BR" sz="2000" dirty="0" err="1" smtClean="0">
                <a:solidFill>
                  <a:schemeClr val="bg1"/>
                </a:solidFill>
              </a:rPr>
              <a:t>Saros</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cstate="print"/>
          <a:srcRect/>
          <a:stretch>
            <a:fillRect/>
          </a:stretch>
        </p:blipFill>
        <p:spPr bwMode="auto">
          <a:xfrm>
            <a:off x="251520" y="116631"/>
            <a:ext cx="4032448" cy="2761951"/>
          </a:xfrm>
          <a:prstGeom prst="rect">
            <a:avLst/>
          </a:prstGeom>
          <a:noFill/>
          <a:ln w="9525">
            <a:noFill/>
            <a:miter lim="800000"/>
            <a:headEnd/>
            <a:tailEnd/>
          </a:ln>
        </p:spPr>
      </p:pic>
      <p:sp>
        <p:nvSpPr>
          <p:cNvPr id="4" name="Rectangle 3"/>
          <p:cNvSpPr>
            <a:spLocks noChangeArrowheads="1"/>
          </p:cNvSpPr>
          <p:nvPr/>
        </p:nvSpPr>
        <p:spPr bwMode="auto">
          <a:xfrm>
            <a:off x="251520" y="3549424"/>
            <a:ext cx="8712968" cy="1819699"/>
          </a:xfrm>
          <a:prstGeom prst="rect">
            <a:avLst/>
          </a:prstGeom>
          <a:solidFill>
            <a:srgbClr val="FFFFFF"/>
          </a:solidFill>
          <a:ln w="9525">
            <a:noFill/>
            <a:miter lim="800000"/>
          </a:ln>
          <a:effectLst/>
        </p:spPr>
        <p:txBody>
          <a:bodyPr vert="horz" wrap="square" lIns="0" tIns="0" rIns="71415" bIns="952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pt-BR" sz="2800" b="0" i="0" u="none" strike="noStrike" cap="none" normalizeH="0" baseline="0" dirty="0" err="1" smtClean="0">
                <a:ln>
                  <a:noFill/>
                </a:ln>
                <a:solidFill>
                  <a:srgbClr val="000000"/>
                </a:solidFill>
                <a:effectLst/>
                <a:latin typeface="Arial Unicode MS" panose="020B0604020202020204" pitchFamily="34" charset="-128"/>
                <a:cs typeface="Arial" panose="020B0604020202020204" pitchFamily="34" charset="0"/>
              </a:rPr>
              <a:t>R.A.</a:t>
            </a:r>
            <a:r>
              <a:rPr kumimoji="0" lang="pt-BR" sz="2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 – Ascensão Reta </a:t>
            </a:r>
            <a:endParaRPr kumimoji="0" lang="pt-BR" sz="2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pt-BR" sz="2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Dec. - Declinação </a:t>
            </a:r>
            <a:endParaRPr kumimoji="0" lang="pt-BR" sz="2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pt-BR" sz="2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S.D. – </a:t>
            </a:r>
            <a:r>
              <a:rPr kumimoji="0" lang="pt-BR" sz="2800" b="0" i="0" u="none" strike="noStrike" cap="none" normalizeH="0" baseline="0" dirty="0" err="1" smtClean="0">
                <a:ln>
                  <a:noFill/>
                </a:ln>
                <a:solidFill>
                  <a:srgbClr val="000000"/>
                </a:solidFill>
                <a:effectLst/>
                <a:latin typeface="Arial Unicode MS" panose="020B0604020202020204" pitchFamily="34" charset="-128"/>
                <a:cs typeface="Arial" panose="020B0604020202020204" pitchFamily="34" charset="0"/>
              </a:rPr>
              <a:t>Semi-Diâmetro</a:t>
            </a:r>
            <a:r>
              <a:rPr kumimoji="0" lang="pt-BR" sz="2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 Aparente do Sol </a:t>
            </a:r>
            <a:endParaRPr kumimoji="0" lang="pt-BR" sz="2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pt-BR" sz="2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H.P. – Paralaxe Horizontal</a:t>
            </a:r>
            <a:r>
              <a:rPr kumimoji="0" lang="pt-BR" sz="2800" b="0" i="0" u="none" strike="noStrike" cap="none" normalizeH="0" dirty="0" smtClean="0">
                <a:ln>
                  <a:noFill/>
                </a:ln>
                <a:solidFill>
                  <a:srgbClr val="000000"/>
                </a:solidFill>
                <a:effectLst/>
                <a:latin typeface="Arial Unicode MS" panose="020B0604020202020204" pitchFamily="34" charset="-128"/>
                <a:cs typeface="Arial" panose="020B0604020202020204" pitchFamily="34" charset="0"/>
              </a:rPr>
              <a:t> ou Paralaxe Solar</a:t>
            </a:r>
            <a:r>
              <a:rPr kumimoji="0" lang="pt-BR"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pt-BR" sz="6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cstate="print"/>
          <a:srcRect/>
          <a:stretch>
            <a:fillRect/>
          </a:stretch>
        </p:blipFill>
        <p:spPr bwMode="auto">
          <a:xfrm>
            <a:off x="4230799" y="188640"/>
            <a:ext cx="4563033" cy="3096344"/>
          </a:xfrm>
          <a:prstGeom prst="rect">
            <a:avLst/>
          </a:prstGeom>
          <a:noFill/>
          <a:ln w="9525">
            <a:noFill/>
            <a:miter lim="800000"/>
            <a:headEnd/>
            <a:tailEnd/>
          </a:ln>
        </p:spPr>
      </p:pic>
      <p:sp>
        <p:nvSpPr>
          <p:cNvPr id="3075" name="Rectangle 3"/>
          <p:cNvSpPr>
            <a:spLocks noChangeArrowheads="1"/>
          </p:cNvSpPr>
          <p:nvPr/>
        </p:nvSpPr>
        <p:spPr bwMode="auto">
          <a:xfrm>
            <a:off x="251520" y="3549424"/>
            <a:ext cx="8712968" cy="1819699"/>
          </a:xfrm>
          <a:prstGeom prst="rect">
            <a:avLst/>
          </a:prstGeom>
          <a:solidFill>
            <a:srgbClr val="FFFFFF"/>
          </a:solidFill>
          <a:ln w="9525">
            <a:noFill/>
            <a:miter lim="800000"/>
          </a:ln>
          <a:effectLst/>
        </p:spPr>
        <p:txBody>
          <a:bodyPr vert="horz" wrap="square" lIns="0" tIns="0" rIns="71415" bIns="952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pt-BR" sz="2800" b="0" i="0" u="none" strike="noStrike" cap="none" normalizeH="0" baseline="0" dirty="0" err="1" smtClean="0">
                <a:ln>
                  <a:noFill/>
                </a:ln>
                <a:solidFill>
                  <a:srgbClr val="000000"/>
                </a:solidFill>
                <a:effectLst/>
                <a:latin typeface="Arial Unicode MS" panose="020B0604020202020204" pitchFamily="34" charset="-128"/>
                <a:cs typeface="Arial" panose="020B0604020202020204" pitchFamily="34" charset="0"/>
              </a:rPr>
              <a:t>R.A.</a:t>
            </a:r>
            <a:r>
              <a:rPr kumimoji="0" lang="pt-BR" sz="2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 – Ascensão Reta </a:t>
            </a:r>
            <a:endParaRPr kumimoji="0" lang="pt-BR" sz="2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pt-BR" sz="2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Dec. - Declinação </a:t>
            </a:r>
            <a:endParaRPr kumimoji="0" lang="pt-BR" sz="2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pt-BR" sz="2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S.D. – </a:t>
            </a:r>
            <a:r>
              <a:rPr kumimoji="0" lang="pt-BR" sz="2800" b="0" i="0" u="none" strike="noStrike" cap="none" normalizeH="0" baseline="0" dirty="0" err="1" smtClean="0">
                <a:ln>
                  <a:noFill/>
                </a:ln>
                <a:solidFill>
                  <a:srgbClr val="000000"/>
                </a:solidFill>
                <a:effectLst/>
                <a:latin typeface="Arial Unicode MS" panose="020B0604020202020204" pitchFamily="34" charset="-128"/>
                <a:cs typeface="Arial" panose="020B0604020202020204" pitchFamily="34" charset="0"/>
              </a:rPr>
              <a:t>Semi-Diâmetro</a:t>
            </a:r>
            <a:r>
              <a:rPr kumimoji="0" lang="pt-BR" sz="2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 Aparente da Lua </a:t>
            </a:r>
            <a:endParaRPr kumimoji="0" lang="pt-BR" sz="2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pt-BR" sz="2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H.P. – Paralaxe Horizontal</a:t>
            </a:r>
            <a:r>
              <a:rPr kumimoji="0" lang="pt-BR" sz="2800" b="0" i="0" u="none" strike="noStrike" cap="none" normalizeH="0" dirty="0" smtClean="0">
                <a:ln>
                  <a:noFill/>
                </a:ln>
                <a:solidFill>
                  <a:srgbClr val="000000"/>
                </a:solidFill>
                <a:effectLst/>
                <a:latin typeface="Arial Unicode MS" panose="020B0604020202020204" pitchFamily="34" charset="-128"/>
                <a:cs typeface="Arial" panose="020B0604020202020204" pitchFamily="34" charset="0"/>
              </a:rPr>
              <a:t> ou Paralaxe Lunar</a:t>
            </a:r>
            <a:r>
              <a:rPr kumimoji="0" lang="pt-BR"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pt-BR" sz="6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cstate="print"/>
          <a:srcRect/>
          <a:stretch>
            <a:fillRect/>
          </a:stretch>
        </p:blipFill>
        <p:spPr bwMode="auto">
          <a:xfrm>
            <a:off x="2867249" y="0"/>
            <a:ext cx="6276751" cy="6269087"/>
          </a:xfrm>
          <a:prstGeom prst="rect">
            <a:avLst/>
          </a:prstGeom>
          <a:noFill/>
          <a:ln w="9525">
            <a:noFill/>
            <a:miter lim="800000"/>
            <a:headEnd/>
            <a:tailEnd/>
          </a:ln>
        </p:spPr>
      </p:pic>
      <p:sp>
        <p:nvSpPr>
          <p:cNvPr id="4" name="CaixaDeTexto 3"/>
          <p:cNvSpPr txBox="1"/>
          <p:nvPr/>
        </p:nvSpPr>
        <p:spPr>
          <a:xfrm>
            <a:off x="2843808" y="6519446"/>
            <a:ext cx="6300192" cy="338554"/>
          </a:xfrm>
          <a:prstGeom prst="rect">
            <a:avLst/>
          </a:prstGeom>
          <a:noFill/>
        </p:spPr>
        <p:txBody>
          <a:bodyPr wrap="square" rtlCol="0">
            <a:spAutoFit/>
          </a:bodyPr>
          <a:lstStyle/>
          <a:p>
            <a:r>
              <a:rPr lang="pt-BR" dirty="0" smtClean="0">
                <a:solidFill>
                  <a:schemeClr val="bg1"/>
                </a:solidFill>
              </a:rPr>
              <a:t>Projeção Ortográfica da Evolução do Eclipse</a:t>
            </a:r>
            <a:endParaRPr lang="pt-BR" dirty="0">
              <a:solidFill>
                <a:schemeClr val="bg1"/>
              </a:solidFill>
            </a:endParaRPr>
          </a:p>
        </p:txBody>
      </p:sp>
      <p:sp>
        <p:nvSpPr>
          <p:cNvPr id="5" name="CaixaDeTexto 4"/>
          <p:cNvSpPr txBox="1"/>
          <p:nvPr/>
        </p:nvSpPr>
        <p:spPr>
          <a:xfrm>
            <a:off x="179512" y="764704"/>
            <a:ext cx="2592288" cy="2554545"/>
          </a:xfrm>
          <a:prstGeom prst="rect">
            <a:avLst/>
          </a:prstGeom>
          <a:noFill/>
        </p:spPr>
        <p:txBody>
          <a:bodyPr wrap="square" rtlCol="0">
            <a:spAutoFit/>
          </a:bodyPr>
          <a:lstStyle/>
          <a:p>
            <a:pPr algn="just"/>
            <a:r>
              <a:rPr lang="pt-BR" dirty="0" smtClean="0">
                <a:solidFill>
                  <a:schemeClr val="bg1"/>
                </a:solidFill>
              </a:rPr>
              <a:t>Ponto Sub Solar</a:t>
            </a:r>
            <a:endParaRPr lang="pt-BR" dirty="0" smtClean="0">
              <a:solidFill>
                <a:schemeClr val="bg1"/>
              </a:solidFill>
            </a:endParaRPr>
          </a:p>
          <a:p>
            <a:pPr algn="just"/>
            <a:r>
              <a:rPr lang="pt-BR" dirty="0" smtClean="0">
                <a:solidFill>
                  <a:schemeClr val="bg1"/>
                </a:solidFill>
              </a:rPr>
              <a:t>Local da superfície terrestre onde o Sol está na posição zenital no instante do máximo do eclipse.</a:t>
            </a:r>
            <a:endParaRPr lang="pt-BR" dirty="0" smtClean="0">
              <a:solidFill>
                <a:schemeClr val="bg1"/>
              </a:solidFill>
            </a:endParaRPr>
          </a:p>
          <a:p>
            <a:pPr algn="just"/>
            <a:r>
              <a:rPr lang="pt-BR" dirty="0" smtClean="0">
                <a:solidFill>
                  <a:schemeClr val="bg1"/>
                </a:solidFill>
              </a:rPr>
              <a:t>“Sol a Pino”</a:t>
            </a:r>
            <a:endParaRPr lang="pt-BR" dirty="0" smtClean="0">
              <a:solidFill>
                <a:schemeClr val="bg1"/>
              </a:solidFill>
            </a:endParaRPr>
          </a:p>
          <a:p>
            <a:pPr algn="just"/>
            <a:endParaRPr lang="pt-BR" dirty="0" smtClean="0">
              <a:solidFill>
                <a:schemeClr val="bg1"/>
              </a:solidFill>
            </a:endParaRPr>
          </a:p>
          <a:p>
            <a:pPr algn="just"/>
            <a:r>
              <a:rPr lang="pt-BR" dirty="0" err="1" smtClean="0">
                <a:solidFill>
                  <a:schemeClr val="bg1"/>
                </a:solidFill>
              </a:rPr>
              <a:t>Greatest</a:t>
            </a:r>
            <a:r>
              <a:rPr lang="pt-BR" dirty="0" smtClean="0">
                <a:solidFill>
                  <a:schemeClr val="bg1"/>
                </a:solidFill>
              </a:rPr>
              <a:t> Eclipse</a:t>
            </a:r>
            <a:endParaRPr lang="pt-BR" dirty="0" smtClean="0">
              <a:solidFill>
                <a:schemeClr val="bg1"/>
              </a:solidFill>
            </a:endParaRPr>
          </a:p>
          <a:p>
            <a:pPr algn="just"/>
            <a:r>
              <a:rPr lang="pt-BR" dirty="0" smtClean="0">
                <a:solidFill>
                  <a:schemeClr val="bg1"/>
                </a:solidFill>
              </a:rPr>
              <a:t>Máximo do Eclipse</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cstate="print"/>
          <a:srcRect/>
          <a:stretch>
            <a:fillRect/>
          </a:stretch>
        </p:blipFill>
        <p:spPr bwMode="auto">
          <a:xfrm>
            <a:off x="179512" y="188640"/>
            <a:ext cx="3312368" cy="2874224"/>
          </a:xfrm>
          <a:prstGeom prst="rect">
            <a:avLst/>
          </a:prstGeom>
          <a:noFill/>
          <a:ln w="9525">
            <a:noFill/>
            <a:miter lim="800000"/>
            <a:headEnd/>
            <a:tailEnd/>
          </a:ln>
        </p:spPr>
      </p:pic>
      <p:sp>
        <p:nvSpPr>
          <p:cNvPr id="5123" name="Rectangle 3"/>
          <p:cNvSpPr>
            <a:spLocks noChangeArrowheads="1"/>
          </p:cNvSpPr>
          <p:nvPr/>
        </p:nvSpPr>
        <p:spPr bwMode="auto">
          <a:xfrm>
            <a:off x="0" y="4268860"/>
            <a:ext cx="9144000" cy="2589140"/>
          </a:xfrm>
          <a:prstGeom prst="rect">
            <a:avLst/>
          </a:prstGeom>
          <a:solidFill>
            <a:srgbClr val="FFFFFF"/>
          </a:solidFill>
          <a:ln w="9525">
            <a:noFill/>
            <a:miter lim="800000"/>
          </a:ln>
          <a:effectLst/>
        </p:spPr>
        <p:txBody>
          <a:bodyPr vert="horz" wrap="square" lIns="0" tIns="0" rIns="71415" bIns="952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P1 – Instante da primeira tangência externa da Penumbra com o limbo da Terra.</a:t>
            </a:r>
            <a:br>
              <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br>
            <a:r>
              <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(Início da fase Parcial do Eclipse)</a:t>
            </a:r>
            <a:endPar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endParaRPr lang="pt-BR" sz="1800" b="0" dirty="0" smtClean="0">
              <a:solidFill>
                <a:srgbClr val="000000"/>
              </a:solidFill>
              <a:latin typeface="Arial Unicode MS" panose="020B060402020202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P2 - Instante da primeira tangência interna da Penumbra com o limbo da Terra. </a:t>
            </a:r>
            <a:endPar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endParaRPr lang="pt-BR" sz="1800" b="0" dirty="0" smtClean="0">
              <a:solidFill>
                <a:srgbClr val="000000"/>
              </a:solidFill>
              <a:latin typeface="Arial Unicode MS" panose="020B060402020202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P3 – Instante da última tangência interna da Penumbra com o Limbo da Terra. </a:t>
            </a:r>
            <a:endPar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endParaRPr lang="pt-BR" sz="1800" b="0" dirty="0" smtClean="0">
              <a:solidFill>
                <a:srgbClr val="000000"/>
              </a:solidFill>
              <a:latin typeface="Arial Unicode MS" panose="020B060402020202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P4 – Instante da última tangência externa da Penumbra com o limbo da Terra.</a:t>
            </a:r>
            <a:endPar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lang="pt-BR" sz="1800" b="0" dirty="0" smtClean="0">
                <a:solidFill>
                  <a:srgbClr val="000000"/>
                </a:solidFill>
                <a:latin typeface="Arial Unicode MS" panose="020B0604020202020204" pitchFamily="34" charset="-128"/>
                <a:cs typeface="Arial" panose="020B0604020202020204" pitchFamily="34" charset="0"/>
              </a:rPr>
              <a:t>(Final da fase Parcial do Eclipse)</a:t>
            </a:r>
            <a:r>
              <a:rPr kumimoji="0" lang="pt-BR"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pt-BR" sz="4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4501896" y="29184"/>
            <a:ext cx="4211960" cy="420681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cstate="print"/>
          <a:srcRect/>
          <a:stretch>
            <a:fillRect/>
          </a:stretch>
        </p:blipFill>
        <p:spPr bwMode="auto">
          <a:xfrm>
            <a:off x="2709862" y="476672"/>
            <a:ext cx="3724275" cy="1171575"/>
          </a:xfrm>
          <a:prstGeom prst="rect">
            <a:avLst/>
          </a:prstGeom>
          <a:noFill/>
          <a:ln w="9525">
            <a:noFill/>
            <a:miter lim="800000"/>
            <a:headEnd/>
            <a:tailEnd/>
          </a:ln>
        </p:spPr>
      </p:pic>
      <p:sp>
        <p:nvSpPr>
          <p:cNvPr id="3" name="CaixaDeTexto 2"/>
          <p:cNvSpPr txBox="1"/>
          <p:nvPr/>
        </p:nvSpPr>
        <p:spPr>
          <a:xfrm>
            <a:off x="179512" y="2492896"/>
            <a:ext cx="8568952" cy="2677656"/>
          </a:xfrm>
          <a:prstGeom prst="rect">
            <a:avLst/>
          </a:prstGeom>
          <a:noFill/>
        </p:spPr>
        <p:txBody>
          <a:bodyPr wrap="square" rtlCol="0">
            <a:spAutoFit/>
          </a:bodyPr>
          <a:lstStyle/>
          <a:p>
            <a:pPr algn="l"/>
            <a:r>
              <a:rPr lang="pt-BR" sz="2400" dirty="0" smtClean="0">
                <a:solidFill>
                  <a:schemeClr val="bg1"/>
                </a:solidFill>
              </a:rPr>
              <a:t>Local Geográfico com a Circunstância Máxima do Eclipse</a:t>
            </a:r>
            <a:endParaRPr lang="pt-BR" sz="2400" dirty="0" smtClean="0">
              <a:solidFill>
                <a:schemeClr val="bg1"/>
              </a:solidFill>
            </a:endParaRPr>
          </a:p>
          <a:p>
            <a:pPr algn="l"/>
            <a:r>
              <a:rPr lang="pt-BR" sz="2400" dirty="0" smtClean="0">
                <a:solidFill>
                  <a:schemeClr val="bg1"/>
                </a:solidFill>
              </a:rPr>
              <a:t>             Lat. = latitude geográfica</a:t>
            </a:r>
            <a:endParaRPr lang="pt-BR" sz="2400" dirty="0" smtClean="0">
              <a:solidFill>
                <a:schemeClr val="bg1"/>
              </a:solidFill>
            </a:endParaRPr>
          </a:p>
          <a:p>
            <a:pPr algn="l"/>
            <a:r>
              <a:rPr lang="pt-BR" sz="2400" dirty="0" smtClean="0">
                <a:solidFill>
                  <a:schemeClr val="bg1"/>
                </a:solidFill>
              </a:rPr>
              <a:t>         Long. = longitude geográfica</a:t>
            </a:r>
            <a:endParaRPr lang="pt-BR" sz="2400" dirty="0" smtClean="0">
              <a:solidFill>
                <a:schemeClr val="bg1"/>
              </a:solidFill>
            </a:endParaRPr>
          </a:p>
          <a:p>
            <a:pPr algn="l"/>
            <a:r>
              <a:rPr lang="pt-BR" sz="2400" dirty="0" smtClean="0">
                <a:solidFill>
                  <a:schemeClr val="bg1"/>
                </a:solidFill>
              </a:rPr>
              <a:t>Path </a:t>
            </a:r>
            <a:r>
              <a:rPr lang="pt-BR" sz="2400" dirty="0" err="1" smtClean="0">
                <a:solidFill>
                  <a:schemeClr val="bg1"/>
                </a:solidFill>
              </a:rPr>
              <a:t>Width</a:t>
            </a:r>
            <a:r>
              <a:rPr lang="pt-BR" sz="2400" dirty="0" smtClean="0">
                <a:solidFill>
                  <a:schemeClr val="bg1"/>
                </a:solidFill>
              </a:rPr>
              <a:t> = dimensão da </a:t>
            </a:r>
            <a:r>
              <a:rPr lang="pt-BR" sz="2400" dirty="0" err="1" smtClean="0">
                <a:solidFill>
                  <a:schemeClr val="bg1"/>
                </a:solidFill>
              </a:rPr>
              <a:t>umbra</a:t>
            </a:r>
            <a:endParaRPr lang="pt-BR" sz="2400" dirty="0" smtClean="0">
              <a:solidFill>
                <a:schemeClr val="bg1"/>
              </a:solidFill>
            </a:endParaRPr>
          </a:p>
          <a:p>
            <a:pPr algn="l"/>
            <a:r>
              <a:rPr lang="pt-BR" sz="2400" dirty="0" smtClean="0">
                <a:solidFill>
                  <a:schemeClr val="bg1"/>
                </a:solidFill>
              </a:rPr>
              <a:t>    </a:t>
            </a:r>
            <a:r>
              <a:rPr lang="pt-BR" sz="2400" dirty="0" err="1" smtClean="0">
                <a:solidFill>
                  <a:schemeClr val="bg1"/>
                </a:solidFill>
              </a:rPr>
              <a:t>Duration</a:t>
            </a:r>
            <a:r>
              <a:rPr lang="pt-BR" sz="2400" dirty="0" smtClean="0">
                <a:solidFill>
                  <a:schemeClr val="bg1"/>
                </a:solidFill>
              </a:rPr>
              <a:t> = duração do máximo do eclipse</a:t>
            </a:r>
            <a:endParaRPr lang="pt-BR" sz="2400" dirty="0" smtClean="0">
              <a:solidFill>
                <a:schemeClr val="bg1"/>
              </a:solidFill>
            </a:endParaRPr>
          </a:p>
          <a:p>
            <a:pPr algn="l"/>
            <a:r>
              <a:rPr lang="pt-BR" sz="2400" dirty="0" smtClean="0">
                <a:solidFill>
                  <a:schemeClr val="bg1"/>
                </a:solidFill>
              </a:rPr>
              <a:t>      Sun Alt. = Altura do Sol na localidade</a:t>
            </a:r>
            <a:endParaRPr lang="pt-BR" sz="2400" dirty="0" smtClean="0">
              <a:solidFill>
                <a:schemeClr val="bg1"/>
              </a:solidFill>
            </a:endParaRPr>
          </a:p>
          <a:p>
            <a:pPr algn="l"/>
            <a:r>
              <a:rPr lang="pt-BR" sz="2400" dirty="0" smtClean="0">
                <a:solidFill>
                  <a:schemeClr val="bg1"/>
                </a:solidFill>
              </a:rPr>
              <a:t>   Sun </a:t>
            </a:r>
            <a:r>
              <a:rPr lang="pt-BR" sz="2400" dirty="0" err="1" smtClean="0">
                <a:solidFill>
                  <a:schemeClr val="bg1"/>
                </a:solidFill>
              </a:rPr>
              <a:t>Azm</a:t>
            </a:r>
            <a:r>
              <a:rPr lang="pt-BR" sz="2400" dirty="0" smtClean="0">
                <a:solidFill>
                  <a:schemeClr val="bg1"/>
                </a:solidFill>
              </a:rPr>
              <a:t>. = Azimute do Sol na localidade </a:t>
            </a:r>
            <a:endParaRPr lang="pt-BR" sz="24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1" cstate="print"/>
          <a:srcRect/>
          <a:stretch>
            <a:fillRect/>
          </a:stretch>
        </p:blipFill>
        <p:spPr bwMode="auto">
          <a:xfrm>
            <a:off x="5292080" y="188640"/>
            <a:ext cx="3648050" cy="2764244"/>
          </a:xfrm>
          <a:prstGeom prst="rect">
            <a:avLst/>
          </a:prstGeom>
          <a:noFill/>
          <a:ln w="9525">
            <a:noFill/>
            <a:miter lim="800000"/>
            <a:headEnd/>
            <a:tailEnd/>
          </a:ln>
        </p:spPr>
      </p:pic>
      <p:sp>
        <p:nvSpPr>
          <p:cNvPr id="10243" name="Rectangle 3"/>
          <p:cNvSpPr>
            <a:spLocks noChangeArrowheads="1"/>
          </p:cNvSpPr>
          <p:nvPr/>
        </p:nvSpPr>
        <p:spPr bwMode="auto">
          <a:xfrm>
            <a:off x="0" y="3861048"/>
            <a:ext cx="8892480" cy="2758417"/>
          </a:xfrm>
          <a:prstGeom prst="rect">
            <a:avLst/>
          </a:prstGeom>
          <a:solidFill>
            <a:srgbClr val="FFFFFF"/>
          </a:solidFill>
          <a:ln w="9525">
            <a:noFill/>
            <a:miter lim="800000"/>
          </a:ln>
          <a:effectLst/>
        </p:spPr>
        <p:txBody>
          <a:bodyPr vert="horz" wrap="square" lIns="0" tIns="0" rIns="71415" bIns="952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U1 – Instante da primeira tangência externa da </a:t>
            </a:r>
            <a:r>
              <a:rPr kumimoji="0" lang="pt-BR" sz="1800" b="0" i="0" u="none" strike="noStrike" cap="none" normalizeH="0" baseline="0" dirty="0" err="1" smtClean="0">
                <a:ln>
                  <a:noFill/>
                </a:ln>
                <a:solidFill>
                  <a:srgbClr val="000000"/>
                </a:solidFill>
                <a:effectLst/>
                <a:latin typeface="Arial Unicode MS" panose="020B0604020202020204" pitchFamily="34" charset="-128"/>
                <a:cs typeface="Arial" panose="020B0604020202020204" pitchFamily="34" charset="0"/>
              </a:rPr>
              <a:t>Umbra</a:t>
            </a:r>
            <a:r>
              <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 com o limbo da Terra.</a:t>
            </a:r>
            <a:endPar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 (Início da fase Total do Eclipse) </a:t>
            </a:r>
            <a:endPar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U2 - Instante da primeira tangência interna da </a:t>
            </a:r>
            <a:r>
              <a:rPr kumimoji="0" lang="pt-BR" sz="1800" b="0" i="0" u="none" strike="noStrike" cap="none" normalizeH="0" baseline="0" dirty="0" err="1" smtClean="0">
                <a:ln>
                  <a:noFill/>
                </a:ln>
                <a:solidFill>
                  <a:srgbClr val="000000"/>
                </a:solidFill>
                <a:effectLst/>
                <a:latin typeface="Arial Unicode MS" panose="020B0604020202020204" pitchFamily="34" charset="-128"/>
                <a:cs typeface="Arial" panose="020B0604020202020204" pitchFamily="34" charset="0"/>
              </a:rPr>
              <a:t>Umbra</a:t>
            </a:r>
            <a:r>
              <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 com o limbo da Terra.</a:t>
            </a:r>
            <a:endPar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 </a:t>
            </a:r>
            <a:endPar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U3 – Instante da última tangência interna as </a:t>
            </a:r>
            <a:r>
              <a:rPr kumimoji="0" lang="pt-BR" sz="1800" b="0" i="0" u="none" strike="noStrike" cap="none" normalizeH="0" baseline="0" dirty="0" err="1" smtClean="0">
                <a:ln>
                  <a:noFill/>
                </a:ln>
                <a:solidFill>
                  <a:srgbClr val="000000"/>
                </a:solidFill>
                <a:effectLst/>
                <a:latin typeface="Arial Unicode MS" panose="020B0604020202020204" pitchFamily="34" charset="-128"/>
                <a:cs typeface="Arial" panose="020B0604020202020204" pitchFamily="34" charset="0"/>
              </a:rPr>
              <a:t>Umbra</a:t>
            </a:r>
            <a:r>
              <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 com o Limbo da Terra. </a:t>
            </a:r>
            <a:endPar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U4 - Instante da última tangência externa da </a:t>
            </a:r>
            <a:r>
              <a:rPr kumimoji="0" lang="pt-BR" sz="1800" b="0" i="0" u="none" strike="noStrike" cap="none" normalizeH="0" baseline="0" dirty="0" err="1" smtClean="0">
                <a:ln>
                  <a:noFill/>
                </a:ln>
                <a:solidFill>
                  <a:srgbClr val="000000"/>
                </a:solidFill>
                <a:effectLst/>
                <a:latin typeface="Arial Unicode MS" panose="020B0604020202020204" pitchFamily="34" charset="-128"/>
                <a:cs typeface="Arial" panose="020B0604020202020204" pitchFamily="34" charset="0"/>
              </a:rPr>
              <a:t>Umbra</a:t>
            </a:r>
            <a:r>
              <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rPr>
              <a:t> com o limbo da Terra.</a:t>
            </a:r>
            <a:endPar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lang="pt-BR" sz="1800" b="0" dirty="0" smtClean="0">
                <a:solidFill>
                  <a:srgbClr val="000000"/>
                </a:solidFill>
                <a:latin typeface="Arial Unicode MS" panose="020B0604020202020204" pitchFamily="34" charset="-128"/>
                <a:cs typeface="Arial" panose="020B0604020202020204" pitchFamily="34" charset="0"/>
              </a:rPr>
              <a:t>(Final da Fase Total do Eclipse)</a:t>
            </a:r>
            <a:endParaRPr kumimoji="0" lang="pt-BR" sz="1800" b="0" i="0" u="none" strike="noStrike" cap="none" normalizeH="0" baseline="0" dirty="0" smtClean="0">
              <a:ln>
                <a:noFill/>
              </a:ln>
              <a:solidFill>
                <a:srgbClr val="000000"/>
              </a:solidFill>
              <a:effectLst/>
              <a:latin typeface="Arial Unicode MS" panose="020B060402020202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pt-BR"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pt-BR" sz="4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 cstate="print"/>
          <a:srcRect/>
          <a:stretch>
            <a:fillRect/>
          </a:stretch>
        </p:blipFill>
        <p:spPr bwMode="auto">
          <a:xfrm>
            <a:off x="179512" y="188640"/>
            <a:ext cx="2846459" cy="2088232"/>
          </a:xfrm>
          <a:prstGeom prst="rect">
            <a:avLst/>
          </a:prstGeom>
          <a:noFill/>
          <a:ln w="9525">
            <a:noFill/>
            <a:miter lim="800000"/>
            <a:headEnd/>
            <a:tailEnd/>
          </a:ln>
        </p:spPr>
      </p:pic>
      <p:sp>
        <p:nvSpPr>
          <p:cNvPr id="4" name="CaixaDeTexto 3"/>
          <p:cNvSpPr txBox="1"/>
          <p:nvPr/>
        </p:nvSpPr>
        <p:spPr>
          <a:xfrm>
            <a:off x="611560" y="2564904"/>
            <a:ext cx="8064896" cy="2492990"/>
          </a:xfrm>
          <a:prstGeom prst="rect">
            <a:avLst/>
          </a:prstGeom>
          <a:noFill/>
        </p:spPr>
        <p:txBody>
          <a:bodyPr wrap="square" rtlCol="0">
            <a:spAutoFit/>
          </a:bodyPr>
          <a:lstStyle/>
          <a:p>
            <a:pPr algn="l"/>
            <a:r>
              <a:rPr lang="pt-BR" sz="2000" dirty="0" smtClean="0">
                <a:solidFill>
                  <a:schemeClr val="bg1"/>
                </a:solidFill>
              </a:rPr>
              <a:t>Método de Cálculo das Efemérides </a:t>
            </a:r>
            <a:r>
              <a:rPr lang="pt-BR" sz="2000" smtClean="0">
                <a:solidFill>
                  <a:schemeClr val="bg1"/>
                </a:solidFill>
              </a:rPr>
              <a:t>e Parâmetros do </a:t>
            </a:r>
            <a:r>
              <a:rPr lang="pt-BR" sz="2000" dirty="0" smtClean="0">
                <a:solidFill>
                  <a:schemeClr val="bg1"/>
                </a:solidFill>
              </a:rPr>
              <a:t>Eclipse </a:t>
            </a:r>
            <a:endParaRPr lang="pt-BR" sz="2000" dirty="0" smtClean="0">
              <a:solidFill>
                <a:schemeClr val="bg1"/>
              </a:solidFill>
            </a:endParaRPr>
          </a:p>
          <a:p>
            <a:pPr algn="l"/>
            <a:r>
              <a:rPr lang="pt-BR" sz="2000" dirty="0" err="1" smtClean="0">
                <a:solidFill>
                  <a:schemeClr val="bg1"/>
                </a:solidFill>
              </a:rPr>
              <a:t>Newcomb</a:t>
            </a:r>
            <a:r>
              <a:rPr lang="pt-BR" sz="2000" dirty="0" smtClean="0">
                <a:solidFill>
                  <a:schemeClr val="bg1"/>
                </a:solidFill>
              </a:rPr>
              <a:t> (Efeméride do Sol)</a:t>
            </a:r>
            <a:endParaRPr lang="pt-BR" sz="2000" dirty="0" smtClean="0">
              <a:solidFill>
                <a:schemeClr val="bg1"/>
              </a:solidFill>
            </a:endParaRPr>
          </a:p>
          <a:p>
            <a:pPr algn="l"/>
            <a:r>
              <a:rPr lang="pt-BR" sz="2000" dirty="0" smtClean="0">
                <a:solidFill>
                  <a:schemeClr val="bg1"/>
                </a:solidFill>
              </a:rPr>
              <a:t>ILE ( Efeméride da Lua)</a:t>
            </a:r>
            <a:endParaRPr lang="pt-BR" sz="2000" dirty="0" smtClean="0">
              <a:solidFill>
                <a:schemeClr val="bg1"/>
              </a:solidFill>
            </a:endParaRPr>
          </a:p>
          <a:p>
            <a:pPr algn="l"/>
            <a:r>
              <a:rPr lang="pt-BR" sz="2000" dirty="0" smtClean="0">
                <a:solidFill>
                  <a:schemeClr val="bg1"/>
                </a:solidFill>
                <a:latin typeface="Symbol" panose="05050102010706020507" pitchFamily="18" charset="2"/>
              </a:rPr>
              <a:t>D</a:t>
            </a:r>
            <a:r>
              <a:rPr lang="pt-BR" sz="2000" dirty="0" smtClean="0">
                <a:solidFill>
                  <a:schemeClr val="bg1"/>
                </a:solidFill>
              </a:rPr>
              <a:t>T = Tempo Dinâmico Terrestre  </a:t>
            </a:r>
            <a:r>
              <a:rPr lang="pt-BR" sz="2000" dirty="0" err="1" smtClean="0">
                <a:solidFill>
                  <a:schemeClr val="bg1"/>
                </a:solidFill>
              </a:rPr>
              <a:t>menosTempo</a:t>
            </a:r>
            <a:r>
              <a:rPr lang="pt-BR" sz="2000" dirty="0" smtClean="0">
                <a:solidFill>
                  <a:schemeClr val="bg1"/>
                </a:solidFill>
              </a:rPr>
              <a:t> Universal</a:t>
            </a:r>
            <a:endParaRPr lang="pt-BR" sz="2000" dirty="0" smtClean="0">
              <a:solidFill>
                <a:schemeClr val="bg1"/>
              </a:solidFill>
            </a:endParaRPr>
          </a:p>
          <a:p>
            <a:pPr algn="l"/>
            <a:r>
              <a:rPr lang="pt-BR" sz="2000" dirty="0" smtClean="0">
                <a:solidFill>
                  <a:schemeClr val="bg1"/>
                </a:solidFill>
              </a:rPr>
              <a:t>K1 = dimensão em raios lunares da Penumbra</a:t>
            </a:r>
            <a:endParaRPr lang="pt-BR" sz="2000" dirty="0" smtClean="0">
              <a:solidFill>
                <a:schemeClr val="bg1"/>
              </a:solidFill>
            </a:endParaRPr>
          </a:p>
          <a:p>
            <a:pPr algn="l"/>
            <a:r>
              <a:rPr lang="pt-BR" sz="2000" dirty="0" smtClean="0">
                <a:solidFill>
                  <a:schemeClr val="bg1"/>
                </a:solidFill>
              </a:rPr>
              <a:t>K2 = dimensão em raios lunares da </a:t>
            </a:r>
            <a:r>
              <a:rPr lang="pt-BR" sz="2000" dirty="0" err="1" smtClean="0">
                <a:solidFill>
                  <a:schemeClr val="bg1"/>
                </a:solidFill>
              </a:rPr>
              <a:t>Umbra</a:t>
            </a:r>
            <a:endParaRPr lang="pt-BR" sz="2000" dirty="0" smtClean="0">
              <a:solidFill>
                <a:schemeClr val="bg1"/>
              </a:solidFill>
            </a:endParaRPr>
          </a:p>
          <a:p>
            <a:pPr algn="l"/>
            <a:r>
              <a:rPr lang="pt-BR" sz="2000" dirty="0" err="1" smtClean="0">
                <a:solidFill>
                  <a:schemeClr val="bg1"/>
                </a:solidFill>
                <a:latin typeface="Symbol" panose="05050102010706020507" pitchFamily="18" charset="2"/>
              </a:rPr>
              <a:t>D</a:t>
            </a:r>
            <a:r>
              <a:rPr lang="pt-BR" sz="2000" dirty="0" err="1" smtClean="0">
                <a:solidFill>
                  <a:schemeClr val="bg1"/>
                </a:solidFill>
              </a:rPr>
              <a:t>b</a:t>
            </a:r>
            <a:r>
              <a:rPr lang="pt-BR" sz="2000" dirty="0" smtClean="0">
                <a:solidFill>
                  <a:schemeClr val="bg1"/>
                </a:solidFill>
              </a:rPr>
              <a:t> e </a:t>
            </a:r>
            <a:r>
              <a:rPr lang="pt-BR" sz="2000" dirty="0" smtClean="0">
                <a:solidFill>
                  <a:schemeClr val="bg1"/>
                </a:solidFill>
                <a:latin typeface="Symbol" panose="05050102010706020507" pitchFamily="18" charset="2"/>
              </a:rPr>
              <a:t>D</a:t>
            </a:r>
            <a:r>
              <a:rPr lang="pt-BR" sz="2000" dirty="0" smtClean="0">
                <a:solidFill>
                  <a:schemeClr val="bg1"/>
                </a:solidFill>
              </a:rPr>
              <a:t>l deslocamento da posição lunar</a:t>
            </a:r>
            <a:endParaRPr lang="pt-BR" dirty="0" smtClean="0">
              <a:solidFill>
                <a:schemeClr val="bg1"/>
              </a:solidFill>
            </a:endParaRPr>
          </a:p>
          <a:p>
            <a:endParaRPr lang="pt-BR" dirty="0"/>
          </a:p>
        </p:txBody>
      </p:sp>
      <p:sp>
        <p:nvSpPr>
          <p:cNvPr id="5" name="CaixaDeTexto 4"/>
          <p:cNvSpPr txBox="1"/>
          <p:nvPr/>
        </p:nvSpPr>
        <p:spPr>
          <a:xfrm>
            <a:off x="107504" y="5157192"/>
            <a:ext cx="8964488" cy="1323439"/>
          </a:xfrm>
          <a:prstGeom prst="rect">
            <a:avLst/>
          </a:prstGeom>
          <a:noFill/>
        </p:spPr>
        <p:txBody>
          <a:bodyPr wrap="square" rtlCol="0">
            <a:spAutoFit/>
          </a:bodyPr>
          <a:lstStyle/>
          <a:p>
            <a:pPr algn="l"/>
            <a:r>
              <a:rPr lang="fr-FR" dirty="0" smtClean="0">
                <a:solidFill>
                  <a:schemeClr val="bg1"/>
                </a:solidFill>
              </a:rPr>
              <a:t>VSOP87</a:t>
            </a:r>
            <a:r>
              <a:rPr lang="fr-FR" b="0" dirty="0" smtClean="0">
                <a:solidFill>
                  <a:schemeClr val="bg1"/>
                </a:solidFill>
              </a:rPr>
              <a:t>: </a:t>
            </a:r>
            <a:r>
              <a:rPr lang="fr-FR" i="1" dirty="0" smtClean="0">
                <a:solidFill>
                  <a:schemeClr val="bg1"/>
                </a:solidFill>
              </a:rPr>
              <a:t>Variations Séculaires des Orbites Planétaires</a:t>
            </a:r>
            <a:endParaRPr lang="fr-FR" i="1" dirty="0" smtClean="0">
              <a:solidFill>
                <a:schemeClr val="bg1"/>
              </a:solidFill>
            </a:endParaRPr>
          </a:p>
          <a:p>
            <a:pPr algn="l"/>
            <a:r>
              <a:rPr lang="fr-FR" dirty="0" smtClean="0">
                <a:solidFill>
                  <a:schemeClr val="bg1"/>
                </a:solidFill>
              </a:rPr>
              <a:t>ELP 2000-85</a:t>
            </a:r>
            <a:r>
              <a:rPr lang="fr-FR" b="0" i="1" dirty="0" smtClean="0">
                <a:solidFill>
                  <a:schemeClr val="bg1"/>
                </a:solidFill>
              </a:rPr>
              <a:t>: </a:t>
            </a:r>
            <a:r>
              <a:rPr lang="pt-BR" i="1" dirty="0" err="1" smtClean="0">
                <a:solidFill>
                  <a:schemeClr val="bg1"/>
                </a:solidFill>
              </a:rPr>
              <a:t>Éphéméride</a:t>
            </a:r>
            <a:r>
              <a:rPr lang="pt-BR" i="1" dirty="0" smtClean="0">
                <a:solidFill>
                  <a:schemeClr val="bg1"/>
                </a:solidFill>
              </a:rPr>
              <a:t> </a:t>
            </a:r>
            <a:r>
              <a:rPr lang="pt-BR" i="1" dirty="0" err="1" smtClean="0">
                <a:solidFill>
                  <a:schemeClr val="bg1"/>
                </a:solidFill>
              </a:rPr>
              <a:t>Lunaire</a:t>
            </a:r>
            <a:r>
              <a:rPr lang="pt-BR" i="1" dirty="0" smtClean="0">
                <a:solidFill>
                  <a:schemeClr val="bg1"/>
                </a:solidFill>
              </a:rPr>
              <a:t> </a:t>
            </a:r>
            <a:r>
              <a:rPr lang="pt-BR" i="1" dirty="0" err="1" smtClean="0">
                <a:solidFill>
                  <a:schemeClr val="bg1"/>
                </a:solidFill>
              </a:rPr>
              <a:t>Parisienne</a:t>
            </a:r>
            <a:endParaRPr lang="pt-BR" i="1" dirty="0" smtClean="0">
              <a:solidFill>
                <a:schemeClr val="bg1"/>
              </a:solidFill>
            </a:endParaRPr>
          </a:p>
          <a:p>
            <a:pPr algn="l"/>
            <a:r>
              <a:rPr lang="pt-BR" dirty="0" smtClean="0">
                <a:solidFill>
                  <a:schemeClr val="bg1"/>
                </a:solidFill>
              </a:rPr>
              <a:t>ILE</a:t>
            </a:r>
            <a:r>
              <a:rPr lang="pt-BR" i="1" dirty="0" smtClean="0">
                <a:solidFill>
                  <a:schemeClr val="bg1"/>
                </a:solidFill>
              </a:rPr>
              <a:t>: </a:t>
            </a:r>
            <a:r>
              <a:rPr lang="pt-BR" i="1" dirty="0" err="1" smtClean="0">
                <a:solidFill>
                  <a:schemeClr val="bg1"/>
                </a:solidFill>
              </a:rPr>
              <a:t>Improved</a:t>
            </a:r>
            <a:r>
              <a:rPr lang="pt-BR" i="1" dirty="0" smtClean="0">
                <a:solidFill>
                  <a:schemeClr val="bg1"/>
                </a:solidFill>
              </a:rPr>
              <a:t> Lunar </a:t>
            </a:r>
            <a:r>
              <a:rPr lang="pt-BR" i="1" dirty="0" err="1" smtClean="0">
                <a:solidFill>
                  <a:schemeClr val="bg1"/>
                </a:solidFill>
              </a:rPr>
              <a:t>Ephemeris</a:t>
            </a:r>
            <a:r>
              <a:rPr lang="pt-BR" i="1" dirty="0" smtClean="0">
                <a:solidFill>
                  <a:schemeClr val="bg1"/>
                </a:solidFill>
              </a:rPr>
              <a:t> </a:t>
            </a:r>
            <a:r>
              <a:rPr lang="pt-BR" sz="1400" dirty="0" smtClean="0">
                <a:solidFill>
                  <a:schemeClr val="bg1"/>
                </a:solidFill>
              </a:rPr>
              <a:t>(1954)</a:t>
            </a:r>
            <a:endParaRPr lang="pt-BR" sz="1400" dirty="0" smtClean="0">
              <a:solidFill>
                <a:schemeClr val="bg1"/>
              </a:solidFill>
            </a:endParaRPr>
          </a:p>
          <a:p>
            <a:pPr algn="l"/>
            <a:r>
              <a:rPr lang="pt-BR" dirty="0" err="1" smtClean="0">
                <a:solidFill>
                  <a:schemeClr val="bg1"/>
                </a:solidFill>
              </a:rPr>
              <a:t>Newcomb</a:t>
            </a:r>
            <a:r>
              <a:rPr lang="pt-BR" dirty="0" smtClean="0">
                <a:solidFill>
                  <a:schemeClr val="bg1"/>
                </a:solidFill>
              </a:rPr>
              <a:t>:</a:t>
            </a:r>
            <a:r>
              <a:rPr lang="pt-BR" sz="1400" dirty="0" smtClean="0">
                <a:solidFill>
                  <a:schemeClr val="bg1"/>
                </a:solidFill>
              </a:rPr>
              <a:t> Simon </a:t>
            </a:r>
            <a:r>
              <a:rPr lang="pt-BR" sz="1400" dirty="0" err="1" smtClean="0">
                <a:solidFill>
                  <a:schemeClr val="bg1"/>
                </a:solidFill>
              </a:rPr>
              <a:t>Newcomb</a:t>
            </a:r>
            <a:r>
              <a:rPr lang="pt-BR" sz="1400" dirty="0" smtClean="0">
                <a:solidFill>
                  <a:schemeClr val="bg1"/>
                </a:solidFill>
              </a:rPr>
              <a:t> - </a:t>
            </a:r>
            <a:r>
              <a:rPr lang="pt-BR" sz="1400" dirty="0" err="1" smtClean="0">
                <a:solidFill>
                  <a:schemeClr val="bg1"/>
                </a:solidFill>
              </a:rPr>
              <a:t>United</a:t>
            </a:r>
            <a:r>
              <a:rPr lang="pt-BR" sz="1400" dirty="0" smtClean="0">
                <a:solidFill>
                  <a:schemeClr val="bg1"/>
                </a:solidFill>
              </a:rPr>
              <a:t> States Naval </a:t>
            </a:r>
            <a:r>
              <a:rPr lang="pt-BR" sz="1400" dirty="0" err="1" smtClean="0">
                <a:solidFill>
                  <a:schemeClr val="bg1"/>
                </a:solidFill>
              </a:rPr>
              <a:t>Observatory</a:t>
            </a:r>
            <a:endParaRPr lang="pt-BR" sz="1400" dirty="0" smtClean="0">
              <a:solidFill>
                <a:schemeClr val="bg1"/>
              </a:solidFill>
            </a:endParaRPr>
          </a:p>
          <a:p>
            <a:pPr algn="l"/>
            <a:r>
              <a:rPr lang="pt-BR" dirty="0" smtClean="0">
                <a:solidFill>
                  <a:schemeClr val="bg1"/>
                </a:solidFill>
              </a:rPr>
              <a:t>JPL DE405  [</a:t>
            </a:r>
            <a:r>
              <a:rPr lang="pt-BR" dirty="0" err="1" smtClean="0">
                <a:solidFill>
                  <a:schemeClr val="bg1"/>
                </a:solidFill>
              </a:rPr>
              <a:t>Development</a:t>
            </a:r>
            <a:r>
              <a:rPr lang="pt-BR" dirty="0" smtClean="0">
                <a:solidFill>
                  <a:schemeClr val="bg1"/>
                </a:solidFill>
              </a:rPr>
              <a:t> </a:t>
            </a:r>
            <a:r>
              <a:rPr lang="pt-BR" dirty="0" err="1" smtClean="0">
                <a:solidFill>
                  <a:schemeClr val="bg1"/>
                </a:solidFill>
              </a:rPr>
              <a:t>Ephemeris</a:t>
            </a:r>
            <a:r>
              <a:rPr lang="pt-BR" dirty="0" smtClean="0">
                <a:solidFill>
                  <a:schemeClr val="bg1"/>
                </a:solidFill>
              </a:rPr>
              <a:t>]</a:t>
            </a:r>
            <a:r>
              <a:rPr lang="pt-BR" sz="1400" dirty="0" smtClean="0">
                <a:solidFill>
                  <a:schemeClr val="bg1"/>
                </a:solidFill>
              </a:rPr>
              <a:t>( </a:t>
            </a:r>
            <a:r>
              <a:rPr lang="pt-BR" sz="1400" dirty="0" err="1" smtClean="0">
                <a:solidFill>
                  <a:schemeClr val="bg1"/>
                </a:solidFill>
              </a:rPr>
              <a:t>Horizons</a:t>
            </a:r>
            <a:r>
              <a:rPr lang="pt-BR" sz="1400" dirty="0" smtClean="0">
                <a:solidFill>
                  <a:schemeClr val="bg1"/>
                </a:solidFill>
              </a:rPr>
              <a:t> </a:t>
            </a:r>
            <a:r>
              <a:rPr lang="pt-BR" sz="1400" dirty="0" err="1" smtClean="0">
                <a:solidFill>
                  <a:schemeClr val="bg1"/>
                </a:solidFill>
              </a:rPr>
              <a:t>Ephemeris</a:t>
            </a:r>
            <a:r>
              <a:rPr lang="pt-BR" sz="1400" dirty="0" smtClean="0">
                <a:solidFill>
                  <a:schemeClr val="bg1"/>
                </a:solidFill>
              </a:rPr>
              <a:t> - Jet </a:t>
            </a:r>
            <a:r>
              <a:rPr lang="pt-BR" sz="1400" dirty="0" err="1" smtClean="0">
                <a:solidFill>
                  <a:schemeClr val="bg1"/>
                </a:solidFill>
              </a:rPr>
              <a:t>Propulsion</a:t>
            </a:r>
            <a:r>
              <a:rPr lang="pt-BR" sz="1400" dirty="0" smtClean="0">
                <a:solidFill>
                  <a:schemeClr val="bg1"/>
                </a:solidFill>
              </a:rPr>
              <a:t> </a:t>
            </a:r>
            <a:r>
              <a:rPr lang="pt-BR" sz="1400" dirty="0" err="1" smtClean="0">
                <a:solidFill>
                  <a:schemeClr val="bg1"/>
                </a:solidFill>
              </a:rPr>
              <a:t>Laboratory</a:t>
            </a:r>
            <a:r>
              <a:rPr lang="pt-BR" sz="1400" dirty="0" smtClean="0">
                <a:solidFill>
                  <a:schemeClr val="bg1"/>
                </a:solidFill>
              </a:rPr>
              <a:t> - NASA)</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p:cNvPicPr>
            <a:picLocks noChangeAspect="1" noChangeArrowheads="1"/>
          </p:cNvPicPr>
          <p:nvPr/>
        </p:nvPicPr>
        <p:blipFill>
          <a:blip r:embed="rId1" cstate="print"/>
          <a:srcRect/>
          <a:stretch>
            <a:fillRect/>
          </a:stretch>
        </p:blipFill>
        <p:spPr bwMode="auto">
          <a:xfrm>
            <a:off x="5436096" y="4076700"/>
            <a:ext cx="3009900" cy="2781300"/>
          </a:xfrm>
          <a:prstGeom prst="rect">
            <a:avLst/>
          </a:prstGeom>
          <a:noFill/>
          <a:ln w="9525">
            <a:noFill/>
            <a:miter lim="800000"/>
            <a:headEnd/>
            <a:tailEnd/>
          </a:ln>
        </p:spPr>
      </p:pic>
      <p:pic>
        <p:nvPicPr>
          <p:cNvPr id="8194" name="Picture 2"/>
          <p:cNvPicPr>
            <a:picLocks noChangeAspect="1" noChangeArrowheads="1"/>
          </p:cNvPicPr>
          <p:nvPr/>
        </p:nvPicPr>
        <p:blipFill>
          <a:blip r:embed="rId2" cstate="print"/>
          <a:srcRect/>
          <a:stretch>
            <a:fillRect/>
          </a:stretch>
        </p:blipFill>
        <p:spPr bwMode="auto">
          <a:xfrm>
            <a:off x="5508104" y="188640"/>
            <a:ext cx="3382119" cy="2733493"/>
          </a:xfrm>
          <a:prstGeom prst="rect">
            <a:avLst/>
          </a:prstGeom>
          <a:noFill/>
          <a:ln w="9525">
            <a:noFill/>
            <a:miter lim="800000"/>
            <a:headEnd/>
            <a:tailEnd/>
          </a:ln>
        </p:spPr>
      </p:pic>
      <p:graphicFrame>
        <p:nvGraphicFramePr>
          <p:cNvPr id="5" name="Tabela 4"/>
          <p:cNvGraphicFramePr>
            <a:graphicFrameLocks noGrp="1"/>
          </p:cNvGraphicFramePr>
          <p:nvPr/>
        </p:nvGraphicFramePr>
        <p:xfrm>
          <a:off x="5292080" y="6548342"/>
          <a:ext cx="2759968" cy="309658"/>
        </p:xfrm>
        <a:graphic>
          <a:graphicData uri="http://schemas.openxmlformats.org/drawingml/2006/table">
            <a:tbl>
              <a:tblPr/>
              <a:tblGrid>
                <a:gridCol w="2759968"/>
              </a:tblGrid>
              <a:tr h="309658">
                <a:tc>
                  <a:txBody>
                    <a:bodyPr/>
                    <a:lstStyle/>
                    <a:p>
                      <a:pPr algn="ctr"/>
                      <a:r>
                        <a:rPr lang="fr-FR" sz="1100" b="1" dirty="0">
                          <a:solidFill>
                            <a:schemeClr val="bg1"/>
                          </a:solidFill>
                        </a:rPr>
                        <a:t>Exposure 1/1000 sec @ ISO 200</a:t>
                      </a:r>
                      <a:endParaRPr lang="fr-FR" sz="1100" b="1" dirty="0">
                        <a:solidFill>
                          <a:schemeClr val="bg1"/>
                        </a:solidFill>
                      </a:endParaRPr>
                    </a:p>
                  </a:txBody>
                  <a:tcPr marL="46817" marR="46817" marT="23409" marB="23409" anchor="ctr">
                    <a:lnL>
                      <a:noFill/>
                    </a:lnL>
                    <a:lnR>
                      <a:noFill/>
                    </a:lnR>
                    <a:lnT>
                      <a:noFill/>
                    </a:lnT>
                    <a:lnB>
                      <a:noFill/>
                    </a:lnB>
                  </a:tcPr>
                </a:tc>
              </a:tr>
            </a:tbl>
          </a:graphicData>
        </a:graphic>
      </p:graphicFrame>
      <p:pic>
        <p:nvPicPr>
          <p:cNvPr id="8200" name="Picture 8"/>
          <p:cNvPicPr>
            <a:picLocks noChangeAspect="1" noChangeArrowheads="1"/>
          </p:cNvPicPr>
          <p:nvPr/>
        </p:nvPicPr>
        <p:blipFill>
          <a:blip r:embed="rId3" cstate="print"/>
          <a:srcRect/>
          <a:stretch>
            <a:fillRect/>
          </a:stretch>
        </p:blipFill>
        <p:spPr bwMode="auto">
          <a:xfrm>
            <a:off x="1115616" y="4149080"/>
            <a:ext cx="2581275" cy="2381250"/>
          </a:xfrm>
          <a:prstGeom prst="rect">
            <a:avLst/>
          </a:prstGeom>
          <a:noFill/>
          <a:ln w="9525">
            <a:noFill/>
            <a:miter lim="800000"/>
            <a:headEnd/>
            <a:tailEnd/>
          </a:ln>
        </p:spPr>
      </p:pic>
      <p:sp>
        <p:nvSpPr>
          <p:cNvPr id="10" name="Retângulo 9"/>
          <p:cNvSpPr/>
          <p:nvPr/>
        </p:nvSpPr>
        <p:spPr>
          <a:xfrm>
            <a:off x="1259632" y="6519446"/>
            <a:ext cx="2334293" cy="338554"/>
          </a:xfrm>
          <a:prstGeom prst="rect">
            <a:avLst/>
          </a:prstGeom>
        </p:spPr>
        <p:txBody>
          <a:bodyPr wrap="none">
            <a:spAutoFit/>
          </a:bodyPr>
          <a:lstStyle/>
          <a:p>
            <a:r>
              <a:rPr lang="pt-BR" b="0" dirty="0" smtClean="0">
                <a:solidFill>
                  <a:schemeClr val="bg1"/>
                </a:solidFill>
              </a:rPr>
              <a:t>Crédito: Philippe </a:t>
            </a:r>
            <a:r>
              <a:rPr lang="pt-BR" b="0" dirty="0" err="1" smtClean="0">
                <a:solidFill>
                  <a:schemeClr val="bg1"/>
                </a:solidFill>
              </a:rPr>
              <a:t>Plailly</a:t>
            </a:r>
            <a:r>
              <a:rPr lang="pt-BR" b="0" dirty="0" smtClean="0">
                <a:solidFill>
                  <a:schemeClr val="bg1"/>
                </a:solidFill>
              </a:rPr>
              <a:t> </a:t>
            </a:r>
            <a:endParaRPr lang="pt-BR" dirty="0">
              <a:solidFill>
                <a:schemeClr val="bg1"/>
              </a:solidFill>
            </a:endParaRPr>
          </a:p>
        </p:txBody>
      </p:sp>
      <p:sp>
        <p:nvSpPr>
          <p:cNvPr id="11" name="Retângulo 10"/>
          <p:cNvSpPr/>
          <p:nvPr/>
        </p:nvSpPr>
        <p:spPr>
          <a:xfrm>
            <a:off x="1475656" y="3789040"/>
            <a:ext cx="1871025" cy="338554"/>
          </a:xfrm>
          <a:prstGeom prst="rect">
            <a:avLst/>
          </a:prstGeom>
        </p:spPr>
        <p:txBody>
          <a:bodyPr wrap="none">
            <a:spAutoFit/>
          </a:bodyPr>
          <a:lstStyle/>
          <a:p>
            <a:r>
              <a:rPr lang="pt-BR" b="0" dirty="0" smtClean="0">
                <a:solidFill>
                  <a:schemeClr val="bg1"/>
                </a:solidFill>
              </a:rPr>
              <a:t>Anel de Diamante</a:t>
            </a:r>
            <a:endParaRPr lang="pt-BR" dirty="0">
              <a:solidFill>
                <a:schemeClr val="bg1"/>
              </a:solidFill>
            </a:endParaRPr>
          </a:p>
        </p:txBody>
      </p:sp>
      <p:sp>
        <p:nvSpPr>
          <p:cNvPr id="12" name="Retângulo 11"/>
          <p:cNvSpPr/>
          <p:nvPr/>
        </p:nvSpPr>
        <p:spPr>
          <a:xfrm>
            <a:off x="5758759" y="3717032"/>
            <a:ext cx="2212465" cy="338554"/>
          </a:xfrm>
          <a:prstGeom prst="rect">
            <a:avLst/>
          </a:prstGeom>
        </p:spPr>
        <p:txBody>
          <a:bodyPr wrap="none">
            <a:spAutoFit/>
          </a:bodyPr>
          <a:lstStyle/>
          <a:p>
            <a:r>
              <a:rPr lang="pt-BR" b="0" dirty="0" smtClean="0">
                <a:solidFill>
                  <a:schemeClr val="bg1"/>
                </a:solidFill>
              </a:rPr>
              <a:t>Pérola de </a:t>
            </a:r>
            <a:r>
              <a:rPr lang="pt-BR" b="0" dirty="0" err="1" smtClean="0">
                <a:solidFill>
                  <a:schemeClr val="bg1"/>
                </a:solidFill>
              </a:rPr>
              <a:t>Baily</a:t>
            </a:r>
            <a:r>
              <a:rPr lang="pt-BR" b="0" dirty="0" smtClean="0">
                <a:solidFill>
                  <a:schemeClr val="bg1"/>
                </a:solidFill>
              </a:rPr>
              <a:t> (1836)</a:t>
            </a:r>
            <a:endParaRPr lang="pt-BR" dirty="0">
              <a:solidFill>
                <a:schemeClr val="bg1"/>
              </a:solidFill>
            </a:endParaRPr>
          </a:p>
        </p:txBody>
      </p:sp>
      <p:sp>
        <p:nvSpPr>
          <p:cNvPr id="13" name="CaixaDeTexto 12"/>
          <p:cNvSpPr txBox="1"/>
          <p:nvPr/>
        </p:nvSpPr>
        <p:spPr>
          <a:xfrm>
            <a:off x="467544" y="404664"/>
            <a:ext cx="4608512" cy="3600986"/>
          </a:xfrm>
          <a:prstGeom prst="rect">
            <a:avLst/>
          </a:prstGeom>
          <a:noFill/>
        </p:spPr>
        <p:txBody>
          <a:bodyPr wrap="square" rtlCol="0">
            <a:spAutoFit/>
          </a:bodyPr>
          <a:lstStyle/>
          <a:p>
            <a:pPr algn="l"/>
            <a:r>
              <a:rPr lang="pt-BR" sz="2400" dirty="0" err="1" smtClean="0">
                <a:solidFill>
                  <a:schemeClr val="bg1"/>
                </a:solidFill>
              </a:rPr>
              <a:t>Libração</a:t>
            </a:r>
            <a:r>
              <a:rPr lang="pt-BR" sz="2400" dirty="0" smtClean="0">
                <a:solidFill>
                  <a:schemeClr val="bg1"/>
                </a:solidFill>
              </a:rPr>
              <a:t> Geométrica da Lua</a:t>
            </a:r>
            <a:endParaRPr lang="pt-BR" sz="2400" dirty="0" smtClean="0">
              <a:solidFill>
                <a:schemeClr val="bg1"/>
              </a:solidFill>
            </a:endParaRPr>
          </a:p>
          <a:p>
            <a:pPr algn="l"/>
            <a:r>
              <a:rPr lang="pt-BR" sz="2400" dirty="0" smtClean="0">
                <a:solidFill>
                  <a:schemeClr val="bg1"/>
                </a:solidFill>
              </a:rPr>
              <a:t>l  = longitude</a:t>
            </a:r>
            <a:endParaRPr lang="pt-BR" sz="2400" dirty="0" smtClean="0">
              <a:solidFill>
                <a:schemeClr val="bg1"/>
              </a:solidFill>
            </a:endParaRPr>
          </a:p>
          <a:p>
            <a:pPr algn="l"/>
            <a:r>
              <a:rPr lang="pt-BR" sz="2400" dirty="0" smtClean="0">
                <a:solidFill>
                  <a:schemeClr val="bg1"/>
                </a:solidFill>
              </a:rPr>
              <a:t>b = latitude</a:t>
            </a:r>
            <a:endParaRPr lang="pt-BR" sz="2400" dirty="0" smtClean="0">
              <a:solidFill>
                <a:schemeClr val="bg1"/>
              </a:solidFill>
            </a:endParaRPr>
          </a:p>
          <a:p>
            <a:pPr algn="l"/>
            <a:r>
              <a:rPr lang="pt-BR" sz="2400" dirty="0" smtClean="0">
                <a:solidFill>
                  <a:schemeClr val="bg1"/>
                </a:solidFill>
              </a:rPr>
              <a:t>c = ângulo de posição</a:t>
            </a:r>
            <a:endParaRPr lang="pt-BR" sz="2400" dirty="0" smtClean="0">
              <a:solidFill>
                <a:schemeClr val="bg1"/>
              </a:solidFill>
            </a:endParaRPr>
          </a:p>
          <a:p>
            <a:pPr algn="l"/>
            <a:endParaRPr lang="pt-BR" sz="2400" dirty="0" smtClean="0">
              <a:solidFill>
                <a:schemeClr val="bg1"/>
              </a:solidFill>
            </a:endParaRPr>
          </a:p>
          <a:p>
            <a:pPr algn="l"/>
            <a:r>
              <a:rPr lang="pt-BR" sz="2400" dirty="0" smtClean="0">
                <a:solidFill>
                  <a:schemeClr val="bg1"/>
                </a:solidFill>
              </a:rPr>
              <a:t>N° de </a:t>
            </a:r>
            <a:r>
              <a:rPr lang="pt-BR" sz="2400" dirty="0" err="1" smtClean="0">
                <a:solidFill>
                  <a:schemeClr val="bg1"/>
                </a:solidFill>
              </a:rPr>
              <a:t>Lunação</a:t>
            </a:r>
            <a:r>
              <a:rPr lang="pt-BR" sz="2400" dirty="0" smtClean="0">
                <a:solidFill>
                  <a:schemeClr val="bg1"/>
                </a:solidFill>
              </a:rPr>
              <a:t> de Brown </a:t>
            </a:r>
            <a:br>
              <a:rPr lang="pt-BR" sz="2000" dirty="0" smtClean="0">
                <a:solidFill>
                  <a:schemeClr val="bg1"/>
                </a:solidFill>
              </a:rPr>
            </a:br>
            <a:r>
              <a:rPr lang="en-US" b="0" dirty="0" smtClean="0">
                <a:solidFill>
                  <a:schemeClr val="bg1"/>
                </a:solidFill>
              </a:rPr>
              <a:t>(02:41 UTC, 17 de Janeiro de 1923)</a:t>
            </a:r>
            <a:endParaRPr lang="en-US" b="0" dirty="0" smtClean="0">
              <a:solidFill>
                <a:schemeClr val="bg1"/>
              </a:solidFill>
            </a:endParaRPr>
          </a:p>
          <a:p>
            <a:pPr algn="l"/>
            <a:r>
              <a:rPr lang="pt-BR" sz="1200" b="0" dirty="0" smtClean="0">
                <a:solidFill>
                  <a:schemeClr val="bg1"/>
                </a:solidFill>
              </a:rPr>
              <a:t>                   (Ernest William Brown)</a:t>
            </a:r>
            <a:endParaRPr lang="en-US" sz="1200" b="0" dirty="0" smtClean="0">
              <a:solidFill>
                <a:schemeClr val="bg1"/>
              </a:solidFill>
            </a:endParaRPr>
          </a:p>
          <a:p>
            <a:pPr algn="l"/>
            <a:endParaRPr lang="en-US" sz="1200" b="0" dirty="0" smtClean="0">
              <a:solidFill>
                <a:schemeClr val="bg1"/>
              </a:solidFill>
            </a:endParaRPr>
          </a:p>
          <a:p>
            <a:r>
              <a:rPr lang="en-US" sz="2400" b="0" dirty="0" err="1" smtClean="0">
                <a:solidFill>
                  <a:schemeClr val="bg1"/>
                </a:solidFill>
              </a:rPr>
              <a:t>Perfil</a:t>
            </a:r>
            <a:r>
              <a:rPr lang="en-US" sz="2400" b="0" dirty="0" smtClean="0">
                <a:solidFill>
                  <a:schemeClr val="bg1"/>
                </a:solidFill>
              </a:rPr>
              <a:t> Lunar</a:t>
            </a:r>
            <a:endParaRPr lang="pt-BR" sz="3200" dirty="0" smtClean="0">
              <a:solidFill>
                <a:schemeClr val="bg1"/>
              </a:solidFill>
            </a:endParaRPr>
          </a:p>
          <a:p>
            <a:endParaRPr lang="pt-BR"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685800" y="188640"/>
            <a:ext cx="7772400" cy="1143000"/>
          </a:xfrm>
        </p:spPr>
        <p:txBody>
          <a:bodyPr/>
          <a:lstStyle/>
          <a:p>
            <a:r>
              <a:rPr lang="pt-BR" dirty="0" smtClean="0">
                <a:solidFill>
                  <a:schemeClr val="accent6">
                    <a:lumMod val="40000"/>
                    <a:lumOff val="60000"/>
                  </a:schemeClr>
                </a:solidFill>
                <a:latin typeface="Century Gothic" panose="020B0502020202020204" pitchFamily="34" charset="0"/>
              </a:rPr>
              <a:t>eclipse solar </a:t>
            </a:r>
            <a:r>
              <a:rPr lang="pt-BR" sz="5400" dirty="0" smtClean="0">
                <a:solidFill>
                  <a:schemeClr val="bg1"/>
                </a:solidFill>
                <a:latin typeface="Century Gothic" panose="020B0502020202020204" pitchFamily="34" charset="0"/>
              </a:rPr>
              <a:t>total</a:t>
            </a:r>
            <a:endParaRPr lang="pt-BR" dirty="0" smtClean="0">
              <a:solidFill>
                <a:schemeClr val="bg1"/>
              </a:solidFill>
              <a:latin typeface="Century Gothic" panose="020B0502020202020204" pitchFamily="34" charset="0"/>
            </a:endParaRPr>
          </a:p>
        </p:txBody>
      </p:sp>
      <p:pic>
        <p:nvPicPr>
          <p:cNvPr id="22531" name="Picture 4" descr="C:\Documents and Settings\andre silva\Meus documentos\Downloads\imagens\eclipse_solar\T06-cmp105cx.JPG"/>
          <p:cNvPicPr>
            <a:picLocks noChangeAspect="1" noChangeArrowheads="1"/>
          </p:cNvPicPr>
          <p:nvPr/>
        </p:nvPicPr>
        <p:blipFill>
          <a:blip r:embed="rId1" cstate="print"/>
          <a:srcRect/>
          <a:stretch>
            <a:fillRect/>
          </a:stretch>
        </p:blipFill>
        <p:spPr bwMode="auto">
          <a:xfrm>
            <a:off x="1397000" y="1420813"/>
            <a:ext cx="6350000" cy="4305300"/>
          </a:xfrm>
          <a:prstGeom prst="rect">
            <a:avLst/>
          </a:prstGeom>
          <a:noFill/>
          <a:ln w="9525">
            <a:noFill/>
            <a:miter lim="800000"/>
            <a:headEnd/>
            <a:tailEnd/>
          </a:ln>
        </p:spPr>
      </p:pic>
      <p:sp>
        <p:nvSpPr>
          <p:cNvPr id="4" name="Retângulo 3"/>
          <p:cNvSpPr/>
          <p:nvPr/>
        </p:nvSpPr>
        <p:spPr>
          <a:xfrm>
            <a:off x="1727684" y="5877272"/>
            <a:ext cx="5688632" cy="338554"/>
          </a:xfrm>
          <a:prstGeom prst="rect">
            <a:avLst/>
          </a:prstGeom>
        </p:spPr>
        <p:txBody>
          <a:bodyPr wrap="square">
            <a:spAutoFit/>
          </a:bodyPr>
          <a:lstStyle/>
          <a:p>
            <a:r>
              <a:rPr lang="en-US" b="0" dirty="0" smtClean="0">
                <a:solidFill>
                  <a:schemeClr val="bg1"/>
                </a:solidFill>
              </a:rPr>
              <a:t>29 de </a:t>
            </a:r>
            <a:r>
              <a:rPr lang="en-US" b="0" dirty="0" err="1" smtClean="0">
                <a:solidFill>
                  <a:schemeClr val="bg1"/>
                </a:solidFill>
              </a:rPr>
              <a:t>Março</a:t>
            </a:r>
            <a:r>
              <a:rPr lang="en-US" b="0" dirty="0" smtClean="0">
                <a:solidFill>
                  <a:schemeClr val="bg1"/>
                </a:solidFill>
              </a:rPr>
              <a:t> de 2009 (</a:t>
            </a:r>
            <a:r>
              <a:rPr lang="en-US" b="0" dirty="0" err="1" smtClean="0">
                <a:solidFill>
                  <a:schemeClr val="bg1"/>
                </a:solidFill>
              </a:rPr>
              <a:t>Jalu</a:t>
            </a:r>
            <a:r>
              <a:rPr lang="en-US" b="0" dirty="0" smtClean="0">
                <a:solidFill>
                  <a:schemeClr val="bg1"/>
                </a:solidFill>
              </a:rPr>
              <a:t>, </a:t>
            </a:r>
            <a:r>
              <a:rPr lang="en-US" b="0" dirty="0" err="1" smtClean="0">
                <a:solidFill>
                  <a:schemeClr val="bg1"/>
                </a:solidFill>
              </a:rPr>
              <a:t>Líbia</a:t>
            </a:r>
            <a:r>
              <a:rPr lang="en-US" b="0" dirty="0" smtClean="0">
                <a:solidFill>
                  <a:schemeClr val="bg1"/>
                </a:solidFill>
              </a:rPr>
              <a:t>)</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1" cstate="print"/>
          <a:srcRect/>
          <a:stretch>
            <a:fillRect/>
          </a:stretch>
        </p:blipFill>
        <p:spPr bwMode="auto">
          <a:xfrm>
            <a:off x="1784509" y="332656"/>
            <a:ext cx="5574981" cy="2448272"/>
          </a:xfrm>
          <a:prstGeom prst="rect">
            <a:avLst/>
          </a:prstGeom>
          <a:noFill/>
          <a:ln w="9525">
            <a:noFill/>
            <a:miter lim="800000"/>
            <a:headEnd/>
            <a:tailEnd/>
          </a:ln>
        </p:spPr>
      </p:pic>
      <p:sp>
        <p:nvSpPr>
          <p:cNvPr id="4" name="CaixaDeTexto 3"/>
          <p:cNvSpPr txBox="1"/>
          <p:nvPr/>
        </p:nvSpPr>
        <p:spPr>
          <a:xfrm>
            <a:off x="719572" y="3356992"/>
            <a:ext cx="7704856" cy="1938992"/>
          </a:xfrm>
          <a:prstGeom prst="rect">
            <a:avLst/>
          </a:prstGeom>
          <a:noFill/>
        </p:spPr>
        <p:txBody>
          <a:bodyPr wrap="square" rtlCol="0">
            <a:spAutoFit/>
          </a:bodyPr>
          <a:lstStyle/>
          <a:p>
            <a:pPr algn="l"/>
            <a:r>
              <a:rPr lang="pt-BR" sz="2400" dirty="0" smtClean="0">
                <a:solidFill>
                  <a:schemeClr val="bg1"/>
                </a:solidFill>
              </a:rPr>
              <a:t>Escala do Mapa</a:t>
            </a:r>
            <a:endParaRPr lang="pt-BR" sz="2400" dirty="0" smtClean="0">
              <a:solidFill>
                <a:schemeClr val="bg1"/>
              </a:solidFill>
            </a:endParaRPr>
          </a:p>
          <a:p>
            <a:pPr algn="l"/>
            <a:r>
              <a:rPr lang="pt-BR" sz="2400" dirty="0" smtClean="0">
                <a:solidFill>
                  <a:schemeClr val="bg1"/>
                </a:solidFill>
              </a:rPr>
              <a:t>Autor: Fred </a:t>
            </a:r>
            <a:r>
              <a:rPr lang="pt-BR" sz="2400" dirty="0" err="1" smtClean="0">
                <a:solidFill>
                  <a:schemeClr val="bg1"/>
                </a:solidFill>
              </a:rPr>
              <a:t>Espenak</a:t>
            </a:r>
            <a:endParaRPr lang="pt-BR" sz="2400" dirty="0" smtClean="0">
              <a:solidFill>
                <a:schemeClr val="bg1"/>
              </a:solidFill>
            </a:endParaRPr>
          </a:p>
          <a:p>
            <a:pPr algn="l"/>
            <a:r>
              <a:rPr lang="pt-BR" sz="2400" dirty="0" smtClean="0">
                <a:solidFill>
                  <a:schemeClr val="bg1"/>
                </a:solidFill>
              </a:rPr>
              <a:t>Instituição: NASA  Goddard </a:t>
            </a:r>
            <a:r>
              <a:rPr lang="pt-BR" sz="2400" dirty="0" err="1" smtClean="0">
                <a:solidFill>
                  <a:schemeClr val="bg1"/>
                </a:solidFill>
              </a:rPr>
              <a:t>Space</a:t>
            </a:r>
            <a:r>
              <a:rPr lang="pt-BR" sz="2400" dirty="0" smtClean="0">
                <a:solidFill>
                  <a:schemeClr val="bg1"/>
                </a:solidFill>
              </a:rPr>
              <a:t> </a:t>
            </a:r>
            <a:r>
              <a:rPr lang="pt-BR" sz="2400" dirty="0" err="1" smtClean="0">
                <a:solidFill>
                  <a:schemeClr val="bg1"/>
                </a:solidFill>
              </a:rPr>
              <a:t>Flight</a:t>
            </a:r>
            <a:r>
              <a:rPr lang="pt-BR" sz="2400" dirty="0" smtClean="0">
                <a:solidFill>
                  <a:schemeClr val="bg1"/>
                </a:solidFill>
              </a:rPr>
              <a:t> Center</a:t>
            </a:r>
            <a:endParaRPr lang="pt-BR" sz="2400" dirty="0" smtClean="0">
              <a:solidFill>
                <a:schemeClr val="bg1"/>
              </a:solidFill>
            </a:endParaRPr>
          </a:p>
          <a:p>
            <a:pPr algn="l"/>
            <a:r>
              <a:rPr lang="pt-BR" sz="2400" dirty="0" smtClean="0">
                <a:solidFill>
                  <a:schemeClr val="bg1"/>
                </a:solidFill>
              </a:rPr>
              <a:t>Data da Confecção do Mapa – 20 de Julho de 2004</a:t>
            </a:r>
            <a:endParaRPr lang="pt-BR" sz="2400" dirty="0" smtClean="0">
              <a:solidFill>
                <a:schemeClr val="bg1"/>
              </a:solidFill>
            </a:endParaRPr>
          </a:p>
          <a:p>
            <a:pPr algn="l"/>
            <a:r>
              <a:rPr lang="pt-BR" sz="2400" dirty="0" smtClean="0">
                <a:solidFill>
                  <a:schemeClr val="bg1"/>
                </a:solidFill>
              </a:rPr>
              <a:t>URL da página sobre eclipses</a:t>
            </a:r>
            <a:endParaRPr lang="pt-BR" sz="24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eclipse.gsfc.nasa.gov/SEplot/SEplot2051/SE2067Dec06H.GIF"/>
          <p:cNvPicPr>
            <a:picLocks noChangeAspect="1" noChangeArrowheads="1"/>
          </p:cNvPicPr>
          <p:nvPr/>
        </p:nvPicPr>
        <p:blipFill>
          <a:blip r:embed="rId1" cstate="print"/>
          <a:srcRect/>
          <a:stretch>
            <a:fillRect/>
          </a:stretch>
        </p:blipFill>
        <p:spPr bwMode="auto">
          <a:xfrm>
            <a:off x="1925960" y="3316"/>
            <a:ext cx="5292080" cy="6854684"/>
          </a:xfrm>
          <a:prstGeom prst="rect">
            <a:avLst/>
          </a:prstGeom>
          <a:noFill/>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eclipse.gsfc.nasa.gov/SEmono/HSE2005/HSE2005fig/HSE2005map1a.GIF"/>
          <p:cNvPicPr>
            <a:picLocks noChangeAspect="1" noChangeArrowheads="1"/>
          </p:cNvPicPr>
          <p:nvPr/>
        </p:nvPicPr>
        <p:blipFill>
          <a:blip r:embed="rId1" cstate="print"/>
          <a:srcRect/>
          <a:stretch>
            <a:fillRect/>
          </a:stretch>
        </p:blipFill>
        <p:spPr bwMode="auto">
          <a:xfrm>
            <a:off x="3851920" y="0"/>
            <a:ext cx="4644008" cy="6843802"/>
          </a:xfrm>
          <a:prstGeom prst="rect">
            <a:avLst/>
          </a:prstGeom>
          <a:noFill/>
        </p:spPr>
      </p:pic>
      <p:sp>
        <p:nvSpPr>
          <p:cNvPr id="4" name="CaixaDeTexto 3"/>
          <p:cNvSpPr txBox="1"/>
          <p:nvPr/>
        </p:nvSpPr>
        <p:spPr>
          <a:xfrm>
            <a:off x="179512" y="188640"/>
            <a:ext cx="3600400" cy="4401205"/>
          </a:xfrm>
          <a:prstGeom prst="rect">
            <a:avLst/>
          </a:prstGeom>
          <a:noFill/>
        </p:spPr>
        <p:txBody>
          <a:bodyPr wrap="square" rtlCol="0">
            <a:spAutoFit/>
          </a:bodyPr>
          <a:lstStyle/>
          <a:p>
            <a:r>
              <a:rPr lang="pt-BR" sz="2800" dirty="0" smtClean="0">
                <a:solidFill>
                  <a:schemeClr val="bg1"/>
                </a:solidFill>
              </a:rPr>
              <a:t>Século XXI</a:t>
            </a:r>
            <a:endParaRPr lang="pt-BR" sz="2800" dirty="0" smtClean="0">
              <a:solidFill>
                <a:schemeClr val="bg1"/>
              </a:solidFill>
            </a:endParaRPr>
          </a:p>
          <a:p>
            <a:endParaRPr lang="pt-BR" sz="2800" dirty="0" smtClean="0">
              <a:solidFill>
                <a:schemeClr val="bg1"/>
              </a:solidFill>
            </a:endParaRPr>
          </a:p>
          <a:p>
            <a:r>
              <a:rPr lang="pt-BR" sz="2800" dirty="0" smtClean="0">
                <a:solidFill>
                  <a:schemeClr val="bg1"/>
                </a:solidFill>
              </a:rPr>
              <a:t>224</a:t>
            </a:r>
            <a:endParaRPr lang="pt-BR" sz="2800" dirty="0" smtClean="0">
              <a:solidFill>
                <a:schemeClr val="bg1"/>
              </a:solidFill>
            </a:endParaRPr>
          </a:p>
          <a:p>
            <a:r>
              <a:rPr lang="pt-BR" sz="2800" dirty="0" smtClean="0">
                <a:solidFill>
                  <a:schemeClr val="bg1"/>
                </a:solidFill>
              </a:rPr>
              <a:t>Eclipses  Solares</a:t>
            </a:r>
            <a:endParaRPr lang="pt-BR" sz="2800" dirty="0" smtClean="0">
              <a:solidFill>
                <a:schemeClr val="bg1"/>
              </a:solidFill>
            </a:endParaRPr>
          </a:p>
          <a:p>
            <a:endParaRPr lang="pt-BR" sz="2800" dirty="0" smtClean="0">
              <a:solidFill>
                <a:schemeClr val="bg1"/>
              </a:solidFill>
            </a:endParaRPr>
          </a:p>
          <a:p>
            <a:r>
              <a:rPr lang="pt-BR" sz="2000" dirty="0" smtClean="0">
                <a:solidFill>
                  <a:schemeClr val="bg1"/>
                </a:solidFill>
              </a:rPr>
              <a:t> 7 são híbridos (3,12%)</a:t>
            </a:r>
            <a:endParaRPr lang="pt-BR" sz="2000" dirty="0" smtClean="0">
              <a:solidFill>
                <a:schemeClr val="bg1"/>
              </a:solidFill>
            </a:endParaRPr>
          </a:p>
          <a:p>
            <a:endParaRPr lang="pt-BR" sz="2000" dirty="0" smtClean="0">
              <a:solidFill>
                <a:schemeClr val="bg1"/>
              </a:solidFill>
            </a:endParaRPr>
          </a:p>
          <a:p>
            <a:r>
              <a:rPr lang="pt-BR" sz="2000" dirty="0" smtClean="0">
                <a:solidFill>
                  <a:schemeClr val="bg1"/>
                </a:solidFill>
              </a:rPr>
              <a:t>68 são totais (30,35%)</a:t>
            </a:r>
            <a:endParaRPr lang="pt-BR" sz="2000" dirty="0" smtClean="0">
              <a:solidFill>
                <a:schemeClr val="bg1"/>
              </a:solidFill>
            </a:endParaRPr>
          </a:p>
          <a:p>
            <a:endParaRPr lang="pt-BR" sz="2000" dirty="0" smtClean="0">
              <a:solidFill>
                <a:schemeClr val="bg1"/>
              </a:solidFill>
            </a:endParaRPr>
          </a:p>
          <a:p>
            <a:r>
              <a:rPr lang="pt-BR" sz="2000" dirty="0" smtClean="0">
                <a:solidFill>
                  <a:schemeClr val="bg1"/>
                </a:solidFill>
              </a:rPr>
              <a:t>72 são anulares (32,14%)</a:t>
            </a:r>
            <a:endParaRPr lang="pt-BR" sz="2000" dirty="0" smtClean="0">
              <a:solidFill>
                <a:schemeClr val="bg1"/>
              </a:solidFill>
            </a:endParaRPr>
          </a:p>
          <a:p>
            <a:endParaRPr lang="pt-BR" sz="2000" dirty="0" smtClean="0">
              <a:solidFill>
                <a:schemeClr val="bg1"/>
              </a:solidFill>
            </a:endParaRPr>
          </a:p>
          <a:p>
            <a:r>
              <a:rPr lang="pt-BR" sz="2000" dirty="0" smtClean="0">
                <a:solidFill>
                  <a:schemeClr val="bg1"/>
                </a:solidFill>
              </a:rPr>
              <a:t>77 são parciais (34,37%)</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188640"/>
            <a:ext cx="7772400" cy="710952"/>
          </a:xfrm>
        </p:spPr>
        <p:txBody>
          <a:bodyPr/>
          <a:lstStyle/>
          <a:p>
            <a:pPr>
              <a:lnSpc>
                <a:spcPct val="150000"/>
              </a:lnSpc>
              <a:defRPr/>
            </a:pPr>
            <a:r>
              <a:rPr lang="pt-BR" b="0" dirty="0" smtClean="0">
                <a:solidFill>
                  <a:schemeClr val="bg1"/>
                </a:solidFill>
                <a:latin typeface="Century Gothic" panose="020B0502020202020204" pitchFamily="34" charset="0"/>
              </a:rPr>
              <a:t>Séries de </a:t>
            </a:r>
            <a:r>
              <a:rPr lang="pt-BR" b="0" dirty="0" err="1" smtClean="0">
                <a:solidFill>
                  <a:schemeClr val="bg1"/>
                </a:solidFill>
                <a:latin typeface="Century Gothic" panose="020B0502020202020204" pitchFamily="34" charset="0"/>
              </a:rPr>
              <a:t>Saros</a:t>
            </a:r>
            <a:endParaRPr lang="pt-BR" b="0" dirty="0" smtClean="0">
              <a:solidFill>
                <a:schemeClr val="bg1"/>
              </a:solidFill>
              <a:latin typeface="Century Gothic" panose="020B0502020202020204" pitchFamily="34" charset="0"/>
            </a:endParaRPr>
          </a:p>
        </p:txBody>
      </p:sp>
      <p:graphicFrame>
        <p:nvGraphicFramePr>
          <p:cNvPr id="3" name="Tabela 2"/>
          <p:cNvGraphicFramePr>
            <a:graphicFrameLocks noGrp="1"/>
          </p:cNvGraphicFramePr>
          <p:nvPr/>
        </p:nvGraphicFramePr>
        <p:xfrm>
          <a:off x="971600" y="1124744"/>
          <a:ext cx="7056786" cy="2095500"/>
        </p:xfrm>
        <a:graphic>
          <a:graphicData uri="http://schemas.openxmlformats.org/drawingml/2006/table">
            <a:tbl>
              <a:tblPr/>
              <a:tblGrid>
                <a:gridCol w="1176131"/>
                <a:gridCol w="1176131"/>
                <a:gridCol w="1176131"/>
                <a:gridCol w="1176131"/>
                <a:gridCol w="1176131"/>
                <a:gridCol w="1176131"/>
              </a:tblGrid>
              <a:tr h="0">
                <a:tc>
                  <a:txBody>
                    <a:bodyPr/>
                    <a:lstStyle/>
                    <a:p>
                      <a:pPr algn="ctr" fontAlgn="t"/>
                      <a:r>
                        <a:rPr lang="pt-BR" sz="1000" dirty="0" smtClean="0">
                          <a:solidFill>
                            <a:schemeClr val="tx1"/>
                          </a:solidFill>
                        </a:rPr>
                        <a:t>Série de </a:t>
                      </a:r>
                      <a:r>
                        <a:rPr lang="pt-BR" sz="1000" dirty="0" err="1" smtClean="0">
                          <a:solidFill>
                            <a:schemeClr val="tx1"/>
                          </a:solidFill>
                        </a:rPr>
                        <a:t>Saros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solidFill>
                            <a:schemeClr val="tx1"/>
                          </a:solidFill>
                        </a:rPr>
                        <a:t>N° de Eclipses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solidFill>
                            <a:schemeClr val="tx1"/>
                          </a:solidFill>
                        </a:rPr>
                        <a:t>Duração</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solidFill>
                            <a:schemeClr val="tx1"/>
                          </a:solidFill>
                        </a:rPr>
                        <a:t>Início</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solidFill>
                            <a:schemeClr val="tx1"/>
                          </a:solidFill>
                        </a:rPr>
                        <a:t>Término</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solidFill>
                            <a:schemeClr val="tx1"/>
                          </a:solidFill>
                        </a:rPr>
                        <a:t>Tipos de Eclipses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117</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71</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1262.1</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0792 Jun 24</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2054 Aug 03</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8P 23A 5H 28T 7P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118</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72</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1280.1</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0803 May 24</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2083 Jul 15</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8P 40T 2H 15A 7P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119</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71</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1262.1</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0850 May 15</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2112 Jun 24</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8P 2T 1H 51A 9P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120</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71</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1262.1</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0933 May 27</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2195 Jul 07</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7P 25A 4H 26T 9P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121</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71</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1262.1</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0944 Apr 25</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2206 Jun 07</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7P 42T 2H 11A 9P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122</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70</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1244.0</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0991 Apr 17</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2235 May 17</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8P 3T 2H 37A 20P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123</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70</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1244.0</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1074 </a:t>
                      </a:r>
                      <a:r>
                        <a:rPr lang="pt-BR" sz="1000" dirty="0" err="1">
                          <a:solidFill>
                            <a:schemeClr val="tx1"/>
                          </a:solidFill>
                        </a:rPr>
                        <a:t>Apr</a:t>
                      </a:r>
                      <a:r>
                        <a:rPr lang="pt-BR" sz="1000" dirty="0">
                          <a:solidFill>
                            <a:schemeClr val="tx1"/>
                          </a:solidFill>
                        </a:rPr>
                        <a:t> 29</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2318 May 31</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6P 27A 3H 14T 20P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124</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73</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1298.1</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1049 Mar 06</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2347 May 11</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9P 43T 1H 20P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125</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73</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1298.1</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1060 Feb 04</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2358 </a:t>
                      </a:r>
                      <a:r>
                        <a:rPr lang="pt-BR" sz="1000" dirty="0" err="1">
                          <a:solidFill>
                            <a:schemeClr val="tx1"/>
                          </a:solidFill>
                        </a:rPr>
                        <a:t>Apr</a:t>
                      </a:r>
                      <a:r>
                        <a:rPr lang="pt-BR" sz="1000" dirty="0">
                          <a:solidFill>
                            <a:schemeClr val="tx1"/>
                          </a:solidFill>
                        </a:rPr>
                        <a:t> 09</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12P 4T 2H 34A 21P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bl>
          </a:graphicData>
        </a:graphic>
      </p:graphicFrame>
      <p:sp>
        <p:nvSpPr>
          <p:cNvPr id="59393" name="Rectangle 1"/>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br>
              <a:rPr kumimoji="0" 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br>
            <a:endParaRPr kumimoji="0" 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graphicFrame>
        <p:nvGraphicFramePr>
          <p:cNvPr id="5" name="Tabela 4"/>
          <p:cNvGraphicFramePr>
            <a:graphicFrameLocks noGrp="1"/>
          </p:cNvGraphicFramePr>
          <p:nvPr/>
        </p:nvGraphicFramePr>
        <p:xfrm>
          <a:off x="956055" y="4509120"/>
          <a:ext cx="7072331" cy="1676400"/>
        </p:xfrm>
        <a:graphic>
          <a:graphicData uri="http://schemas.openxmlformats.org/drawingml/2006/table">
            <a:tbl>
              <a:tblPr/>
              <a:tblGrid>
                <a:gridCol w="1167673"/>
                <a:gridCol w="1152128"/>
                <a:gridCol w="1224136"/>
                <a:gridCol w="1080120"/>
                <a:gridCol w="1039558"/>
                <a:gridCol w="1408716"/>
              </a:tblGrid>
              <a:tr h="0">
                <a:tc>
                  <a:txBody>
                    <a:bodyPr/>
                    <a:lstStyle/>
                    <a:p>
                      <a:pPr algn="ctr" fontAlgn="t"/>
                      <a:r>
                        <a:rPr lang="pt-BR" sz="1000" dirty="0" smtClean="0">
                          <a:solidFill>
                            <a:schemeClr val="tx1"/>
                          </a:solidFill>
                        </a:rPr>
                        <a:t>Série de </a:t>
                      </a:r>
                      <a:r>
                        <a:rPr lang="pt-BR" sz="1000" dirty="0" err="1" smtClean="0">
                          <a:solidFill>
                            <a:schemeClr val="tx1"/>
                          </a:solidFill>
                        </a:rPr>
                        <a:t>Saros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solidFill>
                            <a:schemeClr val="tx1"/>
                          </a:solidFill>
                        </a:rPr>
                        <a:t>N° de Eclipses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solidFill>
                            <a:schemeClr val="tx1"/>
                          </a:solidFill>
                        </a:rPr>
                        <a:t>Duração</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solidFill>
                            <a:schemeClr val="tx1"/>
                          </a:solidFill>
                        </a:rPr>
                        <a:t>Início</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solidFill>
                            <a:schemeClr val="tx1"/>
                          </a:solidFill>
                        </a:rPr>
                        <a:t>Término</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solidFill>
                            <a:schemeClr val="tx1"/>
                          </a:solidFill>
                        </a:rPr>
                        <a:t>Tipos de Eclipses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150</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71</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1262.1</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1729 </a:t>
                      </a:r>
                      <a:r>
                        <a:rPr lang="pt-BR" sz="1000" dirty="0" err="1">
                          <a:solidFill>
                            <a:schemeClr val="tx1"/>
                          </a:solidFill>
                        </a:rPr>
                        <a:t>Aug</a:t>
                      </a:r>
                      <a:r>
                        <a:rPr lang="pt-BR" sz="1000" dirty="0">
                          <a:solidFill>
                            <a:schemeClr val="tx1"/>
                          </a:solidFill>
                        </a:rPr>
                        <a:t> 24</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2991 </a:t>
                      </a:r>
                      <a:r>
                        <a:rPr lang="pt-BR" sz="1000" dirty="0" err="1">
                          <a:solidFill>
                            <a:schemeClr val="tx1"/>
                          </a:solidFill>
                        </a:rPr>
                        <a:t>Sep</a:t>
                      </a:r>
                      <a:r>
                        <a:rPr lang="pt-BR" sz="1000" dirty="0">
                          <a:solidFill>
                            <a:schemeClr val="tx1"/>
                          </a:solidFill>
                        </a:rPr>
                        <a:t> 29</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22P 40A 9P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151</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72</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1280.1</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1776 </a:t>
                      </a:r>
                      <a:r>
                        <a:rPr lang="pt-BR" sz="1000" dirty="0" err="1">
                          <a:solidFill>
                            <a:schemeClr val="tx1"/>
                          </a:solidFill>
                        </a:rPr>
                        <a:t>Aug</a:t>
                      </a:r>
                      <a:r>
                        <a:rPr lang="pt-BR" sz="1000" dirty="0">
                          <a:solidFill>
                            <a:schemeClr val="tx1"/>
                          </a:solidFill>
                        </a:rPr>
                        <a:t> 14</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3056 Oct 01</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18P 6A 1H 39T 8P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152</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70</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1244.0</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1805 Jul 26</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3049 Aug 20</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9P 30T 3H 22A 6P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153</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70</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1244.0</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1870 Jul 28</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3114 Aug 22</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13P 49A 8P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154</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71</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1262.1</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1917 Jul 19</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3179 Aug 25</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7P 17A 3H 36T 8P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155</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71</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1262.1</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1928 Jun 17</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3190 Jul 24</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8P 33T 3H 20A 7P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156</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69</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1226.0</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2011 Jul 01</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3237 Jul 14</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8P 52A 9P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bl>
          </a:graphicData>
        </a:graphic>
      </p:graphicFrame>
      <p:sp>
        <p:nvSpPr>
          <p:cNvPr id="6" name="Título 3"/>
          <p:cNvSpPr txBox="1"/>
          <p:nvPr/>
        </p:nvSpPr>
        <p:spPr bwMode="auto">
          <a:xfrm>
            <a:off x="136688" y="3356992"/>
            <a:ext cx="8856984" cy="710952"/>
          </a:xfrm>
          <a:prstGeom prst="rect">
            <a:avLst/>
          </a:prstGeom>
          <a:noFill/>
          <a:ln w="9525">
            <a:noFill/>
            <a:miter lim="800000"/>
          </a:ln>
        </p:spPr>
        <p:txBody>
          <a:bodyPr vert="horz" wrap="square" lIns="92075" tIns="46038" rIns="92075" bIns="46038" numCol="1" anchor="ctr" anchorCtr="0" compatLnSpc="1"/>
          <a:lstStyle/>
          <a:p>
            <a:pPr marL="0" marR="0" lvl="0" indent="0" algn="ctr" defTabSz="914400" rtl="0" eaLnBrk="0" fontAlgn="base" latinLnBrk="0" hangingPunct="0">
              <a:lnSpc>
                <a:spcPct val="150000"/>
              </a:lnSpc>
              <a:spcBef>
                <a:spcPct val="0"/>
              </a:spcBef>
              <a:spcAft>
                <a:spcPct val="0"/>
              </a:spcAft>
              <a:buClrTx/>
              <a:buSzTx/>
              <a:buFontTx/>
              <a:buNone/>
              <a:defRPr/>
            </a:pPr>
            <a:r>
              <a:rPr kumimoji="0" lang="pt-BR" sz="3600" b="0" i="0" u="none" strike="noStrike" kern="0" cap="none" spc="0" normalizeH="0" baseline="0" noProof="0" dirty="0" smtClean="0">
                <a:ln>
                  <a:noFill/>
                </a:ln>
                <a:solidFill>
                  <a:schemeClr val="bg1"/>
                </a:solidFill>
                <a:effectLst/>
                <a:uLnTx/>
                <a:uFillTx/>
                <a:latin typeface="Century Gothic" panose="020B0502020202020204" pitchFamily="34" charset="0"/>
                <a:ea typeface="+mj-ea"/>
                <a:cs typeface="+mj-cs"/>
              </a:rPr>
              <a:t>40 Séries de </a:t>
            </a:r>
            <a:r>
              <a:rPr kumimoji="0" lang="pt-BR" sz="3600" b="0" i="0" u="none" strike="noStrike" kern="0" cap="none" spc="0" normalizeH="0" baseline="0" noProof="0" dirty="0" err="1" smtClean="0">
                <a:ln>
                  <a:noFill/>
                </a:ln>
                <a:solidFill>
                  <a:schemeClr val="bg1"/>
                </a:solidFill>
                <a:effectLst/>
                <a:uLnTx/>
                <a:uFillTx/>
                <a:latin typeface="Century Gothic" panose="020B0502020202020204" pitchFamily="34" charset="0"/>
                <a:ea typeface="+mj-ea"/>
                <a:cs typeface="+mj-cs"/>
              </a:rPr>
              <a:t>Saros</a:t>
            </a:r>
            <a:r>
              <a:rPr kumimoji="0" lang="pt-BR" sz="3600" b="0" i="0" u="none" strike="noStrike" kern="0" cap="none" spc="0" normalizeH="0" baseline="0" noProof="0" dirty="0" smtClean="0">
                <a:ln>
                  <a:noFill/>
                </a:ln>
                <a:solidFill>
                  <a:schemeClr val="bg1"/>
                </a:solidFill>
                <a:effectLst/>
                <a:uLnTx/>
                <a:uFillTx/>
                <a:latin typeface="Century Gothic" panose="020B0502020202020204" pitchFamily="34" charset="0"/>
                <a:ea typeface="+mj-ea"/>
                <a:cs typeface="+mj-cs"/>
              </a:rPr>
              <a:t> em Andamento</a:t>
            </a:r>
            <a:endParaRPr kumimoji="0" lang="pt-BR" sz="3600" b="0" i="0" u="none" strike="noStrike" kern="0" cap="none" spc="0" normalizeH="0" baseline="0" noProof="0" dirty="0" smtClean="0">
              <a:ln>
                <a:noFill/>
              </a:ln>
              <a:solidFill>
                <a:schemeClr val="bg1"/>
              </a:solidFill>
              <a:effectLst/>
              <a:uLnTx/>
              <a:uFillTx/>
              <a:latin typeface="Century Gothic" panose="020B0502020202020204" pitchFamily="34" charset="0"/>
              <a:ea typeface="+mj-ea"/>
              <a:cs typeface="+mj-cs"/>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eclipse.gsfc.nasa.gov/SEsarosanimate/117.gif"/>
          <p:cNvPicPr>
            <a:picLocks noChangeAspect="1" noChangeArrowheads="1" noCrop="1"/>
          </p:cNvPicPr>
          <p:nvPr/>
        </p:nvPicPr>
        <p:blipFill>
          <a:blip r:embed="rId1"/>
          <a:srcRect/>
          <a:stretch>
            <a:fillRect/>
          </a:stretch>
        </p:blipFill>
        <p:spPr bwMode="auto">
          <a:xfrm>
            <a:off x="1705582" y="48640"/>
            <a:ext cx="5713379" cy="6615492"/>
          </a:xfrm>
          <a:prstGeom prst="rect">
            <a:avLst/>
          </a:prstGeom>
          <a:noFill/>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lipses.gsfc.nasa.gov/SEsarosanimate/148.gif"/>
          <p:cNvPicPr>
            <a:picLocks noChangeAspect="1" noChangeArrowheads="1" noCrop="1"/>
          </p:cNvPicPr>
          <p:nvPr/>
        </p:nvPicPr>
        <p:blipFill>
          <a:blip r:embed="rId1"/>
          <a:srcRect/>
          <a:stretch>
            <a:fillRect/>
          </a:stretch>
        </p:blipFill>
        <p:spPr bwMode="auto">
          <a:xfrm>
            <a:off x="1693516" y="19352"/>
            <a:ext cx="5758803" cy="6668089"/>
          </a:xfrm>
          <a:prstGeom prst="rect">
            <a:avLst/>
          </a:prstGeom>
          <a:noFill/>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eclipse.gsfc.nasa.gov/SEplot/SEplot2051/SE2054Aug03P.GIF"/>
          <p:cNvPicPr>
            <a:picLocks noChangeAspect="1" noChangeArrowheads="1"/>
          </p:cNvPicPr>
          <p:nvPr/>
        </p:nvPicPr>
        <p:blipFill>
          <a:blip r:embed="rId1" cstate="print"/>
          <a:srcRect/>
          <a:stretch>
            <a:fillRect/>
          </a:stretch>
        </p:blipFill>
        <p:spPr bwMode="auto">
          <a:xfrm>
            <a:off x="1905799" y="0"/>
            <a:ext cx="5294639" cy="6858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683568" y="404664"/>
          <a:ext cx="7776864" cy="2479526"/>
        </p:xfrm>
        <a:graphic>
          <a:graphicData uri="http://schemas.openxmlformats.org/drawingml/2006/table">
            <a:tbl>
              <a:tblPr/>
              <a:tblGrid>
                <a:gridCol w="3564396"/>
                <a:gridCol w="1620180"/>
                <a:gridCol w="1296144"/>
                <a:gridCol w="1296144"/>
              </a:tblGrid>
              <a:tr h="471656">
                <a:tc gridSpan="4">
                  <a:txBody>
                    <a:bodyPr/>
                    <a:lstStyle/>
                    <a:p>
                      <a:pPr algn="ctr" fontAlgn="t"/>
                      <a:r>
                        <a:rPr lang="en-US" b="1" dirty="0" err="1" smtClean="0">
                          <a:solidFill>
                            <a:srgbClr val="000000"/>
                          </a:solidFill>
                        </a:rPr>
                        <a:t>Durações</a:t>
                      </a:r>
                      <a:r>
                        <a:rPr lang="en-US" b="1" dirty="0" smtClean="0">
                          <a:solidFill>
                            <a:srgbClr val="000000"/>
                          </a:solidFill>
                        </a:rPr>
                        <a:t> </a:t>
                      </a:r>
                      <a:r>
                        <a:rPr lang="en-US" b="1" dirty="0" err="1" smtClean="0">
                          <a:solidFill>
                            <a:srgbClr val="000000"/>
                          </a:solidFill>
                        </a:rPr>
                        <a:t>Extremas</a:t>
                      </a:r>
                      <a:r>
                        <a:rPr lang="en-US" b="1" dirty="0" smtClean="0">
                          <a:solidFill>
                            <a:srgbClr val="000000"/>
                          </a:solidFill>
                        </a:rPr>
                        <a:t> e Magnitudes dos</a:t>
                      </a:r>
                      <a:r>
                        <a:rPr lang="en-US" b="1" baseline="0" dirty="0" smtClean="0">
                          <a:solidFill>
                            <a:srgbClr val="000000"/>
                          </a:solidFill>
                        </a:rPr>
                        <a:t> Eclipses </a:t>
                      </a:r>
                      <a:r>
                        <a:rPr lang="en-US" b="1" baseline="0" dirty="0" err="1" smtClean="0">
                          <a:solidFill>
                            <a:srgbClr val="000000"/>
                          </a:solidFill>
                        </a:rPr>
                        <a:t>Solares</a:t>
                      </a:r>
                      <a:r>
                        <a:rPr lang="en-US" b="1" baseline="0" dirty="0" smtClean="0">
                          <a:solidFill>
                            <a:srgbClr val="000000"/>
                          </a:solidFill>
                        </a:rPr>
                        <a:t> (</a:t>
                      </a:r>
                      <a:r>
                        <a:rPr lang="en-US" b="1" dirty="0" err="1" smtClean="0">
                          <a:solidFill>
                            <a:srgbClr val="000000"/>
                          </a:solidFill>
                        </a:rPr>
                        <a:t>Saros</a:t>
                      </a:r>
                      <a:r>
                        <a:rPr lang="en-US" b="1" dirty="0" smtClean="0">
                          <a:solidFill>
                            <a:srgbClr val="000000"/>
                          </a:solidFill>
                        </a:rPr>
                        <a:t> 117)</a:t>
                      </a:r>
                      <a:endParaRPr lang="en-US"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cPr/>
                </a:tc>
                <a:tc hMerge="1">
                  <a:tcPr/>
                </a:tc>
                <a:tc hMerge="1">
                  <a:tcPr/>
                </a:tc>
              </a:tr>
              <a:tr h="0">
                <a:tc>
                  <a:txBody>
                    <a:bodyPr/>
                    <a:lstStyle/>
                    <a:p>
                      <a:pPr algn="ctr" fontAlgn="t"/>
                      <a:r>
                        <a:rPr lang="pt-BR" b="1" dirty="0" smtClean="0">
                          <a:solidFill>
                            <a:srgbClr val="000000"/>
                          </a:solidFill>
                        </a:rPr>
                        <a:t>Tipo de Extrema</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Data</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Duração</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a:solidFill>
                            <a:srgbClr val="000000"/>
                          </a:solidFill>
                        </a:rPr>
                        <a:t>Magnitude</a:t>
                      </a:r>
                      <a:endParaRPr lang="pt-BR" b="1">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r>
              <a:tr h="0">
                <a:tc>
                  <a:txBody>
                    <a:bodyPr/>
                    <a:lstStyle/>
                    <a:p>
                      <a:pPr algn="ctr" fontAlgn="t"/>
                      <a:r>
                        <a:rPr lang="pt-BR" sz="1000" dirty="0" smtClean="0"/>
                        <a:t>Extenso Eclipse Anular Solar</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smtClean="0">
                          <a:solidFill>
                            <a:schemeClr val="tx1"/>
                          </a:solidFill>
                        </a:rPr>
                        <a:t>1062  Dez  03</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t>09min26s</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t>-</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000" dirty="0" smtClean="0"/>
                        <a:t>Curto Eclipse Solar </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1333 </a:t>
                      </a:r>
                      <a:r>
                        <a:rPr lang="pt-BR" sz="900" dirty="0" smtClean="0">
                          <a:solidFill>
                            <a:schemeClr val="tx1"/>
                          </a:solidFill>
                        </a:rPr>
                        <a:t> Mai  14</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t>00min20s</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t>-</a:t>
                      </a:r>
                      <a:endParaRPr lang="pt-BR" sz="100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1000" dirty="0" smtClean="0"/>
                        <a:t>Extenso Eclipse Solar Total</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1892 </a:t>
                      </a:r>
                      <a:r>
                        <a:rPr lang="pt-BR" sz="900" dirty="0" smtClean="0">
                          <a:solidFill>
                            <a:schemeClr val="tx1"/>
                          </a:solidFill>
                        </a:rPr>
                        <a:t> Abr  26</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t>04min19s</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t>-</a:t>
                      </a:r>
                      <a:endParaRPr lang="pt-BR" sz="100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000" dirty="0" smtClean="0"/>
                        <a:t>Curto Eclipse</a:t>
                      </a:r>
                      <a:r>
                        <a:rPr lang="pt-BR" sz="1000" baseline="0" dirty="0" smtClean="0"/>
                        <a:t> Solar</a:t>
                      </a:r>
                      <a:r>
                        <a:rPr lang="pt-BR" sz="1000" dirty="0" smtClean="0"/>
                        <a:t> Total</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1639 </a:t>
                      </a:r>
                      <a:r>
                        <a:rPr lang="pt-BR" sz="900" dirty="0" smtClean="0">
                          <a:solidFill>
                            <a:schemeClr val="tx1"/>
                          </a:solidFill>
                        </a:rPr>
                        <a:t> Nov   24</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t>01min27s</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t>-</a:t>
                      </a:r>
                      <a:endParaRPr lang="pt-BR" sz="100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1000" dirty="0" smtClean="0"/>
                        <a:t>Extenso Eclipse</a:t>
                      </a:r>
                      <a:r>
                        <a:rPr lang="pt-BR" sz="1000" baseline="0" dirty="0" smtClean="0"/>
                        <a:t> Solar Híbrido</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1423 </a:t>
                      </a:r>
                      <a:r>
                        <a:rPr lang="pt-BR" sz="900" dirty="0" smtClean="0">
                          <a:solidFill>
                            <a:schemeClr val="tx1"/>
                          </a:solidFill>
                        </a:rPr>
                        <a:t> Jul  08</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t>01min45s</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t>-</a:t>
                      </a:r>
                      <a:endParaRPr lang="pt-BR" sz="100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000" dirty="0" smtClean="0"/>
                        <a:t>Curto eclipse Solar Híbrido</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1351 </a:t>
                      </a:r>
                      <a:r>
                        <a:rPr lang="pt-BR" sz="900" dirty="0" smtClean="0">
                          <a:solidFill>
                            <a:schemeClr val="tx1"/>
                          </a:solidFill>
                        </a:rPr>
                        <a:t> Mai  25</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t>00min09s</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t>-</a:t>
                      </a:r>
                      <a:endParaRPr lang="pt-BR" sz="100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1000" dirty="0" smtClean="0"/>
                        <a:t>Maior Eclipse Solar Parcial</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0918 </a:t>
                      </a:r>
                      <a:r>
                        <a:rPr lang="pt-BR" sz="900" dirty="0" smtClean="0">
                          <a:solidFill>
                            <a:schemeClr val="tx1"/>
                          </a:solidFill>
                        </a:rPr>
                        <a:t> Set  08</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t>-</a:t>
                      </a:r>
                      <a:endParaRPr lang="pt-BR" sz="100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t>0.90117</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000" dirty="0" smtClean="0"/>
                        <a:t>Menor Eclipse Solar Parcial</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0792 </a:t>
                      </a:r>
                      <a:r>
                        <a:rPr lang="pt-BR" sz="900" dirty="0" smtClean="0">
                          <a:solidFill>
                            <a:schemeClr val="tx1"/>
                          </a:solidFill>
                        </a:rPr>
                        <a:t> Jun  24</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t>-</a:t>
                      </a:r>
                      <a:endParaRPr lang="pt-BR" sz="100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t>0.05231</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bl>
          </a:graphicData>
        </a:graphic>
      </p:graphicFrame>
      <p:sp>
        <p:nvSpPr>
          <p:cNvPr id="74753" name="Rectangle 1"/>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br>
              <a:rPr kumimoji="0" 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br>
            <a:endParaRPr kumimoji="0" 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pic>
        <p:nvPicPr>
          <p:cNvPr id="74755" name="Picture 3" descr="http://eclipse.gsfc.nasa.gov/5MCSEmap/1001-1100/1062-12-03.gif"/>
          <p:cNvPicPr>
            <a:picLocks noChangeAspect="1" noChangeArrowheads="1"/>
          </p:cNvPicPr>
          <p:nvPr/>
        </p:nvPicPr>
        <p:blipFill>
          <a:blip r:embed="rId1" cstate="print"/>
          <a:srcRect/>
          <a:stretch>
            <a:fillRect/>
          </a:stretch>
        </p:blipFill>
        <p:spPr bwMode="auto">
          <a:xfrm>
            <a:off x="467544" y="2961924"/>
            <a:ext cx="3376600" cy="3896076"/>
          </a:xfrm>
          <a:prstGeom prst="rect">
            <a:avLst/>
          </a:prstGeom>
          <a:noFill/>
        </p:spPr>
      </p:pic>
      <p:pic>
        <p:nvPicPr>
          <p:cNvPr id="74757" name="Picture 5" descr="http://eclipse.gsfc.nasa.gov/5MCSEmap/1301-1400/1351-05-25.gif"/>
          <p:cNvPicPr>
            <a:picLocks noChangeAspect="1" noChangeArrowheads="1"/>
          </p:cNvPicPr>
          <p:nvPr/>
        </p:nvPicPr>
        <p:blipFill>
          <a:blip r:embed="rId2" cstate="print"/>
          <a:srcRect/>
          <a:stretch>
            <a:fillRect/>
          </a:stretch>
        </p:blipFill>
        <p:spPr bwMode="auto">
          <a:xfrm>
            <a:off x="5292080" y="2911994"/>
            <a:ext cx="3419872" cy="3946006"/>
          </a:xfrm>
          <a:prstGeom prst="rect">
            <a:avLst/>
          </a:prstGeom>
          <a:noFill/>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539552" y="692695"/>
          <a:ext cx="8208912" cy="1703452"/>
        </p:xfrm>
        <a:graphic>
          <a:graphicData uri="http://schemas.openxmlformats.org/drawingml/2006/table">
            <a:tbl>
              <a:tblPr/>
              <a:tblGrid>
                <a:gridCol w="3762418"/>
                <a:gridCol w="1710190"/>
                <a:gridCol w="1368152"/>
                <a:gridCol w="1368152"/>
              </a:tblGrid>
              <a:tr h="533782">
                <a:tc gridSpan="4">
                  <a:txBody>
                    <a:bodyPr/>
                    <a:lstStyle/>
                    <a:p>
                      <a:pPr algn="ctr" fontAlgn="t"/>
                      <a:r>
                        <a:rPr lang="en-US" b="1" dirty="0" err="1" smtClean="0">
                          <a:solidFill>
                            <a:srgbClr val="000000"/>
                          </a:solidFill>
                        </a:rPr>
                        <a:t>Durações</a:t>
                      </a:r>
                      <a:r>
                        <a:rPr lang="en-US" b="1" dirty="0" smtClean="0">
                          <a:solidFill>
                            <a:srgbClr val="000000"/>
                          </a:solidFill>
                        </a:rPr>
                        <a:t> </a:t>
                      </a:r>
                      <a:r>
                        <a:rPr lang="en-US" b="1" dirty="0" err="1" smtClean="0">
                          <a:solidFill>
                            <a:srgbClr val="000000"/>
                          </a:solidFill>
                        </a:rPr>
                        <a:t>Extremas</a:t>
                      </a:r>
                      <a:r>
                        <a:rPr lang="en-US" b="1" dirty="0" smtClean="0">
                          <a:solidFill>
                            <a:srgbClr val="000000"/>
                          </a:solidFill>
                        </a:rPr>
                        <a:t> e Magnitudes dos Eclipses </a:t>
                      </a:r>
                      <a:r>
                        <a:rPr lang="en-US" b="1" dirty="0" err="1" smtClean="0">
                          <a:solidFill>
                            <a:srgbClr val="000000"/>
                          </a:solidFill>
                        </a:rPr>
                        <a:t>Solares</a:t>
                      </a:r>
                      <a:r>
                        <a:rPr lang="en-US" b="1" dirty="0" smtClean="0">
                          <a:solidFill>
                            <a:srgbClr val="000000"/>
                          </a:solidFill>
                        </a:rPr>
                        <a:t> (</a:t>
                      </a:r>
                      <a:r>
                        <a:rPr lang="en-US" b="1" dirty="0" err="1" smtClean="0">
                          <a:solidFill>
                            <a:srgbClr val="000000"/>
                          </a:solidFill>
                        </a:rPr>
                        <a:t>Saros</a:t>
                      </a:r>
                      <a:r>
                        <a:rPr lang="en-US" b="1" dirty="0" smtClean="0">
                          <a:solidFill>
                            <a:srgbClr val="000000"/>
                          </a:solidFill>
                        </a:rPr>
                        <a:t> 156)</a:t>
                      </a:r>
                      <a:endParaRPr lang="en-US"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cPr/>
                </a:tc>
                <a:tc hMerge="1">
                  <a:tcPr/>
                </a:tc>
                <a:tc hMerge="1">
                  <a:tcPr/>
                </a:tc>
              </a:tr>
              <a:tr h="0">
                <a:tc>
                  <a:txBody>
                    <a:bodyPr/>
                    <a:lstStyle/>
                    <a:p>
                      <a:pPr algn="ctr" fontAlgn="t"/>
                      <a:r>
                        <a:rPr lang="pt-BR" b="1" dirty="0" smtClean="0">
                          <a:solidFill>
                            <a:srgbClr val="000000"/>
                          </a:solidFill>
                        </a:rPr>
                        <a:t>Tipo de Extrema</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Data</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Duração</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a:solidFill>
                            <a:srgbClr val="000000"/>
                          </a:solidFill>
                        </a:rPr>
                        <a:t>Magnitude</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r>
              <a:tr h="0">
                <a:tc>
                  <a:txBody>
                    <a:bodyPr/>
                    <a:lstStyle/>
                    <a:p>
                      <a:pPr algn="ctr" fontAlgn="t"/>
                      <a:r>
                        <a:rPr lang="pt-BR" sz="1000" dirty="0" smtClean="0">
                          <a:solidFill>
                            <a:schemeClr val="tx1"/>
                          </a:solidFill>
                        </a:rPr>
                        <a:t>Extenso Eclipse Solar Anular</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smtClean="0">
                          <a:solidFill>
                            <a:schemeClr val="tx1"/>
                          </a:solidFill>
                        </a:rPr>
                        <a:t>2516  Mai  03</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solidFill>
                            <a:schemeClr val="tx1"/>
                          </a:solidFill>
                        </a:rPr>
                        <a:t>08min28s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000" dirty="0" smtClean="0">
                          <a:solidFill>
                            <a:schemeClr val="tx1"/>
                          </a:solidFill>
                        </a:rPr>
                        <a:t>Curto Eclipse Solar Anular</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3075 </a:t>
                      </a:r>
                      <a:r>
                        <a:rPr lang="pt-BR" sz="1000" dirty="0" smtClean="0">
                          <a:solidFill>
                            <a:schemeClr val="tx1"/>
                          </a:solidFill>
                        </a:rPr>
                        <a:t> Abr  07</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solidFill>
                            <a:schemeClr val="tx1"/>
                          </a:solidFill>
                        </a:rPr>
                        <a:t>02min19s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1000" dirty="0" smtClean="0">
                          <a:solidFill>
                            <a:schemeClr val="tx1"/>
                          </a:solidFill>
                        </a:rPr>
                        <a:t>Maior Eclipse Solar Parcial</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2137 </a:t>
                      </a:r>
                      <a:r>
                        <a:rPr lang="pt-BR" sz="900" dirty="0" smtClean="0">
                          <a:solidFill>
                            <a:schemeClr val="tx1"/>
                          </a:solidFill>
                        </a:rPr>
                        <a:t> Set  15</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0.94361</a:t>
                      </a:r>
                      <a:endParaRPr lang="pt-BR" sz="100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000" dirty="0" smtClean="0">
                          <a:solidFill>
                            <a:schemeClr val="tx1"/>
                          </a:solidFill>
                        </a:rPr>
                        <a:t>Menor Eclipse Solar Parcial</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2011 </a:t>
                      </a:r>
                      <a:r>
                        <a:rPr lang="pt-BR" sz="900" dirty="0" smtClean="0">
                          <a:solidFill>
                            <a:schemeClr val="tx1"/>
                          </a:solidFill>
                        </a:rPr>
                        <a:t> Jul  01</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0.09706</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bl>
          </a:graphicData>
        </a:graphic>
      </p:graphicFrame>
      <p:sp>
        <p:nvSpPr>
          <p:cNvPr id="76801" name="Rectangle 1"/>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br>
              <a:rPr kumimoji="0" 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br>
            <a:endParaRPr kumimoji="0" 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pic>
        <p:nvPicPr>
          <p:cNvPr id="76803" name="Picture 3" descr="http://eclipse.gsfc.nasa.gov/5MCSEmap/2501-2600/2516-05-03.gif"/>
          <p:cNvPicPr>
            <a:picLocks noChangeAspect="1" noChangeArrowheads="1"/>
          </p:cNvPicPr>
          <p:nvPr/>
        </p:nvPicPr>
        <p:blipFill>
          <a:blip r:embed="rId1" cstate="print"/>
          <a:srcRect/>
          <a:stretch>
            <a:fillRect/>
          </a:stretch>
        </p:blipFill>
        <p:spPr bwMode="auto">
          <a:xfrm>
            <a:off x="107504" y="2555464"/>
            <a:ext cx="3728864" cy="4302536"/>
          </a:xfrm>
          <a:prstGeom prst="rect">
            <a:avLst/>
          </a:prstGeom>
          <a:noFill/>
        </p:spPr>
      </p:pic>
      <p:pic>
        <p:nvPicPr>
          <p:cNvPr id="76805" name="Picture 5" descr="http://eclipse.gsfc.nasa.gov/5MCSEmap/2101-2200/2137-09-15.gif"/>
          <p:cNvPicPr>
            <a:picLocks noChangeAspect="1" noChangeArrowheads="1"/>
          </p:cNvPicPr>
          <p:nvPr/>
        </p:nvPicPr>
        <p:blipFill>
          <a:blip r:embed="rId2" cstate="print"/>
          <a:srcRect/>
          <a:stretch>
            <a:fillRect/>
          </a:stretch>
        </p:blipFill>
        <p:spPr bwMode="auto">
          <a:xfrm>
            <a:off x="5292080" y="2555464"/>
            <a:ext cx="3728864" cy="4302535"/>
          </a:xfrm>
          <a:prstGeom prst="rect">
            <a:avLst/>
          </a:prstGeom>
          <a:noFill/>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85800" y="2780928"/>
            <a:ext cx="7772400" cy="1143000"/>
          </a:xfrm>
        </p:spPr>
        <p:txBody>
          <a:bodyPr/>
          <a:lstStyle/>
          <a:p>
            <a:r>
              <a:rPr lang="pt-BR" dirty="0" smtClean="0">
                <a:solidFill>
                  <a:schemeClr val="bg1"/>
                </a:solidFill>
              </a:rPr>
              <a:t>Mapas-Múndi dos Eclipses Solares “Totais”</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685800" y="260648"/>
            <a:ext cx="7772400" cy="1143000"/>
          </a:xfrm>
        </p:spPr>
        <p:txBody>
          <a:bodyPr/>
          <a:lstStyle/>
          <a:p>
            <a:r>
              <a:rPr lang="pt-BR" dirty="0" smtClean="0">
                <a:solidFill>
                  <a:schemeClr val="accent6">
                    <a:lumMod val="40000"/>
                    <a:lumOff val="60000"/>
                  </a:schemeClr>
                </a:solidFill>
                <a:latin typeface="Century Gothic" panose="020B0502020202020204" pitchFamily="34" charset="0"/>
              </a:rPr>
              <a:t>eclipse solar </a:t>
            </a:r>
            <a:r>
              <a:rPr lang="pt-BR" sz="5400" dirty="0" smtClean="0">
                <a:solidFill>
                  <a:schemeClr val="bg1"/>
                </a:solidFill>
                <a:latin typeface="Century Gothic" panose="020B0502020202020204" pitchFamily="34" charset="0"/>
              </a:rPr>
              <a:t>anular</a:t>
            </a:r>
            <a:endParaRPr lang="pt-BR" sz="5400" dirty="0" smtClean="0">
              <a:solidFill>
                <a:schemeClr val="bg1"/>
              </a:solidFill>
              <a:latin typeface="Century Gothic" panose="020B0502020202020204" pitchFamily="34" charset="0"/>
            </a:endParaRPr>
          </a:p>
        </p:txBody>
      </p:sp>
      <p:pic>
        <p:nvPicPr>
          <p:cNvPr id="80898" name="Picture 2" descr="http://www.mreclipse.com/SEphoto/ASE2005/image/A05-105900w.JPG"/>
          <p:cNvPicPr>
            <a:picLocks noChangeAspect="1" noChangeArrowheads="1"/>
          </p:cNvPicPr>
          <p:nvPr/>
        </p:nvPicPr>
        <p:blipFill>
          <a:blip r:embed="rId1" cstate="print"/>
          <a:srcRect/>
          <a:stretch>
            <a:fillRect/>
          </a:stretch>
        </p:blipFill>
        <p:spPr bwMode="auto">
          <a:xfrm>
            <a:off x="1000125" y="1412776"/>
            <a:ext cx="7143750" cy="4762500"/>
          </a:xfrm>
          <a:prstGeom prst="rect">
            <a:avLst/>
          </a:prstGeom>
          <a:noFill/>
        </p:spPr>
      </p:pic>
      <p:sp>
        <p:nvSpPr>
          <p:cNvPr id="5" name="Retângulo 4"/>
          <p:cNvSpPr/>
          <p:nvPr/>
        </p:nvSpPr>
        <p:spPr>
          <a:xfrm>
            <a:off x="503548" y="6309320"/>
            <a:ext cx="8136904" cy="338554"/>
          </a:xfrm>
          <a:prstGeom prst="rect">
            <a:avLst/>
          </a:prstGeom>
        </p:spPr>
        <p:txBody>
          <a:bodyPr wrap="square">
            <a:spAutoFit/>
          </a:bodyPr>
          <a:lstStyle/>
          <a:p>
            <a:r>
              <a:rPr lang="pt-BR" b="0" dirty="0" smtClean="0">
                <a:solidFill>
                  <a:schemeClr val="bg1"/>
                </a:solidFill>
              </a:rPr>
              <a:t>03 de Outubro  de 2005 (</a:t>
            </a:r>
            <a:r>
              <a:rPr lang="pt-BR" b="0" dirty="0" err="1" smtClean="0">
                <a:solidFill>
                  <a:schemeClr val="bg1"/>
                </a:solidFill>
              </a:rPr>
              <a:t>Carrascosa</a:t>
            </a:r>
            <a:r>
              <a:rPr lang="pt-BR" b="0" dirty="0" smtClean="0">
                <a:solidFill>
                  <a:schemeClr val="bg1"/>
                </a:solidFill>
              </a:rPr>
              <a:t> </a:t>
            </a:r>
            <a:r>
              <a:rPr lang="pt-BR" b="0" dirty="0" err="1" smtClean="0">
                <a:solidFill>
                  <a:schemeClr val="bg1"/>
                </a:solidFill>
              </a:rPr>
              <a:t>del</a:t>
            </a:r>
            <a:r>
              <a:rPr lang="pt-BR" b="0" dirty="0" smtClean="0">
                <a:solidFill>
                  <a:schemeClr val="bg1"/>
                </a:solidFill>
              </a:rPr>
              <a:t> Campo, Espanha)</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6" name="Picture 2" descr="C:\Users\ANDRE\Documents\OBSERVATÓRIO\ATIVIDADES\Minicurso\Apresentacoes\aula-3-Andre\aula-3-mares-eclipses\SEatlas2001.GIF"/>
          <p:cNvPicPr>
            <a:picLocks noChangeAspect="1" noChangeArrowheads="1"/>
          </p:cNvPicPr>
          <p:nvPr/>
        </p:nvPicPr>
        <p:blipFill>
          <a:blip r:embed="rId1" cstate="print"/>
          <a:srcRect/>
          <a:stretch>
            <a:fillRect/>
          </a:stretch>
        </p:blipFill>
        <p:spPr bwMode="auto">
          <a:xfrm>
            <a:off x="0" y="0"/>
            <a:ext cx="9090946" cy="6858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050" name="Picture 2" descr="C:\Users\ANDRE\Documents\OBSERVATÓRIO\ATIVIDADES\Minicurso\Apresentacoes\aula-3-Andre\aula-3-mares-eclipses\SEatlas2021.GIF"/>
          <p:cNvPicPr>
            <a:picLocks noChangeAspect="1" noChangeArrowheads="1"/>
          </p:cNvPicPr>
          <p:nvPr/>
        </p:nvPicPr>
        <p:blipFill>
          <a:blip r:embed="rId1" cstate="print"/>
          <a:srcRect/>
          <a:stretch>
            <a:fillRect/>
          </a:stretch>
        </p:blipFill>
        <p:spPr bwMode="auto">
          <a:xfrm>
            <a:off x="17558" y="0"/>
            <a:ext cx="9090946" cy="6858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074" name="Picture 2" descr="C:\Users\ANDRE\Documents\OBSERVATÓRIO\ATIVIDADES\Minicurso\Apresentacoes\aula-3-Andre\aula-3-mares-eclipses\SEatlas2041.GIF"/>
          <p:cNvPicPr>
            <a:picLocks noChangeAspect="1" noChangeArrowheads="1"/>
          </p:cNvPicPr>
          <p:nvPr/>
        </p:nvPicPr>
        <p:blipFill>
          <a:blip r:embed="rId1" cstate="print"/>
          <a:srcRect/>
          <a:stretch>
            <a:fillRect/>
          </a:stretch>
        </p:blipFill>
        <p:spPr bwMode="auto">
          <a:xfrm>
            <a:off x="0" y="0"/>
            <a:ext cx="9144000" cy="6898023"/>
          </a:xfrm>
          <a:prstGeom prst="rect">
            <a:avLst/>
          </a:prstGeom>
          <a:noFill/>
        </p:spPr>
      </p:pic>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p:cNvPicPr>
            <a:picLocks noChangeAspect="1" noChangeArrowheads="1"/>
          </p:cNvPicPr>
          <p:nvPr/>
        </p:nvPicPr>
        <p:blipFill>
          <a:blip r:embed="rId1" cstate="print"/>
          <a:srcRect/>
          <a:stretch>
            <a:fillRect/>
          </a:stretch>
        </p:blipFill>
        <p:spPr bwMode="auto">
          <a:xfrm>
            <a:off x="21882" y="0"/>
            <a:ext cx="9098650"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1" cstate="print"/>
          <a:srcRect/>
          <a:stretch>
            <a:fillRect/>
          </a:stretch>
        </p:blipFill>
        <p:spPr bwMode="auto">
          <a:xfrm>
            <a:off x="0" y="-20955"/>
            <a:ext cx="9144000" cy="6899911"/>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p:nvPr/>
        </p:nvSpPr>
        <p:spPr bwMode="auto">
          <a:xfrm>
            <a:off x="522000" y="2766768"/>
            <a:ext cx="2846090" cy="3312815"/>
          </a:xfrm>
          <a:prstGeom prst="rect">
            <a:avLst/>
          </a:prstGeom>
          <a:noFill/>
          <a:ln w="9525">
            <a:noFill/>
            <a:miter lim="800000"/>
          </a:ln>
        </p:spPr>
        <p:txBody>
          <a:bodyPr lIns="92075" tIns="46038" rIns="92075" bIns="46038"/>
          <a:lstStyle/>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anose="020B0502020202020204" pitchFamily="34" charset="0"/>
              </a:rPr>
              <a:t>A- 22/09/2006</a:t>
            </a:r>
            <a:endParaRPr lang="pt-BR" sz="2400" kern="0" dirty="0" smtClean="0">
              <a:solidFill>
                <a:schemeClr val="accent6">
                  <a:lumMod val="20000"/>
                  <a:lumOff val="80000"/>
                </a:schemeClr>
              </a:solidFill>
              <a:latin typeface="Century Gothic" panose="020B0502020202020204" pitchFamily="34" charset="0"/>
            </a:endParaRP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anose="020B0502020202020204" pitchFamily="34" charset="0"/>
              </a:rPr>
              <a:t>A- 14/10/2023</a:t>
            </a:r>
            <a:endParaRPr lang="pt-BR" sz="2400" kern="0" dirty="0" smtClean="0">
              <a:solidFill>
                <a:schemeClr val="accent6">
                  <a:lumMod val="20000"/>
                  <a:lumOff val="80000"/>
                </a:schemeClr>
              </a:solidFill>
              <a:latin typeface="Century Gothic" panose="020B0502020202020204" pitchFamily="34" charset="0"/>
            </a:endParaRP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anose="020B0502020202020204" pitchFamily="34" charset="0"/>
              </a:rPr>
              <a:t>A- 06/02/2027</a:t>
            </a:r>
            <a:endParaRPr lang="pt-BR" sz="2400" kern="0" dirty="0" smtClean="0">
              <a:solidFill>
                <a:schemeClr val="accent6">
                  <a:lumMod val="20000"/>
                  <a:lumOff val="80000"/>
                </a:schemeClr>
              </a:solidFill>
              <a:latin typeface="Century Gothic" panose="020B0502020202020204" pitchFamily="34" charset="0"/>
            </a:endParaRP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anose="020B0502020202020204" pitchFamily="34" charset="0"/>
              </a:rPr>
              <a:t>A- 26/01/2028</a:t>
            </a:r>
            <a:endParaRPr lang="pt-BR" sz="2400" kern="0" dirty="0" smtClean="0">
              <a:solidFill>
                <a:schemeClr val="accent6">
                  <a:lumMod val="20000"/>
                  <a:lumOff val="80000"/>
                </a:schemeClr>
              </a:solidFill>
              <a:latin typeface="Century Gothic" panose="020B0502020202020204" pitchFamily="34" charset="0"/>
            </a:endParaRP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anose="020B0502020202020204" pitchFamily="34" charset="0"/>
              </a:rPr>
              <a:t>A- 12/09/2034</a:t>
            </a:r>
            <a:endParaRPr lang="pt-BR" sz="2400" kern="0" dirty="0" smtClean="0">
              <a:solidFill>
                <a:schemeClr val="accent6">
                  <a:lumMod val="20000"/>
                  <a:lumOff val="80000"/>
                </a:schemeClr>
              </a:solidFill>
              <a:latin typeface="Century Gothic" panose="020B0502020202020204" pitchFamily="34" charset="0"/>
            </a:endParaRP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anose="020B0502020202020204" pitchFamily="34" charset="0"/>
              </a:rPr>
              <a:t> T- 12/08/2045</a:t>
            </a:r>
            <a:endParaRPr lang="pt-BR" sz="2400" kern="0" dirty="0" smtClean="0">
              <a:solidFill>
                <a:schemeClr val="accent6">
                  <a:lumMod val="20000"/>
                  <a:lumOff val="80000"/>
                </a:schemeClr>
              </a:solidFill>
              <a:latin typeface="Century Gothic" panose="020B0502020202020204" pitchFamily="34" charset="0"/>
            </a:endParaRP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anose="020B0502020202020204" pitchFamily="34" charset="0"/>
              </a:rPr>
              <a:t>A- 31/05/2049</a:t>
            </a:r>
            <a:endParaRPr lang="pt-BR" sz="2400" kern="0" dirty="0" smtClean="0">
              <a:solidFill>
                <a:schemeClr val="accent6">
                  <a:lumMod val="20000"/>
                  <a:lumOff val="80000"/>
                </a:schemeClr>
              </a:solidFill>
              <a:latin typeface="Century Gothic" panose="020B0502020202020204" pitchFamily="34" charset="0"/>
            </a:endParaRPr>
          </a:p>
          <a:p>
            <a:pPr marL="365125" lvl="1" indent="92075" algn="l">
              <a:spcBef>
                <a:spcPct val="20000"/>
              </a:spcBef>
              <a:buClr>
                <a:schemeClr val="accent6">
                  <a:lumMod val="60000"/>
                  <a:lumOff val="40000"/>
                </a:schemeClr>
              </a:buClr>
              <a:defRPr/>
            </a:pPr>
            <a:endParaRPr lang="pt-BR" sz="3200" kern="0" dirty="0">
              <a:solidFill>
                <a:schemeClr val="accent6">
                  <a:lumMod val="20000"/>
                  <a:lumOff val="80000"/>
                </a:schemeClr>
              </a:solidFill>
              <a:latin typeface="Century Gothic" panose="020B0502020202020204" pitchFamily="34" charset="0"/>
            </a:endParaRPr>
          </a:p>
        </p:txBody>
      </p:sp>
      <p:sp>
        <p:nvSpPr>
          <p:cNvPr id="3" name="Subtítulo 2"/>
          <p:cNvSpPr txBox="1"/>
          <p:nvPr/>
        </p:nvSpPr>
        <p:spPr bwMode="auto">
          <a:xfrm>
            <a:off x="5496160" y="2743400"/>
            <a:ext cx="2846090" cy="4104456"/>
          </a:xfrm>
          <a:prstGeom prst="rect">
            <a:avLst/>
          </a:prstGeom>
          <a:noFill/>
          <a:ln w="9525">
            <a:noFill/>
            <a:miter lim="800000"/>
          </a:ln>
        </p:spPr>
        <p:txBody>
          <a:bodyPr lIns="92075" tIns="46038" rIns="92075" bIns="46038"/>
          <a:lstStyle/>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anose="020B0502020202020204" pitchFamily="34" charset="0"/>
              </a:rPr>
              <a:t>A- 12/06/2056</a:t>
            </a:r>
            <a:endParaRPr lang="pt-BR" sz="2400" kern="0" dirty="0" smtClean="0">
              <a:solidFill>
                <a:schemeClr val="accent6">
                  <a:lumMod val="20000"/>
                  <a:lumOff val="80000"/>
                </a:schemeClr>
              </a:solidFill>
              <a:latin typeface="Century Gothic" panose="020B0502020202020204" pitchFamily="34" charset="0"/>
            </a:endParaRP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anose="020B0502020202020204" pitchFamily="34" charset="0"/>
              </a:rPr>
              <a:t> T- 11/05/2059</a:t>
            </a:r>
            <a:endParaRPr lang="pt-BR" sz="2400" kern="0" dirty="0" smtClean="0">
              <a:solidFill>
                <a:schemeClr val="accent6">
                  <a:lumMod val="20000"/>
                  <a:lumOff val="80000"/>
                </a:schemeClr>
              </a:solidFill>
              <a:latin typeface="Century Gothic" panose="020B0502020202020204" pitchFamily="34" charset="0"/>
            </a:endParaRP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anose="020B0502020202020204" pitchFamily="34" charset="0"/>
              </a:rPr>
              <a:t> T- 30/04/2060</a:t>
            </a:r>
            <a:endParaRPr lang="pt-BR" sz="2400" kern="0" dirty="0" smtClean="0">
              <a:solidFill>
                <a:schemeClr val="accent6">
                  <a:lumMod val="20000"/>
                  <a:lumOff val="80000"/>
                </a:schemeClr>
              </a:solidFill>
              <a:latin typeface="Century Gothic" panose="020B0502020202020204" pitchFamily="34" charset="0"/>
            </a:endParaRP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anose="020B0502020202020204" pitchFamily="34" charset="0"/>
              </a:rPr>
              <a:t>H- 06/12/2067</a:t>
            </a:r>
            <a:endParaRPr lang="pt-BR" sz="2400" kern="0" dirty="0" smtClean="0">
              <a:solidFill>
                <a:schemeClr val="accent6">
                  <a:lumMod val="20000"/>
                  <a:lumOff val="80000"/>
                </a:schemeClr>
              </a:solidFill>
              <a:latin typeface="Century Gothic" panose="020B0502020202020204" pitchFamily="34" charset="0"/>
            </a:endParaRP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anose="020B0502020202020204" pitchFamily="34" charset="0"/>
              </a:rPr>
              <a:t>A- 31/03/2071</a:t>
            </a:r>
            <a:endParaRPr lang="pt-BR" sz="2400" kern="0" dirty="0" smtClean="0">
              <a:solidFill>
                <a:schemeClr val="accent6">
                  <a:lumMod val="20000"/>
                  <a:lumOff val="80000"/>
                </a:schemeClr>
              </a:solidFill>
              <a:latin typeface="Century Gothic" panose="020B0502020202020204" pitchFamily="34" charset="0"/>
            </a:endParaRP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anose="020B0502020202020204" pitchFamily="34" charset="0"/>
              </a:rPr>
              <a:t> T- 23/09/2071</a:t>
            </a:r>
            <a:endParaRPr lang="pt-BR" sz="2400" kern="0" dirty="0" smtClean="0">
              <a:solidFill>
                <a:schemeClr val="accent6">
                  <a:lumMod val="20000"/>
                  <a:lumOff val="80000"/>
                </a:schemeClr>
              </a:solidFill>
              <a:latin typeface="Century Gothic" panose="020B0502020202020204" pitchFamily="34" charset="0"/>
            </a:endParaRP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anose="020B0502020202020204" pitchFamily="34" charset="0"/>
              </a:rPr>
              <a:t>A-16/01/2075</a:t>
            </a:r>
            <a:endParaRPr lang="pt-BR" sz="2400" kern="0" dirty="0" smtClean="0">
              <a:solidFill>
                <a:schemeClr val="accent6">
                  <a:lumMod val="20000"/>
                  <a:lumOff val="80000"/>
                </a:schemeClr>
              </a:solidFill>
              <a:latin typeface="Century Gothic" panose="020B0502020202020204" pitchFamily="34" charset="0"/>
            </a:endParaRP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anose="020B0502020202020204" pitchFamily="34" charset="0"/>
              </a:rPr>
              <a:t>A- 15/11/2077</a:t>
            </a:r>
            <a:endParaRPr lang="pt-BR" sz="2400" kern="0" dirty="0" smtClean="0">
              <a:solidFill>
                <a:schemeClr val="accent6">
                  <a:lumMod val="20000"/>
                  <a:lumOff val="80000"/>
                </a:schemeClr>
              </a:solidFill>
              <a:latin typeface="Century Gothic" panose="020B0502020202020204" pitchFamily="34" charset="0"/>
            </a:endParaRP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anose="020B0502020202020204" pitchFamily="34" charset="0"/>
              </a:rPr>
              <a:t>A-27/02/2082</a:t>
            </a:r>
            <a:endParaRPr lang="pt-BR" sz="2400" kern="0" dirty="0" smtClean="0">
              <a:solidFill>
                <a:schemeClr val="accent6">
                  <a:lumMod val="20000"/>
                  <a:lumOff val="80000"/>
                </a:schemeClr>
              </a:solidFill>
              <a:latin typeface="Century Gothic" panose="020B0502020202020204" pitchFamily="34" charset="0"/>
            </a:endParaRPr>
          </a:p>
          <a:p>
            <a:pPr marL="365125" lvl="1" indent="92075" algn="l">
              <a:spcBef>
                <a:spcPct val="20000"/>
              </a:spcBef>
              <a:buClr>
                <a:schemeClr val="accent6">
                  <a:lumMod val="60000"/>
                  <a:lumOff val="40000"/>
                </a:schemeClr>
              </a:buClr>
              <a:defRPr/>
            </a:pPr>
            <a:endParaRPr lang="pt-BR" sz="3200" kern="0" dirty="0">
              <a:solidFill>
                <a:schemeClr val="accent6">
                  <a:lumMod val="20000"/>
                  <a:lumOff val="80000"/>
                </a:schemeClr>
              </a:solidFill>
              <a:latin typeface="Century Gothic" panose="020B0502020202020204" pitchFamily="34" charset="0"/>
            </a:endParaRPr>
          </a:p>
        </p:txBody>
      </p:sp>
      <p:sp>
        <p:nvSpPr>
          <p:cNvPr id="4" name="Título 4"/>
          <p:cNvSpPr txBox="1"/>
          <p:nvPr/>
        </p:nvSpPr>
        <p:spPr bwMode="auto">
          <a:xfrm>
            <a:off x="251520" y="731632"/>
            <a:ext cx="8568952" cy="1143000"/>
          </a:xfrm>
          <a:prstGeom prst="rect">
            <a:avLst/>
          </a:prstGeom>
          <a:noFill/>
          <a:ln w="9525">
            <a:noFill/>
            <a:miter lim="800000"/>
          </a:ln>
        </p:spPr>
        <p:txBody>
          <a:bodyPr vert="horz" wrap="square" lIns="92075" tIns="46038" rIns="92075" bIns="46038"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pt-BR" sz="4400" b="0" i="0" u="none" strike="noStrike" kern="0" cap="none" spc="0" normalizeH="0" baseline="0" noProof="0" dirty="0" smtClean="0">
                <a:ln>
                  <a:noFill/>
                </a:ln>
                <a:solidFill>
                  <a:schemeClr val="accent2">
                    <a:lumMod val="20000"/>
                    <a:lumOff val="80000"/>
                  </a:schemeClr>
                </a:solidFill>
                <a:effectLst/>
                <a:uLnTx/>
                <a:uFillTx/>
                <a:latin typeface="Century Gothic" panose="020B0502020202020204" pitchFamily="34" charset="0"/>
                <a:ea typeface="+mj-ea"/>
                <a:cs typeface="+mj-cs"/>
              </a:rPr>
              <a:t>Eclipses “Totais” </a:t>
            </a:r>
            <a:br>
              <a:rPr kumimoji="0" lang="pt-BR" sz="4400" b="0" i="0" u="none" strike="noStrike" kern="0" cap="none" spc="0" normalizeH="0" baseline="0" noProof="0" dirty="0" smtClean="0">
                <a:ln>
                  <a:noFill/>
                </a:ln>
                <a:solidFill>
                  <a:schemeClr val="accent2">
                    <a:lumMod val="20000"/>
                    <a:lumOff val="80000"/>
                  </a:schemeClr>
                </a:solidFill>
                <a:effectLst/>
                <a:uLnTx/>
                <a:uFillTx/>
                <a:latin typeface="Century Gothic" panose="020B0502020202020204" pitchFamily="34" charset="0"/>
                <a:ea typeface="+mj-ea"/>
                <a:cs typeface="+mj-cs"/>
              </a:rPr>
            </a:br>
            <a:r>
              <a:rPr kumimoji="0" lang="pt-BR" sz="4400" b="0" i="0" u="none" strike="noStrike" kern="0" cap="none" spc="0" normalizeH="0" baseline="0" noProof="0" dirty="0" smtClean="0">
                <a:ln>
                  <a:noFill/>
                </a:ln>
                <a:solidFill>
                  <a:schemeClr val="accent2">
                    <a:lumMod val="20000"/>
                    <a:lumOff val="80000"/>
                  </a:schemeClr>
                </a:solidFill>
                <a:effectLst/>
                <a:uLnTx/>
                <a:uFillTx/>
                <a:latin typeface="Century Gothic" panose="020B0502020202020204" pitchFamily="34" charset="0"/>
                <a:ea typeface="+mj-ea"/>
                <a:cs typeface="+mj-cs"/>
              </a:rPr>
              <a:t>visíveis no Brasil</a:t>
            </a:r>
            <a:br>
              <a:rPr kumimoji="0" lang="pt-BR" sz="4400" b="0" i="0" u="none" strike="noStrike" kern="0" cap="none" spc="0" normalizeH="0" baseline="0" noProof="0" dirty="0" smtClean="0">
                <a:ln>
                  <a:noFill/>
                </a:ln>
                <a:solidFill>
                  <a:schemeClr val="accent2">
                    <a:lumMod val="20000"/>
                    <a:lumOff val="80000"/>
                  </a:schemeClr>
                </a:solidFill>
                <a:effectLst/>
                <a:uLnTx/>
                <a:uFillTx/>
                <a:latin typeface="Century Gothic" panose="020B0502020202020204" pitchFamily="34" charset="0"/>
                <a:ea typeface="+mj-ea"/>
                <a:cs typeface="+mj-cs"/>
              </a:rPr>
            </a:br>
            <a:r>
              <a:rPr kumimoji="0" lang="pt-BR" sz="4400" b="0" i="0" u="none" strike="noStrike" kern="0" cap="none" spc="0" normalizeH="0" baseline="0" noProof="0" dirty="0" smtClean="0">
                <a:ln>
                  <a:noFill/>
                </a:ln>
                <a:solidFill>
                  <a:schemeClr val="accent2">
                    <a:lumMod val="20000"/>
                    <a:lumOff val="80000"/>
                  </a:schemeClr>
                </a:solidFill>
                <a:effectLst/>
                <a:uLnTx/>
                <a:uFillTx/>
                <a:latin typeface="Century Gothic" panose="020B0502020202020204" pitchFamily="34" charset="0"/>
                <a:ea typeface="+mj-ea"/>
                <a:cs typeface="+mj-cs"/>
              </a:rPr>
              <a:t>no Século XXI</a:t>
            </a:r>
            <a:endParaRPr kumimoji="0" lang="pt-BR" sz="4400" b="0" i="0" u="none" strike="noStrike" kern="0" cap="none" spc="0" normalizeH="0" baseline="0" noProof="0" dirty="0" smtClean="0">
              <a:ln>
                <a:noFill/>
              </a:ln>
              <a:solidFill>
                <a:schemeClr val="accent2">
                  <a:lumMod val="20000"/>
                  <a:lumOff val="80000"/>
                </a:schemeClr>
              </a:solidFill>
              <a:effectLst/>
              <a:uLnTx/>
              <a:uFillTx/>
              <a:latin typeface="Century Gothic" panose="020B0502020202020204" pitchFamily="34" charset="0"/>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defRPr/>
            </a:pPr>
            <a:r>
              <a:rPr lang="pt-BR" sz="2000" b="0" kern="0" dirty="0" smtClean="0">
                <a:solidFill>
                  <a:schemeClr val="accent2">
                    <a:lumMod val="20000"/>
                    <a:lumOff val="80000"/>
                  </a:schemeClr>
                </a:solidFill>
                <a:latin typeface="Century Gothic" panose="020B0502020202020204" pitchFamily="34" charset="0"/>
                <a:ea typeface="+mj-ea"/>
                <a:cs typeface="+mj-cs"/>
              </a:rPr>
              <a:t>(16 eclipses)</a:t>
            </a:r>
            <a:endParaRPr kumimoji="0" lang="pt-BR" sz="2000" b="0" i="0" u="none" strike="noStrike" kern="0" cap="none" spc="0" normalizeH="0" baseline="0" noProof="0" dirty="0" smtClean="0">
              <a:ln>
                <a:noFill/>
              </a:ln>
              <a:solidFill>
                <a:schemeClr val="accent2">
                  <a:lumMod val="20000"/>
                  <a:lumOff val="80000"/>
                </a:schemeClr>
              </a:solidFill>
              <a:effectLst/>
              <a:uLnTx/>
              <a:uFillTx/>
              <a:latin typeface="Century Gothic" panose="020B0502020202020204" pitchFamily="34" charset="0"/>
              <a:ea typeface="+mj-ea"/>
              <a:cs typeface="+mj-cs"/>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eclipse.gsfc.nasa.gov/SEanimate/SEanimate2001/SE2045Aug12T.GIF"/>
          <p:cNvPicPr>
            <a:picLocks noChangeAspect="1" noChangeArrowheads="1" noCrop="1"/>
          </p:cNvPicPr>
          <p:nvPr/>
        </p:nvPicPr>
        <p:blipFill>
          <a:blip r:embed="rId1"/>
          <a:srcRect/>
          <a:stretch>
            <a:fillRect/>
          </a:stretch>
        </p:blipFill>
        <p:spPr bwMode="auto">
          <a:xfrm>
            <a:off x="755576" y="2287587"/>
            <a:ext cx="2381250" cy="2571751"/>
          </a:xfrm>
          <a:prstGeom prst="rect">
            <a:avLst/>
          </a:prstGeom>
          <a:noFill/>
        </p:spPr>
      </p:pic>
      <p:pic>
        <p:nvPicPr>
          <p:cNvPr id="64516" name="Picture 4" descr="http://eclipse.gsfc.nasa.gov/SEplot/SEplot2001/SE2045Aug12T.GIF"/>
          <p:cNvPicPr>
            <a:picLocks noChangeAspect="1" noChangeArrowheads="1"/>
          </p:cNvPicPr>
          <p:nvPr/>
        </p:nvPicPr>
        <p:blipFill>
          <a:blip r:embed="rId2" cstate="print"/>
          <a:srcRect/>
          <a:stretch>
            <a:fillRect/>
          </a:stretch>
        </p:blipFill>
        <p:spPr bwMode="auto">
          <a:xfrm>
            <a:off x="3851920" y="0"/>
            <a:ext cx="5292080" cy="6854683"/>
          </a:xfrm>
          <a:prstGeom prst="rect">
            <a:avLst/>
          </a:prstGeom>
          <a:noFill/>
        </p:spPr>
      </p:pic>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eclipse.gsfc.nasa.gov/SEplot/SEplot2051/SE2067Dec06H.GIF"/>
          <p:cNvPicPr>
            <a:picLocks noChangeAspect="1" noChangeArrowheads="1"/>
          </p:cNvPicPr>
          <p:nvPr/>
        </p:nvPicPr>
        <p:blipFill>
          <a:blip r:embed="rId1" cstate="print"/>
          <a:srcRect/>
          <a:stretch>
            <a:fillRect/>
          </a:stretch>
        </p:blipFill>
        <p:spPr bwMode="auto">
          <a:xfrm>
            <a:off x="1925960" y="3316"/>
            <a:ext cx="5292080" cy="6854684"/>
          </a:xfrm>
          <a:prstGeom prst="rect">
            <a:avLst/>
          </a:prstGeom>
          <a:noFill/>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eclipse.gsfc.nasa.gov/SEplot/SEplot2051/SE2075Jan16T.GIF"/>
          <p:cNvPicPr>
            <a:picLocks noChangeAspect="1" noChangeArrowheads="1"/>
          </p:cNvPicPr>
          <p:nvPr/>
        </p:nvPicPr>
        <p:blipFill>
          <a:blip r:embed="rId1" cstate="print"/>
          <a:srcRect/>
          <a:stretch>
            <a:fillRect/>
          </a:stretch>
        </p:blipFill>
        <p:spPr bwMode="auto">
          <a:xfrm>
            <a:off x="1927160" y="0"/>
            <a:ext cx="5292080" cy="6854684"/>
          </a:xfrm>
          <a:prstGeom prst="rect">
            <a:avLst/>
          </a:prstGeom>
          <a:noFill/>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srcRect/>
          <a:stretch>
            <a:fillRect/>
          </a:stretch>
        </p:blipFill>
        <p:spPr bwMode="auto">
          <a:xfrm>
            <a:off x="89756" y="0"/>
            <a:ext cx="8964488" cy="6824844"/>
          </a:xfrm>
          <a:prstGeom prst="rect">
            <a:avLst/>
          </a:prstGeom>
          <a:noFill/>
          <a:ln w="9525">
            <a:noFill/>
            <a:miter lim="800000"/>
            <a:headEnd/>
            <a:tailEnd/>
          </a:ln>
        </p:spPr>
      </p:pic>
      <p:pic>
        <p:nvPicPr>
          <p:cNvPr id="1027" name="Picture 3"/>
          <p:cNvPicPr>
            <a:picLocks noChangeAspect="1" noChangeArrowheads="1"/>
          </p:cNvPicPr>
          <p:nvPr/>
        </p:nvPicPr>
        <p:blipFill>
          <a:blip r:embed="rId2" cstate="print"/>
          <a:srcRect/>
          <a:stretch>
            <a:fillRect/>
          </a:stretch>
        </p:blipFill>
        <p:spPr bwMode="auto">
          <a:xfrm>
            <a:off x="2339752" y="4085413"/>
            <a:ext cx="6696075" cy="2733675"/>
          </a:xfrm>
          <a:prstGeom prst="rect">
            <a:avLst/>
          </a:prstGeom>
          <a:noFill/>
          <a:ln w="9525">
            <a:noFill/>
            <a:miter lim="800000"/>
            <a:headEnd/>
            <a:tailEnd/>
          </a:ln>
        </p:spPr>
      </p:pic>
      <p:sp>
        <p:nvSpPr>
          <p:cNvPr id="5" name="Retângulo 4"/>
          <p:cNvSpPr/>
          <p:nvPr/>
        </p:nvSpPr>
        <p:spPr>
          <a:xfrm>
            <a:off x="755576" y="548680"/>
            <a:ext cx="6048672" cy="276999"/>
          </a:xfrm>
          <a:prstGeom prst="rect">
            <a:avLst/>
          </a:prstGeom>
          <a:solidFill>
            <a:schemeClr val="accent1">
              <a:lumMod val="50000"/>
            </a:schemeClr>
          </a:solidFill>
        </p:spPr>
        <p:txBody>
          <a:bodyPr wrap="square">
            <a:spAutoFit/>
          </a:bodyPr>
          <a:lstStyle/>
          <a:p>
            <a:r>
              <a:rPr lang="pt-BR" sz="1200" dirty="0" smtClean="0">
                <a:solidFill>
                  <a:schemeClr val="tx1"/>
                </a:solidFill>
                <a:hlinkClick r:id="rId3"/>
              </a:rPr>
              <a:t>http://eclipse.gsfc.nasa.gov/SEgoogle/SEgoogle2051/SE2075Jan16Tgoogle.html</a:t>
            </a:r>
            <a:endParaRPr lang="pt-BR" sz="1200" dirty="0" smtClean="0">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85800" y="0"/>
            <a:ext cx="7772400" cy="764704"/>
          </a:xfrm>
        </p:spPr>
        <p:txBody>
          <a:bodyPr/>
          <a:lstStyle/>
          <a:p>
            <a:r>
              <a:rPr lang="pt-BR" dirty="0" smtClean="0">
                <a:solidFill>
                  <a:schemeClr val="accent6">
                    <a:lumMod val="40000"/>
                    <a:lumOff val="60000"/>
                  </a:schemeClr>
                </a:solidFill>
                <a:latin typeface="Century Gothic" panose="020B0502020202020204" pitchFamily="34" charset="0"/>
              </a:rPr>
              <a:t>eclipse solar </a:t>
            </a:r>
            <a:r>
              <a:rPr lang="pt-BR" sz="5400" dirty="0" smtClean="0">
                <a:solidFill>
                  <a:schemeClr val="bg1"/>
                </a:solidFill>
                <a:latin typeface="Century Gothic" panose="020B0502020202020204" pitchFamily="34" charset="0"/>
              </a:rPr>
              <a:t>híbrido</a:t>
            </a:r>
            <a:endParaRPr lang="pt-BR" sz="5400" dirty="0" smtClean="0">
              <a:solidFill>
                <a:schemeClr val="bg1"/>
              </a:solidFill>
              <a:latin typeface="Century Gothic" panose="020B0502020202020204" pitchFamily="34" charset="0"/>
            </a:endParaRPr>
          </a:p>
        </p:txBody>
      </p:sp>
      <p:pic>
        <p:nvPicPr>
          <p:cNvPr id="1026" name="Picture 2" descr="See Explanation.  Clicking on the picture will download&#10; the highest resolution version available."/>
          <p:cNvPicPr>
            <a:picLocks noChangeAspect="1" noChangeArrowheads="1"/>
          </p:cNvPicPr>
          <p:nvPr/>
        </p:nvPicPr>
        <p:blipFill>
          <a:blip r:embed="rId1" cstate="print"/>
          <a:srcRect/>
          <a:stretch>
            <a:fillRect/>
          </a:stretch>
        </p:blipFill>
        <p:spPr bwMode="auto">
          <a:xfrm>
            <a:off x="1475656" y="908720"/>
            <a:ext cx="6444208" cy="5007687"/>
          </a:xfrm>
          <a:prstGeom prst="rect">
            <a:avLst/>
          </a:prstGeom>
          <a:noFill/>
        </p:spPr>
      </p:pic>
      <p:sp>
        <p:nvSpPr>
          <p:cNvPr id="5" name="Retângulo 4"/>
          <p:cNvSpPr/>
          <p:nvPr/>
        </p:nvSpPr>
        <p:spPr>
          <a:xfrm>
            <a:off x="1241601" y="6021288"/>
            <a:ext cx="6660798" cy="584775"/>
          </a:xfrm>
          <a:prstGeom prst="rect">
            <a:avLst/>
          </a:prstGeom>
        </p:spPr>
        <p:txBody>
          <a:bodyPr wrap="none">
            <a:spAutoFit/>
          </a:bodyPr>
          <a:lstStyle/>
          <a:p>
            <a:r>
              <a:rPr lang="en-US" b="0" dirty="0" smtClean="0">
                <a:solidFill>
                  <a:schemeClr val="bg1"/>
                </a:solidFill>
              </a:rPr>
              <a:t>Fred </a:t>
            </a:r>
            <a:r>
              <a:rPr lang="en-US" b="0" dirty="0" err="1" smtClean="0">
                <a:solidFill>
                  <a:schemeClr val="bg1"/>
                </a:solidFill>
              </a:rPr>
              <a:t>Espenak</a:t>
            </a:r>
            <a:r>
              <a:rPr lang="en-US" b="0" dirty="0" smtClean="0">
                <a:solidFill>
                  <a:schemeClr val="bg1"/>
                </a:solidFill>
              </a:rPr>
              <a:t> (</a:t>
            </a:r>
            <a:r>
              <a:rPr lang="en-US" b="0" dirty="0" err="1" smtClean="0">
                <a:solidFill>
                  <a:schemeClr val="bg1"/>
                </a:solidFill>
              </a:rPr>
              <a:t>Oceano</a:t>
            </a:r>
            <a:r>
              <a:rPr lang="en-US" b="0" dirty="0" smtClean="0">
                <a:solidFill>
                  <a:schemeClr val="bg1"/>
                </a:solidFill>
              </a:rPr>
              <a:t> </a:t>
            </a:r>
            <a:r>
              <a:rPr lang="en-US" b="0" dirty="0" err="1" smtClean="0">
                <a:solidFill>
                  <a:schemeClr val="bg1"/>
                </a:solidFill>
              </a:rPr>
              <a:t>Pacífico</a:t>
            </a:r>
            <a:r>
              <a:rPr lang="en-US" b="0" dirty="0" smtClean="0">
                <a:solidFill>
                  <a:schemeClr val="bg1"/>
                </a:solidFill>
              </a:rPr>
              <a:t>)              </a:t>
            </a:r>
            <a:r>
              <a:rPr lang="en-US" b="0" dirty="0" smtClean="0"/>
              <a:t>    </a:t>
            </a:r>
            <a:r>
              <a:rPr lang="en-US" b="0" dirty="0" smtClean="0">
                <a:solidFill>
                  <a:schemeClr val="bg1"/>
                </a:solidFill>
              </a:rPr>
              <a:t>Stephan </a:t>
            </a:r>
            <a:r>
              <a:rPr lang="en-US" b="0" dirty="0" err="1" smtClean="0">
                <a:solidFill>
                  <a:schemeClr val="bg1"/>
                </a:solidFill>
              </a:rPr>
              <a:t>Heinsiu</a:t>
            </a:r>
            <a:r>
              <a:rPr lang="en-US" b="0" dirty="0" smtClean="0">
                <a:solidFill>
                  <a:schemeClr val="bg1"/>
                </a:solidFill>
              </a:rPr>
              <a:t> (Panamá)</a:t>
            </a:r>
            <a:endParaRPr lang="en-US" b="0" dirty="0" smtClean="0">
              <a:solidFill>
                <a:schemeClr val="bg1"/>
              </a:solidFill>
            </a:endParaRPr>
          </a:p>
          <a:p>
            <a:r>
              <a:rPr lang="en-US" b="0" dirty="0" smtClean="0">
                <a:solidFill>
                  <a:schemeClr val="bg1"/>
                </a:solidFill>
              </a:rPr>
              <a:t>8 de </a:t>
            </a:r>
            <a:r>
              <a:rPr lang="en-US" b="0" dirty="0" err="1" smtClean="0">
                <a:solidFill>
                  <a:schemeClr val="bg1"/>
                </a:solidFill>
              </a:rPr>
              <a:t>Abril</a:t>
            </a:r>
            <a:r>
              <a:rPr lang="en-US" b="0" dirty="0" smtClean="0">
                <a:solidFill>
                  <a:schemeClr val="bg1"/>
                </a:solidFill>
              </a:rPr>
              <a:t> de 2005</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95536" y="1844824"/>
            <a:ext cx="8352928" cy="2042160"/>
          </a:xfrm>
          <a:prstGeom prst="rect">
            <a:avLst/>
          </a:prstGeom>
          <a:noFill/>
        </p:spPr>
        <p:txBody>
          <a:bodyPr wrap="square" rtlCol="0">
            <a:spAutoFit/>
          </a:bodyPr>
          <a:lstStyle/>
          <a:p>
            <a:r>
              <a:rPr lang="pt-BR" sz="3200" dirty="0" smtClean="0">
                <a:solidFill>
                  <a:schemeClr val="bg1"/>
                </a:solidFill>
              </a:rPr>
              <a:t>Aplicativo de Visualização </a:t>
            </a:r>
            <a:endParaRPr lang="pt-BR" sz="3200" dirty="0" smtClean="0">
              <a:solidFill>
                <a:schemeClr val="bg1"/>
              </a:solidFill>
            </a:endParaRPr>
          </a:p>
          <a:p>
            <a:r>
              <a:rPr lang="pt-BR" sz="3200" dirty="0" smtClean="0">
                <a:solidFill>
                  <a:schemeClr val="bg1"/>
                </a:solidFill>
              </a:rPr>
              <a:t>de </a:t>
            </a:r>
            <a:endParaRPr lang="pt-BR" sz="3200" dirty="0" smtClean="0">
              <a:solidFill>
                <a:schemeClr val="bg1"/>
              </a:solidFill>
            </a:endParaRPr>
          </a:p>
          <a:p>
            <a:r>
              <a:rPr lang="pt-BR" sz="3200" dirty="0" smtClean="0">
                <a:solidFill>
                  <a:schemeClr val="bg1"/>
                </a:solidFill>
              </a:rPr>
              <a:t>Eclipses Solares</a:t>
            </a:r>
            <a:br>
              <a:rPr lang="pt-BR" sz="3200" dirty="0" smtClean="0">
                <a:solidFill>
                  <a:schemeClr val="bg1"/>
                </a:solidFill>
              </a:rPr>
            </a:br>
            <a:r>
              <a:rPr lang="pt-BR" sz="3200" dirty="0" smtClean="0">
                <a:solidFill>
                  <a:schemeClr val="bg1"/>
                </a:solidFill>
              </a:rPr>
              <a:t>emapwin_eng_3.11.zip</a:t>
            </a:r>
            <a:endParaRPr lang="pt-BR" sz="3200" dirty="0" smtClean="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3001963"/>
            <a:ext cx="7772400" cy="1143000"/>
          </a:xfrm>
        </p:spPr>
        <p:txBody>
          <a:bodyPr/>
          <a:lstStyle/>
          <a:p>
            <a:r>
              <a:rPr lang="pt-BR" dirty="0" smtClean="0">
                <a:solidFill>
                  <a:schemeClr val="bg1"/>
                </a:solidFill>
              </a:rPr>
              <a:t>Final da Terceira Aula</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2564904"/>
            <a:ext cx="7772400" cy="1143000"/>
          </a:xfrm>
        </p:spPr>
        <p:txBody>
          <a:bodyPr/>
          <a:lstStyle/>
          <a:p>
            <a:r>
              <a:rPr lang="pt-BR" dirty="0" smtClean="0">
                <a:solidFill>
                  <a:schemeClr val="bg1"/>
                </a:solidFill>
              </a:rPr>
              <a:t>APÊNDICE</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bwMode="auto">
          <a:xfrm>
            <a:off x="2051720" y="764704"/>
            <a:ext cx="5760640" cy="5328592"/>
          </a:xfrm>
          <a:prstGeom prst="rect">
            <a:avLst/>
          </a:prstGeom>
          <a:solidFill>
            <a:srgbClr val="00B0F0"/>
          </a:solidFill>
          <a:ln w="12700"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Tx/>
              <a:buNone/>
            </a:pPr>
            <a:endParaRPr kumimoji="0" lang="pt-BR" sz="1600" b="1" i="0" u="none" strike="noStrike" cap="none" normalizeH="0" baseline="0" smtClean="0">
              <a:ln>
                <a:noFill/>
              </a:ln>
              <a:solidFill>
                <a:srgbClr val="FF0066"/>
              </a:solidFill>
              <a:effectLst/>
              <a:latin typeface="Arial" panose="020B0604020202020204" pitchFamily="34" charset="0"/>
            </a:endParaRPr>
          </a:p>
        </p:txBody>
      </p:sp>
      <p:pic>
        <p:nvPicPr>
          <p:cNvPr id="76802" name="Picture 2" descr="http://upload.wikimedia.org/wikipedia/commons/thumb/9/9f/SolarEclipseGamma.svg/950px-SolarEclipseGamma.svg.png"/>
          <p:cNvPicPr>
            <a:picLocks noChangeAspect="1" noChangeArrowheads="1"/>
          </p:cNvPicPr>
          <p:nvPr/>
        </p:nvPicPr>
        <p:blipFill>
          <a:blip r:embed="rId1" cstate="print"/>
          <a:srcRect/>
          <a:stretch>
            <a:fillRect/>
          </a:stretch>
        </p:blipFill>
        <p:spPr bwMode="auto">
          <a:xfrm>
            <a:off x="2123728" y="836712"/>
            <a:ext cx="5617252" cy="5203349"/>
          </a:xfrm>
          <a:prstGeom prst="rect">
            <a:avLst/>
          </a:prstGeom>
          <a:noFill/>
        </p:spPr>
      </p:pic>
      <p:sp>
        <p:nvSpPr>
          <p:cNvPr id="4" name="CaixaDeTexto 3"/>
          <p:cNvSpPr txBox="1"/>
          <p:nvPr/>
        </p:nvSpPr>
        <p:spPr>
          <a:xfrm>
            <a:off x="2627784" y="2492896"/>
            <a:ext cx="2808312" cy="338554"/>
          </a:xfrm>
          <a:prstGeom prst="rect">
            <a:avLst/>
          </a:prstGeom>
          <a:noFill/>
        </p:spPr>
        <p:txBody>
          <a:bodyPr wrap="square" rtlCol="0">
            <a:spAutoFit/>
          </a:bodyPr>
          <a:lstStyle/>
          <a:p>
            <a:r>
              <a:rPr lang="pt-BR" dirty="0" smtClean="0">
                <a:solidFill>
                  <a:srgbClr val="FF0000"/>
                </a:solidFill>
              </a:rPr>
              <a:t>GAMMA</a:t>
            </a:r>
            <a:endParaRPr lang="pt-BR"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685800" y="260648"/>
            <a:ext cx="7772400" cy="1143000"/>
          </a:xfrm>
        </p:spPr>
        <p:txBody>
          <a:bodyPr/>
          <a:lstStyle/>
          <a:p>
            <a:r>
              <a:rPr lang="pt-BR" dirty="0" smtClean="0">
                <a:solidFill>
                  <a:schemeClr val="accent6">
                    <a:lumMod val="40000"/>
                    <a:lumOff val="60000"/>
                  </a:schemeClr>
                </a:solidFill>
                <a:latin typeface="Century Gothic" panose="020B0502020202020204" pitchFamily="34" charset="0"/>
              </a:rPr>
              <a:t>eclipse solar </a:t>
            </a:r>
            <a:r>
              <a:rPr lang="pt-BR" sz="5400" dirty="0" smtClean="0">
                <a:solidFill>
                  <a:schemeClr val="bg1"/>
                </a:solidFill>
                <a:latin typeface="Century Gothic" panose="020B0502020202020204" pitchFamily="34" charset="0"/>
              </a:rPr>
              <a:t>parcial</a:t>
            </a:r>
            <a:endParaRPr lang="pt-BR" sz="5400" dirty="0" smtClean="0">
              <a:solidFill>
                <a:schemeClr val="bg1"/>
              </a:solidFill>
              <a:latin typeface="Century Gothic" panose="020B0502020202020204" pitchFamily="34" charset="0"/>
            </a:endParaRPr>
          </a:p>
        </p:txBody>
      </p:sp>
      <p:pic>
        <p:nvPicPr>
          <p:cNvPr id="76802" name="Picture 2" descr="http://www.mreclipse.com/SEreports/PSE2000Jul30/PSE2000-1.JPG"/>
          <p:cNvPicPr>
            <a:picLocks noChangeAspect="1" noChangeArrowheads="1"/>
          </p:cNvPicPr>
          <p:nvPr/>
        </p:nvPicPr>
        <p:blipFill>
          <a:blip r:embed="rId1" cstate="print"/>
          <a:srcRect/>
          <a:stretch>
            <a:fillRect/>
          </a:stretch>
        </p:blipFill>
        <p:spPr bwMode="auto">
          <a:xfrm>
            <a:off x="1243012" y="1392237"/>
            <a:ext cx="6657975" cy="4362451"/>
          </a:xfrm>
          <a:prstGeom prst="rect">
            <a:avLst/>
          </a:prstGeom>
          <a:noFill/>
        </p:spPr>
      </p:pic>
      <p:sp>
        <p:nvSpPr>
          <p:cNvPr id="5" name="Retângulo 4"/>
          <p:cNvSpPr/>
          <p:nvPr/>
        </p:nvSpPr>
        <p:spPr>
          <a:xfrm>
            <a:off x="1331640" y="6021288"/>
            <a:ext cx="6408712" cy="338554"/>
          </a:xfrm>
          <a:prstGeom prst="rect">
            <a:avLst/>
          </a:prstGeom>
        </p:spPr>
        <p:txBody>
          <a:bodyPr wrap="square">
            <a:spAutoFit/>
          </a:bodyPr>
          <a:lstStyle/>
          <a:p>
            <a:r>
              <a:rPr lang="en-US" b="0" dirty="0" smtClean="0">
                <a:solidFill>
                  <a:schemeClr val="bg1"/>
                </a:solidFill>
              </a:rPr>
              <a:t>30 de </a:t>
            </a:r>
            <a:r>
              <a:rPr lang="en-US" b="0" dirty="0" err="1" smtClean="0">
                <a:solidFill>
                  <a:schemeClr val="bg1"/>
                </a:solidFill>
              </a:rPr>
              <a:t>Julho</a:t>
            </a:r>
            <a:r>
              <a:rPr lang="en-US" b="0" dirty="0" smtClean="0">
                <a:solidFill>
                  <a:schemeClr val="bg1"/>
                </a:solidFill>
              </a:rPr>
              <a:t> 2000  (Spokane, </a:t>
            </a:r>
            <a:r>
              <a:rPr lang="en-US" b="0" dirty="0" err="1" smtClean="0">
                <a:solidFill>
                  <a:schemeClr val="bg1"/>
                </a:solidFill>
              </a:rPr>
              <a:t>Estados</a:t>
            </a:r>
            <a:r>
              <a:rPr lang="en-US" b="0" dirty="0" smtClean="0">
                <a:solidFill>
                  <a:schemeClr val="bg1"/>
                </a:solidFill>
              </a:rPr>
              <a:t> </a:t>
            </a:r>
            <a:r>
              <a:rPr lang="en-US" b="0" dirty="0" err="1" smtClean="0">
                <a:solidFill>
                  <a:schemeClr val="bg1"/>
                </a:solidFill>
              </a:rPr>
              <a:t>Unidos</a:t>
            </a:r>
            <a:r>
              <a:rPr lang="en-US" b="0" dirty="0" smtClean="0">
                <a:solidFill>
                  <a:schemeClr val="bg1"/>
                </a:solidFill>
              </a:rPr>
              <a:t>)</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1006922"/>
            <a:ext cx="3636404" cy="5364480"/>
          </a:xfrm>
          <a:prstGeom prst="rect">
            <a:avLst/>
          </a:prstGeom>
          <a:noFill/>
          <a:ln w="9525">
            <a:noFill/>
            <a:miter lim="800000"/>
          </a:ln>
          <a:effectLst/>
        </p:spPr>
        <p:txBody>
          <a:bodyPr vert="horz" wrap="square" lIns="0" tIns="0" rIns="0" bIns="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pt-BR" b="1" i="0" u="none" strike="noStrike" cap="none" normalizeH="0" baseline="0" dirty="0" smtClean="0">
              <a:ln>
                <a:noFill/>
              </a:ln>
              <a:solidFill>
                <a:schemeClr val="bg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pt-BR" sz="2800" b="1" i="0" u="none" strike="noStrike" cap="none" normalizeH="0" baseline="0" dirty="0" smtClean="0">
                <a:ln>
                  <a:noFill/>
                </a:ln>
                <a:solidFill>
                  <a:schemeClr val="bg1"/>
                </a:solidFill>
                <a:effectLst/>
                <a:cs typeface="Arial" panose="020B0604020202020204" pitchFamily="34" charset="0"/>
              </a:rPr>
              <a:t>Cânone </a:t>
            </a:r>
            <a:r>
              <a:rPr kumimoji="0" lang="pt-BR" sz="2800" b="0" i="0" u="none" strike="noStrike" cap="none" normalizeH="0" baseline="0" dirty="0" smtClean="0">
                <a:ln>
                  <a:noFill/>
                </a:ln>
                <a:solidFill>
                  <a:schemeClr val="bg1"/>
                </a:solidFill>
                <a:effectLst/>
                <a:cs typeface="Arial" panose="020B0604020202020204" pitchFamily="34" charset="0"/>
              </a:rPr>
              <a:t>é um termo que deriva do grego “</a:t>
            </a:r>
            <a:r>
              <a:rPr kumimoji="0" lang="pt-BR" sz="2800" b="0" i="1" u="none" strike="noStrike" cap="none" normalizeH="0" baseline="0" dirty="0" err="1" smtClean="0">
                <a:ln>
                  <a:noFill/>
                </a:ln>
                <a:solidFill>
                  <a:schemeClr val="bg1"/>
                </a:solidFill>
                <a:effectLst/>
                <a:cs typeface="Arial" panose="020B0604020202020204" pitchFamily="34" charset="0"/>
              </a:rPr>
              <a:t>kanón</a:t>
            </a:r>
            <a:r>
              <a:rPr kumimoji="0" lang="pt-BR" sz="2800" b="0" i="0" u="none" strike="noStrike" cap="none" normalizeH="0" baseline="0" dirty="0" smtClean="0">
                <a:ln>
                  <a:noFill/>
                </a:ln>
                <a:solidFill>
                  <a:schemeClr val="bg1"/>
                </a:solidFill>
                <a:effectLst/>
                <a:cs typeface="Arial" panose="020B0604020202020204" pitchFamily="34" charset="0"/>
              </a:rPr>
              <a:t>”, utilizado para designa</a:t>
            </a:r>
            <a:r>
              <a:rPr kumimoji="0" lang="pt-BR" sz="2800" b="0" i="0" u="none" strike="noStrike" cap="none" normalizeH="0" baseline="0" dirty="0" smtClean="0">
                <a:ln>
                  <a:noFill/>
                </a:ln>
                <a:solidFill>
                  <a:schemeClr val="bg1"/>
                </a:solidFill>
                <a:effectLst/>
                <a:cs typeface="Arial" panose="020B0604020202020204" pitchFamily="34" charset="0"/>
              </a:rPr>
              <a:t>r uma vara que servia de referência como unidade de medida. Na Língua Portuguesa o termo adquiriu o significado geral de </a:t>
            </a:r>
            <a:r>
              <a:rPr kumimoji="0" lang="pt-BR" sz="2800" b="1" i="0" u="none" strike="noStrike" cap="none" normalizeH="0" baseline="0" dirty="0" smtClean="0">
                <a:ln>
                  <a:noFill/>
                </a:ln>
                <a:solidFill>
                  <a:schemeClr val="bg1"/>
                </a:solidFill>
                <a:effectLst/>
                <a:cs typeface="Arial" panose="020B0604020202020204" pitchFamily="34" charset="0"/>
              </a:rPr>
              <a:t>regra</a:t>
            </a:r>
            <a:r>
              <a:rPr kumimoji="0" lang="pt-BR" sz="2800" b="0" i="0" u="none" strike="noStrike" cap="none" normalizeH="0" baseline="0" dirty="0" smtClean="0">
                <a:ln>
                  <a:noFill/>
                </a:ln>
                <a:solidFill>
                  <a:schemeClr val="bg1"/>
                </a:solidFill>
                <a:effectLst/>
                <a:cs typeface="Arial" panose="020B0604020202020204" pitchFamily="34" charset="0"/>
              </a:rPr>
              <a:t>, </a:t>
            </a:r>
            <a:r>
              <a:rPr kumimoji="0" lang="pt-BR" sz="2800" b="1" i="0" u="none" strike="noStrike" cap="none" normalizeH="0" baseline="0" dirty="0" smtClean="0">
                <a:ln>
                  <a:noFill/>
                </a:ln>
                <a:solidFill>
                  <a:schemeClr val="bg1"/>
                </a:solidFill>
                <a:effectLst/>
                <a:cs typeface="Arial" panose="020B0604020202020204" pitchFamily="34" charset="0"/>
              </a:rPr>
              <a:t>preceito </a:t>
            </a:r>
            <a:r>
              <a:rPr kumimoji="0" lang="pt-BR" sz="2800" b="0" i="0" u="none" strike="noStrike" cap="none" normalizeH="0" baseline="0" dirty="0" smtClean="0">
                <a:ln>
                  <a:noFill/>
                </a:ln>
                <a:solidFill>
                  <a:schemeClr val="bg1"/>
                </a:solidFill>
                <a:effectLst/>
                <a:cs typeface="Arial" panose="020B0604020202020204" pitchFamily="34" charset="0"/>
              </a:rPr>
              <a:t>ou </a:t>
            </a:r>
            <a:endParaRPr kumimoji="0" lang="pt-BR" sz="2800" b="0" i="0" u="none" strike="noStrike" cap="none" normalizeH="0" baseline="0" dirty="0" smtClean="0">
              <a:ln>
                <a:noFill/>
              </a:ln>
              <a:solidFill>
                <a:schemeClr val="bg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pt-BR" sz="2800" b="1" i="0" u="none" strike="noStrike" cap="none" normalizeH="0" baseline="0" dirty="0" smtClean="0">
                <a:ln>
                  <a:noFill/>
                </a:ln>
                <a:solidFill>
                  <a:schemeClr val="bg1"/>
                </a:solidFill>
                <a:effectLst/>
                <a:cs typeface="Arial" panose="020B0604020202020204" pitchFamily="34" charset="0"/>
              </a:rPr>
              <a:t>norma</a:t>
            </a:r>
            <a:r>
              <a:rPr kumimoji="0" lang="pt-BR" sz="2800" b="0" i="0" u="none" strike="noStrike" cap="none" normalizeH="0" baseline="0" dirty="0" smtClean="0">
                <a:ln>
                  <a:noFill/>
                </a:ln>
                <a:solidFill>
                  <a:schemeClr val="bg1"/>
                </a:solidFill>
                <a:effectLst/>
                <a:cs typeface="Arial" panose="020B0604020202020204" pitchFamily="34" charset="0"/>
              </a:rPr>
              <a:t>.</a:t>
            </a:r>
            <a:endParaRPr kumimoji="0" lang="pt-BR" sz="4000" b="0" i="0" u="none" strike="noStrike" cap="none" normalizeH="0" baseline="0" dirty="0" smtClean="0">
              <a:ln>
                <a:noFill/>
              </a:ln>
              <a:solidFill>
                <a:schemeClr val="bg1"/>
              </a:solidFill>
              <a:effectLst/>
              <a:cs typeface="Arial" panose="020B0604020202020204" pitchFamily="34" charset="0"/>
            </a:endParaRPr>
          </a:p>
        </p:txBody>
      </p:sp>
      <p:sp>
        <p:nvSpPr>
          <p:cNvPr id="5" name="Título 4"/>
          <p:cNvSpPr>
            <a:spLocks noGrp="1"/>
          </p:cNvSpPr>
          <p:nvPr>
            <p:ph type="title"/>
          </p:nvPr>
        </p:nvSpPr>
        <p:spPr>
          <a:xfrm>
            <a:off x="685800" y="116632"/>
            <a:ext cx="7772400" cy="1143000"/>
          </a:xfrm>
        </p:spPr>
        <p:txBody>
          <a:bodyPr/>
          <a:lstStyle/>
          <a:p>
            <a:r>
              <a:rPr lang="pt-BR" dirty="0" smtClean="0">
                <a:solidFill>
                  <a:schemeClr val="bg1"/>
                </a:solidFill>
              </a:rPr>
              <a:t>Mapas </a:t>
            </a:r>
            <a:r>
              <a:rPr lang="pt-BR" dirty="0" err="1" smtClean="0">
                <a:solidFill>
                  <a:schemeClr val="bg1"/>
                </a:solidFill>
              </a:rPr>
              <a:t>Cânonicos</a:t>
            </a:r>
            <a:endParaRPr lang="pt-BR" dirty="0">
              <a:solidFill>
                <a:schemeClr val="bg1"/>
              </a:solidFill>
            </a:endParaRPr>
          </a:p>
        </p:txBody>
      </p:sp>
      <p:pic>
        <p:nvPicPr>
          <p:cNvPr id="1027" name="Picture 3" descr="http://eclipse.gsfc.nasa.gov/5MCSEmap/2001-2100/2014-04-29.gif"/>
          <p:cNvPicPr>
            <a:picLocks noChangeAspect="1" noChangeArrowheads="1"/>
          </p:cNvPicPr>
          <p:nvPr/>
        </p:nvPicPr>
        <p:blipFill>
          <a:blip r:embed="rId1" cstate="print"/>
          <a:srcRect/>
          <a:stretch>
            <a:fillRect/>
          </a:stretch>
        </p:blipFill>
        <p:spPr bwMode="auto">
          <a:xfrm>
            <a:off x="4191000" y="1143000"/>
            <a:ext cx="4953000" cy="5715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p:cNvPicPr>
            <a:picLocks noChangeAspect="1" noChangeArrowheads="1"/>
          </p:cNvPicPr>
          <p:nvPr/>
        </p:nvPicPr>
        <p:blipFill>
          <a:blip r:embed="rId1" cstate="print"/>
          <a:srcRect/>
          <a:stretch>
            <a:fillRect/>
          </a:stretch>
        </p:blipFill>
        <p:spPr bwMode="auto">
          <a:xfrm>
            <a:off x="2087724" y="5068"/>
            <a:ext cx="4968552" cy="685293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mapas-solares-nomenclatura.gif"/>
          <p:cNvPicPr>
            <a:picLocks noChangeAspect="1"/>
          </p:cNvPicPr>
          <p:nvPr/>
        </p:nvPicPr>
        <p:blipFill>
          <a:blip r:embed="rId1" cstate="print"/>
          <a:stretch>
            <a:fillRect/>
          </a:stretch>
        </p:blipFill>
        <p:spPr>
          <a:xfrm>
            <a:off x="30454" y="476672"/>
            <a:ext cx="9113546" cy="5924453"/>
          </a:xfrm>
          <a:prstGeom prst="rect">
            <a:avLst/>
          </a:prstGeom>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eclipse.gsfc.nasa.gov/5MCSEmap/2001-2100/2061-04-20.gif"/>
          <p:cNvPicPr>
            <a:picLocks noChangeAspect="1" noChangeArrowheads="1"/>
          </p:cNvPicPr>
          <p:nvPr/>
        </p:nvPicPr>
        <p:blipFill>
          <a:blip r:embed="rId1" cstate="print"/>
          <a:srcRect/>
          <a:stretch>
            <a:fillRect/>
          </a:stretch>
        </p:blipFill>
        <p:spPr bwMode="auto">
          <a:xfrm>
            <a:off x="0" y="1039999"/>
            <a:ext cx="4391338" cy="5066928"/>
          </a:xfrm>
          <a:prstGeom prst="rect">
            <a:avLst/>
          </a:prstGeom>
          <a:noFill/>
        </p:spPr>
      </p:pic>
      <p:pic>
        <p:nvPicPr>
          <p:cNvPr id="70660" name="Picture 4" descr="http://eclipse.gsfc.nasa.gov/5MCSEmap/2001-2100/2075-01-16.gif"/>
          <p:cNvPicPr>
            <a:picLocks noChangeAspect="1" noChangeArrowheads="1"/>
          </p:cNvPicPr>
          <p:nvPr/>
        </p:nvPicPr>
        <p:blipFill>
          <a:blip r:embed="rId2" cstate="print"/>
          <a:srcRect/>
          <a:stretch>
            <a:fillRect/>
          </a:stretch>
        </p:blipFill>
        <p:spPr bwMode="auto">
          <a:xfrm>
            <a:off x="4775514" y="1053183"/>
            <a:ext cx="4368486" cy="5040560"/>
          </a:xfrm>
          <a:prstGeom prst="rect">
            <a:avLst/>
          </a:prstGeom>
          <a:noFill/>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pt-BR" sz="1600" b="1" i="0" u="none" strike="noStrike" cap="none" normalizeH="0" baseline="0" smtClean="0">
            <a:ln>
              <a:noFill/>
            </a:ln>
            <a:solidFill>
              <a:srgbClr val="FF0066"/>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pt-BR" sz="1600" b="1" i="0" u="none" strike="noStrike" cap="none" normalizeH="0" baseline="0" smtClean="0">
            <a:ln>
              <a:noFill/>
            </a:ln>
            <a:solidFill>
              <a:srgbClr val="FF0066"/>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0</TotalTime>
  <Words>6338</Words>
  <Application>WPS Presentation</Application>
  <PresentationFormat>Apresentação na tela (4:3)</PresentationFormat>
  <Paragraphs>541</Paragraphs>
  <Slides>43</Slides>
  <Notes>32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43</vt:i4>
      </vt:variant>
    </vt:vector>
  </HeadingPairs>
  <TitlesOfParts>
    <vt:vector size="55" baseType="lpstr">
      <vt:lpstr>Arial</vt:lpstr>
      <vt:lpstr>SimSun</vt:lpstr>
      <vt:lpstr>Wingdings</vt:lpstr>
      <vt:lpstr>Times New Roman</vt:lpstr>
      <vt:lpstr>Century Gothic</vt:lpstr>
      <vt:lpstr>Lato</vt:lpstr>
      <vt:lpstr>Arial Unicode MS</vt:lpstr>
      <vt:lpstr>Symbol</vt:lpstr>
      <vt:lpstr>Microsoft YaHei</vt:lpstr>
      <vt:lpstr>AMGDT</vt:lpstr>
      <vt:lpstr>Cordia New</vt:lpstr>
      <vt:lpstr>Blank Presentation</vt:lpstr>
      <vt:lpstr>PowerPoint 演示文稿</vt:lpstr>
      <vt:lpstr>eclipse solar total</vt:lpstr>
      <vt:lpstr>eclipse solar anular</vt:lpstr>
      <vt:lpstr>eclipse solar híbrido</vt:lpstr>
      <vt:lpstr>eclipse solar parcial</vt:lpstr>
      <vt:lpstr>Mapas Cânonicos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Séries de Saros</vt:lpstr>
      <vt:lpstr>PowerPoint 演示文稿</vt:lpstr>
      <vt:lpstr>PowerPoint 演示文稿</vt:lpstr>
      <vt:lpstr>PowerPoint 演示文稿</vt:lpstr>
      <vt:lpstr>PowerPoint 演示文稿</vt:lpstr>
      <vt:lpstr>PowerPoint 演示文稿</vt:lpstr>
      <vt:lpstr>Mapas-Múndi dos Eclipses Solares “Totais”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Final da Terceira Aula</vt:lpstr>
      <vt:lpstr>APÊNDICE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Jorge</cp:lastModifiedBy>
  <cp:revision>563</cp:revision>
  <cp:lastPrinted>2000-05-01T12:23:00Z</cp:lastPrinted>
  <dcterms:created xsi:type="dcterms:W3CDTF">1995-06-17T23:31:00Z</dcterms:created>
  <dcterms:modified xsi:type="dcterms:W3CDTF">2017-08-31T21:48:50Z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1046-10.2.0.5820</vt:lpwstr>
  </property>
</Properties>
</file>