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5"/>
  </p:handoutMasterIdLst>
  <p:sldIdLst>
    <p:sldId id="961" r:id="rId3"/>
    <p:sldId id="982" r:id="rId5"/>
    <p:sldId id="1050" r:id="rId6"/>
    <p:sldId id="1051" r:id="rId7"/>
    <p:sldId id="1052" r:id="rId8"/>
    <p:sldId id="1053" r:id="rId9"/>
    <p:sldId id="1054" r:id="rId10"/>
    <p:sldId id="1091" r:id="rId11"/>
    <p:sldId id="1155" r:id="rId12"/>
    <p:sldId id="1123" r:id="rId13"/>
    <p:sldId id="987" r:id="rId14"/>
    <p:sldId id="1092" r:id="rId15"/>
    <p:sldId id="1003" r:id="rId16"/>
    <p:sldId id="988" r:id="rId17"/>
    <p:sldId id="1001" r:id="rId18"/>
    <p:sldId id="1002" r:id="rId19"/>
    <p:sldId id="999" r:id="rId20"/>
    <p:sldId id="1044" r:id="rId21"/>
    <p:sldId id="1045" r:id="rId22"/>
    <p:sldId id="1046" r:id="rId23"/>
    <p:sldId id="1047" r:id="rId24"/>
    <p:sldId id="1048" r:id="rId25"/>
    <p:sldId id="1049" r:id="rId26"/>
    <p:sldId id="1036" r:id="rId27"/>
    <p:sldId id="1037" r:id="rId28"/>
    <p:sldId id="994" r:id="rId29"/>
    <p:sldId id="996" r:id="rId30"/>
    <p:sldId id="1000" r:id="rId31"/>
    <p:sldId id="997" r:id="rId32"/>
    <p:sldId id="998" r:id="rId33"/>
    <p:sldId id="945" r:id="rId34"/>
    <p:sldId id="1038" r:id="rId35"/>
    <p:sldId id="1008" r:id="rId36"/>
    <p:sldId id="1007" r:id="rId37"/>
    <p:sldId id="1059" r:id="rId38"/>
    <p:sldId id="1039" r:id="rId39"/>
    <p:sldId id="1040" r:id="rId40"/>
    <p:sldId id="1056" r:id="rId41"/>
    <p:sldId id="1042" r:id="rId42"/>
    <p:sldId id="1043" r:id="rId43"/>
    <p:sldId id="1057" r:id="rId4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FF3399"/>
    <a:srgbClr val="FFFFCC"/>
    <a:srgbClr val="000066"/>
    <a:srgbClr val="00CC99"/>
    <a:srgbClr val="143C2B"/>
    <a:srgbClr val="005392"/>
    <a:srgbClr val="0000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7" autoAdjust="0"/>
    <p:restoredTop sz="94634" autoAdjust="0"/>
  </p:normalViewPr>
  <p:slideViewPr>
    <p:cSldViewPr>
      <p:cViewPr>
        <p:scale>
          <a:sx n="66" d="100"/>
          <a:sy n="66" d="100"/>
        </p:scale>
        <p:origin x="-1062" y="120"/>
      </p:cViewPr>
      <p:guideLst>
        <p:guide orient="horz" pos="2331"/>
        <p:guide pos="2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43"/>
        <p:guide pos="28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  <a:endParaRPr lang="pt-BR" noProof="0" smtClean="0"/>
          </a:p>
          <a:p>
            <a:pPr lvl="1"/>
            <a:r>
              <a:rPr lang="pt-BR" noProof="0" smtClean="0"/>
              <a:t>Segundo nível</a:t>
            </a:r>
            <a:endParaRPr lang="pt-BR" noProof="0" smtClean="0"/>
          </a:p>
          <a:p>
            <a:pPr lvl="2"/>
            <a:r>
              <a:rPr lang="pt-BR" noProof="0" smtClean="0"/>
              <a:t>Terceiro nível</a:t>
            </a:r>
            <a:endParaRPr lang="pt-BR" noProof="0" smtClean="0"/>
          </a:p>
          <a:p>
            <a:pPr lvl="3"/>
            <a:r>
              <a:rPr lang="pt-BR" noProof="0" smtClean="0"/>
              <a:t>Quarto nível</a:t>
            </a:r>
            <a:endParaRPr lang="pt-BR" noProof="0" smtClean="0"/>
          </a:p>
          <a:p>
            <a:pPr lvl="4"/>
            <a:r>
              <a:rPr lang="pt-BR" noProof="0" smtClean="0"/>
              <a:t>Quinto nível</a:t>
            </a:r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palavra Trópico vem do grego e significa “que completa uma volta” (</a:t>
            </a:r>
            <a:r>
              <a:rPr lang="pt-BR" dirty="0" err="1" smtClean="0"/>
              <a:t>Boczko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Em São Carlos e região, o Sol, no Solstício de Verão, fica </a:t>
            </a:r>
            <a:r>
              <a:rPr lang="pt-BR" sz="12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acima do horizonte</a:t>
            </a:r>
            <a:r>
              <a:rPr lang="pt-BR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por cerca de 1h30min a mais em relação aos equinócios</a:t>
            </a:r>
            <a:endParaRPr lang="pt-BR" sz="12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No Solstício de Inverno, este é o tempo adicional que ele fica </a:t>
            </a:r>
            <a:r>
              <a:rPr lang="pt-BR" sz="12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abaixo do horizonte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, ou seja, a “noite” fica 1h30min maior nessa época</a:t>
            </a:r>
            <a:endParaRPr lang="pt-BR" sz="12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diferença entre o tempo que o Sol fica acima do horizonte entre os Solstícios de Inverno e Verão, então, chega a 3h!</a:t>
            </a:r>
            <a:endParaRPr lang="pt-BR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  <a:endParaRPr lang="pt-B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  <a:endParaRPr lang="pt-BR" smtClean="0"/>
          </a:p>
          <a:p>
            <a:pPr lvl="1"/>
            <a:r>
              <a:rPr lang="pt-BR" smtClean="0"/>
              <a:t>Second level</a:t>
            </a:r>
            <a:endParaRPr lang="pt-BR" smtClean="0"/>
          </a:p>
          <a:p>
            <a:pPr lvl="2"/>
            <a:r>
              <a:rPr lang="pt-BR" smtClean="0"/>
              <a:t>Third level</a:t>
            </a:r>
            <a:endParaRPr lang="pt-BR" smtClean="0"/>
          </a:p>
          <a:p>
            <a:pPr lvl="3"/>
            <a:r>
              <a:rPr lang="pt-BR" smtClean="0"/>
              <a:t>Fourth level</a:t>
            </a:r>
            <a:endParaRPr lang="pt-BR" smtClean="0"/>
          </a:p>
          <a:p>
            <a:pPr lvl="4"/>
            <a:r>
              <a:rPr lang="pt-BR" smtClean="0"/>
              <a:t>Fifth level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hyperlink" Target="sunmotions.sw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5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 visão topocêntrica </a:t>
            </a:r>
            <a:endParaRPr lang="pt-BR" sz="5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pt-BR" sz="5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das estações </a:t>
            </a:r>
            <a:endParaRPr lang="pt-BR" sz="5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André Luiz da Silva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/CDCC/USP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rgbClr val="00B0F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017" y="332279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843862" y="1500957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Slid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-1905"/>
            <a:ext cx="2350770" cy="23507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 l="538" t="4159" b="2599"/>
          <a:stretch>
            <a:fillRect/>
          </a:stretch>
        </p:blipFill>
        <p:spPr bwMode="auto">
          <a:xfrm>
            <a:off x="1151956" y="291154"/>
            <a:ext cx="6732411" cy="65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coordenadas equatoriais</a:t>
            </a:r>
            <a:endParaRPr lang="pt-B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rco 5"/>
          <p:cNvSpPr/>
          <p:nvPr/>
        </p:nvSpPr>
        <p:spPr bwMode="auto">
          <a:xfrm rot="10800000">
            <a:off x="2123728" y="2564903"/>
            <a:ext cx="4824536" cy="2592288"/>
          </a:xfrm>
          <a:prstGeom prst="arc">
            <a:avLst>
              <a:gd name="adj1" fmla="val 13964427"/>
              <a:gd name="adj2" fmla="val 19507119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rco 6"/>
          <p:cNvSpPr/>
          <p:nvPr/>
        </p:nvSpPr>
        <p:spPr bwMode="auto">
          <a:xfrm rot="4187491">
            <a:off x="2342337" y="2064172"/>
            <a:ext cx="4824536" cy="2592288"/>
          </a:xfrm>
          <a:prstGeom prst="arc">
            <a:avLst>
              <a:gd name="adj1" fmla="val 14037178"/>
              <a:gd name="adj2" fmla="val 1970928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 flipV="1">
            <a:off x="6084168" y="2132856"/>
            <a:ext cx="1296144" cy="10801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6228184" y="154808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Declinação</a:t>
            </a:r>
            <a:endParaRPr lang="pt-BR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V="1">
            <a:off x="2411760" y="5157192"/>
            <a:ext cx="180020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35496" y="587727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Ascensão reta</a:t>
            </a:r>
            <a:endParaRPr lang="pt-BR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4"/>
          <p:cNvSpPr txBox="1"/>
          <p:nvPr/>
        </p:nvSpPr>
        <p:spPr>
          <a:xfrm>
            <a:off x="5489575" y="6537960"/>
            <a:ext cx="3612515" cy="2755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pt-BR" sz="1200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 smtClean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solstícios e equinócios</a:t>
            </a:r>
            <a:endParaRPr lang="pt-BR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2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24447" y="5492517"/>
            <a:ext cx="636551" cy="636551"/>
            <a:chOff x="7104161" y="2064125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4161" y="2064125"/>
              <a:ext cx="636551" cy="636551"/>
            </a:xfrm>
            <a:prstGeom prst="ellipse">
              <a:avLst/>
            </a:prstGeom>
            <a:gradFill>
              <a:gsLst>
                <a:gs pos="12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7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lipse 69"/>
          <p:cNvSpPr>
            <a:spLocks noChangeAspect="1"/>
          </p:cNvSpPr>
          <p:nvPr/>
        </p:nvSpPr>
        <p:spPr bwMode="auto">
          <a:xfrm rot="18342476">
            <a:off x="4529418" y="303002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100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 rot="18342476">
            <a:off x="4529290" y="361249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100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82" grpId="0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6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3839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5004048" y="2348880"/>
            <a:ext cx="864096" cy="899960"/>
            <a:chOff x="7618448" y="2832375"/>
            <a:chExt cx="864096" cy="899960"/>
          </a:xfrm>
        </p:grpSpPr>
        <p:grpSp>
          <p:nvGrpSpPr>
            <p:cNvPr id="93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6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</a:t>
            </a:r>
            <a:endParaRPr lang="pt-BR" sz="2800" b="0" dirty="0" smtClean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7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75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79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0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11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5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Hemisfério Celeste Norte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Hemisfério Celeste Sul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22175"/>
              <a:gd name="adj2" fmla="val 144475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323528" y="1196752"/>
            <a:ext cx="1907704" cy="936104"/>
          </a:xfrm>
          <a:prstGeom prst="wedgeRectCallout">
            <a:avLst>
              <a:gd name="adj1" fmla="val 67749"/>
              <a:gd name="adj2" fmla="val 7973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323528" y="4293096"/>
            <a:ext cx="2160240" cy="936104"/>
          </a:xfrm>
          <a:prstGeom prst="wedgeRectCallout">
            <a:avLst>
              <a:gd name="adj1" fmla="val 82922"/>
              <a:gd name="adj2" fmla="val -78392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64732"/>
              <a:gd name="adj2" fmla="val -11669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6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 21 </a:t>
            </a:r>
            <a:r>
              <a:rPr lang="pt-BR" sz="3600" dirty="0">
                <a:solidFill>
                  <a:srgbClr val="FF9900"/>
                </a:solidFill>
                <a:latin typeface="Century Gothic" panose="020B0502020202020204" pitchFamily="34" charset="0"/>
              </a:rPr>
              <a:t>de </a:t>
            </a:r>
            <a:r>
              <a:rPr lang="pt-BR" sz="36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março: Equinócio de Outono – início do Outono HS</a:t>
            </a:r>
            <a:endParaRPr lang="pt-BR" sz="3600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600" dirty="0" smtClean="0">
                <a:latin typeface="Century Gothic" panose="020B0502020202020204" pitchFamily="34" charset="0"/>
              </a:rPr>
              <a:t> 22 </a:t>
            </a:r>
            <a:r>
              <a:rPr lang="pt-BR" sz="3600" dirty="0">
                <a:latin typeface="Century Gothic" panose="020B0502020202020204" pitchFamily="34" charset="0"/>
              </a:rPr>
              <a:t>de </a:t>
            </a:r>
            <a:r>
              <a:rPr lang="pt-BR" sz="3600" dirty="0" smtClean="0">
                <a:latin typeface="Century Gothic" panose="020B0502020202020204" pitchFamily="34" charset="0"/>
              </a:rPr>
              <a:t>setembro: Equinócio de Primavera – início da Primavera HS</a:t>
            </a:r>
            <a:endParaRPr lang="pt-BR" sz="3600" dirty="0">
              <a:latin typeface="Century Gothic" panose="020B0502020202020204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6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 21 </a:t>
            </a:r>
            <a:r>
              <a:rPr lang="pt-BR" sz="3600" dirty="0">
                <a:solidFill>
                  <a:srgbClr val="99CCFF"/>
                </a:solidFill>
                <a:latin typeface="Century Gothic" panose="020B0502020202020204" pitchFamily="34" charset="0"/>
              </a:rPr>
              <a:t>de </a:t>
            </a:r>
            <a:r>
              <a:rPr lang="pt-BR" sz="36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junho: Solstício de Inverno – início do Inverno HS</a:t>
            </a:r>
            <a:endParaRPr lang="pt-BR" sz="3600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21 </a:t>
            </a:r>
            <a:r>
              <a:rPr lang="pt-B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de </a:t>
            </a:r>
            <a:r>
              <a:rPr lang="pt-BR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dezembro: Solstício de Verão – início do Verão do HS</a:t>
            </a:r>
            <a:endParaRPr lang="pt-BR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 movimento aparente do Sol ao longo das estações</a:t>
            </a:r>
            <a:b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pt-BR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564961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677289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848297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520639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734921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597620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555819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45315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14127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27717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51704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405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849102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726465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733073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591688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511688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849660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519072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38925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197647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68540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565821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563074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541903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845330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83752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0449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ítulo 3"/>
          <p:cNvSpPr>
            <a:spLocks noGrp="1"/>
          </p:cNvSpPr>
          <p:nvPr>
            <p:ph type="title"/>
          </p:nvPr>
        </p:nvSpPr>
        <p:spPr>
          <a:xfrm>
            <a:off x="467544" y="-27384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Zonas climáticas da Terra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Trajetórias diurnas do Sol em localidades intertropicais </a:t>
            </a:r>
            <a:b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(o caso de São Carlos)</a:t>
            </a:r>
            <a:b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pt-BR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6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diurna do Sol no Solstício de Verão do HS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08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Arco 7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73742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580112" y="3068960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9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upo 101"/>
          <p:cNvGrpSpPr/>
          <p:nvPr/>
        </p:nvGrpSpPr>
        <p:grpSpPr>
          <a:xfrm rot="18342476">
            <a:off x="4349654" y="1494259"/>
            <a:ext cx="636551" cy="636551"/>
            <a:chOff x="7100825" y="2059484"/>
            <a:chExt cx="636551" cy="636551"/>
          </a:xfrm>
        </p:grpSpPr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9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9 C -0.0007 -0.00463 -0.0073 -0.02361 -0.0125 -0.03819 C -0.01771 -0.05277 -0.02396 -0.07106 -0.02934 -0.08565 C -0.03473 -0.10023 -0.03959 -0.11296 -0.04514 -0.12615 C -0.0507 -0.13935 -0.0566 -0.15254 -0.06268 -0.16435 C -0.06875 -0.17615 -0.07309 -0.18541 -0.08195 -0.19722 C -0.0908 -0.20902 -0.10487 -0.22963 -0.11615 -0.23472 C -0.12744 -0.23981 -0.14184 -0.23958 -0.14983 -0.22754 C -0.15782 -0.21551 -0.16181 -0.18102 -0.16407 -0.16227 C -0.16632 -0.14352 -0.16389 -0.1294 -0.1632 -0.11435 C -0.1625 -0.0993 -0.16129 -0.08634 -0.15973 -0.07245 C -0.15816 -0.05856 -0.15591 -0.04444 -0.1533 -0.03032 C -0.1507 -0.0162 -0.14671 -0.00023 -0.1441 0.0125 C -0.1415 0.02523 -0.14063 0.03241 -0.1375 0.04607 C -0.13438 0.05973 -0.12934 0.08056 -0.12535 0.09445 C -0.12136 0.10834 -0.11789 0.11598 -0.11337 0.1294 C -0.10886 0.14283 -0.10278 0.16065 -0.09792 0.175 C -0.09306 0.18935 -0.08716 0.20695 -0.08438 0.21528 " pathEditMode="relative" rAng="0" ptsTypes="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diurna do Sol nos equinócios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7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3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4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6" name="Elipse 8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7" name="Conector reto 86"/>
            <p:cNvCxnSpPr>
              <a:stCxn id="8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0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4584374" y="2996952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1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08" name="Elipse 107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4349654" y="1494259"/>
            <a:ext cx="636551" cy="636551"/>
            <a:chOff x="7100825" y="2059484"/>
            <a:chExt cx="636551" cy="636551"/>
          </a:xfrm>
        </p:grpSpPr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0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08 C -0.00069 -0.00463 -0.00729 -0.02361 -0.0125 -0.0382 C -0.01771 -0.05278 -0.02344 -0.07176 -0.02934 -0.08565 C -0.03524 -0.09954 -0.04132 -0.10926 -0.04757 -0.1213 C -0.05382 -0.13334 -0.05989 -0.14584 -0.06701 -0.15764 C -0.07413 -0.16945 -0.08073 -0.18449 -0.08993 -0.19236 C -0.09913 -0.20024 -0.11371 -0.20811 -0.12257 -0.20556 C -0.13142 -0.20301 -0.13871 -0.19121 -0.14323 -0.17639 C -0.14774 -0.16158 -0.14896 -0.13473 -0.14965 -0.11713 C -0.15035 -0.09954 -0.14861 -0.08588 -0.14757 -0.07061 C -0.14653 -0.05533 -0.14479 -0.0419 -0.14323 -0.0257 C -0.14167 -0.00949 -0.14028 0.00879 -0.13767 0.02639 C -0.13507 0.04398 -0.13125 0.06435 -0.12795 0.08009 C -0.12465 0.09583 -0.12205 0.10648 -0.11823 0.1206 C -0.11441 0.13472 -0.11024 0.14699 -0.10521 0.16551 C -0.10017 0.18402 -0.09132 0.21828 -0.08767 0.23217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Repassando:</a:t>
            </a:r>
            <a:b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b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Elementos da </a:t>
            </a:r>
            <a:b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Esfera Celeste</a:t>
            </a:r>
            <a:b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pt-BR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diurna do Sol no Solstício de Inverno do HS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7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6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8" name="Elipse 8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9" name="Conector reto 88"/>
            <p:cNvCxnSpPr>
              <a:stCxn id="8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Conector reto 9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Conector reto 9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6" name="Lua 95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2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3635896" y="2996952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3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1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10" name="Elipse 10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4" name="Arco 10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49654" y="1494259"/>
            <a:ext cx="636551" cy="636551"/>
            <a:chOff x="7100825" y="2059484"/>
            <a:chExt cx="636551" cy="636551"/>
          </a:xfrm>
        </p:grpSpPr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9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31 C 0.0033 -0.00278 -0.00104 -0.01551 -0.00573 -0.02662 C -0.01041 -0.03774 -0.01719 -0.05301 -0.02326 -0.06482 C -0.02934 -0.07662 -0.03472 -0.08681 -0.04253 -0.09769 C -0.05035 -0.10857 -0.06232 -0.12269 -0.07066 -0.1294 C -0.07899 -0.13611 -0.08594 -0.13912 -0.09288 -0.13727 C -0.09982 -0.13542 -0.10781 -0.12848 -0.11285 -0.11852 C -0.11788 -0.10857 -0.12135 -0.08912 -0.12326 -0.07732 C -0.12517 -0.06551 -0.12465 -0.05857 -0.12482 -0.04815 C -0.125 -0.03774 -0.12448 -0.02732 -0.12378 -0.01482 C -0.12309 -0.00232 -0.12187 0.01319 -0.12031 0.02708 C -0.11875 0.04097 -0.11649 0.05509 -0.11389 0.06921 C -0.11128 0.08333 -0.10729 0.0993 -0.10469 0.11203 C -0.10208 0.12476 -0.10121 0.13194 -0.09809 0.14537 C -0.09496 0.15902 -0.08906 0.1824 -0.08594 0.19375 C -0.08281 0.20509 -0.0809 0.20949 -0.07969 0.21365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do Sol nos equinócios e nos solstícios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9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0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3" name="Elipse 8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4" name="Conector reto 83"/>
            <p:cNvCxnSpPr>
              <a:stCxn id="8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Conector reto 8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1" name="Lua 90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92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7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Arco 97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Arco 98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Arco 99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2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95536" y="5445224"/>
            <a:ext cx="2268760" cy="864096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49654" y="1494259"/>
            <a:ext cx="636551" cy="636551"/>
            <a:chOff x="7100825" y="2059484"/>
            <a:chExt cx="636551" cy="636551"/>
          </a:xfrm>
        </p:grpSpPr>
        <p:sp>
          <p:nvSpPr>
            <p:cNvPr id="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2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  <a:endParaRPr lang="pt-BR" sz="400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do Sol nos equinócios e nos solstícios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7" y="3467911"/>
            <a:ext cx="2355044" cy="785261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upo 101"/>
          <p:cNvGrpSpPr/>
          <p:nvPr/>
        </p:nvGrpSpPr>
        <p:grpSpPr>
          <a:xfrm rot="18342476">
            <a:off x="6617833" y="3175441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  <a:endParaRPr lang="pt-BR" sz="1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152078" y="2494156"/>
            <a:ext cx="627834" cy="179894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3984529" y="1977887"/>
            <a:ext cx="719480" cy="234702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10254" y="1888273"/>
            <a:ext cx="811439" cy="233281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783980" y="4300654"/>
            <a:ext cx="749109" cy="214878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>
            <a:stCxn id="47" idx="5"/>
          </p:cNvCxnSpPr>
          <p:nvPr/>
        </p:nvCxnSpPr>
        <p:spPr bwMode="auto">
          <a:xfrm>
            <a:off x="4725767" y="4303756"/>
            <a:ext cx="750905" cy="222350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724293" y="4230029"/>
            <a:ext cx="577116" cy="160424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445224"/>
            <a:ext cx="2268760" cy="864096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49654" y="1494259"/>
            <a:ext cx="636551" cy="636551"/>
            <a:chOff x="7100825" y="2059484"/>
            <a:chExt cx="636551" cy="636551"/>
          </a:xfrm>
        </p:grpSpPr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908720"/>
            <a:ext cx="8101408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Inverno: maior noite do ano</a:t>
            </a: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Verão: menor noite do ano</a:t>
            </a: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00B0F0"/>
              </a:buClr>
            </a:pP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SC e região: </a:t>
            </a: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00B0F0"/>
              </a:buClr>
            </a:pP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solstícios-equinócios – diferença de 1h20min</a:t>
            </a: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diferenças entre solstícios: chega a quase 3h</a:t>
            </a: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00B0F0"/>
              </a:buClr>
            </a:pPr>
            <a:endParaRPr lang="pt-BR" sz="28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DRE\Documents\1-OBSERVATÓRIO\3-MANUTENCOES-E-COMPRAS\JCT\REFORMULACAO-JCT\Figuras-alta-resolucao\Semiesfera-armilar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576" y="882098"/>
            <a:ext cx="7524328" cy="5643246"/>
          </a:xfrm>
          <a:prstGeom prst="rect">
            <a:avLst/>
          </a:prstGeom>
          <a:noFill/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Atividade prática 1: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semiesfera armilar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Jorge </a:t>
            </a:r>
            <a:r>
              <a:rPr lang="pt-BR" sz="1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Hönel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Trajetórias diurnas do Sol em outros locais da Terra</a:t>
            </a:r>
            <a:br>
              <a:rPr lang="pt-BR" b="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1680" y="1484784"/>
            <a:ext cx="5809803" cy="4752975"/>
            <a:chOff x="1570464" y="1484313"/>
            <a:chExt cx="5809824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570464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954530" y="2576627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6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6393" name="Arc 3"/>
          <p:cNvSpPr/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44624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no Equador da Terra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08" name="Arc 5"/>
          <p:cNvSpPr/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7479006" y="3580355"/>
            <a:ext cx="15842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≡ PCS</a:t>
            </a:r>
            <a:endParaRPr lang="pt-BR" sz="4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933055"/>
            <a:ext cx="2376264" cy="0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734815" y="3611437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51" name="Arco 50"/>
          <p:cNvSpPr/>
          <p:nvPr/>
        </p:nvSpPr>
        <p:spPr bwMode="auto">
          <a:xfrm rot="10800000">
            <a:off x="3344452" y="1727701"/>
            <a:ext cx="1011524" cy="5372537"/>
          </a:xfrm>
          <a:prstGeom prst="arc">
            <a:avLst>
              <a:gd name="adj1" fmla="val 19999269"/>
              <a:gd name="adj2" fmla="val 6622458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Arco 70"/>
          <p:cNvSpPr/>
          <p:nvPr/>
        </p:nvSpPr>
        <p:spPr bwMode="auto">
          <a:xfrm rot="10800000">
            <a:off x="4208547" y="1556792"/>
            <a:ext cx="867507" cy="5084504"/>
          </a:xfrm>
          <a:prstGeom prst="arc">
            <a:avLst>
              <a:gd name="adj1" fmla="val 18234883"/>
              <a:gd name="adj2" fmla="val 6791365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2385930" y="3930475"/>
            <a:ext cx="2376264" cy="0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59" name="Grupo 101"/>
          <p:cNvGrpSpPr/>
          <p:nvPr/>
        </p:nvGrpSpPr>
        <p:grpSpPr>
          <a:xfrm rot="18342476">
            <a:off x="2054296" y="3608857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107504" y="3573016"/>
            <a:ext cx="18002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PCN ≡ </a:t>
            </a:r>
            <a:endParaRPr lang="pt-BR" sz="4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Paralelogramo 79"/>
          <p:cNvSpPr/>
          <p:nvPr/>
        </p:nvSpPr>
        <p:spPr bwMode="auto">
          <a:xfrm rot="617192" flipH="1">
            <a:off x="3306615" y="4270318"/>
            <a:ext cx="471638" cy="386951"/>
          </a:xfrm>
          <a:prstGeom prst="parallelogram">
            <a:avLst>
              <a:gd name="adj" fmla="val 21544"/>
            </a:avLst>
          </a:prstGeom>
          <a:noFill/>
          <a:ln w="889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Elipse 80"/>
          <p:cNvSpPr/>
          <p:nvPr/>
        </p:nvSpPr>
        <p:spPr bwMode="auto">
          <a:xfrm>
            <a:off x="3491880" y="4413837"/>
            <a:ext cx="72008" cy="72008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Paralelogramo 81"/>
          <p:cNvSpPr/>
          <p:nvPr/>
        </p:nvSpPr>
        <p:spPr bwMode="auto">
          <a:xfrm rot="21380496">
            <a:off x="5064198" y="4337523"/>
            <a:ext cx="432000" cy="386951"/>
          </a:xfrm>
          <a:prstGeom prst="parallelogram">
            <a:avLst>
              <a:gd name="adj" fmla="val 5187"/>
            </a:avLst>
          </a:prstGeom>
          <a:noFill/>
          <a:ln w="889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Elipse 82"/>
          <p:cNvSpPr/>
          <p:nvPr/>
        </p:nvSpPr>
        <p:spPr bwMode="auto">
          <a:xfrm rot="20132570" flipH="1">
            <a:off x="5250827" y="4478578"/>
            <a:ext cx="71357" cy="72008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Paralelogramo 83"/>
          <p:cNvSpPr/>
          <p:nvPr/>
        </p:nvSpPr>
        <p:spPr bwMode="auto">
          <a:xfrm>
            <a:off x="4212834" y="4347567"/>
            <a:ext cx="396000" cy="396000"/>
          </a:xfrm>
          <a:prstGeom prst="parallelogram">
            <a:avLst>
              <a:gd name="adj" fmla="val 0"/>
            </a:avLst>
          </a:prstGeom>
          <a:noFill/>
          <a:ln w="889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Elipse 84"/>
          <p:cNvSpPr/>
          <p:nvPr/>
        </p:nvSpPr>
        <p:spPr bwMode="auto">
          <a:xfrm rot="20132570" flipH="1">
            <a:off x="4374331" y="4497579"/>
            <a:ext cx="71357" cy="7200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599346" y="5661248"/>
            <a:ext cx="2268760" cy="864096"/>
          </a:xfrm>
          <a:prstGeom prst="wedgeRectCallout">
            <a:avLst>
              <a:gd name="adj1" fmla="val -119560"/>
              <a:gd name="adj2" fmla="val -233961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581117" y="1196752"/>
            <a:ext cx="1944216" cy="504056"/>
          </a:xfrm>
          <a:prstGeom prst="wedgeRectCallout">
            <a:avLst>
              <a:gd name="adj1" fmla="val 139973"/>
              <a:gd name="adj2" fmla="val 289650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254253" y="5661248"/>
            <a:ext cx="2268760" cy="864096"/>
          </a:xfrm>
          <a:prstGeom prst="wedgeRectCallout">
            <a:avLst>
              <a:gd name="adj1" fmla="val 86017"/>
              <a:gd name="adj2" fmla="val -23996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0943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10800000">
            <a:off x="5004049" y="1693010"/>
            <a:ext cx="936103" cy="5372537"/>
          </a:xfrm>
          <a:prstGeom prst="arc">
            <a:avLst>
              <a:gd name="adj1" fmla="val 19136673"/>
              <a:gd name="adj2" fmla="val 6693469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CaixaDeTexto 34"/>
          <p:cNvSpPr txBox="1">
            <a:spLocks noChangeArrowheads="1"/>
          </p:cNvSpPr>
          <p:nvPr/>
        </p:nvSpPr>
        <p:spPr bwMode="auto">
          <a:xfrm>
            <a:off x="3981422" y="924715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62354" y="1202794"/>
            <a:ext cx="636551" cy="636551"/>
            <a:chOff x="7100825" y="2059484"/>
            <a:chExt cx="636551" cy="636551"/>
          </a:xfrm>
        </p:grpSpPr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51" grpId="0" animBg="1"/>
      <p:bldP spid="71" grpId="1" animBg="1"/>
      <p:bldP spid="68" grpId="0"/>
      <p:bldP spid="80" grpId="0" animBg="1"/>
      <p:bldP spid="81" grpId="0" animBg="1"/>
      <p:bldP spid="82" grpId="0" animBg="1"/>
      <p:bldP spid="83" grpId="0" bldLvl="0" animBg="1"/>
      <p:bldP spid="84" grpId="0" animBg="1"/>
      <p:bldP spid="85" grpId="0" animBg="1"/>
      <p:bldP spid="72" grpId="0" animBg="1"/>
      <p:bldP spid="73" grpId="0" animBg="1"/>
      <p:bldP spid="74" grpId="0" animBg="1"/>
      <p:bldP spid="43" grpId="0" animBg="1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835696" y="1484784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6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6393" name="Arc 3"/>
          <p:cNvSpPr/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na Zona </a:t>
            </a: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Temperada-HS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08" name="Arc 5"/>
          <p:cNvSpPr/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8" name="Arco 57"/>
          <p:cNvSpPr/>
          <p:nvPr/>
        </p:nvSpPr>
        <p:spPr bwMode="auto">
          <a:xfrm rot="9560694">
            <a:off x="3358685" y="1958383"/>
            <a:ext cx="1417649" cy="4527699"/>
          </a:xfrm>
          <a:prstGeom prst="arc">
            <a:avLst>
              <a:gd name="adj1" fmla="val 20702638"/>
              <a:gd name="adj2" fmla="val 7520642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Arco 55"/>
          <p:cNvSpPr/>
          <p:nvPr/>
        </p:nvSpPr>
        <p:spPr bwMode="auto">
          <a:xfrm rot="9512961">
            <a:off x="3905907" y="1569829"/>
            <a:ext cx="1392672" cy="4669770"/>
          </a:xfrm>
          <a:prstGeom prst="arc">
            <a:avLst>
              <a:gd name="adj1" fmla="val 19309063"/>
              <a:gd name="adj2" fmla="val 8885007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9560694">
            <a:off x="4497263" y="1412974"/>
            <a:ext cx="1372305" cy="4527699"/>
          </a:xfrm>
          <a:prstGeom prst="arc">
            <a:avLst>
              <a:gd name="adj1" fmla="val 18295421"/>
              <a:gd name="adj2" fmla="val 9634593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479704" y="4797152"/>
            <a:ext cx="2268760" cy="864096"/>
          </a:xfrm>
          <a:prstGeom prst="wedgeRectCallout">
            <a:avLst>
              <a:gd name="adj1" fmla="val -129714"/>
              <a:gd name="adj2" fmla="val -11297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504056" y="1628800"/>
            <a:ext cx="1907704" cy="648072"/>
          </a:xfrm>
          <a:prstGeom prst="wedgeRectCallout">
            <a:avLst>
              <a:gd name="adj1" fmla="val 112827"/>
              <a:gd name="adj2" fmla="val -6449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179512" y="4653136"/>
            <a:ext cx="2268760" cy="864096"/>
          </a:xfrm>
          <a:prstGeom prst="wedgeRectCallout">
            <a:avLst>
              <a:gd name="adj1" fmla="val 81132"/>
              <a:gd name="adj2" fmla="val -156585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7164214" y="2924944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  <a:endParaRPr lang="pt-BR" sz="1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144965"/>
            <a:ext cx="2232248" cy="788091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55873" y="2836303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CaixaDeTexto 34"/>
          <p:cNvSpPr txBox="1">
            <a:spLocks noChangeArrowheads="1"/>
          </p:cNvSpPr>
          <p:nvPr/>
        </p:nvSpPr>
        <p:spPr bwMode="auto">
          <a:xfrm>
            <a:off x="4872583" y="117758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0943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49654" y="1232639"/>
            <a:ext cx="636551" cy="636551"/>
            <a:chOff x="7100825" y="2059484"/>
            <a:chExt cx="636551" cy="636551"/>
          </a:xfrm>
        </p:grpSpPr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6" grpId="0" animBg="1"/>
      <p:bldP spid="40" grpId="0" animBg="1"/>
      <p:bldP spid="72" grpId="0" animBg="1"/>
      <p:bldP spid="73" grpId="0" animBg="1"/>
      <p:bldP spid="74" grpId="0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-108520" y="214313"/>
            <a:ext cx="925252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na Zona </a:t>
            </a: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Temperada-HN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 flipH="1">
            <a:off x="3084848" y="177261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53" name="Grupo 40"/>
          <p:cNvGrpSpPr/>
          <p:nvPr/>
        </p:nvGrpSpPr>
        <p:grpSpPr bwMode="auto">
          <a:xfrm flipH="1">
            <a:off x="1736794" y="1484586"/>
            <a:ext cx="5832648" cy="4752975"/>
            <a:chOff x="1714480" y="1484313"/>
            <a:chExt cx="5832669" cy="4752975"/>
          </a:xfrm>
        </p:grpSpPr>
        <p:sp>
          <p:nvSpPr>
            <p:cNvPr id="10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4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Text Box 23"/>
            <p:cNvSpPr txBox="1">
              <a:spLocks noChangeArrowheads="1"/>
            </p:cNvSpPr>
            <p:nvPr/>
          </p:nvSpPr>
          <p:spPr bwMode="auto">
            <a:xfrm>
              <a:off x="7186786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Arc 3"/>
          <p:cNvSpPr/>
          <p:nvPr/>
        </p:nvSpPr>
        <p:spPr bwMode="auto">
          <a:xfrm rot="669280" flipH="1" flipV="1">
            <a:off x="2487830" y="340340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" name="Arc 5"/>
          <p:cNvSpPr/>
          <p:nvPr/>
        </p:nvSpPr>
        <p:spPr bwMode="auto">
          <a:xfrm flipH="1" flipV="1">
            <a:off x="2384379" y="386085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" name="Grupo 55"/>
          <p:cNvGrpSpPr/>
          <p:nvPr/>
        </p:nvGrpSpPr>
        <p:grpSpPr>
          <a:xfrm flipH="1">
            <a:off x="4600763" y="3313018"/>
            <a:ext cx="288032" cy="648072"/>
            <a:chOff x="4499992" y="3313216"/>
            <a:chExt cx="288032" cy="648072"/>
          </a:xfrm>
        </p:grpSpPr>
        <p:sp>
          <p:nvSpPr>
            <p:cNvPr id="96" name="Elipse 9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97" name="Conector reto 96"/>
            <p:cNvCxnSpPr>
              <a:stCxn id="9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8" name="Conector reto 9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9" name="Conector reto 9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0" name="Conector reto 9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1" name="Conector reto 10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7" name="Oval 25"/>
          <p:cNvSpPr>
            <a:spLocks noChangeArrowheads="1"/>
          </p:cNvSpPr>
          <p:nvPr/>
        </p:nvSpPr>
        <p:spPr bwMode="auto">
          <a:xfrm flipH="1">
            <a:off x="6955238" y="38608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 flipH="1">
            <a:off x="2274718" y="38608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7" name="Lua 76"/>
          <p:cNvSpPr/>
          <p:nvPr/>
        </p:nvSpPr>
        <p:spPr bwMode="auto">
          <a:xfrm rot="5400000" flipH="1">
            <a:off x="4148514" y="377928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1" name="Line 26"/>
          <p:cNvSpPr>
            <a:spLocks noChangeShapeType="1"/>
          </p:cNvSpPr>
          <p:nvPr/>
        </p:nvSpPr>
        <p:spPr bwMode="auto">
          <a:xfrm flipH="1">
            <a:off x="4729326" y="148411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84" name="Arco 83"/>
          <p:cNvSpPr/>
          <p:nvPr/>
        </p:nvSpPr>
        <p:spPr bwMode="auto">
          <a:xfrm rot="12039306" flipH="1">
            <a:off x="4672689" y="1966183"/>
            <a:ext cx="1372305" cy="4527699"/>
          </a:xfrm>
          <a:prstGeom prst="arc">
            <a:avLst>
              <a:gd name="adj1" fmla="val 20702638"/>
              <a:gd name="adj2" fmla="val 7432964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Arco 84"/>
          <p:cNvSpPr/>
          <p:nvPr/>
        </p:nvSpPr>
        <p:spPr bwMode="auto">
          <a:xfrm rot="12087039" flipH="1">
            <a:off x="4107300" y="1569771"/>
            <a:ext cx="1391903" cy="4669770"/>
          </a:xfrm>
          <a:prstGeom prst="arc">
            <a:avLst>
              <a:gd name="adj1" fmla="val 19309063"/>
              <a:gd name="adj2" fmla="val 8673855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Arco 85"/>
          <p:cNvSpPr/>
          <p:nvPr/>
        </p:nvSpPr>
        <p:spPr bwMode="auto">
          <a:xfrm rot="12039306" flipH="1">
            <a:off x="3535570" y="1412776"/>
            <a:ext cx="1372305" cy="4527699"/>
          </a:xfrm>
          <a:prstGeom prst="arc">
            <a:avLst>
              <a:gd name="adj1" fmla="val 18295421"/>
              <a:gd name="adj2" fmla="val 9733159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 flipH="1">
            <a:off x="399448" y="5373216"/>
            <a:ext cx="2268760" cy="864096"/>
          </a:xfrm>
          <a:prstGeom prst="wedgeRectCallout">
            <a:avLst>
              <a:gd name="adj1" fmla="val -141568"/>
              <a:gd name="adj2" fmla="val -18767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8" name="Texto explicativo retangular 87"/>
          <p:cNvSpPr/>
          <p:nvPr/>
        </p:nvSpPr>
        <p:spPr bwMode="auto">
          <a:xfrm flipH="1">
            <a:off x="6993378" y="1628602"/>
            <a:ext cx="1907704" cy="648072"/>
          </a:xfrm>
          <a:prstGeom prst="wedgeRectCallout">
            <a:avLst>
              <a:gd name="adj1" fmla="val 112827"/>
              <a:gd name="adj2" fmla="val -6449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 flipH="1">
            <a:off x="6660232" y="5229200"/>
            <a:ext cx="2304256" cy="864096"/>
          </a:xfrm>
          <a:prstGeom prst="wedgeRectCallout">
            <a:avLst>
              <a:gd name="adj1" fmla="val 71795"/>
              <a:gd name="adj2" fmla="val -17837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 flipH="1">
            <a:off x="1448762" y="2924746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  <a:endParaRPr lang="pt-BR" sz="1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H="1" flipV="1">
            <a:off x="2528882" y="3144767"/>
            <a:ext cx="2232248" cy="788091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92" name="Grupo 101"/>
          <p:cNvGrpSpPr/>
          <p:nvPr/>
        </p:nvGrpSpPr>
        <p:grpSpPr>
          <a:xfrm rot="3257524" flipH="1">
            <a:off x="2212714" y="2836105"/>
            <a:ext cx="636551" cy="636551"/>
            <a:chOff x="7100825" y="2059484"/>
            <a:chExt cx="636551" cy="636551"/>
          </a:xfrm>
        </p:grpSpPr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95" name="Elipse 9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93" name="Oval 25"/>
          <p:cNvSpPr>
            <a:spLocks noChangeArrowheads="1"/>
          </p:cNvSpPr>
          <p:nvPr/>
        </p:nvSpPr>
        <p:spPr bwMode="auto">
          <a:xfrm flipH="1">
            <a:off x="5121170" y="465293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82" name="Oval 25"/>
          <p:cNvSpPr>
            <a:spLocks noChangeArrowheads="1"/>
          </p:cNvSpPr>
          <p:nvPr/>
        </p:nvSpPr>
        <p:spPr bwMode="auto">
          <a:xfrm flipH="1">
            <a:off x="4290942" y="309416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4901767" y="1216500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400454" y="1236449"/>
            <a:ext cx="636551" cy="636551"/>
            <a:chOff x="7100825" y="2059484"/>
            <a:chExt cx="636551" cy="636551"/>
          </a:xfrm>
        </p:grpSpPr>
        <p:sp>
          <p:nvSpPr>
            <p:cNvPr id="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V="1">
            <a:off x="4215358" y="3140967"/>
            <a:ext cx="860698" cy="1596603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  <a:alpha val="45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691680" y="3573934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20" name="Text Box 22"/>
          <p:cNvSpPr txBox="1">
            <a:spLocks noChangeArrowheads="1"/>
          </p:cNvSpPr>
          <p:nvPr/>
        </p:nvSpPr>
        <p:spPr bwMode="auto">
          <a:xfrm>
            <a:off x="5075734" y="2577098"/>
            <a:ext cx="360362" cy="707886"/>
          </a:xfrm>
          <a:prstGeom prst="rect">
            <a:avLst/>
          </a:prstGeom>
          <a:noFill/>
          <a:ln w="63500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572347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5" y="3929534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  <a:alpha val="42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416" name="Arc 4"/>
          <p:cNvSpPr/>
          <p:nvPr/>
        </p:nvSpPr>
        <p:spPr bwMode="auto">
          <a:xfrm flipV="1">
            <a:off x="2369656" y="3142134"/>
            <a:ext cx="4679933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66675" cap="sq">
            <a:solidFill>
              <a:srgbClr val="00B0F0">
                <a:alpha val="60000"/>
              </a:srgbClr>
            </a:solidFill>
            <a:prstDash val="solid"/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3835952" y="4653136"/>
            <a:ext cx="360362" cy="707886"/>
          </a:xfrm>
          <a:prstGeom prst="rect">
            <a:avLst/>
          </a:prstGeom>
          <a:noFill/>
          <a:ln w="63500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44624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no Polo Sul da Terra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08" name="Arc 5"/>
          <p:cNvSpPr/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0"/>
            </a:srgbClr>
          </a:solidFill>
          <a:ln w="101600">
            <a:solidFill>
              <a:srgbClr val="00B0F0">
                <a:alpha val="8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83196" y="30824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323528" y="5589240"/>
            <a:ext cx="1944216" cy="504056"/>
          </a:xfrm>
          <a:prstGeom prst="wedgeRectCallout">
            <a:avLst>
              <a:gd name="adj1" fmla="val 59188"/>
              <a:gd name="adj2" fmla="val -33176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5292080" y="851952"/>
            <a:ext cx="15842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≡ PCS</a:t>
            </a:r>
            <a:endParaRPr lang="pt-BR" sz="3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5400000">
            <a:off x="3978150" y="2240868"/>
            <a:ext cx="1512168" cy="4464497"/>
          </a:xfrm>
          <a:prstGeom prst="arc">
            <a:avLst>
              <a:gd name="adj1" fmla="val 5558696"/>
              <a:gd name="adj2" fmla="val 16094195"/>
            </a:avLst>
          </a:prstGeom>
          <a:noFill/>
          <a:ln w="69850" cap="flat" cmpd="sng" algn="ctr">
            <a:solidFill>
              <a:srgbClr val="FFFF00">
                <a:alpha val="27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5400000">
            <a:off x="3878959" y="2303911"/>
            <a:ext cx="1674114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Arco 105"/>
          <p:cNvSpPr/>
          <p:nvPr/>
        </p:nvSpPr>
        <p:spPr bwMode="auto">
          <a:xfrm rot="5400000">
            <a:off x="3982620" y="985343"/>
            <a:ext cx="1430930" cy="4464497"/>
          </a:xfrm>
          <a:prstGeom prst="arc">
            <a:avLst>
              <a:gd name="adj1" fmla="val 5539837"/>
              <a:gd name="adj2" fmla="val 15999547"/>
            </a:avLst>
          </a:prstGeom>
          <a:noFill/>
          <a:ln w="6985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Arco 106"/>
          <p:cNvSpPr/>
          <p:nvPr/>
        </p:nvSpPr>
        <p:spPr bwMode="auto">
          <a:xfrm rot="5400000">
            <a:off x="3896744" y="1052736"/>
            <a:ext cx="1584176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CaixaDeTexto 34"/>
          <p:cNvSpPr txBox="1">
            <a:spLocks noChangeArrowheads="1"/>
          </p:cNvSpPr>
          <p:nvPr/>
        </p:nvSpPr>
        <p:spPr bwMode="auto">
          <a:xfrm>
            <a:off x="3491880" y="836712"/>
            <a:ext cx="23762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32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6516216" y="5589240"/>
            <a:ext cx="2268760" cy="864096"/>
          </a:xfrm>
          <a:prstGeom prst="wedgeRectCallout">
            <a:avLst>
              <a:gd name="adj1" fmla="val -78795"/>
              <a:gd name="adj2" fmla="val -9098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323528" y="1484784"/>
            <a:ext cx="2268760" cy="864096"/>
          </a:xfrm>
          <a:prstGeom prst="wedgeRectCallout">
            <a:avLst>
              <a:gd name="adj1" fmla="val 46437"/>
              <a:gd name="adj2" fmla="val 17210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9" name="Triângulo isósceles 108"/>
          <p:cNvSpPr/>
          <p:nvPr/>
        </p:nvSpPr>
        <p:spPr bwMode="auto">
          <a:xfrm rot="5225696">
            <a:off x="5076056" y="3870192"/>
            <a:ext cx="360040" cy="360040"/>
          </a:xfrm>
          <a:prstGeom prst="triangl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Triângulo isósceles 109"/>
          <p:cNvSpPr/>
          <p:nvPr/>
        </p:nvSpPr>
        <p:spPr bwMode="auto">
          <a:xfrm rot="5136638">
            <a:off x="5107808" y="5166084"/>
            <a:ext cx="360040" cy="360040"/>
          </a:xfrm>
          <a:prstGeom prst="triangl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Triângulo isósceles 110"/>
          <p:cNvSpPr/>
          <p:nvPr/>
        </p:nvSpPr>
        <p:spPr bwMode="auto">
          <a:xfrm rot="5225696">
            <a:off x="5094093" y="4542519"/>
            <a:ext cx="360040" cy="360040"/>
          </a:xfrm>
          <a:prstGeom prst="triangl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62354" y="1223749"/>
            <a:ext cx="636551" cy="636551"/>
            <a:chOff x="7100825" y="2059484"/>
            <a:chExt cx="636551" cy="636551"/>
          </a:xfrm>
        </p:grpSpPr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9" grpId="0" animBg="1"/>
      <p:bldP spid="16420" grpId="0"/>
      <p:bldP spid="16421" grpId="0" animBg="1"/>
      <p:bldP spid="16418" grpId="0"/>
      <p:bldP spid="16408" grpId="0" animBg="1"/>
      <p:bldP spid="73" grpId="0" animBg="1"/>
      <p:bldP spid="75" grpId="0"/>
      <p:bldP spid="102" grpId="0" animBg="1"/>
      <p:bldP spid="103" grpId="0" animBg="1"/>
      <p:bldP spid="106" grpId="0" animBg="1"/>
      <p:bldP spid="107" grpId="0" animBg="1"/>
      <p:bldP spid="74" grpId="0" animBg="1"/>
      <p:bldP spid="72" grpId="0" animBg="1"/>
      <p:bldP spid="109" grpId="0" animBg="1"/>
      <p:bldP spid="110" grpId="0" animBg="1"/>
      <p:bldP spid="111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Zênite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anose="020B0502020202020204" pitchFamily="34" charset="0"/>
              </a:rPr>
              <a:t>?</a:t>
            </a:r>
            <a:endParaRPr lang="pt-BR" sz="15000" dirty="0">
              <a:latin typeface="Century Gothic" panose="020B0502020202020204" pitchFamily="34" charset="0"/>
            </a:endParaRPr>
          </a:p>
        </p:txBody>
      </p:sp>
      <p:grpSp>
        <p:nvGrpSpPr>
          <p:cNvPr id="84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6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92922" grpId="0" animBg="1"/>
      <p:bldP spid="63" grpId="0"/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V="1">
            <a:off x="4215358" y="3140967"/>
            <a:ext cx="860698" cy="1596603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  <a:alpha val="45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691680" y="3573934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20" name="Text Box 22"/>
          <p:cNvSpPr txBox="1">
            <a:spLocks noChangeArrowheads="1"/>
          </p:cNvSpPr>
          <p:nvPr/>
        </p:nvSpPr>
        <p:spPr bwMode="auto">
          <a:xfrm>
            <a:off x="5075734" y="2577098"/>
            <a:ext cx="360362" cy="707886"/>
          </a:xfrm>
          <a:prstGeom prst="rect">
            <a:avLst/>
          </a:prstGeom>
          <a:noFill/>
          <a:ln w="63500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572347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5" y="3929534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  <a:alpha val="42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416" name="Arc 4"/>
          <p:cNvSpPr/>
          <p:nvPr/>
        </p:nvSpPr>
        <p:spPr bwMode="auto">
          <a:xfrm flipV="1">
            <a:off x="2369656" y="3142134"/>
            <a:ext cx="4679933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66675" cap="sq">
            <a:solidFill>
              <a:srgbClr val="00B0F0">
                <a:alpha val="60000"/>
              </a:srgbClr>
            </a:solidFill>
            <a:prstDash val="solid"/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3835952" y="4653136"/>
            <a:ext cx="360362" cy="707886"/>
          </a:xfrm>
          <a:prstGeom prst="rect">
            <a:avLst/>
          </a:prstGeom>
          <a:noFill/>
          <a:ln w="63500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8092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no Polo Norte da Terra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70" name="Lua 69"/>
          <p:cNvSpPr/>
          <p:nvPr/>
        </p:nvSpPr>
        <p:spPr bwMode="auto">
          <a:xfrm rot="16200000">
            <a:off x="4131392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83196" y="30824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323528" y="5589240"/>
            <a:ext cx="1944216" cy="504056"/>
          </a:xfrm>
          <a:prstGeom prst="wedgeRectCallout">
            <a:avLst>
              <a:gd name="adj1" fmla="val 59188"/>
              <a:gd name="adj2" fmla="val -33176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5292080" y="851952"/>
            <a:ext cx="15842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≡ PCN</a:t>
            </a:r>
            <a:endParaRPr lang="pt-BR" sz="3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5400000">
            <a:off x="3993027" y="2240868"/>
            <a:ext cx="1512168" cy="4464497"/>
          </a:xfrm>
          <a:prstGeom prst="arc">
            <a:avLst>
              <a:gd name="adj1" fmla="val 5694515"/>
              <a:gd name="adj2" fmla="val 15803202"/>
            </a:avLst>
          </a:prstGeom>
          <a:noFill/>
          <a:ln w="69850" cap="flat" cmpd="sng" algn="ctr">
            <a:solidFill>
              <a:srgbClr val="FFFF00">
                <a:alpha val="27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5400000">
            <a:off x="3885771" y="2306719"/>
            <a:ext cx="1674114" cy="4458880"/>
          </a:xfrm>
          <a:prstGeom prst="arc">
            <a:avLst>
              <a:gd name="adj1" fmla="val 15812597"/>
              <a:gd name="adj2" fmla="val 5843809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Arco 105"/>
          <p:cNvSpPr/>
          <p:nvPr/>
        </p:nvSpPr>
        <p:spPr bwMode="auto">
          <a:xfrm rot="5400000">
            <a:off x="3991585" y="1003273"/>
            <a:ext cx="1430930" cy="4464497"/>
          </a:xfrm>
          <a:prstGeom prst="arc">
            <a:avLst>
              <a:gd name="adj1" fmla="val 5589114"/>
              <a:gd name="adj2" fmla="val 15960243"/>
            </a:avLst>
          </a:prstGeom>
          <a:noFill/>
          <a:ln w="6985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Arco 106"/>
          <p:cNvSpPr/>
          <p:nvPr/>
        </p:nvSpPr>
        <p:spPr bwMode="auto">
          <a:xfrm rot="5400000">
            <a:off x="3896744" y="1052736"/>
            <a:ext cx="1584176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CaixaDeTexto 34"/>
          <p:cNvSpPr txBox="1">
            <a:spLocks noChangeArrowheads="1"/>
          </p:cNvSpPr>
          <p:nvPr/>
        </p:nvSpPr>
        <p:spPr bwMode="auto">
          <a:xfrm>
            <a:off x="3491880" y="836712"/>
            <a:ext cx="23762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32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6516216" y="5589240"/>
            <a:ext cx="2304256" cy="864096"/>
          </a:xfrm>
          <a:prstGeom prst="wedgeRectCallout">
            <a:avLst>
              <a:gd name="adj1" fmla="val -78795"/>
              <a:gd name="adj2" fmla="val -9098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323528" y="1484784"/>
            <a:ext cx="2268760" cy="864096"/>
          </a:xfrm>
          <a:prstGeom prst="wedgeRectCallout">
            <a:avLst>
              <a:gd name="adj1" fmla="val 46437"/>
              <a:gd name="adj2" fmla="val 17210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9" name="Triângulo isósceles 108"/>
          <p:cNvSpPr/>
          <p:nvPr/>
        </p:nvSpPr>
        <p:spPr bwMode="auto">
          <a:xfrm rot="1484420">
            <a:off x="5076056" y="3809904"/>
            <a:ext cx="360040" cy="360040"/>
          </a:xfrm>
          <a:prstGeom prst="triangle">
            <a:avLst/>
          </a:prstGeom>
          <a:solidFill>
            <a:srgbClr val="FFFF00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Triângulo isósceles 109"/>
          <p:cNvSpPr/>
          <p:nvPr/>
        </p:nvSpPr>
        <p:spPr bwMode="auto">
          <a:xfrm rot="1395362">
            <a:off x="5107808" y="5105796"/>
            <a:ext cx="360040" cy="360040"/>
          </a:xfrm>
          <a:prstGeom prst="triangle">
            <a:avLst/>
          </a:prstGeom>
          <a:solidFill>
            <a:srgbClr val="FFFF00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Triângulo isósceles 110"/>
          <p:cNvSpPr/>
          <p:nvPr/>
        </p:nvSpPr>
        <p:spPr bwMode="auto">
          <a:xfrm rot="1484420">
            <a:off x="5094093" y="4482231"/>
            <a:ext cx="360040" cy="360040"/>
          </a:xfrm>
          <a:prstGeom prst="triangle">
            <a:avLst/>
          </a:prstGeom>
          <a:solidFill>
            <a:srgbClr val="00B0F0">
              <a:alpha val="8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08" name="Arc 5"/>
          <p:cNvSpPr/>
          <p:nvPr/>
        </p:nvSpPr>
        <p:spPr bwMode="auto">
          <a:xfrm flipV="1">
            <a:off x="2396861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0"/>
            </a:srgbClr>
          </a:solidFill>
          <a:ln w="101600">
            <a:solidFill>
              <a:srgbClr val="00B0F0">
                <a:alpha val="8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62354" y="1223749"/>
            <a:ext cx="636551" cy="636551"/>
            <a:chOff x="7100825" y="2059484"/>
            <a:chExt cx="636551" cy="636551"/>
          </a:xfrm>
        </p:grpSpPr>
        <p:sp>
          <p:nvSpPr>
            <p:cNvPr id="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5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9" grpId="0" animBg="1"/>
      <p:bldP spid="16420" grpId="0"/>
      <p:bldP spid="16421" grpId="0" animBg="1"/>
      <p:bldP spid="16418" grpId="0"/>
      <p:bldP spid="73" grpId="0" animBg="1"/>
      <p:bldP spid="75" grpId="0"/>
      <p:bldP spid="102" grpId="0" animBg="1"/>
      <p:bldP spid="103" grpId="0" animBg="1"/>
      <p:bldP spid="106" grpId="0" animBg="1"/>
      <p:bldP spid="107" grpId="0" animBg="1"/>
      <p:bldP spid="74" grpId="0" animBg="1"/>
      <p:bldP spid="72" grpId="0" animBg="1"/>
      <p:bldP spid="109" grpId="0" animBg="1"/>
      <p:bldP spid="110" grpId="0" animBg="1"/>
      <p:bldP spid="111" grpId="0" animBg="1"/>
      <p:bldP spid="16408" grpId="0" animBg="1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186055" y="1285875"/>
            <a:ext cx="868934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Atividade prática 2: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 da Universidade de Nebraska-Lincoln – visão topocêntrica das estações do ano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61" y="3068960"/>
            <a:ext cx="2455263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23528" y="2491125"/>
            <a:ext cx="8568952" cy="2573461"/>
          </a:xfrm>
        </p:spPr>
        <p:txBody>
          <a:bodyPr/>
          <a:lstStyle/>
          <a:p>
            <a:pPr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44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As constelações e </a:t>
            </a:r>
            <a:endParaRPr lang="pt-BR" sz="44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44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as estações do ano </a:t>
            </a:r>
            <a:endParaRPr lang="pt-BR" sz="44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EE8800"/>
              </a:buClr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640960" cy="4852987"/>
          </a:xfrm>
        </p:spPr>
        <p:txBody>
          <a:bodyPr/>
          <a:lstStyle/>
          <a:p>
            <a:pPr algn="l">
              <a:buClr>
                <a:srgbClr val="00B0F0"/>
              </a:buClr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Mudanças diárias do céu</a:t>
            </a: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diferença entre </a:t>
            </a:r>
            <a:r>
              <a:rPr lang="pt-BR" sz="3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dia sideral</a:t>
            </a:r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e </a:t>
            </a:r>
            <a:r>
              <a:rPr lang="pt-BR" sz="3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dia solar</a:t>
            </a:r>
            <a:endParaRPr lang="pt-BR" sz="36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pt-BR" sz="36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estrelas nascem </a:t>
            </a:r>
            <a:r>
              <a:rPr lang="pt-BR" sz="3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 minutos</a:t>
            </a:r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mais cedo a cada noite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diferença cumulativa...</a:t>
            </a: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sz="40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251520" y="1285875"/>
            <a:ext cx="864096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Atividade prática 3: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</a:t>
            </a:r>
            <a:r>
              <a:rPr lang="pt-BR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software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o céu de cada estação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75856" y="3140968"/>
            <a:ext cx="2519999" cy="2520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Stellarium.org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0" y="952277"/>
            <a:ext cx="8640960" cy="4852987"/>
          </a:xfrm>
        </p:spPr>
        <p:txBody>
          <a:bodyPr/>
          <a:lstStyle/>
          <a:p>
            <a:pPr algn="l">
              <a:buClr>
                <a:srgbClr val="00B0F0"/>
              </a:buClr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Constelações representativas de cada estação</a:t>
            </a: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Primavera: </a:t>
            </a:r>
            <a:r>
              <a:rPr lang="pt-BR" sz="4000" b="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Pégaso</a:t>
            </a: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Verão: </a:t>
            </a:r>
            <a:r>
              <a:rPr lang="pt-BR" sz="4000" b="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Órion</a:t>
            </a: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Outono: Leão</a:t>
            </a: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Inverno: Escorpião</a:t>
            </a: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sz="40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792088"/>
            <a:ext cx="9144000" cy="4725144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Exercício 1: </a:t>
            </a:r>
            <a:endParaRPr lang="pt-BR" sz="36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endParaRPr lang="pt-BR" sz="36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EE8800"/>
              </a:buClr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Usando o simulador da Universidade de Nebraska-Lincoln  apresentado nesta aula, mostre que a diferença entre o tempo em que o Sol fica acima do horizonte nos dois solstícios chega a quase 3h (2h40min) para a região de São Carlos (latitude 22° Sul)</a:t>
            </a: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Dica: </a:t>
            </a:r>
            <a:endParaRPr lang="pt-BR" sz="36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EE8800"/>
              </a:buClr>
              <a:defRPr/>
            </a:pPr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Preencha a tabela abaixo e encontre a diferença entre os tempos de Sol acima do horizonte para os Solstícios.</a:t>
            </a: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2312288"/>
          <a:ext cx="8136902" cy="37810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80320"/>
                <a:gridCol w="1584176"/>
                <a:gridCol w="1584176"/>
                <a:gridCol w="2088230"/>
              </a:tblGrid>
              <a:tr h="648072"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nascer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ocaso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Tempo</a:t>
                      </a:r>
                      <a:r>
                        <a:rPr lang="pt-BR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 de Sol acima do horizonte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 de março</a:t>
                      </a:r>
                      <a:endParaRPr lang="pt-BR" sz="2400" b="1" dirty="0">
                        <a:solidFill>
                          <a:srgbClr val="FFC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6h06min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18h06min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12h00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21 de junho</a:t>
                      </a:r>
                      <a:endParaRPr lang="pt-BR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22 de setembro</a:t>
                      </a:r>
                      <a:endParaRPr lang="pt-BR" sz="24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 de dezembro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Resposta: </a:t>
            </a:r>
            <a:endParaRPr lang="pt-BR" sz="36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605" y="908685"/>
          <a:ext cx="8423910" cy="37826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48330"/>
                <a:gridCol w="1640840"/>
                <a:gridCol w="1577975"/>
                <a:gridCol w="2056765"/>
              </a:tblGrid>
              <a:tr h="648072"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nascer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ocaso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Tempo</a:t>
                      </a:r>
                      <a:r>
                        <a:rPr lang="pt-BR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 de Sol acima do horizonte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pt-BR" sz="2800" b="1" baseline="0" dirty="0" smtClean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 de março</a:t>
                      </a:r>
                      <a:endParaRPr lang="pt-BR" sz="2800" b="1" dirty="0">
                        <a:solidFill>
                          <a:srgbClr val="FFC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3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6h06min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3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18h06min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3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12h00min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3">
                        <a:alpha val="39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21 de junho</a:t>
                      </a:r>
                      <a:endParaRPr lang="pt-BR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6h40min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17h20min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10h40min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22 de setembro</a:t>
                      </a:r>
                      <a:endParaRPr lang="pt-BR" sz="28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3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05h53min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3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17h52min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3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12h00min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3">
                        <a:alpha val="39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 de dezembro</a:t>
                      </a:r>
                      <a:endParaRPr lang="pt-BR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05h20min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18h40min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13h20min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ubtítulo 5"/>
          <p:cNvSpPr txBox="1"/>
          <p:nvPr/>
        </p:nvSpPr>
        <p:spPr bwMode="auto">
          <a:xfrm>
            <a:off x="323215" y="4797425"/>
            <a:ext cx="8616950" cy="1196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Para a região de São Carlos (22° Sul), diferença entre o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tempo de Sol acima do horizonte entre os solstícios de inverno e verão é de </a:t>
            </a:r>
            <a:r>
              <a:rPr kumimoji="0" lang="pt-BR" sz="240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2h40min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, ou seja, </a:t>
            </a:r>
            <a:r>
              <a:rPr kumimoji="0" lang="pt-BR" sz="240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quase 3 horas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; já a diferença entre solstícios e equinócios é de </a:t>
            </a:r>
            <a:r>
              <a:rPr kumimoji="0" lang="pt-BR" sz="240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1h20min.</a:t>
            </a:r>
            <a:endParaRPr kumimoji="0" lang="pt-BR" sz="2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SzTx/>
              <a:buFont typeface="Wingdings" panose="05000000000000000000" pitchFamily="2" charset="2"/>
              <a:buNone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56184"/>
            <a:ext cx="9144000" cy="4725144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   Exercício 2: </a:t>
            </a:r>
            <a:endParaRPr lang="pt-BR" sz="36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EE8800"/>
              </a:buClr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 o uso do mesmo simulador, encontre os dias aproximados em que o Sol passa pelo Zênite em São Carlos e região (latitude 22° Sul)</a:t>
            </a: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50800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1452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Meridiano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5" name="Arc 8"/>
          <p:cNvSpPr/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anose="020B0502020202020204" pitchFamily="34" charset="0"/>
              </a:rPr>
              <a:t>?</a:t>
            </a:r>
            <a:endParaRPr lang="pt-BR" sz="15000" dirty="0">
              <a:latin typeface="Century Gothic" panose="020B0502020202020204" pitchFamily="34" charset="0"/>
            </a:endParaRPr>
          </a:p>
        </p:txBody>
      </p:sp>
      <p:sp>
        <p:nvSpPr>
          <p:cNvPr id="61" name="CaixaDeTexto 34"/>
          <p:cNvSpPr txBox="1">
            <a:spLocks noChangeArrowheads="1"/>
          </p:cNvSpPr>
          <p:nvPr/>
        </p:nvSpPr>
        <p:spPr bwMode="auto">
          <a:xfrm>
            <a:off x="1547158" y="5445224"/>
            <a:ext cx="25922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 Meridiano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6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3316" grpId="0"/>
      <p:bldP spid="55" grpId="0" animBg="1"/>
      <p:bldP spid="60" grpId="0"/>
      <p:bldP spid="61" grpId="0"/>
      <p:bldP spid="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1152128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Dica:  </a:t>
            </a: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Olhe a figura abaixo: e determine a declinação que o Sol precisa ter para isso...</a:t>
            </a: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>
            <a:off x="4572288" y="1682025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 flipV="1">
            <a:off x="2692288" y="4130768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437176" y="1538480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1520" y="5445224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upo 40"/>
          <p:cNvGrpSpPr/>
          <p:nvPr/>
        </p:nvGrpSpPr>
        <p:grpSpPr bwMode="auto">
          <a:xfrm>
            <a:off x="1691680" y="1682049"/>
            <a:ext cx="5665787" cy="4752975"/>
            <a:chOff x="1714480" y="1483866"/>
            <a:chExt cx="5665808" cy="4752975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289546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85725">
              <a:solidFill>
                <a:schemeClr val="accent5">
                  <a:lumMod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234769" y="400459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Arc 3"/>
          <p:cNvSpPr/>
          <p:nvPr/>
        </p:nvSpPr>
        <p:spPr bwMode="auto">
          <a:xfrm rot="20930720" flipV="1">
            <a:off x="2671626" y="36013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4492488" y="2618599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17" name="Grupo 25"/>
          <p:cNvGrpSpPr/>
          <p:nvPr/>
        </p:nvGrpSpPr>
        <p:grpSpPr>
          <a:xfrm>
            <a:off x="4420480" y="3510928"/>
            <a:ext cx="288032" cy="648072"/>
            <a:chOff x="4499992" y="3313216"/>
            <a:chExt cx="288032" cy="648072"/>
          </a:xfrm>
        </p:grpSpPr>
        <p:sp>
          <p:nvSpPr>
            <p:cNvPr id="18" name="Elipse 1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9" name="Conector reto 18"/>
            <p:cNvCxnSpPr>
              <a:stCxn id="1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Conector reto 1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Conector reto 2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Conector reto 2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Conector reto 2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4" name="Grupo 32"/>
          <p:cNvGrpSpPr/>
          <p:nvPr/>
        </p:nvGrpSpPr>
        <p:grpSpPr>
          <a:xfrm flipH="1">
            <a:off x="2548272" y="1970528"/>
            <a:ext cx="3960440" cy="4033515"/>
            <a:chOff x="2555875" y="1700535"/>
            <a:chExt cx="3805696" cy="4033515"/>
          </a:xfrm>
        </p:grpSpPr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2189373" y="40587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6869893" y="40587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Lua 35"/>
          <p:cNvSpPr/>
          <p:nvPr/>
        </p:nvSpPr>
        <p:spPr bwMode="auto">
          <a:xfrm rot="16200000">
            <a:off x="4040269" y="399148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7" name="Grupo 101"/>
          <p:cNvGrpSpPr/>
          <p:nvPr/>
        </p:nvGrpSpPr>
        <p:grpSpPr>
          <a:xfrm rot="18342476">
            <a:off x="6138088" y="2307012"/>
            <a:ext cx="636551" cy="636551"/>
            <a:chOff x="7100825" y="2059484"/>
            <a:chExt cx="636551" cy="636551"/>
          </a:xfrm>
        </p:grpSpPr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39" name="Elipse 3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40" name="Grupo 101"/>
          <p:cNvGrpSpPr/>
          <p:nvPr/>
        </p:nvGrpSpPr>
        <p:grpSpPr>
          <a:xfrm rot="18342476">
            <a:off x="2383123" y="5192800"/>
            <a:ext cx="636551" cy="636551"/>
            <a:chOff x="7100825" y="2059484"/>
            <a:chExt cx="636551" cy="636551"/>
          </a:xfrm>
        </p:grpSpPr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5428592" y="605582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 bwMode="auto">
          <a:xfrm>
            <a:off x="3059832" y="2258560"/>
            <a:ext cx="2952328" cy="3672408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8" name="CaixaDeTexto 34"/>
          <p:cNvSpPr txBox="1">
            <a:spLocks noChangeArrowheads="1"/>
          </p:cNvSpPr>
          <p:nvPr/>
        </p:nvSpPr>
        <p:spPr bwMode="auto">
          <a:xfrm>
            <a:off x="4728567" y="125044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4481320" y="40574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259484" y="1350114"/>
            <a:ext cx="636551" cy="636551"/>
            <a:chOff x="7100825" y="2059484"/>
            <a:chExt cx="636551" cy="636551"/>
          </a:xfrm>
        </p:grpSpPr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6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56" name="Elipse 47"/>
          <p:cNvSpPr>
            <a:spLocks noChangeAspect="1"/>
          </p:cNvSpPr>
          <p:nvPr/>
        </p:nvSpPr>
        <p:spPr bwMode="auto">
          <a:xfrm>
            <a:off x="2982361" y="1979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 rot="14797370">
            <a:off x="3555258" y="2490767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 rot="21515074">
            <a:off x="3792651" y="2686729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FFFF00"/>
                </a:solidFill>
                <a:latin typeface="+mj-lt"/>
                <a:cs typeface="+mj-lt"/>
              </a:rPr>
              <a:t>φ</a:t>
            </a:r>
            <a:endParaRPr lang="el-GR" sz="4000" b="0" i="1" dirty="0" smtClean="0">
              <a:solidFill>
                <a:srgbClr val="FFFF00"/>
              </a:solidFill>
              <a:latin typeface="+mj-lt"/>
              <a:cs typeface="+mj-lt"/>
            </a:endParaRPr>
          </a:p>
        </p:txBody>
      </p:sp>
      <p:sp>
        <p:nvSpPr>
          <p:cNvPr id="46" name="Retângulo 45"/>
          <p:cNvSpPr/>
          <p:nvPr/>
        </p:nvSpPr>
        <p:spPr>
          <a:xfrm rot="21515074">
            <a:off x="5156665" y="3350134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FFFF00"/>
                </a:solidFill>
                <a:latin typeface="+mj-lt"/>
                <a:cs typeface="+mj-lt"/>
              </a:rPr>
              <a:t>φ</a:t>
            </a:r>
            <a:endParaRPr lang="pt-BR" sz="4000" b="0" i="1" dirty="0">
              <a:latin typeface="+mj-lt"/>
              <a:cs typeface="+mj-lt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 rot="20268395">
            <a:off x="4483914" y="3004118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96944" cy="2376264"/>
          </a:xfrm>
        </p:spPr>
        <p:txBody>
          <a:bodyPr/>
          <a:lstStyle/>
          <a:p>
            <a:pPr algn="just"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Resposta:  </a:t>
            </a:r>
            <a:r>
              <a:rPr lang="pt-BR" sz="2800" b="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 figura indica que a distância angular entre o Equador Celeste e o Zênite é o mesmo ângulo da latitude, ou seja, -22°. Basta, então, achar os dias em que a declinação do Sol é de 22° ao Sul do Equador Celeste, ou -22°.</a:t>
            </a:r>
            <a:endParaRPr lang="pt-BR" sz="2800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Subtítulo 5"/>
          <p:cNvSpPr txBox="1"/>
          <p:nvPr/>
        </p:nvSpPr>
        <p:spPr bwMode="auto">
          <a:xfrm>
            <a:off x="5410830" y="3356992"/>
            <a:ext cx="3528392" cy="3168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 o auxílio do simulador, </a:t>
            </a:r>
            <a:r>
              <a:rPr kumimoji="0" lang="pt-B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encon-tramos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que esses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dias são:</a:t>
            </a:r>
            <a:endParaRPr kumimoji="0" lang="pt-BR" sz="2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1º de dezembro</a:t>
            </a:r>
            <a:endParaRPr lang="pt-BR" sz="2800" b="0" kern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9 de  janeiro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88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40000"/>
                  <a:lumOff val="60000"/>
                </a:schemeClr>
              </a:buClr>
              <a:buSzTx/>
              <a:buFont typeface="Wingdings" panose="05000000000000000000" pitchFamily="2" charset="2"/>
              <a:buNone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19115" y="6525895"/>
            <a:ext cx="355473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2464435"/>
            <a:ext cx="4943475" cy="40614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 Celeste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714525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67701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/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500347" y="5929863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anose="020B0502020202020204" pitchFamily="34" charset="0"/>
              </a:rPr>
              <a:t>?</a:t>
            </a:r>
            <a:endParaRPr lang="pt-BR" sz="15000" dirty="0">
              <a:latin typeface="Century Gothic" panose="020B050202020202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5364" grpId="0"/>
      <p:bldP spid="140" grpId="0" animBg="1"/>
      <p:bldP spid="34" grpId="0" animBg="1"/>
      <p:bldP spid="34" grpId="1" animBg="1"/>
      <p:bldP spid="138" grpId="0" animBg="1"/>
      <p:bldP spid="35" grpId="0" animBg="1"/>
      <p:bldP spid="35" grpId="1" animBg="1"/>
      <p:bldP spid="59" grpId="0"/>
      <p:bldP spid="60" grpId="0" animBg="1"/>
      <p:bldP spid="63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Polos Celestes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/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+mj-lt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+mj-lt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anose="020B0502020202020204" pitchFamily="34" charset="0"/>
              </a:rPr>
              <a:t>?</a:t>
            </a:r>
            <a:endParaRPr lang="pt-BR" sz="15000" dirty="0"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5364" grpId="0"/>
      <p:bldP spid="13343" grpId="0"/>
      <p:bldP spid="13344" grpId="0"/>
      <p:bldP spid="122" grpId="0" animBg="1"/>
      <p:bldP spid="61" grpId="0" animBg="1"/>
      <p:bldP spid="62" grpId="0"/>
      <p:bldP spid="63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Eclíptica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CaixaDeTexto 131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Arc 3"/>
          <p:cNvSpPr/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8" name="Arco 157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161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3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7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8" name="Arc 3"/>
          <p:cNvSpPr/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9" name="Arc 5"/>
          <p:cNvSpPr/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0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71" name="Arco 170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73" name="Elipse 17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74" name="Conector reto 173"/>
            <p:cNvCxnSpPr>
              <a:stCxn id="17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5" name="Conector reto 17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6" name="Conector reto 17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7" name="Conector reto 17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8" name="Conector reto 17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8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5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6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7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8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89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0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1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2" name="Lua 191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9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95" name="Elipse 19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9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98" name="Elipse 19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200" name="Arco 199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Elipse 20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202" name="Arco 20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04" name="Arco 203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206" name="Arco 205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" name="Arco 206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Arco 207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21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21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21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21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21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217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211" name="Elipse 21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8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9" name="Conector de seta reta 218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220" name="Texto explicativo retangular 219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1710"/>
              <a:gd name="adj2" fmla="val 10442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Movimento anual!</a:t>
            </a:r>
            <a:endParaRPr kumimoji="0" lang="pt-BR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anose="020B0502020202020204" pitchFamily="34" charset="0"/>
              </a:rPr>
              <a:t>?</a:t>
            </a:r>
            <a:endParaRPr lang="pt-BR" sz="15000" dirty="0">
              <a:latin typeface="Century Gothic" panose="020B0502020202020204" pitchFamily="34" charset="0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32" grpId="0"/>
      <p:bldP spid="204" grpId="0" animBg="1"/>
      <p:bldP spid="220" grpId="0" bldLvl="0" animBg="1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2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24447" y="5487437"/>
            <a:ext cx="636551" cy="636551"/>
            <a:chOff x="7100036" y="2067090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036" y="2067090"/>
              <a:ext cx="636551" cy="636551"/>
            </a:xfrm>
            <a:prstGeom prst="ellipse">
              <a:avLst/>
            </a:prstGeom>
            <a:gradFill>
              <a:gsLst>
                <a:gs pos="12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123728" y="28233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</a:t>
            </a:r>
            <a:endParaRPr lang="pt-BR" sz="24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Conector reto 68"/>
          <p:cNvCxnSpPr/>
          <p:nvPr/>
        </p:nvCxnSpPr>
        <p:spPr bwMode="auto">
          <a:xfrm>
            <a:off x="3840045" y="3117218"/>
            <a:ext cx="444567" cy="2808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0" name="Elipse 69"/>
          <p:cNvSpPr>
            <a:spLocks noChangeAspect="1"/>
          </p:cNvSpPr>
          <p:nvPr/>
        </p:nvSpPr>
        <p:spPr bwMode="auto">
          <a:xfrm rot="18342476">
            <a:off x="4529418" y="303002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100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 rot="18342476">
            <a:off x="4529290" y="361249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100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876256" y="239127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Polo Norte</a:t>
            </a:r>
            <a:endParaRPr lang="pt-BR" sz="24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Conector reto 73"/>
          <p:cNvCxnSpPr/>
          <p:nvPr/>
        </p:nvCxnSpPr>
        <p:spPr bwMode="auto">
          <a:xfrm flipH="1">
            <a:off x="4712679" y="2640458"/>
            <a:ext cx="2294296" cy="4644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0" name="CaixaDeTexto 79"/>
          <p:cNvSpPr txBox="1"/>
          <p:nvPr/>
        </p:nvSpPr>
        <p:spPr>
          <a:xfrm>
            <a:off x="683568" y="40770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Polo Sul</a:t>
            </a:r>
            <a:endParaRPr lang="pt-BR" sz="24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Conector reto 80"/>
          <p:cNvCxnSpPr/>
          <p:nvPr/>
        </p:nvCxnSpPr>
        <p:spPr bwMode="auto">
          <a:xfrm flipV="1">
            <a:off x="2339752" y="3760342"/>
            <a:ext cx="2232248" cy="5327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6" grpId="0" bldLvl="0" animBg="1"/>
      <p:bldP spid="196" grpId="0"/>
      <p:bldP spid="73" grpId="0" bldLvl="0" animBg="1"/>
      <p:bldP spid="65" grpId="0" bldLvl="0" animBg="1"/>
      <p:bldP spid="66" grpId="0" bldLvl="0" animBg="1"/>
      <p:bldP spid="67" grpId="0"/>
      <p:bldP spid="68" grpId="0"/>
      <p:bldP spid="42" grpId="0"/>
      <p:bldP spid="43" grpId="0"/>
      <p:bldP spid="70" grpId="0" bldLvl="0" animBg="1"/>
      <p:bldP spid="71" grpId="0" bldLvl="0" animBg="1"/>
      <p:bldP spid="72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 l="539" t="5687" b="3102"/>
          <a:stretch>
            <a:fillRect/>
          </a:stretch>
        </p:blipFill>
        <p:spPr bwMode="auto">
          <a:xfrm>
            <a:off x="1269488" y="476672"/>
            <a:ext cx="6641025" cy="635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coordenadas </a:t>
            </a:r>
            <a:r>
              <a:rPr lang="pt-B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altazimutais</a:t>
            </a:r>
            <a:endParaRPr lang="pt-B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195" y="6537960"/>
            <a:ext cx="423037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 smtClean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rco 5"/>
          <p:cNvSpPr/>
          <p:nvPr/>
        </p:nvSpPr>
        <p:spPr bwMode="auto">
          <a:xfrm rot="10800000">
            <a:off x="2123728" y="2697773"/>
            <a:ext cx="4824536" cy="2592288"/>
          </a:xfrm>
          <a:prstGeom prst="arc">
            <a:avLst>
              <a:gd name="adj1" fmla="val 15146680"/>
              <a:gd name="adj2" fmla="val 19226066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rco 6"/>
          <p:cNvSpPr/>
          <p:nvPr/>
        </p:nvSpPr>
        <p:spPr bwMode="auto">
          <a:xfrm rot="17865907">
            <a:off x="1748993" y="2199288"/>
            <a:ext cx="4824536" cy="3284854"/>
          </a:xfrm>
          <a:prstGeom prst="arc">
            <a:avLst>
              <a:gd name="adj1" fmla="val 14082186"/>
              <a:gd name="adj2" fmla="val 1867835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 flipH="1" flipV="1">
            <a:off x="1547664" y="1698373"/>
            <a:ext cx="1224136" cy="12154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395536" y="111359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Altura</a:t>
            </a:r>
            <a:endParaRPr lang="pt-BR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H="1" flipV="1">
            <a:off x="3998495" y="5258323"/>
            <a:ext cx="2157681" cy="9678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5652120" y="592942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Azimute</a:t>
            </a:r>
            <a:endParaRPr lang="pt-BR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/>
      <p:bldP spid="1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0</TotalTime>
  <Words>5661</Words>
  <Application>WPS Presentation</Application>
  <PresentationFormat>Apresentação na tela (4:3)</PresentationFormat>
  <Paragraphs>568</Paragraphs>
  <Slides>41</Slides>
  <Notes>5</Notes>
  <HiddenSlides>2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Arial</vt:lpstr>
      <vt:lpstr>SimSun</vt:lpstr>
      <vt:lpstr>Wingdings</vt:lpstr>
      <vt:lpstr>Times New Roman</vt:lpstr>
      <vt:lpstr>Century Gothic</vt:lpstr>
      <vt:lpstr>Helvetica 55 Roman</vt:lpstr>
      <vt:lpstr>Wingdings</vt:lpstr>
      <vt:lpstr>Courier New</vt:lpstr>
      <vt:lpstr>Microsoft YaHei</vt:lpstr>
      <vt:lpstr>Blank Presentation</vt:lpstr>
      <vt:lpstr>PowerPoint 演示文稿</vt:lpstr>
      <vt:lpstr>Repassando:   Elementos da  Esfera Celeste </vt:lpstr>
      <vt:lpstr>O Zênite</vt:lpstr>
      <vt:lpstr>O Meridiano</vt:lpstr>
      <vt:lpstr>Equador Celeste</vt:lpstr>
      <vt:lpstr>Os Polos Celestes</vt:lpstr>
      <vt:lpstr>A Eclíptica</vt:lpstr>
      <vt:lpstr>PowerPoint 演示文稿</vt:lpstr>
      <vt:lpstr>coordenadas altazimutais</vt:lpstr>
      <vt:lpstr>coordenadas equatoriais</vt:lpstr>
      <vt:lpstr>solstícios e equinócios</vt:lpstr>
      <vt:lpstr>PowerPoint 演示文稿</vt:lpstr>
      <vt:lpstr>PowerPoint 演示文稿</vt:lpstr>
      <vt:lpstr>PowerPoint 演示文稿</vt:lpstr>
      <vt:lpstr>O movimento aparente do Sol ao longo das estações </vt:lpstr>
      <vt:lpstr>Zonas climáticas da Terra</vt:lpstr>
      <vt:lpstr>Trajetórias diurnas do Sol em localidades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PowerPoint 演示文稿</vt:lpstr>
      <vt:lpstr>Atividade prática 1:  A semiesfera armilar</vt:lpstr>
      <vt:lpstr>Trajetórias diurnas do Sol em outros locais da Terra </vt:lpstr>
      <vt:lpstr>As trajetórias no Equador da Terra</vt:lpstr>
      <vt:lpstr>As trajetórias na Zona Temperada-HS</vt:lpstr>
      <vt:lpstr>As trajetórias na Zona Temperada-HN</vt:lpstr>
      <vt:lpstr>As trajetórias no Polo Sul da Terra</vt:lpstr>
      <vt:lpstr>As trajetórias no Polo Norte da Terra</vt:lpstr>
      <vt:lpstr>Atividade prática 2:  Simulador da Universidade de Nebraska-Lincoln – visão topocêntrica das estações do ano</vt:lpstr>
      <vt:lpstr>PowerPoint 演示文稿</vt:lpstr>
      <vt:lpstr>PowerPoint 演示文稿</vt:lpstr>
      <vt:lpstr>Atividade prática 3:  O software Stellarium e o céu de cada estação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638</cp:revision>
  <cp:lastPrinted>2000-05-01T12:23:00Z</cp:lastPrinted>
  <dcterms:created xsi:type="dcterms:W3CDTF">1995-06-17T23:31:00Z</dcterms:created>
  <dcterms:modified xsi:type="dcterms:W3CDTF">2017-06-09T17:29:47Z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1033-10.2.0.5845</vt:lpwstr>
  </property>
</Properties>
</file>