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991" r:id="rId2"/>
    <p:sldId id="1054" r:id="rId3"/>
    <p:sldId id="1055" r:id="rId4"/>
    <p:sldId id="1056" r:id="rId5"/>
    <p:sldId id="1057" r:id="rId6"/>
    <p:sldId id="1058" r:id="rId7"/>
    <p:sldId id="1059" r:id="rId8"/>
    <p:sldId id="1060" r:id="rId9"/>
    <p:sldId id="1061" r:id="rId10"/>
    <p:sldId id="1079" r:id="rId11"/>
    <p:sldId id="1062" r:id="rId12"/>
    <p:sldId id="1063" r:id="rId13"/>
    <p:sldId id="1064" r:id="rId14"/>
    <p:sldId id="1065" r:id="rId15"/>
    <p:sldId id="1066" r:id="rId16"/>
    <p:sldId id="1067" r:id="rId17"/>
    <p:sldId id="1068" r:id="rId18"/>
    <p:sldId id="1089" r:id="rId19"/>
    <p:sldId id="1090" r:id="rId20"/>
    <p:sldId id="1088" r:id="rId21"/>
    <p:sldId id="1070" r:id="rId22"/>
    <p:sldId id="1071" r:id="rId23"/>
    <p:sldId id="1095" r:id="rId24"/>
    <p:sldId id="1073" r:id="rId25"/>
    <p:sldId id="1098" r:id="rId26"/>
    <p:sldId id="1099" r:id="rId27"/>
    <p:sldId id="1100" r:id="rId28"/>
    <p:sldId id="945" r:id="rId29"/>
    <p:sldId id="1101" r:id="rId30"/>
    <p:sldId id="1102" r:id="rId31"/>
    <p:sldId id="1103" r:id="rId32"/>
    <p:sldId id="1104" r:id="rId33"/>
    <p:sldId id="1106" r:id="rId34"/>
    <p:sldId id="1105" r:id="rId35"/>
    <p:sldId id="1107" r:id="rId36"/>
    <p:sldId id="1115" r:id="rId37"/>
    <p:sldId id="1108" r:id="rId38"/>
    <p:sldId id="1110" r:id="rId39"/>
    <p:sldId id="1113" r:id="rId40"/>
    <p:sldId id="1118" r:id="rId41"/>
    <p:sldId id="1119" r:id="rId42"/>
    <p:sldId id="1116" r:id="rId43"/>
    <p:sldId id="1117" r:id="rId44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CC99"/>
    <a:srgbClr val="F3F3F3"/>
    <a:srgbClr val="B2B2B2"/>
    <a:srgbClr val="BABABA"/>
    <a:srgbClr val="0066FF"/>
    <a:srgbClr val="F0F0F0"/>
    <a:srgbClr val="143C2B"/>
    <a:srgbClr val="005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59" autoAdjust="0"/>
    <p:restoredTop sz="83594" autoAdjust="0"/>
  </p:normalViewPr>
  <p:slideViewPr>
    <p:cSldViewPr>
      <p:cViewPr varScale="1">
        <p:scale>
          <a:sx n="57" d="100"/>
          <a:sy n="57" d="100"/>
        </p:scale>
        <p:origin x="870" y="102"/>
      </p:cViewPr>
      <p:guideLst>
        <p:guide orient="horz" pos="2256"/>
        <p:guide pos="28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l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r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l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r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B9AF3FE-E6B7-46CE-9EB2-BAF51F4A65E8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l">
              <a:defRPr sz="1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r">
              <a:defRPr sz="1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l">
              <a:defRPr sz="1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r">
              <a:defRPr sz="1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6505AD-EF9F-4160-9EE4-8CA9C347D0EC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6505AD-EF9F-4160-9EE4-8CA9C347D0E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1626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1ECFA-651C-4956-91F4-34AA4C8D8713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6106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1ECFA-651C-4956-91F4-34AA4C8D8713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6983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1ECFA-651C-4956-91F4-34AA4C8D8713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3242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1ECFA-651C-4956-91F4-34AA4C8D8713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1432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1ECFA-651C-4956-91F4-34AA4C8D8713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758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1ECFA-651C-4956-91F4-34AA4C8D8713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3004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DC69F-7293-485C-80CD-25A5DFF12F0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1E416-5396-4697-AD82-70455F975BFA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FBEF7-9F06-4F04-9182-51059825D9E7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8FBD3-EDC6-4596-BF0E-3391FF96DF95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57C94-89DE-4F3B-970A-E488019B516E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C3E4C-3459-44C6-867E-F359C6C4C6EC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040C3-A7E2-400C-9A7A-9324756E618E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C151B-6F89-4A7D-A76F-1B11F4293C8E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0C293-8EC1-4DD2-A8AA-1683A1C17036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7C4A2-ABF9-49E1-8BA4-7EFE6509BAB3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86D4F-0934-4CE1-AF72-3D2FA6920355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l"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r"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97EC053-F9ED-4D9A-97E6-00EA43FC3956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telescope10.swf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ítulo 3"/>
          <p:cNvSpPr txBox="1"/>
          <p:nvPr/>
        </p:nvSpPr>
        <p:spPr bwMode="auto">
          <a:xfrm>
            <a:off x="539552" y="2756520"/>
            <a:ext cx="8215313" cy="1752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pt-BR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Telescópios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André Luiz da Silva</a:t>
            </a:r>
            <a:br>
              <a:rPr lang="pt-BR" sz="2000" dirty="0" smtClean="0">
                <a:solidFill>
                  <a:srgbClr val="00FF00"/>
                </a:solidFill>
                <a:latin typeface="Century Gothic" panose="020B0502020202020204" pitchFamily="34" charset="0"/>
              </a:rPr>
            </a:br>
            <a:r>
              <a:rPr lang="pt-BR" sz="140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00FF00"/>
                </a:solidFill>
                <a:latin typeface="Century Gothic" panose="020B0502020202020204" pitchFamily="34" charset="0"/>
              </a:rPr>
              <a:t>Schiel</a:t>
            </a:r>
            <a:endParaRPr lang="pt-BR" sz="1400" dirty="0" smtClean="0">
              <a:solidFill>
                <a:srgbClr val="00FF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140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16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5173663" y="490537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61703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tângulo 18"/>
          <p:cNvSpPr/>
          <p:nvPr/>
        </p:nvSpPr>
        <p:spPr>
          <a:xfrm>
            <a:off x="2605018" y="1330381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" name="Picture 3" descr="C:\Users\CDA\Downloads\figuras-para-o-site-201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7616" y="72008"/>
            <a:ext cx="2348880" cy="23488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3"/>
          <p:cNvSpPr>
            <a:spLocks noGrp="1"/>
          </p:cNvSpPr>
          <p:nvPr>
            <p:ph type="ctrTitle"/>
          </p:nvPr>
        </p:nvSpPr>
        <p:spPr>
          <a:xfrm>
            <a:off x="642938" y="0"/>
            <a:ext cx="7772400" cy="1470025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anose="020B0502020202020204" pitchFamily="34" charset="0"/>
              </a:rPr>
              <a:t>Aberração cromática</a:t>
            </a:r>
          </a:p>
        </p:txBody>
      </p:sp>
      <p:pic>
        <p:nvPicPr>
          <p:cNvPr id="17411" name="Picture 2" descr="C:\Documents and Settings\andre silva\Meus documentos\CONCURSO_CDCC\apresentações\Imagens\telescópios\prisma_espect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1289050"/>
            <a:ext cx="6572250" cy="2803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795" name="Picture 3" descr="C:\Documents and Settings\andre silva\Meus documentos\CONCURSO_CDCC\apresentações\Imagens\telescópios\aberração cromát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794000"/>
            <a:ext cx="3786187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0" y="6567155"/>
            <a:ext cx="8786813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000" dirty="0">
                <a:solidFill>
                  <a:srgbClr val="92D050"/>
                </a:solidFill>
                <a:latin typeface="Century Gothic" panose="020B0502020202020204" pitchFamily="34" charset="0"/>
              </a:rPr>
              <a:t>Créditos das imagens:  imagem superior: http://www.on.br; imagem inferior: http://educacaoespacial.wordpress.com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3"/>
          <p:cNvSpPr>
            <a:spLocks noGrp="1"/>
          </p:cNvSpPr>
          <p:nvPr>
            <p:ph type="title"/>
          </p:nvPr>
        </p:nvSpPr>
        <p:spPr>
          <a:xfrm>
            <a:off x="714375" y="2714625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Refletores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C:\Documents and Settings\andre silva\Meus documentos\CONCURSO_CDCC\apresentações\Imagens\telescópios\funcionamento refle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8" y="1428750"/>
            <a:ext cx="9136062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ítulo 3"/>
          <p:cNvSpPr>
            <a:spLocks noGrp="1"/>
          </p:cNvSpPr>
          <p:nvPr>
            <p:ph type="ctrTitle"/>
          </p:nvPr>
        </p:nvSpPr>
        <p:spPr>
          <a:xfrm>
            <a:off x="642938" y="71438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Como funciona um refletor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92D050"/>
                </a:solidFill>
                <a:latin typeface="Century Gothic" panose="020B0502020202020204" pitchFamily="34" charset="0"/>
              </a:rPr>
              <a:t>Crédito da imagem: http://www.geocities.ws/saladefisica7</a:t>
            </a:r>
          </a:p>
        </p:txBody>
      </p:sp>
      <p:cxnSp>
        <p:nvCxnSpPr>
          <p:cNvPr id="8" name="Conector de seta reta 7"/>
          <p:cNvCxnSpPr>
            <a:cxnSpLocks noChangeShapeType="1"/>
          </p:cNvCxnSpPr>
          <p:nvPr/>
        </p:nvCxnSpPr>
        <p:spPr bwMode="auto">
          <a:xfrm rot="10800000" flipV="1">
            <a:off x="1214438" y="3643313"/>
            <a:ext cx="7929562" cy="2428875"/>
          </a:xfrm>
          <a:prstGeom prst="straightConnector1">
            <a:avLst/>
          </a:prstGeom>
          <a:noFill/>
          <a:ln w="57150" algn="ctr">
            <a:solidFill>
              <a:schemeClr val="bg1"/>
            </a:solidFill>
            <a:prstDash val="dash"/>
            <a:round/>
            <a:headEnd type="none" w="sm" len="sm"/>
            <a:tailEnd type="arrow" w="med" len="med"/>
          </a:ln>
        </p:spPr>
      </p:cxnSp>
      <p:cxnSp>
        <p:nvCxnSpPr>
          <p:cNvPr id="9" name="Conector de seta reta 8"/>
          <p:cNvCxnSpPr>
            <a:cxnSpLocks noChangeShapeType="1"/>
          </p:cNvCxnSpPr>
          <p:nvPr/>
        </p:nvCxnSpPr>
        <p:spPr bwMode="auto">
          <a:xfrm flipV="1">
            <a:off x="1214438" y="4214813"/>
            <a:ext cx="4000500" cy="1857375"/>
          </a:xfrm>
          <a:prstGeom prst="straightConnector1">
            <a:avLst/>
          </a:prstGeom>
          <a:noFill/>
          <a:ln w="57150" algn="ctr">
            <a:solidFill>
              <a:schemeClr val="bg1"/>
            </a:solidFill>
            <a:prstDash val="dash"/>
            <a:round/>
            <a:headEnd type="none" w="sm" len="sm"/>
            <a:tailEnd type="arrow" w="med" len="med"/>
          </a:ln>
        </p:spPr>
      </p:cxnSp>
      <p:cxnSp>
        <p:nvCxnSpPr>
          <p:cNvPr id="10" name="Conector de seta reta 9"/>
          <p:cNvCxnSpPr>
            <a:cxnSpLocks noChangeShapeType="1"/>
          </p:cNvCxnSpPr>
          <p:nvPr/>
        </p:nvCxnSpPr>
        <p:spPr bwMode="auto">
          <a:xfrm rot="10800000" flipV="1">
            <a:off x="357188" y="4286250"/>
            <a:ext cx="4786312" cy="1214438"/>
          </a:xfrm>
          <a:prstGeom prst="straightConnector1">
            <a:avLst/>
          </a:prstGeom>
          <a:noFill/>
          <a:ln w="57150" algn="ctr">
            <a:solidFill>
              <a:schemeClr val="bg1"/>
            </a:solidFill>
            <a:prstDash val="dash"/>
            <a:round/>
            <a:headEnd type="none" w="sm" len="sm"/>
            <a:tailEnd type="arrow" w="med" len="med"/>
          </a:ln>
        </p:spPr>
      </p:cxnSp>
      <p:cxnSp>
        <p:nvCxnSpPr>
          <p:cNvPr id="12" name="Conector de seta reta 11"/>
          <p:cNvCxnSpPr>
            <a:cxnSpLocks noChangeShapeType="1"/>
          </p:cNvCxnSpPr>
          <p:nvPr/>
        </p:nvCxnSpPr>
        <p:spPr bwMode="auto">
          <a:xfrm rot="10800000" flipV="1">
            <a:off x="857250" y="2071688"/>
            <a:ext cx="8286750" cy="2500312"/>
          </a:xfrm>
          <a:prstGeom prst="straightConnector1">
            <a:avLst/>
          </a:prstGeom>
          <a:noFill/>
          <a:ln w="57150" algn="ctr">
            <a:solidFill>
              <a:schemeClr val="bg1"/>
            </a:solidFill>
            <a:prstDash val="dash"/>
            <a:round/>
            <a:headEnd type="none" w="sm" len="sm"/>
            <a:tailEnd type="arrow" w="med" len="med"/>
          </a:ln>
        </p:spPr>
      </p:cxnSp>
      <p:cxnSp>
        <p:nvCxnSpPr>
          <p:cNvPr id="13" name="Conector de seta reta 12"/>
          <p:cNvCxnSpPr>
            <a:cxnSpLocks noChangeShapeType="1"/>
          </p:cNvCxnSpPr>
          <p:nvPr/>
        </p:nvCxnSpPr>
        <p:spPr bwMode="auto">
          <a:xfrm flipV="1">
            <a:off x="857250" y="3929063"/>
            <a:ext cx="4214813" cy="642937"/>
          </a:xfrm>
          <a:prstGeom prst="straightConnector1">
            <a:avLst/>
          </a:prstGeom>
          <a:noFill/>
          <a:ln w="57150" algn="ctr">
            <a:solidFill>
              <a:schemeClr val="bg1"/>
            </a:solidFill>
            <a:prstDash val="dash"/>
            <a:round/>
            <a:headEnd type="none" w="sm" len="sm"/>
            <a:tailEnd type="arrow" w="med" len="med"/>
          </a:ln>
        </p:spPr>
      </p:cxnSp>
      <p:cxnSp>
        <p:nvCxnSpPr>
          <p:cNvPr id="14" name="Conector de seta reta 13"/>
          <p:cNvCxnSpPr>
            <a:cxnSpLocks noChangeShapeType="1"/>
          </p:cNvCxnSpPr>
          <p:nvPr/>
        </p:nvCxnSpPr>
        <p:spPr bwMode="auto">
          <a:xfrm rot="10800000" flipV="1">
            <a:off x="357188" y="3929063"/>
            <a:ext cx="4643437" cy="1571625"/>
          </a:xfrm>
          <a:prstGeom prst="straightConnector1">
            <a:avLst/>
          </a:prstGeom>
          <a:noFill/>
          <a:ln w="57150" algn="ctr">
            <a:solidFill>
              <a:schemeClr val="bg1"/>
            </a:solidFill>
            <a:prstDash val="dash"/>
            <a:round/>
            <a:headEnd type="none" w="sm" len="sm"/>
            <a:tailEnd type="arrow" w="med" len="med"/>
          </a:ln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3"/>
          <p:cNvSpPr>
            <a:spLocks noGrp="1"/>
          </p:cNvSpPr>
          <p:nvPr>
            <p:ph type="ctrTitle"/>
          </p:nvPr>
        </p:nvSpPr>
        <p:spPr>
          <a:xfrm>
            <a:off x="642938" y="285750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Newtoniano</a:t>
            </a:r>
          </a:p>
        </p:txBody>
      </p:sp>
      <p:pic>
        <p:nvPicPr>
          <p:cNvPr id="20483" name="Picture 2" descr="C:\Documents and Settings\andre silva\Meus documentos\CONCURSO_CDCC\apresentações\Imagens\telescópios\Newtonian telescope.png"/>
          <p:cNvPicPr>
            <a:picLocks noChangeAspect="1" noChangeArrowheads="1"/>
          </p:cNvPicPr>
          <p:nvPr/>
        </p:nvPicPr>
        <p:blipFill>
          <a:blip r:embed="rId2" cstate="print">
            <a:lum bright="8000"/>
          </a:blip>
          <a:srcRect t="16553" b="2759"/>
          <a:stretch>
            <a:fillRect/>
          </a:stretch>
        </p:blipFill>
        <p:spPr bwMode="auto">
          <a:xfrm>
            <a:off x="0" y="1556792"/>
            <a:ext cx="9144000" cy="34264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B050"/>
                </a:solidFill>
                <a:latin typeface="Century Gothic" panose="020B0502020202020204" pitchFamily="34" charset="0"/>
              </a:rPr>
              <a:t>Crédito da imagem: http://en.wikipedia.org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3"/>
          <p:cNvSpPr>
            <a:spLocks noGrp="1"/>
          </p:cNvSpPr>
          <p:nvPr>
            <p:ph type="ctrTitle"/>
          </p:nvPr>
        </p:nvSpPr>
        <p:spPr>
          <a:xfrm>
            <a:off x="571500" y="214313"/>
            <a:ext cx="7772400" cy="1470025"/>
          </a:xfrm>
        </p:spPr>
        <p:txBody>
          <a:bodyPr/>
          <a:lstStyle/>
          <a:p>
            <a:r>
              <a:rPr lang="pt-BR" dirty="0" err="1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Cassegrain</a:t>
            </a:r>
            <a:endParaRPr lang="pt-BR" dirty="0" smtClean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3555" name="Picture 2" descr="C:\Documents and Settings\andre silva\Meus documentos\CONCURSO_CDCC\apresentações\Imagens\telescópios\Cassegrain telescope.png"/>
          <p:cNvPicPr>
            <a:picLocks noChangeAspect="1" noChangeArrowheads="1"/>
          </p:cNvPicPr>
          <p:nvPr/>
        </p:nvPicPr>
        <p:blipFill>
          <a:blip r:embed="rId2" cstate="print">
            <a:lum bright="4000"/>
          </a:blip>
          <a:srcRect l="8976"/>
          <a:stretch>
            <a:fillRect/>
          </a:stretch>
        </p:blipFill>
        <p:spPr bwMode="auto">
          <a:xfrm>
            <a:off x="52795" y="1143000"/>
            <a:ext cx="9666972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B050"/>
                </a:solidFill>
                <a:latin typeface="Century Gothic" panose="020B0502020202020204" pitchFamily="34" charset="0"/>
              </a:rPr>
              <a:t>Crédito da imagem: http://en.wikipedia.org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3"/>
          <p:cNvSpPr>
            <a:spLocks noGrp="1"/>
          </p:cNvSpPr>
          <p:nvPr>
            <p:ph type="title"/>
          </p:nvPr>
        </p:nvSpPr>
        <p:spPr>
          <a:xfrm>
            <a:off x="714375" y="2714625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Catadióptricos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3"/>
          <p:cNvSpPr>
            <a:spLocks noGrp="1"/>
          </p:cNvSpPr>
          <p:nvPr>
            <p:ph type="ctrTitle"/>
          </p:nvPr>
        </p:nvSpPr>
        <p:spPr>
          <a:xfrm>
            <a:off x="642938" y="285750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Schmidt</a:t>
            </a:r>
          </a:p>
        </p:txBody>
      </p:sp>
      <p:pic>
        <p:nvPicPr>
          <p:cNvPr id="25603" name="Picture 2" descr="C:\Documents and Settings\andre silva\Meus documentos\CONCURSO_CDCC\apresentações\Imagens\telescópios\Schimidt telescope.png"/>
          <p:cNvPicPr>
            <a:picLocks noChangeAspect="1" noChangeArrowheads="1"/>
          </p:cNvPicPr>
          <p:nvPr/>
        </p:nvPicPr>
        <p:blipFill>
          <a:blip r:embed="rId2" cstate="print">
            <a:lum bright="2000"/>
          </a:blip>
          <a:srcRect l="6614" t="16063" r="7087"/>
          <a:stretch>
            <a:fillRect/>
          </a:stretch>
        </p:blipFill>
        <p:spPr bwMode="auto">
          <a:xfrm>
            <a:off x="29452" y="1702571"/>
            <a:ext cx="9082940" cy="441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B050"/>
                </a:solidFill>
                <a:latin typeface="Century Gothic" panose="020B0502020202020204" pitchFamily="34" charset="0"/>
              </a:rPr>
              <a:t>Crédito da imagem: http://en.wikipedia.org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3"/>
          <p:cNvSpPr>
            <a:spLocks noGrp="1"/>
          </p:cNvSpPr>
          <p:nvPr>
            <p:ph type="ctrTitle"/>
          </p:nvPr>
        </p:nvSpPr>
        <p:spPr>
          <a:xfrm>
            <a:off x="642938" y="44624"/>
            <a:ext cx="7772400" cy="1470025"/>
          </a:xfrm>
        </p:spPr>
        <p:txBody>
          <a:bodyPr/>
          <a:lstStyle/>
          <a:p>
            <a:r>
              <a:rPr lang="pt-BR" dirty="0" err="1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Maksutov</a:t>
            </a:r>
            <a:endParaRPr lang="pt-BR" dirty="0" smtClean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B050"/>
                </a:solidFill>
                <a:latin typeface="Century Gothic" panose="020B0502020202020204" pitchFamily="34" charset="0"/>
              </a:rPr>
              <a:t>Crédito da imagem: http://en.wikipedia.org</a:t>
            </a:r>
          </a:p>
        </p:txBody>
      </p:sp>
      <p:pic>
        <p:nvPicPr>
          <p:cNvPr id="26629" name="Picture 2" descr="C:\Documents and Settings\andre silva\Meus documentos\CONCURSO_CDCC\apresentações\Imagens\telescópios\Maksutov-Telescope.png"/>
          <p:cNvPicPr>
            <a:picLocks noChangeAspect="1" noChangeArrowheads="1"/>
          </p:cNvPicPr>
          <p:nvPr/>
        </p:nvPicPr>
        <p:blipFill>
          <a:blip r:embed="rId2" cstate="print">
            <a:lum bright="7000"/>
          </a:blip>
          <a:srcRect l="1697" t="19843" r="2121" b="4724"/>
          <a:stretch>
            <a:fillRect/>
          </a:stretch>
        </p:blipFill>
        <p:spPr bwMode="auto">
          <a:xfrm>
            <a:off x="155177" y="2448129"/>
            <a:ext cx="8794881" cy="309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55576" y="2852936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Montagens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11560" y="53752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Montagens</a:t>
            </a:r>
          </a:p>
        </p:txBody>
      </p:sp>
      <p:pic>
        <p:nvPicPr>
          <p:cNvPr id="1026" name="Picture 2" descr="http://www.oasi.org.uk/Telescopes/CFTOB/Mount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37257"/>
            <a:ext cx="9144000" cy="5072063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0" y="6505599"/>
            <a:ext cx="71642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dirty="0" err="1" smtClean="0">
                <a:solidFill>
                  <a:srgbClr val="00B050"/>
                </a:solidFill>
                <a:latin typeface="Century Gothic" panose="020B0502020202020204" pitchFamily="34" charset="0"/>
              </a:rPr>
              <a:t>Fonte</a:t>
            </a:r>
            <a:r>
              <a:rPr lang="en-US" sz="12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latin typeface="Century Gothic" panose="020B0502020202020204" pitchFamily="34" charset="0"/>
              </a:rPr>
              <a:t>da</a:t>
            </a:r>
            <a:r>
              <a:rPr lang="en-US" sz="12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latin typeface="Century Gothic" panose="020B0502020202020204" pitchFamily="34" charset="0"/>
              </a:rPr>
              <a:t>imagem</a:t>
            </a:r>
            <a:r>
              <a:rPr lang="en-US" sz="12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: http://www.oasi.org.uk/Telescopes/CFTOB/Mounts.gif</a:t>
            </a:r>
            <a:endParaRPr lang="en-US" sz="12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 bwMode="auto">
          <a:xfrm>
            <a:off x="3995936" y="1237257"/>
            <a:ext cx="4968552" cy="507206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39552" y="2574032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pt-BR" b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Binóculos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Algumas grandezas físicas envolvidas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3"/>
          <p:cNvSpPr>
            <a:spLocks noGrp="1"/>
          </p:cNvSpPr>
          <p:nvPr>
            <p:ph type="ctrTitle"/>
          </p:nvPr>
        </p:nvSpPr>
        <p:spPr>
          <a:xfrm>
            <a:off x="142875" y="530225"/>
            <a:ext cx="8858250" cy="1470025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anose="020B0502020202020204" pitchFamily="34" charset="0"/>
              </a:rPr>
              <a:t>Grandezas importantes relacionadas com telescópios: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23728" y="2780928"/>
            <a:ext cx="4143375" cy="3000375"/>
          </a:xfrm>
        </p:spPr>
        <p:txBody>
          <a:bodyPr/>
          <a:lstStyle/>
          <a:p>
            <a:pPr algn="l"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 distância focal</a:t>
            </a:r>
          </a:p>
          <a:p>
            <a:pPr algn="l"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 aumento</a:t>
            </a:r>
          </a:p>
          <a:p>
            <a:pPr algn="l"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 poder separador</a:t>
            </a:r>
          </a:p>
          <a:p>
            <a:pPr algn="l"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 magnitude limite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ítulo 3"/>
          <p:cNvSpPr>
            <a:spLocks noGrp="1"/>
          </p:cNvSpPr>
          <p:nvPr>
            <p:ph type="title"/>
          </p:nvPr>
        </p:nvSpPr>
        <p:spPr>
          <a:xfrm>
            <a:off x="642938" y="4462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distância focal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-21306" y="6519446"/>
            <a:ext cx="48093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92D050"/>
                </a:solidFill>
                <a:latin typeface="Century Gothic" panose="020B0502020202020204" pitchFamily="34" charset="0"/>
              </a:rPr>
              <a:t>Fonte</a:t>
            </a:r>
            <a:r>
              <a:rPr lang="en-US" sz="1200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 </a:t>
            </a:r>
            <a:r>
              <a:rPr lang="en-US" sz="1200" dirty="0" err="1" smtClean="0">
                <a:solidFill>
                  <a:srgbClr val="92D050"/>
                </a:solidFill>
                <a:latin typeface="Century Gothic" panose="020B0502020202020204" pitchFamily="34" charset="0"/>
              </a:rPr>
              <a:t>da</a:t>
            </a:r>
            <a:r>
              <a:rPr lang="en-US" sz="1200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 </a:t>
            </a:r>
            <a:r>
              <a:rPr lang="en-US" sz="1200" dirty="0" err="1" smtClean="0">
                <a:solidFill>
                  <a:srgbClr val="92D050"/>
                </a:solidFill>
                <a:latin typeface="Century Gothic" panose="020B0502020202020204" pitchFamily="34" charset="0"/>
              </a:rPr>
              <a:t>imagem</a:t>
            </a:r>
            <a:r>
              <a:rPr lang="en-US" sz="1200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: http://matematicasecreta.blogspot.com.br</a:t>
            </a:r>
            <a:endParaRPr lang="en-US" sz="1200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7890" name="Picture 2" descr="http://2.bp.blogspot.com/-yYd6hX_nGcg/VcJ9vuSW91I/AAAAAAAAAFg/uc7469ofsIM/s1600/11234967_856009714475155_360223709532294925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68760"/>
            <a:ext cx="6048672" cy="4532964"/>
          </a:xfrm>
          <a:prstGeom prst="rect">
            <a:avLst/>
          </a:prstGeom>
          <a:noFill/>
        </p:spPr>
      </p:pic>
      <p:sp>
        <p:nvSpPr>
          <p:cNvPr id="25" name="Símbolo de 'Não' 24"/>
          <p:cNvSpPr>
            <a:spLocks noChangeAspect="1"/>
          </p:cNvSpPr>
          <p:nvPr/>
        </p:nvSpPr>
        <p:spPr bwMode="auto">
          <a:xfrm>
            <a:off x="2195736" y="1196752"/>
            <a:ext cx="4680000" cy="4680000"/>
          </a:xfrm>
          <a:prstGeom prst="noSmoking">
            <a:avLst>
              <a:gd name="adj" fmla="val 4531"/>
            </a:avLst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 31"/>
          <p:cNvSpPr/>
          <p:nvPr/>
        </p:nvSpPr>
        <p:spPr bwMode="auto">
          <a:xfrm>
            <a:off x="5076056" y="1724025"/>
            <a:ext cx="3643313" cy="3714750"/>
          </a:xfrm>
          <a:prstGeom prst="rect">
            <a:avLst/>
          </a:prstGeom>
          <a:solidFill>
            <a:schemeClr val="bg2">
              <a:lumMod val="75000"/>
              <a:alpha val="13000"/>
            </a:schemeClr>
          </a:solidFill>
          <a:ln w="12700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6867" name="Título 3"/>
          <p:cNvSpPr>
            <a:spLocks noGrp="1"/>
          </p:cNvSpPr>
          <p:nvPr>
            <p:ph type="title"/>
          </p:nvPr>
        </p:nvSpPr>
        <p:spPr>
          <a:xfrm>
            <a:off x="642938" y="428625"/>
            <a:ext cx="777240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distância focal, F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504056" y="1724025"/>
            <a:ext cx="4286250" cy="3714750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/>
          <a:lstStyle/>
          <a:p>
            <a:pPr marL="82550" indent="-82550" algn="just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2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400" b="0" kern="0" dirty="0">
                <a:solidFill>
                  <a:srgbClr val="00FF00"/>
                </a:solidFill>
                <a:latin typeface="Century Gothic" pitchFamily="34" charset="0"/>
              </a:rPr>
              <a:t>Distância da </a:t>
            </a:r>
            <a:r>
              <a:rPr lang="pt-BR" sz="3400" kern="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lente</a:t>
            </a:r>
            <a:r>
              <a:rPr lang="pt-BR" sz="3400" b="0" kern="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(ou espelho)</a:t>
            </a:r>
            <a:r>
              <a:rPr lang="pt-BR" sz="34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400" b="0" kern="0" dirty="0">
                <a:solidFill>
                  <a:srgbClr val="00FF00"/>
                </a:solidFill>
                <a:latin typeface="Century Gothic" pitchFamily="34" charset="0"/>
              </a:rPr>
              <a:t>até o</a:t>
            </a:r>
            <a:r>
              <a:rPr lang="pt-BR" sz="34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400" kern="0" dirty="0">
                <a:solidFill>
                  <a:schemeClr val="bg1"/>
                </a:solidFill>
                <a:latin typeface="Century Gothic" pitchFamily="34" charset="0"/>
              </a:rPr>
              <a:t>foco</a:t>
            </a:r>
            <a:r>
              <a:rPr lang="pt-BR" sz="34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400" b="0" kern="0" dirty="0">
                <a:solidFill>
                  <a:srgbClr val="00FF00"/>
                </a:solidFill>
                <a:latin typeface="Century Gothic" pitchFamily="34" charset="0"/>
              </a:rPr>
              <a:t>(ponto onde os</a:t>
            </a:r>
            <a:r>
              <a:rPr lang="pt-BR" sz="34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400" kern="0" dirty="0">
                <a:solidFill>
                  <a:srgbClr val="FFFF00"/>
                </a:solidFill>
                <a:latin typeface="Century Gothic" pitchFamily="34" charset="0"/>
              </a:rPr>
              <a:t>raios paralelos</a:t>
            </a:r>
            <a:r>
              <a:rPr lang="pt-BR" sz="3400" b="0" kern="0" dirty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pt-BR" sz="3400" b="0" kern="0" dirty="0">
                <a:solidFill>
                  <a:srgbClr val="00FF00"/>
                </a:solidFill>
                <a:latin typeface="Century Gothic" pitchFamily="34" charset="0"/>
              </a:rPr>
              <a:t>ao</a:t>
            </a:r>
            <a:r>
              <a:rPr lang="pt-BR" sz="34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400" kern="0" dirty="0">
                <a:solidFill>
                  <a:srgbClr val="FF0000"/>
                </a:solidFill>
                <a:latin typeface="Century Gothic" pitchFamily="34" charset="0"/>
              </a:rPr>
              <a:t>eixo óptico</a:t>
            </a:r>
            <a:r>
              <a:rPr lang="pt-BR" sz="3400" b="0" kern="0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pt-BR" sz="3400" b="0" kern="0" dirty="0">
                <a:solidFill>
                  <a:srgbClr val="00FF00"/>
                </a:solidFill>
                <a:latin typeface="Century Gothic" pitchFamily="34" charset="0"/>
              </a:rPr>
              <a:t>convergem)</a:t>
            </a:r>
          </a:p>
        </p:txBody>
      </p:sp>
      <p:grpSp>
        <p:nvGrpSpPr>
          <p:cNvPr id="3" name="Group 367"/>
          <p:cNvGrpSpPr>
            <a:grpSpLocks/>
          </p:cNvGrpSpPr>
          <p:nvPr/>
        </p:nvGrpSpPr>
        <p:grpSpPr bwMode="auto">
          <a:xfrm>
            <a:off x="7019193" y="1866894"/>
            <a:ext cx="885760" cy="2428892"/>
            <a:chOff x="2112" y="768"/>
            <a:chExt cx="1438" cy="3264"/>
          </a:xfrm>
          <a:solidFill>
            <a:schemeClr val="accent3">
              <a:lumMod val="50000"/>
            </a:schemeClr>
          </a:solidFill>
        </p:grpSpPr>
        <p:sp>
          <p:nvSpPr>
            <p:cNvPr id="19" name="Freeform 365" descr="Malha"/>
            <p:cNvSpPr>
              <a:spLocks/>
            </p:cNvSpPr>
            <p:nvPr/>
          </p:nvSpPr>
          <p:spPr bwMode="auto">
            <a:xfrm>
              <a:off x="2112" y="768"/>
              <a:ext cx="720" cy="3264"/>
            </a:xfrm>
            <a:custGeom>
              <a:avLst/>
              <a:gdLst>
                <a:gd name="T0" fmla="*/ 720 w 720"/>
                <a:gd name="T1" fmla="*/ 0 h 3264"/>
                <a:gd name="T2" fmla="*/ 0 w 720"/>
                <a:gd name="T3" fmla="*/ 1632 h 3264"/>
                <a:gd name="T4" fmla="*/ 720 w 720"/>
                <a:gd name="T5" fmla="*/ 3264 h 3264"/>
                <a:gd name="T6" fmla="*/ 0 60000 65536"/>
                <a:gd name="T7" fmla="*/ 0 60000 65536"/>
                <a:gd name="T8" fmla="*/ 0 60000 65536"/>
                <a:gd name="T9" fmla="*/ 0 w 720"/>
                <a:gd name="T10" fmla="*/ 0 h 3264"/>
                <a:gd name="T11" fmla="*/ 720 w 720"/>
                <a:gd name="T12" fmla="*/ 3264 h 3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3264">
                  <a:moveTo>
                    <a:pt x="720" y="0"/>
                  </a:moveTo>
                  <a:cubicBezTo>
                    <a:pt x="360" y="544"/>
                    <a:pt x="0" y="1088"/>
                    <a:pt x="0" y="1632"/>
                  </a:cubicBezTo>
                  <a:cubicBezTo>
                    <a:pt x="0" y="2176"/>
                    <a:pt x="360" y="2720"/>
                    <a:pt x="720" y="3264"/>
                  </a:cubicBezTo>
                </a:path>
              </a:pathLst>
            </a:custGeom>
            <a:solidFill>
              <a:schemeClr val="accent3">
                <a:lumMod val="50000"/>
                <a:alpha val="48000"/>
              </a:schemeClr>
            </a:solidFill>
            <a:ln w="254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20" name="Freeform 366" descr="Malha"/>
            <p:cNvSpPr>
              <a:spLocks/>
            </p:cNvSpPr>
            <p:nvPr/>
          </p:nvSpPr>
          <p:spPr bwMode="auto">
            <a:xfrm flipH="1">
              <a:off x="2830" y="768"/>
              <a:ext cx="720" cy="3264"/>
            </a:xfrm>
            <a:custGeom>
              <a:avLst/>
              <a:gdLst>
                <a:gd name="T0" fmla="*/ 720 w 720"/>
                <a:gd name="T1" fmla="*/ 0 h 3264"/>
                <a:gd name="T2" fmla="*/ 0 w 720"/>
                <a:gd name="T3" fmla="*/ 1632 h 3264"/>
                <a:gd name="T4" fmla="*/ 720 w 720"/>
                <a:gd name="T5" fmla="*/ 3264 h 3264"/>
                <a:gd name="T6" fmla="*/ 0 60000 65536"/>
                <a:gd name="T7" fmla="*/ 0 60000 65536"/>
                <a:gd name="T8" fmla="*/ 0 60000 65536"/>
                <a:gd name="T9" fmla="*/ 0 w 720"/>
                <a:gd name="T10" fmla="*/ 0 h 3264"/>
                <a:gd name="T11" fmla="*/ 720 w 720"/>
                <a:gd name="T12" fmla="*/ 3264 h 3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3264">
                  <a:moveTo>
                    <a:pt x="720" y="0"/>
                  </a:moveTo>
                  <a:cubicBezTo>
                    <a:pt x="360" y="544"/>
                    <a:pt x="0" y="1088"/>
                    <a:pt x="0" y="1632"/>
                  </a:cubicBezTo>
                  <a:cubicBezTo>
                    <a:pt x="0" y="2176"/>
                    <a:pt x="360" y="2720"/>
                    <a:pt x="720" y="3264"/>
                  </a:cubicBezTo>
                </a:path>
              </a:pathLst>
            </a:custGeom>
            <a:solidFill>
              <a:schemeClr val="accent3">
                <a:lumMod val="50000"/>
                <a:alpha val="48000"/>
              </a:schemeClr>
            </a:solidFill>
            <a:ln w="254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21" name="Freeform 368"/>
          <p:cNvSpPr>
            <a:spLocks/>
          </p:cNvSpPr>
          <p:nvPr/>
        </p:nvSpPr>
        <p:spPr bwMode="auto">
          <a:xfrm>
            <a:off x="5207833" y="2662909"/>
            <a:ext cx="3436668" cy="464347"/>
          </a:xfrm>
          <a:custGeom>
            <a:avLst/>
            <a:gdLst>
              <a:gd name="T0" fmla="*/ 0 w 3360"/>
              <a:gd name="T1" fmla="*/ 0 h 624"/>
              <a:gd name="T2" fmla="*/ 1872 w 3360"/>
              <a:gd name="T3" fmla="*/ 0 h 624"/>
              <a:gd name="T4" fmla="*/ 2592 w 3360"/>
              <a:gd name="T5" fmla="*/ 193 h 624"/>
              <a:gd name="T6" fmla="*/ 3360 w 3360"/>
              <a:gd name="T7" fmla="*/ 624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3360"/>
              <a:gd name="T13" fmla="*/ 0 h 624"/>
              <a:gd name="T14" fmla="*/ 3360 w 3360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0" h="624">
                <a:moveTo>
                  <a:pt x="0" y="0"/>
                </a:moveTo>
                <a:lnTo>
                  <a:pt x="1872" y="0"/>
                </a:lnTo>
                <a:lnTo>
                  <a:pt x="2592" y="193"/>
                </a:lnTo>
                <a:lnTo>
                  <a:pt x="3360" y="624"/>
                </a:lnTo>
              </a:path>
            </a:pathLst>
          </a:custGeom>
          <a:noFill/>
          <a:ln w="47625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2" name="Freeform 369"/>
          <p:cNvSpPr>
            <a:spLocks/>
          </p:cNvSpPr>
          <p:nvPr/>
        </p:nvSpPr>
        <p:spPr bwMode="auto">
          <a:xfrm flipV="1">
            <a:off x="5194996" y="3105154"/>
            <a:ext cx="3436668" cy="464347"/>
          </a:xfrm>
          <a:custGeom>
            <a:avLst/>
            <a:gdLst>
              <a:gd name="T0" fmla="*/ 0 w 3360"/>
              <a:gd name="T1" fmla="*/ 0 h 624"/>
              <a:gd name="T2" fmla="*/ 1872 w 3360"/>
              <a:gd name="T3" fmla="*/ 0 h 624"/>
              <a:gd name="T4" fmla="*/ 2592 w 3360"/>
              <a:gd name="T5" fmla="*/ 193 h 624"/>
              <a:gd name="T6" fmla="*/ 3360 w 3360"/>
              <a:gd name="T7" fmla="*/ 624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3360"/>
              <a:gd name="T13" fmla="*/ 0 h 624"/>
              <a:gd name="T14" fmla="*/ 3360 w 3360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0" h="624">
                <a:moveTo>
                  <a:pt x="0" y="0"/>
                </a:moveTo>
                <a:lnTo>
                  <a:pt x="1872" y="0"/>
                </a:lnTo>
                <a:lnTo>
                  <a:pt x="2592" y="193"/>
                </a:lnTo>
                <a:lnTo>
                  <a:pt x="3360" y="624"/>
                </a:lnTo>
              </a:path>
            </a:pathLst>
          </a:custGeom>
          <a:noFill/>
          <a:ln w="5080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cxnSp>
        <p:nvCxnSpPr>
          <p:cNvPr id="36870" name="Conector reto 29"/>
          <p:cNvCxnSpPr>
            <a:cxnSpLocks noChangeShapeType="1"/>
          </p:cNvCxnSpPr>
          <p:nvPr/>
        </p:nvCxnSpPr>
        <p:spPr bwMode="auto">
          <a:xfrm>
            <a:off x="5190356" y="3090862"/>
            <a:ext cx="3386138" cy="19050"/>
          </a:xfrm>
          <a:prstGeom prst="line">
            <a:avLst/>
          </a:prstGeom>
          <a:noFill/>
          <a:ln w="22225" algn="ctr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sp>
        <p:nvSpPr>
          <p:cNvPr id="36871" name="Elipse 30"/>
          <p:cNvSpPr>
            <a:spLocks noChangeArrowheads="1"/>
          </p:cNvSpPr>
          <p:nvPr/>
        </p:nvSpPr>
        <p:spPr bwMode="auto">
          <a:xfrm>
            <a:off x="8505056" y="3040491"/>
            <a:ext cx="142875" cy="14287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cxnSp>
        <p:nvCxnSpPr>
          <p:cNvPr id="36872" name="Conector reto 33"/>
          <p:cNvCxnSpPr>
            <a:cxnSpLocks noChangeShapeType="1"/>
          </p:cNvCxnSpPr>
          <p:nvPr/>
        </p:nvCxnSpPr>
        <p:spPr bwMode="auto">
          <a:xfrm rot="10800000" flipV="1">
            <a:off x="7462069" y="1866900"/>
            <a:ext cx="1587" cy="2428875"/>
          </a:xfrm>
          <a:prstGeom prst="line">
            <a:avLst/>
          </a:prstGeom>
          <a:noFill/>
          <a:ln w="25400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6873" name="Chave direita 36"/>
          <p:cNvSpPr>
            <a:spLocks/>
          </p:cNvSpPr>
          <p:nvPr/>
        </p:nvSpPr>
        <p:spPr bwMode="auto">
          <a:xfrm rot="5400000">
            <a:off x="7790681" y="4010025"/>
            <a:ext cx="428625" cy="1143000"/>
          </a:xfrm>
          <a:prstGeom prst="rightBrace">
            <a:avLst>
              <a:gd name="adj1" fmla="val 31185"/>
              <a:gd name="adj2" fmla="val 54750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cxnSp>
        <p:nvCxnSpPr>
          <p:cNvPr id="36874" name="Conector reto 37"/>
          <p:cNvCxnSpPr>
            <a:cxnSpLocks noChangeShapeType="1"/>
          </p:cNvCxnSpPr>
          <p:nvPr/>
        </p:nvCxnSpPr>
        <p:spPr bwMode="auto">
          <a:xfrm>
            <a:off x="8576494" y="3109912"/>
            <a:ext cx="1587" cy="1185863"/>
          </a:xfrm>
          <a:prstGeom prst="line">
            <a:avLst/>
          </a:prstGeom>
          <a:noFill/>
          <a:ln w="25400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6875" name="Conector de seta reta 41"/>
          <p:cNvCxnSpPr>
            <a:cxnSpLocks noChangeShapeType="1"/>
          </p:cNvCxnSpPr>
          <p:nvPr/>
        </p:nvCxnSpPr>
        <p:spPr bwMode="auto">
          <a:xfrm>
            <a:off x="5576119" y="2659406"/>
            <a:ext cx="357187" cy="1588"/>
          </a:xfrm>
          <a:prstGeom prst="straightConnector1">
            <a:avLst/>
          </a:prstGeom>
          <a:noFill/>
          <a:ln w="50800" algn="ctr">
            <a:solidFill>
              <a:srgbClr val="FFFF00"/>
            </a:solidFill>
            <a:round/>
            <a:headEnd type="none" w="sm" len="sm"/>
            <a:tailEnd type="arrow" w="med" len="med"/>
          </a:ln>
        </p:spPr>
      </p:cxnSp>
      <p:cxnSp>
        <p:nvCxnSpPr>
          <p:cNvPr id="36876" name="Conector de seta reta 43"/>
          <p:cNvCxnSpPr>
            <a:cxnSpLocks noChangeShapeType="1"/>
          </p:cNvCxnSpPr>
          <p:nvPr/>
        </p:nvCxnSpPr>
        <p:spPr bwMode="auto">
          <a:xfrm>
            <a:off x="5576119" y="3572696"/>
            <a:ext cx="357187" cy="1588"/>
          </a:xfrm>
          <a:prstGeom prst="straightConnector1">
            <a:avLst/>
          </a:prstGeom>
          <a:noFill/>
          <a:ln w="47625" algn="ctr">
            <a:solidFill>
              <a:srgbClr val="FFFF00"/>
            </a:solidFill>
            <a:round/>
            <a:headEnd type="none" w="sm" len="sm"/>
            <a:tailEnd type="arrow" w="med" len="med"/>
          </a:ln>
        </p:spPr>
      </p:cxnSp>
      <p:sp>
        <p:nvSpPr>
          <p:cNvPr id="36877" name="Retângulo 51"/>
          <p:cNvSpPr>
            <a:spLocks noChangeArrowheads="1"/>
          </p:cNvSpPr>
          <p:nvPr/>
        </p:nvSpPr>
        <p:spPr bwMode="auto">
          <a:xfrm>
            <a:off x="7812925" y="4724400"/>
            <a:ext cx="45557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4400">
                <a:solidFill>
                  <a:schemeClr val="bg1"/>
                </a:solidFill>
                <a:latin typeface="Century Gothic" pitchFamily="34" charset="0"/>
              </a:rPr>
              <a:t>F</a:t>
            </a:r>
            <a:endParaRPr lang="pt-BR" sz="440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2224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 31"/>
          <p:cNvSpPr/>
          <p:nvPr/>
        </p:nvSpPr>
        <p:spPr bwMode="auto">
          <a:xfrm>
            <a:off x="5214938" y="2500313"/>
            <a:ext cx="3429000" cy="3429000"/>
          </a:xfrm>
          <a:prstGeom prst="rect">
            <a:avLst/>
          </a:prstGeom>
          <a:solidFill>
            <a:schemeClr val="bg2">
              <a:lumMod val="75000"/>
              <a:alpha val="13000"/>
            </a:schemeClr>
          </a:solidFill>
          <a:ln w="12700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7891" name="Título 3"/>
          <p:cNvSpPr>
            <a:spLocks noGrp="1"/>
          </p:cNvSpPr>
          <p:nvPr>
            <p:ph type="title"/>
          </p:nvPr>
        </p:nvSpPr>
        <p:spPr>
          <a:xfrm>
            <a:off x="642938" y="42862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aumento, A</a:t>
            </a:r>
          </a:p>
        </p:txBody>
      </p:sp>
      <p:sp>
        <p:nvSpPr>
          <p:cNvPr id="5" name="Subtítulo 2"/>
          <p:cNvSpPr txBox="1"/>
          <p:nvPr/>
        </p:nvSpPr>
        <p:spPr>
          <a:xfrm>
            <a:off x="428625" y="2500313"/>
            <a:ext cx="4286250" cy="3429000"/>
          </a:xfrm>
          <a:prstGeom prst="rect">
            <a:avLst/>
          </a:prstGeom>
          <a:ln>
            <a:solidFill>
              <a:srgbClr val="00FF00"/>
            </a:solidFill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4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  </a:t>
            </a:r>
            <a:r>
              <a:rPr lang="pt-BR" sz="3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Razão (divisão) entre a </a:t>
            </a:r>
            <a:r>
              <a:rPr lang="pt-BR" sz="3400" kern="0" dirty="0">
                <a:solidFill>
                  <a:schemeClr val="accent1"/>
                </a:solidFill>
                <a:latin typeface="Century Gothic" panose="020B0502020202020204" pitchFamily="34" charset="0"/>
              </a:rPr>
              <a:t>distância focal da objetiva </a:t>
            </a:r>
            <a:r>
              <a:rPr lang="pt-BR" sz="3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e</a:t>
            </a:r>
            <a:r>
              <a:rPr lang="pt-BR" sz="34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pt-BR" sz="3400" kern="0" dirty="0">
                <a:solidFill>
                  <a:srgbClr val="FF0000"/>
                </a:solidFill>
                <a:latin typeface="Century Gothic" panose="020B0502020202020204" pitchFamily="34" charset="0"/>
              </a:rPr>
              <a:t>distância focal da ocular </a:t>
            </a:r>
            <a:r>
              <a:rPr lang="pt-BR" sz="3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(lente de olho)</a:t>
            </a:r>
          </a:p>
        </p:txBody>
      </p:sp>
      <p:grpSp>
        <p:nvGrpSpPr>
          <p:cNvPr id="2" name="Grupo 9"/>
          <p:cNvGrpSpPr/>
          <p:nvPr/>
        </p:nvGrpSpPr>
        <p:grpSpPr bwMode="auto">
          <a:xfrm>
            <a:off x="5564108" y="2928939"/>
            <a:ext cx="2608292" cy="2420471"/>
            <a:chOff x="5564115" y="2928934"/>
            <a:chExt cx="2608310" cy="2421138"/>
          </a:xfrm>
        </p:grpSpPr>
        <p:sp>
          <p:nvSpPr>
            <p:cNvPr id="37894" name="Retângulo 51"/>
            <p:cNvSpPr>
              <a:spLocks noChangeArrowheads="1"/>
            </p:cNvSpPr>
            <p:nvPr/>
          </p:nvSpPr>
          <p:spPr bwMode="auto">
            <a:xfrm>
              <a:off x="7604864" y="4149412"/>
              <a:ext cx="442753" cy="12006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pt-BR" sz="72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f</a:t>
              </a:r>
            </a:p>
          </p:txBody>
        </p:sp>
        <p:sp>
          <p:nvSpPr>
            <p:cNvPr id="37895" name="Retângulo 22"/>
            <p:cNvSpPr>
              <a:spLocks noChangeArrowheads="1"/>
            </p:cNvSpPr>
            <p:nvPr/>
          </p:nvSpPr>
          <p:spPr bwMode="auto">
            <a:xfrm>
              <a:off x="5564115" y="3443117"/>
              <a:ext cx="867551" cy="12006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pt-BR" sz="7200">
                  <a:solidFill>
                    <a:schemeClr val="bg1"/>
                  </a:solidFill>
                  <a:latin typeface="Century Gothic" panose="020B0502020202020204" pitchFamily="34" charset="0"/>
                </a:rPr>
                <a:t>A</a:t>
              </a:r>
              <a:endParaRPr lang="pt-BR" sz="7200">
                <a:latin typeface="Century Gothic" panose="020B0502020202020204" pitchFamily="34" charset="0"/>
              </a:endParaRPr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7527135" y="2928934"/>
              <a:ext cx="627099" cy="1200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72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F</a:t>
              </a:r>
            </a:p>
          </p:txBody>
        </p:sp>
        <p:sp>
          <p:nvSpPr>
            <p:cNvPr id="37897" name="Retângulo 24"/>
            <p:cNvSpPr>
              <a:spLocks noChangeArrowheads="1"/>
            </p:cNvSpPr>
            <p:nvPr/>
          </p:nvSpPr>
          <p:spPr bwMode="auto">
            <a:xfrm>
              <a:off x="7526090" y="3020780"/>
              <a:ext cx="646335" cy="12006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pt-BR" sz="7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_</a:t>
              </a:r>
            </a:p>
          </p:txBody>
        </p:sp>
        <p:sp>
          <p:nvSpPr>
            <p:cNvPr id="37898" name="Retângulo 25"/>
            <p:cNvSpPr>
              <a:spLocks noChangeArrowheads="1"/>
            </p:cNvSpPr>
            <p:nvPr/>
          </p:nvSpPr>
          <p:spPr bwMode="auto">
            <a:xfrm>
              <a:off x="6483913" y="3443117"/>
              <a:ext cx="739311" cy="12006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pt-BR" sz="7200">
                  <a:solidFill>
                    <a:schemeClr val="bg1"/>
                  </a:solidFill>
                  <a:latin typeface="Century Gothic" panose="020B0502020202020204" pitchFamily="34" charset="0"/>
                </a:rPr>
                <a:t>=</a:t>
              </a:r>
              <a:endParaRPr lang="pt-BR" sz="7200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5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ítulo 3"/>
          <p:cNvSpPr>
            <a:spLocks noGrp="1"/>
          </p:cNvSpPr>
          <p:nvPr>
            <p:ph type="title"/>
          </p:nvPr>
        </p:nvSpPr>
        <p:spPr>
          <a:xfrm>
            <a:off x="642938" y="42862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Aumento máximo útil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428624" y="2500313"/>
            <a:ext cx="7887791" cy="3232943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400" b="0" kern="0" dirty="0" smtClean="0">
                <a:solidFill>
                  <a:srgbClr val="00FF00"/>
                </a:solidFill>
                <a:latin typeface="Century Gothic" pitchFamily="34" charset="0"/>
              </a:rPr>
              <a:t>2x o diâmetro do telescópio em mm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sz="3400" b="0" kern="0" dirty="0" smtClean="0">
                <a:solidFill>
                  <a:srgbClr val="00FF00"/>
                </a:solidFill>
                <a:latin typeface="Century Gothic" pitchFamily="34" charset="0"/>
              </a:rPr>
              <a:t>Um telescópio de 60 mm: 120x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sz="3400" b="0" kern="0" dirty="0" smtClean="0">
                <a:solidFill>
                  <a:srgbClr val="00FF00"/>
                </a:solidFill>
                <a:latin typeface="Century Gothic" pitchFamily="34" charset="0"/>
              </a:rPr>
              <a:t>Um telescópio de 110 mm: 220x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sz="3400" b="0" kern="0" dirty="0" smtClean="0">
                <a:solidFill>
                  <a:srgbClr val="00FF00"/>
                </a:solidFill>
                <a:latin typeface="Century Gothic" pitchFamily="34" charset="0"/>
              </a:rPr>
              <a:t>Um telescópio de 250 mm: 500x</a:t>
            </a:r>
          </a:p>
          <a:p>
            <a:pPr algn="l">
              <a:spcBef>
                <a:spcPct val="20000"/>
              </a:spcBef>
              <a:buClr>
                <a:srgbClr val="00FF00"/>
              </a:buClr>
              <a:defRPr/>
            </a:pPr>
            <a:r>
              <a:rPr lang="pt-BR" sz="3400" b="0" kern="0" dirty="0" smtClean="0">
                <a:solidFill>
                  <a:srgbClr val="00FF00"/>
                </a:solidFill>
                <a:latin typeface="Century Gothic" pitchFamily="34" charset="0"/>
              </a:rPr>
              <a:t>...</a:t>
            </a:r>
          </a:p>
          <a:p>
            <a:pPr algn="l">
              <a:spcBef>
                <a:spcPct val="20000"/>
              </a:spcBef>
              <a:buClr>
                <a:srgbClr val="00FF00"/>
              </a:buClr>
              <a:defRPr/>
            </a:pPr>
            <a:endParaRPr lang="pt-BR" sz="3400" b="0" kern="0" dirty="0" smtClean="0">
              <a:solidFill>
                <a:srgbClr val="00FF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0233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ítulo 3"/>
          <p:cNvSpPr>
            <a:spLocks noGrp="1"/>
          </p:cNvSpPr>
          <p:nvPr>
            <p:ph type="title"/>
          </p:nvPr>
        </p:nvSpPr>
        <p:spPr>
          <a:xfrm>
            <a:off x="642938" y="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poder separador, P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285750" y="1045368"/>
            <a:ext cx="4286250" cy="5072063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2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  </a:t>
            </a:r>
            <a:r>
              <a:rPr lang="pt-BR" sz="2800" b="0" kern="0" dirty="0">
                <a:solidFill>
                  <a:srgbClr val="00FF00"/>
                </a:solidFill>
                <a:latin typeface="Century Gothic" pitchFamily="34" charset="0"/>
              </a:rPr>
              <a:t>Mede a capacidade do telescópio de podermos ver a menor separação angular entre dois pontos</a:t>
            </a:r>
          </a:p>
        </p:txBody>
      </p:sp>
      <p:pic>
        <p:nvPicPr>
          <p:cNvPr id="67586" name="Picture 2" descr="C:\Documents and Settings\andre silva\Meus documentos\CONCURSO_CDCC\apresentações\Imagens\telescópios\resoluçã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8" y="4429125"/>
            <a:ext cx="120650" cy="71438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  <p:pic>
        <p:nvPicPr>
          <p:cNvPr id="27" name="Picture 2" descr="C:\Documents and Settings\andre silva\Meus documentos\CONCURSO_CDCC\apresentações\Imagens\telescópios\resoluçã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789040"/>
            <a:ext cx="2562225" cy="1900237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  <p:sp>
        <p:nvSpPr>
          <p:cNvPr id="28" name="Retângulo 27"/>
          <p:cNvSpPr/>
          <p:nvPr/>
        </p:nvSpPr>
        <p:spPr bwMode="auto">
          <a:xfrm>
            <a:off x="5004048" y="1045368"/>
            <a:ext cx="3643313" cy="5072063"/>
          </a:xfrm>
          <a:prstGeom prst="rect">
            <a:avLst/>
          </a:prstGeom>
          <a:solidFill>
            <a:schemeClr val="bg2">
              <a:lumMod val="75000"/>
              <a:alpha val="13000"/>
            </a:schemeClr>
          </a:solidFill>
          <a:ln w="12700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8919" name="Retângulo 28"/>
          <p:cNvSpPr>
            <a:spLocks noChangeArrowheads="1"/>
          </p:cNvSpPr>
          <p:nvPr/>
        </p:nvSpPr>
        <p:spPr bwMode="auto">
          <a:xfrm>
            <a:off x="7086600" y="2786063"/>
            <a:ext cx="850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7200" dirty="0">
                <a:solidFill>
                  <a:srgbClr val="FFFF00"/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38920" name="Retângulo 32"/>
          <p:cNvSpPr>
            <a:spLocks noChangeArrowheads="1"/>
          </p:cNvSpPr>
          <p:nvPr/>
        </p:nvSpPr>
        <p:spPr bwMode="auto">
          <a:xfrm>
            <a:off x="5406645" y="2071688"/>
            <a:ext cx="7024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7200">
                <a:solidFill>
                  <a:schemeClr val="bg1"/>
                </a:solidFill>
                <a:latin typeface="Century Gothic" pitchFamily="34" charset="0"/>
              </a:rPr>
              <a:t>P</a:t>
            </a:r>
            <a:endParaRPr lang="pt-BR" sz="7200">
              <a:latin typeface="Century Gothic" pitchFamily="34" charset="0"/>
            </a:endParaRPr>
          </a:p>
        </p:txBody>
      </p:sp>
      <p:sp>
        <p:nvSpPr>
          <p:cNvPr id="38921" name="Retângulo 34"/>
          <p:cNvSpPr>
            <a:spLocks noChangeArrowheads="1"/>
          </p:cNvSpPr>
          <p:nvPr/>
        </p:nvSpPr>
        <p:spPr bwMode="auto">
          <a:xfrm>
            <a:off x="6572250" y="1571625"/>
            <a:ext cx="17240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7200">
                <a:solidFill>
                  <a:schemeClr val="bg1"/>
                </a:solidFill>
                <a:latin typeface="Century Gothic" pitchFamily="34" charset="0"/>
              </a:rPr>
              <a:t>120</a:t>
            </a:r>
          </a:p>
        </p:txBody>
      </p:sp>
      <p:sp>
        <p:nvSpPr>
          <p:cNvPr id="38922" name="Retângulo 35"/>
          <p:cNvSpPr>
            <a:spLocks noChangeArrowheads="1"/>
          </p:cNvSpPr>
          <p:nvPr/>
        </p:nvSpPr>
        <p:spPr bwMode="auto">
          <a:xfrm>
            <a:off x="6940589" y="1714500"/>
            <a:ext cx="11079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7200">
                <a:solidFill>
                  <a:schemeClr val="bg1"/>
                </a:solidFill>
                <a:latin typeface="Century Gothic" pitchFamily="34" charset="0"/>
              </a:rPr>
              <a:t>__</a:t>
            </a:r>
            <a:endParaRPr lang="pt-BR" sz="7200">
              <a:latin typeface="Century Gothic" pitchFamily="34" charset="0"/>
            </a:endParaRPr>
          </a:p>
        </p:txBody>
      </p:sp>
      <p:sp>
        <p:nvSpPr>
          <p:cNvPr id="38923" name="Retângulo 38"/>
          <p:cNvSpPr>
            <a:spLocks noChangeArrowheads="1"/>
          </p:cNvSpPr>
          <p:nvPr/>
        </p:nvSpPr>
        <p:spPr bwMode="auto">
          <a:xfrm>
            <a:off x="6140685" y="2157413"/>
            <a:ext cx="73930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7200">
                <a:solidFill>
                  <a:schemeClr val="bg1"/>
                </a:solidFill>
                <a:latin typeface="Century Gothic" pitchFamily="34" charset="0"/>
              </a:rPr>
              <a:t>=</a:t>
            </a:r>
            <a:endParaRPr lang="pt-BR" sz="7200">
              <a:latin typeface="Century Gothic" pitchFamily="34" charset="0"/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5364088" y="4149080"/>
            <a:ext cx="3214687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2400" kern="0" dirty="0">
                <a:solidFill>
                  <a:schemeClr val="bg1"/>
                </a:solidFill>
                <a:latin typeface="Century Gothic" pitchFamily="34" charset="0"/>
              </a:rPr>
              <a:t>P</a:t>
            </a:r>
            <a:r>
              <a:rPr lang="pt-BR" sz="2400" b="0" kern="0" dirty="0">
                <a:solidFill>
                  <a:srgbClr val="00FF00"/>
                </a:solidFill>
                <a:latin typeface="Century Gothic" pitchFamily="34" charset="0"/>
              </a:rPr>
              <a:t> em segundos de arco (”)</a:t>
            </a:r>
            <a:endParaRPr lang="pt-BR" sz="24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5364088" y="5085184"/>
            <a:ext cx="3214687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2400" kern="0" dirty="0">
                <a:solidFill>
                  <a:srgbClr val="FFFF00"/>
                </a:solidFill>
                <a:latin typeface="Century Gothic" pitchFamily="34" charset="0"/>
              </a:rPr>
              <a:t>D</a:t>
            </a:r>
            <a:r>
              <a:rPr lang="pt-BR" sz="2400" b="0" kern="0" dirty="0">
                <a:solidFill>
                  <a:srgbClr val="00FF00"/>
                </a:solidFill>
                <a:latin typeface="Century Gothic" pitchFamily="34" charset="0"/>
              </a:rPr>
              <a:t> é o diâmetro em milímetros (mm)</a:t>
            </a:r>
            <a:endParaRPr lang="pt-BR" sz="24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92D050"/>
                </a:solidFill>
                <a:latin typeface="Century Gothic" pitchFamily="34" charset="0"/>
              </a:rPr>
              <a:t>Crédito da imagem: http://www.meade.com</a:t>
            </a:r>
          </a:p>
        </p:txBody>
      </p:sp>
    </p:spTree>
    <p:extLst>
      <p:ext uri="{BB962C8B-B14F-4D97-AF65-F5344CB8AC3E}">
        <p14:creationId xmlns:p14="http://schemas.microsoft.com/office/powerpoint/2010/main" val="8442577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 3"/>
          <p:cNvSpPr>
            <a:spLocks noGrp="1"/>
          </p:cNvSpPr>
          <p:nvPr>
            <p:ph type="title"/>
          </p:nvPr>
        </p:nvSpPr>
        <p:spPr>
          <a:xfrm>
            <a:off x="642938" y="0"/>
            <a:ext cx="777240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Magnitude limite, m</a:t>
            </a:r>
            <a:r>
              <a:rPr lang="pt-BR" baseline="-25000" smtClean="0">
                <a:solidFill>
                  <a:schemeClr val="bg1"/>
                </a:solidFill>
                <a:latin typeface="Century Gothic" pitchFamily="34" charset="0"/>
              </a:rPr>
              <a:t>lim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500063" y="1571625"/>
            <a:ext cx="4286250" cy="1857375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2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  </a:t>
            </a:r>
            <a:r>
              <a:rPr lang="pt-BR" sz="2800" b="0" kern="0" dirty="0">
                <a:solidFill>
                  <a:srgbClr val="00FF00"/>
                </a:solidFill>
                <a:latin typeface="Century Gothic" pitchFamily="34" charset="0"/>
              </a:rPr>
              <a:t>Mede magnitude da estrela de menor brilho que pode ser vista ao telescópio</a:t>
            </a:r>
          </a:p>
        </p:txBody>
      </p:sp>
      <p:sp>
        <p:nvSpPr>
          <p:cNvPr id="28" name="Retângulo 27"/>
          <p:cNvSpPr/>
          <p:nvPr/>
        </p:nvSpPr>
        <p:spPr bwMode="auto">
          <a:xfrm>
            <a:off x="500063" y="3643313"/>
            <a:ext cx="4286250" cy="2071687"/>
          </a:xfrm>
          <a:prstGeom prst="rect">
            <a:avLst/>
          </a:prstGeom>
          <a:solidFill>
            <a:schemeClr val="bg2">
              <a:lumMod val="75000"/>
              <a:alpha val="13000"/>
            </a:schemeClr>
          </a:solidFill>
          <a:ln w="12700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39941" name="Grupo 13"/>
          <p:cNvGrpSpPr>
            <a:grpSpLocks/>
          </p:cNvGrpSpPr>
          <p:nvPr/>
        </p:nvGrpSpPr>
        <p:grpSpPr bwMode="auto">
          <a:xfrm>
            <a:off x="555587" y="3840163"/>
            <a:ext cx="4245049" cy="731880"/>
            <a:chOff x="5349842" y="2071678"/>
            <a:chExt cx="4244741" cy="731929"/>
          </a:xfrm>
        </p:grpSpPr>
        <p:sp>
          <p:nvSpPr>
            <p:cNvPr id="39945" name="Retângulo 32"/>
            <p:cNvSpPr>
              <a:spLocks noChangeArrowheads="1"/>
            </p:cNvSpPr>
            <p:nvPr/>
          </p:nvSpPr>
          <p:spPr bwMode="auto">
            <a:xfrm>
              <a:off x="5349842" y="2071678"/>
              <a:ext cx="1055021" cy="646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3600">
                  <a:solidFill>
                    <a:schemeClr val="bg1"/>
                  </a:solidFill>
                  <a:latin typeface="Century Gothic" pitchFamily="34" charset="0"/>
                </a:rPr>
                <a:t>m</a:t>
              </a:r>
              <a:r>
                <a:rPr lang="pt-BR" sz="3600" baseline="-25000">
                  <a:solidFill>
                    <a:schemeClr val="bg1"/>
                  </a:solidFill>
                  <a:latin typeface="Century Gothic" pitchFamily="34" charset="0"/>
                </a:rPr>
                <a:t>lim</a:t>
              </a:r>
              <a:endParaRPr lang="pt-BR" sz="3600">
                <a:latin typeface="Century Gothic" pitchFamily="34" charset="0"/>
              </a:endParaRPr>
            </a:p>
          </p:txBody>
        </p:sp>
        <p:sp>
          <p:nvSpPr>
            <p:cNvPr id="39946" name="Retângulo 34"/>
            <p:cNvSpPr>
              <a:spLocks noChangeArrowheads="1"/>
            </p:cNvSpPr>
            <p:nvPr/>
          </p:nvSpPr>
          <p:spPr bwMode="auto">
            <a:xfrm>
              <a:off x="6675406" y="2139727"/>
              <a:ext cx="2919177" cy="646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3600" dirty="0">
                  <a:solidFill>
                    <a:srgbClr val="00FF00"/>
                  </a:solidFill>
                  <a:latin typeface="Century Gothic" pitchFamily="34" charset="0"/>
                </a:rPr>
                <a:t>7,1 + 5.</a:t>
              </a:r>
              <a:r>
                <a:rPr lang="pt-BR" sz="3600" dirty="0" err="1">
                  <a:solidFill>
                    <a:srgbClr val="00FF00"/>
                  </a:solidFill>
                  <a:latin typeface="Century Gothic" pitchFamily="34" charset="0"/>
                </a:rPr>
                <a:t>log</a:t>
              </a:r>
              <a:r>
                <a:rPr lang="pt-BR" sz="3600" dirty="0">
                  <a:solidFill>
                    <a:srgbClr val="00FF00"/>
                  </a:solidFill>
                  <a:latin typeface="Century Gothic" pitchFamily="34" charset="0"/>
                </a:rPr>
                <a:t> </a:t>
              </a:r>
              <a:r>
                <a:rPr lang="pt-BR" sz="3600" dirty="0">
                  <a:solidFill>
                    <a:srgbClr val="FFFF00"/>
                  </a:solidFill>
                  <a:latin typeface="Century Gothic" pitchFamily="34" charset="0"/>
                </a:rPr>
                <a:t>D</a:t>
              </a:r>
            </a:p>
          </p:txBody>
        </p:sp>
        <p:sp>
          <p:nvSpPr>
            <p:cNvPr id="39947" name="Retângulo 38"/>
            <p:cNvSpPr>
              <a:spLocks noChangeArrowheads="1"/>
            </p:cNvSpPr>
            <p:nvPr/>
          </p:nvSpPr>
          <p:spPr bwMode="auto">
            <a:xfrm>
              <a:off x="6328617" y="2157233"/>
              <a:ext cx="461952" cy="646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3600">
                  <a:solidFill>
                    <a:schemeClr val="bg1"/>
                  </a:solidFill>
                  <a:latin typeface="Century Gothic" pitchFamily="34" charset="0"/>
                </a:rPr>
                <a:t>=</a:t>
              </a:r>
              <a:endParaRPr lang="pt-BR" sz="3600">
                <a:latin typeface="Century Gothic" pitchFamily="34" charset="0"/>
              </a:endParaRPr>
            </a:p>
          </p:txBody>
        </p:sp>
      </p:grpSp>
      <p:sp>
        <p:nvSpPr>
          <p:cNvPr id="41" name="Retângulo 40"/>
          <p:cNvSpPr/>
          <p:nvPr/>
        </p:nvSpPr>
        <p:spPr>
          <a:xfrm>
            <a:off x="571500" y="4643438"/>
            <a:ext cx="3786188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2400" kern="0" dirty="0">
                <a:solidFill>
                  <a:srgbClr val="FFFF00"/>
                </a:solidFill>
                <a:latin typeface="Century Gothic" pitchFamily="34" charset="0"/>
              </a:rPr>
              <a:t>D</a:t>
            </a:r>
            <a:r>
              <a:rPr lang="pt-BR" sz="2400" b="0" kern="0" dirty="0">
                <a:solidFill>
                  <a:srgbClr val="00FF00"/>
                </a:solidFill>
                <a:latin typeface="Century Gothic" pitchFamily="34" charset="0"/>
              </a:rPr>
              <a:t> é o diâmetro em centímetros (cm)</a:t>
            </a:r>
            <a:endParaRPr lang="pt-BR" sz="24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pic>
        <p:nvPicPr>
          <p:cNvPr id="68612" name="Picture 4" descr="C:\Documents and Settings\andre silva\Meus documentos\CONCURSO_CDCC\apresentações\Imagens\telescópios\very_angry_baby_face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5214938" y="1571625"/>
            <a:ext cx="3225800" cy="416242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sp>
        <p:nvSpPr>
          <p:cNvPr id="18" name="CaixaDeTexto 17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92D050"/>
                </a:solidFill>
                <a:latin typeface="Century Gothic" pitchFamily="34" charset="0"/>
              </a:rPr>
              <a:t>Crédito da imagem: http://www.webmastertalkforums.com</a:t>
            </a:r>
          </a:p>
        </p:txBody>
      </p:sp>
    </p:spTree>
    <p:extLst>
      <p:ext uri="{BB962C8B-B14F-4D97-AF65-F5344CB8AC3E}">
        <p14:creationId xmlns:p14="http://schemas.microsoft.com/office/powerpoint/2010/main" val="2597080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anose="020B0502020202020204" pitchFamily="34" charset="0"/>
              </a:rPr>
              <a:t>“Praticando”...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92D050"/>
                </a:solidFill>
                <a:latin typeface="Century Gothic" panose="020B0502020202020204" pitchFamily="34" charset="0"/>
              </a:rPr>
              <a:t>Crédito </a:t>
            </a:r>
            <a:r>
              <a:rPr lang="pt-BR" sz="1200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: Universidade de </a:t>
            </a:r>
            <a:r>
              <a:rPr lang="pt-BR" sz="1200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Nebraska-Lincoln</a:t>
            </a:r>
            <a:endParaRPr lang="pt-BR" sz="1200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m 1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4" r="14022"/>
          <a:stretch/>
        </p:blipFill>
        <p:spPr>
          <a:xfrm>
            <a:off x="3203848" y="2708920"/>
            <a:ext cx="2521450" cy="2521712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Os maiores telescópios </a:t>
            </a:r>
            <a:br>
              <a:rPr lang="pt-BR" b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</a:br>
            <a:r>
              <a:rPr lang="pt-BR" b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da atualidade</a:t>
            </a:r>
          </a:p>
        </p:txBody>
      </p:sp>
    </p:spTree>
    <p:extLst>
      <p:ext uri="{BB962C8B-B14F-4D97-AF65-F5344CB8AC3E}">
        <p14:creationId xmlns:p14="http://schemas.microsoft.com/office/powerpoint/2010/main" val="35790683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576064"/>
          </a:xfrm>
        </p:spPr>
        <p:txBody>
          <a:bodyPr/>
          <a:lstStyle/>
          <a:p>
            <a:pPr>
              <a:defRPr/>
            </a:pPr>
            <a:r>
              <a:rPr lang="pt-BR" sz="4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Sim, binóculos!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6581775"/>
            <a:ext cx="600075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fonte </a:t>
            </a:r>
            <a:r>
              <a:rPr lang="pt-BR" sz="1200" dirty="0">
                <a:solidFill>
                  <a:srgbClr val="00B050"/>
                </a:solidFill>
                <a:latin typeface="Century Gothic" panose="020B0502020202020204" pitchFamily="34" charset="0"/>
              </a:rPr>
              <a:t>da </a:t>
            </a:r>
            <a:r>
              <a:rPr lang="pt-BR" sz="12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imagem: http</a:t>
            </a:r>
            <a:r>
              <a:rPr lang="pt-BR" sz="12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://www.space.com/26021-best-binoculars.html</a:t>
            </a:r>
            <a:endParaRPr lang="pt-BR" sz="12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3252" name="Picture 4" descr="http://www.space.com/images/i/000/043/750/original/binoculars-best-astronomy-editor-choice.jpg?1416247603?interpolation=lanczos-none&amp;downsize=*:1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3960"/>
            <a:ext cx="9144000" cy="5334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3"/>
          <p:cNvSpPr>
            <a:spLocks noGrp="1"/>
          </p:cNvSpPr>
          <p:nvPr>
            <p:ph type="title"/>
          </p:nvPr>
        </p:nvSpPr>
        <p:spPr>
          <a:xfrm>
            <a:off x="714375" y="2714625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O maior </a:t>
            </a:r>
            <a:r>
              <a:rPr lang="pt-BR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refrator</a:t>
            </a:r>
            <a:r>
              <a:rPr lang="pt-BR" b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, </a:t>
            </a:r>
            <a:br>
              <a:rPr lang="pt-BR" b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</a:br>
            <a:r>
              <a:rPr lang="pt-BR" b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ainda em operação</a:t>
            </a:r>
          </a:p>
        </p:txBody>
      </p:sp>
    </p:spTree>
    <p:extLst>
      <p:ext uri="{BB962C8B-B14F-4D97-AF65-F5344CB8AC3E}">
        <p14:creationId xmlns:p14="http://schemas.microsoft.com/office/powerpoint/2010/main" val="22270621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3"/>
          <p:cNvSpPr>
            <a:spLocks noGrp="1"/>
          </p:cNvSpPr>
          <p:nvPr>
            <p:ph type="ctrTitle"/>
          </p:nvPr>
        </p:nvSpPr>
        <p:spPr>
          <a:xfrm>
            <a:off x="642938" y="-273273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Refrator de </a:t>
            </a:r>
            <a:r>
              <a:rPr lang="pt-B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Yerkes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92D050"/>
                </a:solidFill>
                <a:latin typeface="Century Gothic" panose="020B0502020202020204" pitchFamily="34" charset="0"/>
              </a:rPr>
              <a:t>Crédito da imagem: observatório de </a:t>
            </a:r>
            <a:r>
              <a:rPr lang="pt-BR" sz="1200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Yerkes</a:t>
            </a:r>
            <a:endParaRPr lang="pt-BR" sz="1200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" b="5218"/>
          <a:stretch/>
        </p:blipFill>
        <p:spPr>
          <a:xfrm>
            <a:off x="4887070" y="965738"/>
            <a:ext cx="3456384" cy="5292000"/>
          </a:xfrm>
          <a:prstGeom prst="rect">
            <a:avLst/>
          </a:prstGeom>
        </p:spPr>
      </p:pic>
      <p:sp>
        <p:nvSpPr>
          <p:cNvPr id="7" name="Subtítulo 2"/>
          <p:cNvSpPr txBox="1"/>
          <p:nvPr/>
        </p:nvSpPr>
        <p:spPr>
          <a:xfrm>
            <a:off x="653474" y="923709"/>
            <a:ext cx="3855344" cy="5364009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/>
          <a:lstStyle/>
          <a:p>
            <a:pPr algn="l">
              <a:spcBef>
                <a:spcPct val="20000"/>
              </a:spcBef>
              <a:buClr>
                <a:srgbClr val="00FF00"/>
              </a:buClr>
              <a:defRPr/>
            </a:pPr>
            <a:endParaRPr lang="pt-BR" sz="2400" b="0" kern="0" dirty="0" smtClean="0">
              <a:solidFill>
                <a:srgbClr val="00FF00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Diâmetro de </a:t>
            </a: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 m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endParaRPr lang="pt-BR" sz="2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Inviável a construção de lentes maiores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endParaRPr lang="pt-BR" sz="2400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Localização: E.U.A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endParaRPr lang="pt-BR" sz="2400" b="0" kern="0" dirty="0">
              <a:solidFill>
                <a:srgbClr val="00FF00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Universidade de Chicago - E.U.A</a:t>
            </a:r>
            <a:endParaRPr lang="pt-BR" sz="2400" b="0" kern="0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713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3"/>
          <p:cNvSpPr>
            <a:spLocks noGrp="1"/>
          </p:cNvSpPr>
          <p:nvPr>
            <p:ph type="title"/>
          </p:nvPr>
        </p:nvSpPr>
        <p:spPr>
          <a:xfrm>
            <a:off x="714375" y="2714625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Os maiores telescópios do mundo (refletores)</a:t>
            </a:r>
          </a:p>
        </p:txBody>
      </p:sp>
    </p:spTree>
    <p:extLst>
      <p:ext uri="{BB962C8B-B14F-4D97-AF65-F5344CB8AC3E}">
        <p14:creationId xmlns:p14="http://schemas.microsoft.com/office/powerpoint/2010/main" val="14094568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3"/>
          <p:cNvSpPr>
            <a:spLocks noGrp="1"/>
          </p:cNvSpPr>
          <p:nvPr>
            <p:ph type="title"/>
          </p:nvPr>
        </p:nvSpPr>
        <p:spPr>
          <a:xfrm>
            <a:off x="714375" y="18864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4º lugar: GTC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92D050"/>
                </a:solidFill>
                <a:latin typeface="Century Gothic" panose="020B0502020202020204" pitchFamily="34" charset="0"/>
              </a:rPr>
              <a:t>Crédito da imagem: http://en.wikipedia.org </a:t>
            </a:r>
          </a:p>
        </p:txBody>
      </p:sp>
      <p:sp>
        <p:nvSpPr>
          <p:cNvPr id="6" name="Subtítulo 2"/>
          <p:cNvSpPr txBox="1"/>
          <p:nvPr/>
        </p:nvSpPr>
        <p:spPr>
          <a:xfrm>
            <a:off x="493216" y="1700808"/>
            <a:ext cx="3430712" cy="4464495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  <a:defRPr/>
            </a:pPr>
            <a:endParaRPr lang="pt-BR" sz="2400" b="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dirty="0" err="1">
                <a:solidFill>
                  <a:srgbClr val="00FF00"/>
                </a:solidFill>
                <a:latin typeface="Century Gothic" panose="020B0502020202020204" pitchFamily="34" charset="0"/>
              </a:rPr>
              <a:t>Gran</a:t>
            </a:r>
            <a:r>
              <a:rPr lang="pt-BR" sz="2400" b="0" dirty="0">
                <a:solidFill>
                  <a:srgbClr val="00FF00"/>
                </a:solidFill>
                <a:latin typeface="Century Gothic" panose="020B0502020202020204" pitchFamily="34" charset="0"/>
              </a:rPr>
              <a:t> </a:t>
            </a:r>
            <a:r>
              <a:rPr lang="pt-BR" sz="2400" b="0" dirty="0" err="1">
                <a:solidFill>
                  <a:srgbClr val="00FF00"/>
                </a:solidFill>
                <a:latin typeface="Century Gothic" panose="020B0502020202020204" pitchFamily="34" charset="0"/>
              </a:rPr>
              <a:t>Telescopio</a:t>
            </a:r>
            <a:r>
              <a:rPr lang="pt-BR" sz="2400" b="0" dirty="0">
                <a:solidFill>
                  <a:srgbClr val="00FF00"/>
                </a:solidFill>
                <a:latin typeface="Century Gothic" panose="020B0502020202020204" pitchFamily="34" charset="0"/>
              </a:rPr>
              <a:t> </a:t>
            </a:r>
            <a:r>
              <a:rPr lang="pt-BR" sz="2400" b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Canarias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Diâmetro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: </a:t>
            </a:r>
            <a:r>
              <a:rPr lang="pt-BR" sz="24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10,4 </a:t>
            </a: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</a:t>
            </a:r>
            <a:endParaRPr lang="pt-BR" sz="2400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Localização: Ilhas Canárias (Espanha)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Participantes: Espanha, México e E.U.A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.</a:t>
            </a:r>
          </a:p>
          <a:p>
            <a:pPr algn="l">
              <a:spcBef>
                <a:spcPct val="20000"/>
              </a:spcBef>
              <a:buClr>
                <a:srgbClr val="00FF00"/>
              </a:buClr>
              <a:defRPr/>
            </a:pPr>
            <a:endParaRPr lang="pt-BR" sz="2400" b="0" kern="0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2773" name="Picture 2" descr="C:\Documents and Settings\andre silva\Meus documentos\CONCURSO_CDCC\apresentações\Imagens\telescópios\Canarias.jpg"/>
          <p:cNvPicPr>
            <a:picLocks noChangeAspect="1" noChangeArrowheads="1"/>
          </p:cNvPicPr>
          <p:nvPr/>
        </p:nvPicPr>
        <p:blipFill rotWithShape="1">
          <a:blip r:embed="rId2" cstate="print"/>
          <a:srcRect l="19831" t="9547" r="29791" b="14824"/>
          <a:stretch/>
        </p:blipFill>
        <p:spPr bwMode="auto">
          <a:xfrm>
            <a:off x="4211960" y="1700808"/>
            <a:ext cx="446449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12907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3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3º </a:t>
            </a:r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lugar: LBT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92D050"/>
                </a:solidFill>
                <a:latin typeface="Century Gothic" panose="020B0502020202020204" pitchFamily="34" charset="0"/>
              </a:rPr>
              <a:t>Crédito das imagens: http://en.wikipedia.org (domo fechado) ; http://www.aip.de (domo aberto)  </a:t>
            </a:r>
          </a:p>
        </p:txBody>
      </p:sp>
      <p:sp>
        <p:nvSpPr>
          <p:cNvPr id="6" name="Subtítulo 2"/>
          <p:cNvSpPr txBox="1"/>
          <p:nvPr/>
        </p:nvSpPr>
        <p:spPr>
          <a:xfrm>
            <a:off x="428624" y="1485264"/>
            <a:ext cx="3351287" cy="4301174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kern="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L</a:t>
            </a:r>
            <a:r>
              <a:rPr lang="pt-BR" sz="2400" b="0" kern="0" dirty="0" err="1" smtClean="0">
                <a:solidFill>
                  <a:srgbClr val="00FF00"/>
                </a:solidFill>
                <a:latin typeface="Century Gothic" panose="020B0502020202020204" pitchFamily="34" charset="0"/>
              </a:rPr>
              <a:t>arge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 </a:t>
            </a:r>
            <a:r>
              <a:rPr lang="pt-BR" sz="24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B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inocular </a:t>
            </a:r>
            <a:r>
              <a:rPr lang="pt-BR" sz="24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T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elescope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Diâmetro 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efetivo de </a:t>
            </a:r>
            <a:r>
              <a:rPr lang="pt-BR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11,9 </a:t>
            </a: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Dois 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espelhos de </a:t>
            </a:r>
            <a:r>
              <a:rPr lang="pt-BR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8,4 m</a:t>
            </a:r>
            <a:endParaRPr lang="pt-BR" sz="2400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Localização: </a:t>
            </a:r>
            <a:r>
              <a:rPr lang="pt-BR" sz="2400" b="0" kern="0" dirty="0" err="1">
                <a:solidFill>
                  <a:srgbClr val="00FF00"/>
                </a:solidFill>
                <a:latin typeface="Century Gothic" panose="020B0502020202020204" pitchFamily="34" charset="0"/>
              </a:rPr>
              <a:t>E.U.A.</a:t>
            </a:r>
            <a:endParaRPr lang="pt-BR" sz="2400" b="0" kern="0" dirty="0">
              <a:solidFill>
                <a:srgbClr val="00FF00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Participantes: </a:t>
            </a:r>
            <a:r>
              <a:rPr lang="pt-BR" sz="2400" b="0" kern="0" dirty="0" err="1">
                <a:solidFill>
                  <a:srgbClr val="00FF00"/>
                </a:solidFill>
                <a:latin typeface="Century Gothic" panose="020B0502020202020204" pitchFamily="34" charset="0"/>
              </a:rPr>
              <a:t>E.U.A.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, Itália e Alemanha</a:t>
            </a:r>
          </a:p>
        </p:txBody>
      </p:sp>
      <p:pic>
        <p:nvPicPr>
          <p:cNvPr id="7" name="Picture 3" descr="C:\Documents and Settings\andre silva\Meus documentos\CONCURSO_CDCC\apresentações\Imagens\telescópios\LBT_outra.jpg"/>
          <p:cNvPicPr>
            <a:picLocks noChangeAspect="1" noChangeArrowheads="1"/>
          </p:cNvPicPr>
          <p:nvPr/>
        </p:nvPicPr>
        <p:blipFill rotWithShape="1">
          <a:blip r:embed="rId2" cstate="print"/>
          <a:srcRect l="8210" t="3167" r="10638" b="1798"/>
          <a:stretch/>
        </p:blipFill>
        <p:spPr bwMode="auto">
          <a:xfrm>
            <a:off x="4008961" y="1485264"/>
            <a:ext cx="4811511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andre silva\Meus documentos\CONCURSO_CDCC\apresentações\Imagens\telescópios\LBT-Gebaeude.jpg"/>
          <p:cNvPicPr>
            <a:picLocks noChangeAspect="1" noChangeArrowheads="1"/>
          </p:cNvPicPr>
          <p:nvPr/>
        </p:nvPicPr>
        <p:blipFill rotWithShape="1">
          <a:blip r:embed="rId3" cstate="print"/>
          <a:srcRect l="11723" r="12858" b="9274"/>
          <a:stretch/>
        </p:blipFill>
        <p:spPr bwMode="auto">
          <a:xfrm>
            <a:off x="4032496" y="1485264"/>
            <a:ext cx="478800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7594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3"/>
          <p:cNvSpPr>
            <a:spLocks noGrp="1"/>
          </p:cNvSpPr>
          <p:nvPr>
            <p:ph type="title"/>
          </p:nvPr>
        </p:nvSpPr>
        <p:spPr>
          <a:xfrm>
            <a:off x="714375" y="18864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2º </a:t>
            </a:r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lugar: </a:t>
            </a:r>
            <a:r>
              <a:rPr lang="pt-BR" dirty="0" err="1">
                <a:solidFill>
                  <a:schemeClr val="bg1"/>
                </a:solidFill>
                <a:latin typeface="Century Gothic" panose="020B0502020202020204" pitchFamily="34" charset="0"/>
              </a:rPr>
              <a:t>Keck</a:t>
            </a:r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 e 2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92D050"/>
                </a:solidFill>
                <a:latin typeface="Century Gothic" panose="020B0502020202020204" pitchFamily="34" charset="0"/>
              </a:rPr>
              <a:t>Crédito da imagem: http://en.wikipedia.org </a:t>
            </a:r>
          </a:p>
        </p:txBody>
      </p:sp>
      <p:sp>
        <p:nvSpPr>
          <p:cNvPr id="6" name="Subtítulo 2"/>
          <p:cNvSpPr txBox="1"/>
          <p:nvPr/>
        </p:nvSpPr>
        <p:spPr>
          <a:xfrm>
            <a:off x="107504" y="1556792"/>
            <a:ext cx="3456384" cy="4392000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/>
          <a:lstStyle/>
          <a:p>
            <a:pPr marL="342900" indent="-342900" algn="l">
              <a:lnSpc>
                <a:spcPct val="150000"/>
              </a:lnSpc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  <a:defRPr/>
            </a:pPr>
            <a:endParaRPr lang="pt-BR" sz="2400" b="0" kern="0" dirty="0">
              <a:solidFill>
                <a:srgbClr val="92D050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Diâmetro 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efetivo de </a:t>
            </a: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13,9 m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2 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espelhos 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de </a:t>
            </a:r>
            <a:r>
              <a:rPr lang="pt-BR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10 m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Localização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: Havaí (E.U.A.)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Participantes: </a:t>
            </a:r>
            <a:r>
              <a:rPr lang="pt-BR" sz="2400" b="0" kern="0" dirty="0" err="1">
                <a:solidFill>
                  <a:srgbClr val="00FF00"/>
                </a:solidFill>
                <a:latin typeface="Century Gothic" panose="020B0502020202020204" pitchFamily="34" charset="0"/>
              </a:rPr>
              <a:t>E.U.A.</a:t>
            </a:r>
            <a:endParaRPr lang="pt-BR" sz="2400" b="0" kern="0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3797" name="Picture 3" descr="C:\Documents and Settings\andre silva\Meus documentos\CONCURSO_CDCC\apresentações\Imagens\telescópios\Keck1.png"/>
          <p:cNvPicPr>
            <a:picLocks noChangeAspect="1" noChangeArrowheads="1"/>
          </p:cNvPicPr>
          <p:nvPr/>
        </p:nvPicPr>
        <p:blipFill rotWithShape="1">
          <a:blip r:embed="rId2" cstate="print"/>
          <a:srcRect l="9957" t="-1" r="14065" b="12"/>
          <a:stretch/>
        </p:blipFill>
        <p:spPr bwMode="auto">
          <a:xfrm>
            <a:off x="3708496" y="1556792"/>
            <a:ext cx="5328000" cy="43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42323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3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1º </a:t>
            </a:r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lugar: VLT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92D050"/>
                </a:solidFill>
                <a:latin typeface="Century Gothic" panose="020B0502020202020204" pitchFamily="34" charset="0"/>
              </a:rPr>
              <a:t>Crédito das imagens: http://en.wikipedia.org (domo fechado) ; http://www.aip.de (domo aberto)  </a:t>
            </a:r>
          </a:p>
        </p:txBody>
      </p:sp>
      <p:sp>
        <p:nvSpPr>
          <p:cNvPr id="6" name="Subtítulo 2"/>
          <p:cNvSpPr txBox="1"/>
          <p:nvPr/>
        </p:nvSpPr>
        <p:spPr>
          <a:xfrm>
            <a:off x="179512" y="1485264"/>
            <a:ext cx="3351287" cy="4301174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endParaRPr lang="pt-BR" sz="2400" kern="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kern="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V</a:t>
            </a:r>
            <a:r>
              <a:rPr lang="pt-BR" sz="2400" b="0" kern="0" dirty="0" err="1" smtClean="0">
                <a:solidFill>
                  <a:srgbClr val="00FF00"/>
                </a:solidFill>
                <a:latin typeface="Century Gothic" panose="020B0502020202020204" pitchFamily="34" charset="0"/>
              </a:rPr>
              <a:t>ery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 </a:t>
            </a:r>
            <a:r>
              <a:rPr lang="pt-BR" sz="2400" kern="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L</a:t>
            </a:r>
            <a:r>
              <a:rPr lang="pt-BR" sz="2400" b="0" kern="0" dirty="0" err="1" smtClean="0">
                <a:solidFill>
                  <a:srgbClr val="00FF00"/>
                </a:solidFill>
                <a:latin typeface="Century Gothic" panose="020B0502020202020204" pitchFamily="34" charset="0"/>
              </a:rPr>
              <a:t>arge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 </a:t>
            </a:r>
            <a:r>
              <a:rPr lang="pt-BR" sz="24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elescope</a:t>
            </a:r>
            <a:endParaRPr lang="pt-BR" sz="2400" b="0" kern="0" dirty="0">
              <a:solidFill>
                <a:srgbClr val="00FF00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Diâmetro 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efetivo de </a:t>
            </a: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16 m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4 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espelhos de </a:t>
            </a: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8,2</a:t>
            </a:r>
            <a:r>
              <a:rPr lang="pt-BR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 m</a:t>
            </a:r>
            <a:endParaRPr lang="pt-BR" sz="2400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Localização: 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Chile</a:t>
            </a:r>
            <a:endParaRPr lang="pt-BR" sz="2400" b="0" kern="0" dirty="0">
              <a:solidFill>
                <a:srgbClr val="00FF00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ESO</a:t>
            </a:r>
            <a:endParaRPr lang="pt-BR" sz="2400" b="0" kern="0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r="8332"/>
          <a:stretch/>
        </p:blipFill>
        <p:spPr>
          <a:xfrm>
            <a:off x="3707904" y="1450372"/>
            <a:ext cx="5292000" cy="437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815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3"/>
          <p:cNvSpPr>
            <a:spLocks noGrp="1"/>
          </p:cNvSpPr>
          <p:nvPr>
            <p:ph type="title"/>
          </p:nvPr>
        </p:nvSpPr>
        <p:spPr>
          <a:xfrm>
            <a:off x="714375" y="2714625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Futuro próximo</a:t>
            </a:r>
          </a:p>
        </p:txBody>
      </p:sp>
    </p:spTree>
    <p:extLst>
      <p:ext uri="{BB962C8B-B14F-4D97-AF65-F5344CB8AC3E}">
        <p14:creationId xmlns:p14="http://schemas.microsoft.com/office/powerpoint/2010/main" val="17704635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6178"/>
            <a:ext cx="9144000" cy="6072188"/>
          </a:xfrm>
          <a:prstGeom prst="rect">
            <a:avLst/>
          </a:prstGeom>
        </p:spPr>
      </p:pic>
      <p:sp>
        <p:nvSpPr>
          <p:cNvPr id="4" name="Título 3"/>
          <p:cNvSpPr txBox="1">
            <a:spLocks/>
          </p:cNvSpPr>
          <p:nvPr/>
        </p:nvSpPr>
        <p:spPr>
          <a:xfrm>
            <a:off x="714375" y="-18256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3º </a:t>
            </a:r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lugar: </a:t>
            </a:r>
            <a:r>
              <a:rPr lang="pt-BR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GMT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608385"/>
            <a:ext cx="6732240" cy="276999"/>
          </a:xfrm>
          <a:prstGeom prst="rect">
            <a:avLst/>
          </a:prstGeom>
          <a:solidFill>
            <a:srgbClr val="F3F3F3">
              <a:alpha val="44000"/>
            </a:srgbClr>
          </a:solidFill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Fonte da </a:t>
            </a:r>
            <a:r>
              <a:rPr lang="pt-BR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imagem: http://m3eng.com/portfolio/giant-megellan-telescope-observatory/</a:t>
            </a:r>
          </a:p>
        </p:txBody>
      </p:sp>
    </p:spTree>
    <p:extLst>
      <p:ext uri="{BB962C8B-B14F-4D97-AF65-F5344CB8AC3E}">
        <p14:creationId xmlns:p14="http://schemas.microsoft.com/office/powerpoint/2010/main" val="18940123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6178"/>
            <a:ext cx="9144000" cy="6072188"/>
          </a:xfrm>
          <a:prstGeom prst="rect">
            <a:avLst/>
          </a:prstGeom>
        </p:spPr>
      </p:pic>
      <p:sp>
        <p:nvSpPr>
          <p:cNvPr id="4" name="Título 3"/>
          <p:cNvSpPr txBox="1">
            <a:spLocks/>
          </p:cNvSpPr>
          <p:nvPr/>
        </p:nvSpPr>
        <p:spPr>
          <a:xfrm>
            <a:off x="714375" y="-18256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3º </a:t>
            </a:r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lugar: </a:t>
            </a:r>
            <a:r>
              <a:rPr lang="pt-BR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GMT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608385"/>
            <a:ext cx="6732240" cy="276999"/>
          </a:xfrm>
          <a:prstGeom prst="rect">
            <a:avLst/>
          </a:prstGeom>
          <a:solidFill>
            <a:srgbClr val="F3F3F3">
              <a:alpha val="44000"/>
            </a:srgbClr>
          </a:solidFill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Fonte da </a:t>
            </a:r>
            <a:r>
              <a:rPr lang="pt-BR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imagem: http://m3eng.com/portfolio/giant-megellan-telescope-observatory/</a:t>
            </a:r>
          </a:p>
        </p:txBody>
      </p:sp>
      <p:sp>
        <p:nvSpPr>
          <p:cNvPr id="6" name="Retângulo 5"/>
          <p:cNvSpPr/>
          <p:nvPr/>
        </p:nvSpPr>
        <p:spPr bwMode="auto">
          <a:xfrm>
            <a:off x="0" y="756178"/>
            <a:ext cx="9144000" cy="6101822"/>
          </a:xfrm>
          <a:prstGeom prst="rect">
            <a:avLst/>
          </a:prstGeom>
          <a:solidFill>
            <a:schemeClr val="tx1">
              <a:alpha val="52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Subtítulo 2"/>
          <p:cNvSpPr txBox="1"/>
          <p:nvPr/>
        </p:nvSpPr>
        <p:spPr>
          <a:xfrm>
            <a:off x="251520" y="1786072"/>
            <a:ext cx="4464496" cy="4392000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rgbClr val="92D050"/>
            </a:solidFill>
          </a:ln>
        </p:spPr>
        <p:txBody>
          <a:bodyPr/>
          <a:lstStyle/>
          <a:p>
            <a:pPr marL="342900" indent="-342900" algn="l">
              <a:lnSpc>
                <a:spcPct val="150000"/>
              </a:lnSpc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  <a:defRPr/>
            </a:pPr>
            <a:endParaRPr lang="pt-BR" sz="2400" b="0" kern="0" dirty="0">
              <a:solidFill>
                <a:srgbClr val="92D050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kern="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G</a:t>
            </a:r>
            <a:r>
              <a:rPr lang="pt-BR" sz="2400" b="0" kern="0" dirty="0" err="1" smtClean="0">
                <a:solidFill>
                  <a:srgbClr val="00FF00"/>
                </a:solidFill>
                <a:latin typeface="Century Gothic" panose="020B0502020202020204" pitchFamily="34" charset="0"/>
              </a:rPr>
              <a:t>iant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 </a:t>
            </a:r>
            <a:r>
              <a:rPr lang="pt-BR" sz="2400" kern="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M</a:t>
            </a:r>
            <a:r>
              <a:rPr lang="pt-BR" sz="2400" b="0" kern="0" dirty="0" err="1" smtClean="0">
                <a:solidFill>
                  <a:srgbClr val="00FF00"/>
                </a:solidFill>
                <a:latin typeface="Century Gothic" panose="020B0502020202020204" pitchFamily="34" charset="0"/>
              </a:rPr>
              <a:t>agellan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 </a:t>
            </a:r>
            <a:r>
              <a:rPr lang="pt-BR" sz="24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elescope</a:t>
            </a:r>
            <a:endParaRPr lang="pt-BR" sz="2400" b="0" kern="0" dirty="0">
              <a:solidFill>
                <a:srgbClr val="00FF00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Diâmetro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: </a:t>
            </a: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24,5 m</a:t>
            </a: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7</a:t>
            </a:r>
            <a:r>
              <a:rPr lang="pt-BR" sz="2400" b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 espelhos de </a:t>
            </a: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8,4 m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Localização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: 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Chile</a:t>
            </a:r>
            <a:endParaRPr lang="pt-BR" sz="2400" b="0" kern="0" dirty="0">
              <a:solidFill>
                <a:srgbClr val="00FF00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Participantes: 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vários países</a:t>
            </a:r>
            <a:endParaRPr lang="pt-BR" sz="2400" b="0" kern="0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6595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Porro Prism and Roof Prism Binoculars Work"/>
          <p:cNvPicPr>
            <a:picLocks noChangeAspect="1" noChangeArrowheads="1"/>
          </p:cNvPicPr>
          <p:nvPr/>
        </p:nvPicPr>
        <p:blipFill>
          <a:blip r:embed="rId2" cstate="print"/>
          <a:srcRect t="10630" b="3543"/>
          <a:stretch>
            <a:fillRect/>
          </a:stretch>
        </p:blipFill>
        <p:spPr bwMode="auto">
          <a:xfrm>
            <a:off x="0" y="1268760"/>
            <a:ext cx="9144000" cy="5580830"/>
          </a:xfrm>
          <a:prstGeom prst="rect">
            <a:avLst/>
          </a:prstGeom>
          <a:noFill/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576064"/>
          </a:xfrm>
        </p:spPr>
        <p:txBody>
          <a:bodyPr/>
          <a:lstStyle/>
          <a:p>
            <a:pPr>
              <a:defRPr/>
            </a:pPr>
            <a:r>
              <a:rPr lang="pt-BR" sz="4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Prismas de teto e </a:t>
            </a:r>
            <a:br>
              <a:rPr lang="pt-BR" sz="4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pt-BR" sz="4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prismas de porro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6581775"/>
            <a:ext cx="83164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fonte </a:t>
            </a:r>
            <a:r>
              <a:rPr lang="pt-BR" sz="1200" dirty="0">
                <a:solidFill>
                  <a:srgbClr val="00B050"/>
                </a:solidFill>
                <a:latin typeface="Century Gothic" panose="020B0502020202020204" pitchFamily="34" charset="0"/>
              </a:rPr>
              <a:t>da imagem: </a:t>
            </a:r>
            <a:r>
              <a:rPr lang="pt-BR" sz="12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https://procular.com.au/porro-prism-vs-roof-prism-binoculars-better/</a:t>
            </a:r>
            <a:endParaRPr lang="pt-BR" sz="12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7009"/>
            <a:ext cx="9144000" cy="6048375"/>
          </a:xfrm>
          <a:prstGeom prst="rect">
            <a:avLst/>
          </a:prstGeom>
        </p:spPr>
      </p:pic>
      <p:sp>
        <p:nvSpPr>
          <p:cNvPr id="7" name="Título 3"/>
          <p:cNvSpPr txBox="1">
            <a:spLocks/>
          </p:cNvSpPr>
          <p:nvPr/>
        </p:nvSpPr>
        <p:spPr>
          <a:xfrm>
            <a:off x="714375" y="-18256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2º </a:t>
            </a:r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lugar: </a:t>
            </a:r>
            <a:r>
              <a:rPr lang="pt-BR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TMT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6581775"/>
            <a:ext cx="8100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Fonte da </a:t>
            </a:r>
            <a:r>
              <a:rPr lang="pt-BR" sz="1200" dirty="0">
                <a:solidFill>
                  <a:srgbClr val="92D050"/>
                </a:solidFill>
                <a:latin typeface="Century Gothic" panose="020B0502020202020204" pitchFamily="34" charset="0"/>
              </a:rPr>
              <a:t>imagem: http</a:t>
            </a:r>
            <a:r>
              <a:rPr lang="pt-BR" sz="1200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://www.tmt.org</a:t>
            </a:r>
            <a:endParaRPr lang="pt-BR" sz="1200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1955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7009"/>
            <a:ext cx="9144000" cy="6048375"/>
          </a:xfrm>
          <a:prstGeom prst="rect">
            <a:avLst/>
          </a:prstGeom>
        </p:spPr>
      </p:pic>
      <p:sp>
        <p:nvSpPr>
          <p:cNvPr id="4" name="Título 3"/>
          <p:cNvSpPr txBox="1">
            <a:spLocks/>
          </p:cNvSpPr>
          <p:nvPr/>
        </p:nvSpPr>
        <p:spPr>
          <a:xfrm>
            <a:off x="714375" y="-18256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2º lugar: </a:t>
            </a:r>
            <a:r>
              <a:rPr lang="pt-BR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TMT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81775"/>
            <a:ext cx="8100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Fonte da </a:t>
            </a:r>
            <a:r>
              <a:rPr lang="pt-BR" sz="1200" dirty="0">
                <a:solidFill>
                  <a:srgbClr val="92D050"/>
                </a:solidFill>
                <a:latin typeface="Century Gothic" panose="020B0502020202020204" pitchFamily="34" charset="0"/>
              </a:rPr>
              <a:t>imagem: http</a:t>
            </a:r>
            <a:r>
              <a:rPr lang="pt-BR" sz="1200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://www.tmt.org</a:t>
            </a:r>
            <a:endParaRPr lang="pt-BR" sz="1200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 bwMode="auto">
          <a:xfrm>
            <a:off x="-36512" y="783562"/>
            <a:ext cx="9144000" cy="6101822"/>
          </a:xfrm>
          <a:prstGeom prst="rect">
            <a:avLst/>
          </a:prstGeom>
          <a:solidFill>
            <a:schemeClr val="tx1">
              <a:alpha val="52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Subtítulo 2"/>
          <p:cNvSpPr txBox="1"/>
          <p:nvPr/>
        </p:nvSpPr>
        <p:spPr>
          <a:xfrm>
            <a:off x="251520" y="1786072"/>
            <a:ext cx="5040560" cy="4392000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solidFill>
              <a:srgbClr val="92D050"/>
            </a:solidFill>
          </a:ln>
        </p:spPr>
        <p:txBody>
          <a:bodyPr/>
          <a:lstStyle/>
          <a:p>
            <a:pPr marL="342900" indent="-342900" algn="l">
              <a:lnSpc>
                <a:spcPct val="150000"/>
              </a:lnSpc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  <a:defRPr/>
            </a:pPr>
            <a:endParaRPr lang="pt-BR" sz="2400" b="0" kern="0" dirty="0">
              <a:solidFill>
                <a:srgbClr val="92D050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kern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</a:t>
            </a:r>
            <a:r>
              <a:rPr lang="pt-BR" sz="2400" b="0" kern="0" dirty="0" err="1">
                <a:solidFill>
                  <a:srgbClr val="00FF00"/>
                </a:solidFill>
                <a:latin typeface="Century Gothic" panose="020B0502020202020204" pitchFamily="34" charset="0"/>
              </a:rPr>
              <a:t>hirty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 </a:t>
            </a:r>
            <a:r>
              <a:rPr lang="pt-BR" sz="2400" kern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</a:t>
            </a:r>
            <a:r>
              <a:rPr lang="pt-BR" sz="2400" b="0" kern="0" dirty="0" err="1">
                <a:solidFill>
                  <a:srgbClr val="00FF00"/>
                </a:solidFill>
                <a:latin typeface="Century Gothic" panose="020B0502020202020204" pitchFamily="34" charset="0"/>
              </a:rPr>
              <a:t>eters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 </a:t>
            </a:r>
            <a:r>
              <a:rPr lang="pt-BR" sz="24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T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elescope</a:t>
            </a: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Diâmetro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: </a:t>
            </a: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30 m</a:t>
            </a: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492</a:t>
            </a:r>
            <a:r>
              <a:rPr lang="pt-BR" sz="2400" b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 espelhos </a:t>
            </a: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1,4 m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Localização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: Havaí (E.U.A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.)-</a:t>
            </a:r>
            <a:r>
              <a:rPr lang="pt-BR" sz="24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?</a:t>
            </a:r>
            <a:endParaRPr lang="pt-BR" sz="2400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Participantes: 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vários países (TMT </a:t>
            </a:r>
            <a:r>
              <a:rPr lang="pt-BR" sz="2400" b="0" kern="0" dirty="0" err="1" smtClean="0">
                <a:solidFill>
                  <a:srgbClr val="00FF00"/>
                </a:solidFill>
                <a:latin typeface="Century Gothic" panose="020B0502020202020204" pitchFamily="34" charset="0"/>
              </a:rPr>
              <a:t>International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 </a:t>
            </a:r>
            <a:r>
              <a:rPr lang="pt-BR" sz="2400" b="0" kern="0" dirty="0" err="1" smtClean="0">
                <a:solidFill>
                  <a:srgbClr val="00FF00"/>
                </a:solidFill>
                <a:latin typeface="Century Gothic" panose="020B0502020202020204" pitchFamily="34" charset="0"/>
              </a:rPr>
              <a:t>Observatory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)</a:t>
            </a:r>
            <a:endParaRPr lang="pt-BR" sz="2400" b="0" kern="0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181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9782"/>
            <a:ext cx="9144000" cy="5893594"/>
          </a:xfrm>
          <a:prstGeom prst="rect">
            <a:avLst/>
          </a:prstGeom>
        </p:spPr>
      </p:pic>
      <p:sp>
        <p:nvSpPr>
          <p:cNvPr id="4" name="Título 3"/>
          <p:cNvSpPr txBox="1">
            <a:spLocks/>
          </p:cNvSpPr>
          <p:nvPr/>
        </p:nvSpPr>
        <p:spPr>
          <a:xfrm>
            <a:off x="714375" y="4462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1º </a:t>
            </a:r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lugar: </a:t>
            </a:r>
            <a:r>
              <a:rPr lang="pt-BR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E-ELT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92D050"/>
                </a:solidFill>
                <a:latin typeface="Century Gothic" panose="020B0502020202020204" pitchFamily="34" charset="0"/>
              </a:rPr>
              <a:t>Crédito da imagem: </a:t>
            </a:r>
            <a:r>
              <a:rPr lang="pt-BR" sz="1200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ESO</a:t>
            </a:r>
            <a:endParaRPr lang="pt-BR" sz="1200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9832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9782"/>
            <a:ext cx="9144000" cy="5893594"/>
          </a:xfrm>
          <a:prstGeom prst="rect">
            <a:avLst/>
          </a:prstGeom>
        </p:spPr>
      </p:pic>
      <p:sp>
        <p:nvSpPr>
          <p:cNvPr id="4" name="Título 3"/>
          <p:cNvSpPr txBox="1">
            <a:spLocks/>
          </p:cNvSpPr>
          <p:nvPr/>
        </p:nvSpPr>
        <p:spPr>
          <a:xfrm>
            <a:off x="714375" y="4462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1º lugar: </a:t>
            </a:r>
            <a:r>
              <a:rPr lang="pt-BR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E-ELT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92D050"/>
                </a:solidFill>
                <a:latin typeface="Century Gothic" panose="020B0502020202020204" pitchFamily="34" charset="0"/>
              </a:rPr>
              <a:t>Crédito da imagem: </a:t>
            </a:r>
            <a:r>
              <a:rPr lang="pt-BR" sz="1200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ESO</a:t>
            </a:r>
            <a:endParaRPr lang="pt-BR" sz="1200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 bwMode="auto">
          <a:xfrm>
            <a:off x="0" y="919782"/>
            <a:ext cx="9144000" cy="5938218"/>
          </a:xfrm>
          <a:prstGeom prst="rect">
            <a:avLst/>
          </a:prstGeom>
          <a:solidFill>
            <a:schemeClr val="tx1">
              <a:alpha val="52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Subtítulo 2"/>
          <p:cNvSpPr txBox="1"/>
          <p:nvPr/>
        </p:nvSpPr>
        <p:spPr>
          <a:xfrm>
            <a:off x="251520" y="1786072"/>
            <a:ext cx="4464496" cy="4392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solidFill>
              <a:srgbClr val="92D050"/>
            </a:solidFill>
          </a:ln>
        </p:spPr>
        <p:txBody>
          <a:bodyPr/>
          <a:lstStyle/>
          <a:p>
            <a:pPr marL="342900" indent="-342900" algn="l">
              <a:lnSpc>
                <a:spcPct val="150000"/>
              </a:lnSpc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  <a:defRPr/>
            </a:pPr>
            <a:endParaRPr lang="pt-BR" sz="2400" b="0" kern="0" dirty="0">
              <a:solidFill>
                <a:srgbClr val="92D050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spcBef>
                <a:spcPts val="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kern="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E</a:t>
            </a:r>
            <a:r>
              <a:rPr lang="pt-BR" sz="2400" b="0" kern="0" dirty="0" err="1" smtClean="0">
                <a:solidFill>
                  <a:srgbClr val="00FF00"/>
                </a:solidFill>
                <a:latin typeface="Century Gothic" panose="020B0502020202020204" pitchFamily="34" charset="0"/>
              </a:rPr>
              <a:t>uropean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 </a:t>
            </a:r>
            <a:r>
              <a:rPr lang="pt-BR" sz="2400" kern="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E</a:t>
            </a:r>
            <a:r>
              <a:rPr lang="pt-BR" sz="2400" b="0" kern="0" dirty="0" err="1" smtClean="0">
                <a:solidFill>
                  <a:srgbClr val="00FF00"/>
                </a:solidFill>
                <a:latin typeface="Century Gothic" panose="020B0502020202020204" pitchFamily="34" charset="0"/>
              </a:rPr>
              <a:t>xtremely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 </a:t>
            </a:r>
            <a:r>
              <a:rPr lang="pt-BR" sz="2400" kern="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L</a:t>
            </a:r>
            <a:r>
              <a:rPr lang="pt-BR" sz="2400" b="0" kern="0" dirty="0" err="1" smtClean="0">
                <a:solidFill>
                  <a:srgbClr val="00FF00"/>
                </a:solidFill>
                <a:latin typeface="Century Gothic" panose="020B0502020202020204" pitchFamily="34" charset="0"/>
              </a:rPr>
              <a:t>arge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 </a:t>
            </a:r>
            <a:r>
              <a:rPr lang="pt-BR" sz="24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elescope</a:t>
            </a:r>
            <a:endParaRPr lang="pt-BR" sz="2400" b="0" kern="0" dirty="0">
              <a:solidFill>
                <a:srgbClr val="00FF00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Diâmetro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: </a:t>
            </a: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39,3 m</a:t>
            </a: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798</a:t>
            </a:r>
            <a:r>
              <a:rPr lang="pt-BR" sz="2400" b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 espelhos </a:t>
            </a: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1,4 m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Localização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: 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Chile</a:t>
            </a:r>
            <a:endParaRPr lang="pt-BR" sz="2400" b="0" kern="0" dirty="0">
              <a:solidFill>
                <a:srgbClr val="00FF00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ESO</a:t>
            </a:r>
            <a:endParaRPr lang="pt-BR" sz="2400" b="0" kern="0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7525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Resultado de imagem para binóculo zeiss"/>
          <p:cNvPicPr>
            <a:picLocks noChangeAspect="1" noChangeArrowheads="1"/>
          </p:cNvPicPr>
          <p:nvPr/>
        </p:nvPicPr>
        <p:blipFill>
          <a:blip r:embed="rId2" cstate="print"/>
          <a:srcRect b="-420"/>
          <a:stretch>
            <a:fillRect/>
          </a:stretch>
        </p:blipFill>
        <p:spPr bwMode="auto">
          <a:xfrm>
            <a:off x="0" y="-12870"/>
            <a:ext cx="9144000" cy="6886927"/>
          </a:xfrm>
          <a:prstGeom prst="rect">
            <a:avLst/>
          </a:prstGeom>
          <a:noFill/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032" y="116632"/>
            <a:ext cx="7772400" cy="576064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pt-B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especificações</a:t>
            </a:r>
          </a:p>
        </p:txBody>
      </p:sp>
      <p:sp>
        <p:nvSpPr>
          <p:cNvPr id="5" name="Elipse 4"/>
          <p:cNvSpPr/>
          <p:nvPr/>
        </p:nvSpPr>
        <p:spPr bwMode="auto">
          <a:xfrm rot="18586527">
            <a:off x="7668647" y="2744250"/>
            <a:ext cx="562400" cy="866635"/>
          </a:xfrm>
          <a:prstGeom prst="ellipse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fonte </a:t>
            </a:r>
            <a:r>
              <a:rPr lang="pt-BR" sz="1200" dirty="0">
                <a:solidFill>
                  <a:srgbClr val="00B050"/>
                </a:solidFill>
                <a:latin typeface="Century Gothic" panose="020B0502020202020204" pitchFamily="34" charset="0"/>
              </a:rPr>
              <a:t>da imagem: </a:t>
            </a:r>
            <a:r>
              <a:rPr lang="pt-BR" sz="12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mercadolivre.com.</a:t>
            </a:r>
            <a:r>
              <a:rPr lang="pt-BR" sz="1200" dirty="0" err="1" smtClean="0">
                <a:solidFill>
                  <a:srgbClr val="00B050"/>
                </a:solidFill>
                <a:latin typeface="Century Gothic" panose="020B0502020202020204" pitchFamily="34" charset="0"/>
              </a:rPr>
              <a:t>br</a:t>
            </a:r>
            <a:endParaRPr lang="pt-BR" sz="12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11560" y="2636912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pt-BR" b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Telescópios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3"/>
          <p:cNvSpPr>
            <a:spLocks noGrp="1"/>
          </p:cNvSpPr>
          <p:nvPr>
            <p:ph type="ctrTitle"/>
          </p:nvPr>
        </p:nvSpPr>
        <p:spPr>
          <a:xfrm>
            <a:off x="642938" y="285750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Os telescópios podem ser: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0063" y="2714624"/>
            <a:ext cx="8072437" cy="2946623"/>
          </a:xfrm>
        </p:spPr>
        <p:txBody>
          <a:bodyPr/>
          <a:lstStyle/>
          <a:p>
            <a:pPr algn="l"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pt-BR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refratores</a:t>
            </a:r>
          </a:p>
          <a:p>
            <a:pPr algn="l"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endParaRPr lang="pt-BR" dirty="0" smtClean="0">
              <a:solidFill>
                <a:srgbClr val="00FF00"/>
              </a:solidFill>
              <a:latin typeface="Century Gothic" panose="020B0502020202020204" pitchFamily="34" charset="0"/>
            </a:endParaRPr>
          </a:p>
          <a:p>
            <a:pPr algn="l"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 refletores</a:t>
            </a:r>
          </a:p>
          <a:p>
            <a:pPr algn="l"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endParaRPr lang="pt-BR" dirty="0" smtClean="0">
              <a:solidFill>
                <a:srgbClr val="00FF00"/>
              </a:solidFill>
              <a:latin typeface="Century Gothic" panose="020B0502020202020204" pitchFamily="34" charset="0"/>
            </a:endParaRPr>
          </a:p>
          <a:p>
            <a:pPr algn="l"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 </a:t>
            </a:r>
            <a:r>
              <a:rPr lang="pt-BR" dirty="0" err="1" smtClean="0">
                <a:solidFill>
                  <a:srgbClr val="00FF00"/>
                </a:solidFill>
                <a:latin typeface="Century Gothic" panose="020B0502020202020204" pitchFamily="34" charset="0"/>
              </a:rPr>
              <a:t>catadióptricos</a:t>
            </a:r>
            <a:endParaRPr lang="pt-BR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3"/>
          <p:cNvSpPr>
            <a:spLocks noGrp="1"/>
          </p:cNvSpPr>
          <p:nvPr>
            <p:ph type="title"/>
          </p:nvPr>
        </p:nvSpPr>
        <p:spPr>
          <a:xfrm>
            <a:off x="714375" y="2714625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Refratores </a:t>
            </a:r>
            <a:b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(lunetas)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Documents and Settings\andre silva\Meus documentos\CONCURSO_CDCC\apresentações\Imagens\telescópios\funcionamento refra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6581"/>
            <a:ext cx="9144000" cy="617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ítulo 3"/>
          <p:cNvSpPr>
            <a:spLocks noGrp="1"/>
          </p:cNvSpPr>
          <p:nvPr>
            <p:ph type="ctrTitle"/>
          </p:nvPr>
        </p:nvSpPr>
        <p:spPr>
          <a:xfrm>
            <a:off x="642938" y="-129257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Como funciona um refrator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6550968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92D050"/>
                </a:solidFill>
                <a:latin typeface="Century Gothic" panose="020B0502020202020204" pitchFamily="34" charset="0"/>
              </a:rPr>
              <a:t>Crédito da imagem: http://www.geocities.ws/saladefisica7</a:t>
            </a:r>
          </a:p>
        </p:txBody>
      </p:sp>
      <p:grpSp>
        <p:nvGrpSpPr>
          <p:cNvPr id="2" name="Grupo 41"/>
          <p:cNvGrpSpPr/>
          <p:nvPr/>
        </p:nvGrpSpPr>
        <p:grpSpPr bwMode="auto">
          <a:xfrm>
            <a:off x="214313" y="2826693"/>
            <a:ext cx="8929687" cy="2357438"/>
            <a:chOff x="214283" y="2571744"/>
            <a:chExt cx="9644129" cy="2643206"/>
          </a:xfrm>
        </p:grpSpPr>
        <p:cxnSp>
          <p:nvCxnSpPr>
            <p:cNvPr id="13322" name="Conector de seta reta 11"/>
            <p:cNvCxnSpPr>
              <a:cxnSpLocks noChangeShapeType="1"/>
            </p:cNvCxnSpPr>
            <p:nvPr/>
          </p:nvCxnSpPr>
          <p:spPr bwMode="auto">
            <a:xfrm rot="10800000" flipV="1">
              <a:off x="8392534" y="2571744"/>
              <a:ext cx="1465878" cy="560680"/>
            </a:xfrm>
            <a:prstGeom prst="straightConnector1">
              <a:avLst/>
            </a:prstGeom>
            <a:noFill/>
            <a:ln w="44450" algn="ctr">
              <a:solidFill>
                <a:schemeClr val="bg1"/>
              </a:solidFill>
              <a:prstDash val="dash"/>
              <a:round/>
              <a:headEnd type="none" w="sm" len="sm"/>
              <a:tailEnd type="arrow" w="med" len="med"/>
            </a:ln>
          </p:spPr>
        </p:cxnSp>
        <p:cxnSp>
          <p:nvCxnSpPr>
            <p:cNvPr id="13323" name="Conector de seta reta 16"/>
            <p:cNvCxnSpPr>
              <a:cxnSpLocks noChangeShapeType="1"/>
            </p:cNvCxnSpPr>
            <p:nvPr/>
          </p:nvCxnSpPr>
          <p:spPr bwMode="auto">
            <a:xfrm rot="10800000" flipV="1">
              <a:off x="642910" y="3132424"/>
              <a:ext cx="7749624" cy="1939650"/>
            </a:xfrm>
            <a:prstGeom prst="straightConnector1">
              <a:avLst/>
            </a:prstGeom>
            <a:noFill/>
            <a:ln w="44450" algn="ctr">
              <a:solidFill>
                <a:schemeClr val="bg1"/>
              </a:solidFill>
              <a:prstDash val="dash"/>
              <a:round/>
              <a:headEnd type="none" w="sm" len="sm"/>
              <a:tailEnd type="arrow" w="med" len="med"/>
            </a:ln>
          </p:spPr>
        </p:cxnSp>
        <p:cxnSp>
          <p:nvCxnSpPr>
            <p:cNvPr id="13324" name="Conector de seta reta 18"/>
            <p:cNvCxnSpPr>
              <a:cxnSpLocks noChangeShapeType="1"/>
            </p:cNvCxnSpPr>
            <p:nvPr/>
          </p:nvCxnSpPr>
          <p:spPr bwMode="auto">
            <a:xfrm rot="10800000" flipV="1">
              <a:off x="214283" y="5072074"/>
              <a:ext cx="428639" cy="142876"/>
            </a:xfrm>
            <a:prstGeom prst="straightConnector1">
              <a:avLst/>
            </a:prstGeom>
            <a:noFill/>
            <a:ln w="44450" algn="ctr">
              <a:solidFill>
                <a:schemeClr val="bg1"/>
              </a:solidFill>
              <a:prstDash val="dash"/>
              <a:round/>
              <a:headEnd type="none" w="sm" len="sm"/>
              <a:tailEnd type="arrow" w="med" len="med"/>
            </a:ln>
          </p:spPr>
        </p:cxnSp>
      </p:grpSp>
      <p:grpSp>
        <p:nvGrpSpPr>
          <p:cNvPr id="3" name="Grupo 40"/>
          <p:cNvGrpSpPr/>
          <p:nvPr/>
        </p:nvGrpSpPr>
        <p:grpSpPr bwMode="auto">
          <a:xfrm>
            <a:off x="285750" y="1112193"/>
            <a:ext cx="8858250" cy="4357688"/>
            <a:chOff x="285720" y="1142984"/>
            <a:chExt cx="8858280" cy="4357718"/>
          </a:xfrm>
        </p:grpSpPr>
        <p:cxnSp>
          <p:nvCxnSpPr>
            <p:cNvPr id="13319" name="Conector de seta reta 8"/>
            <p:cNvCxnSpPr>
              <a:cxnSpLocks noChangeShapeType="1"/>
            </p:cNvCxnSpPr>
            <p:nvPr/>
          </p:nvCxnSpPr>
          <p:spPr bwMode="auto">
            <a:xfrm rot="10800000" flipV="1">
              <a:off x="7286644" y="1142984"/>
              <a:ext cx="1857356" cy="714380"/>
            </a:xfrm>
            <a:prstGeom prst="straightConnector1">
              <a:avLst/>
            </a:prstGeom>
            <a:noFill/>
            <a:ln w="44450" algn="ctr">
              <a:solidFill>
                <a:schemeClr val="bg1"/>
              </a:solidFill>
              <a:prstDash val="dash"/>
              <a:round/>
              <a:headEnd type="none" w="sm" len="sm"/>
              <a:tailEnd type="arrow" w="med" len="med"/>
            </a:ln>
          </p:spPr>
        </p:cxnSp>
        <p:cxnSp>
          <p:nvCxnSpPr>
            <p:cNvPr id="13320" name="Conector de seta reta 13"/>
            <p:cNvCxnSpPr>
              <a:cxnSpLocks noChangeShapeType="1"/>
            </p:cNvCxnSpPr>
            <p:nvPr/>
          </p:nvCxnSpPr>
          <p:spPr bwMode="auto">
            <a:xfrm rot="10800000" flipV="1">
              <a:off x="714348" y="1857364"/>
              <a:ext cx="6572296" cy="3500462"/>
            </a:xfrm>
            <a:prstGeom prst="straightConnector1">
              <a:avLst/>
            </a:prstGeom>
            <a:noFill/>
            <a:ln w="44450" algn="ctr">
              <a:solidFill>
                <a:schemeClr val="bg1"/>
              </a:solidFill>
              <a:prstDash val="dash"/>
              <a:round/>
              <a:headEnd type="none" w="sm" len="sm"/>
              <a:tailEnd type="arrow" w="med" len="med"/>
            </a:ln>
          </p:spPr>
        </p:cxnSp>
        <p:cxnSp>
          <p:nvCxnSpPr>
            <p:cNvPr id="13321" name="Conector de seta reta 19"/>
            <p:cNvCxnSpPr>
              <a:cxnSpLocks noChangeShapeType="1"/>
            </p:cNvCxnSpPr>
            <p:nvPr/>
          </p:nvCxnSpPr>
          <p:spPr bwMode="auto">
            <a:xfrm rot="10800000" flipV="1">
              <a:off x="285720" y="5357826"/>
              <a:ext cx="428630" cy="142876"/>
            </a:xfrm>
            <a:prstGeom prst="straightConnector1">
              <a:avLst/>
            </a:prstGeom>
            <a:noFill/>
            <a:ln w="44450" algn="ctr">
              <a:solidFill>
                <a:schemeClr val="bg1"/>
              </a:solidFill>
              <a:prstDash val="dash"/>
              <a:round/>
              <a:headEnd type="none" w="sm" len="sm"/>
              <a:tailEnd type="arrow" w="med" len="med"/>
            </a:ln>
          </p:spPr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283</TotalTime>
  <Words>671</Words>
  <Application>Microsoft Office PowerPoint</Application>
  <PresentationFormat>Apresentação na tela (4:3)</PresentationFormat>
  <Paragraphs>163</Paragraphs>
  <Slides>43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9" baseType="lpstr">
      <vt:lpstr>Arial</vt:lpstr>
      <vt:lpstr>Century Gothic</vt:lpstr>
      <vt:lpstr>Courier New</vt:lpstr>
      <vt:lpstr>Times New Roman</vt:lpstr>
      <vt:lpstr>Wingdings</vt:lpstr>
      <vt:lpstr>Blank Presentation</vt:lpstr>
      <vt:lpstr>Apresentação do PowerPoint</vt:lpstr>
      <vt:lpstr>Binóculos</vt:lpstr>
      <vt:lpstr>Sim, binóculos!</vt:lpstr>
      <vt:lpstr>Prismas de teto e  prismas de porro</vt:lpstr>
      <vt:lpstr>especificações</vt:lpstr>
      <vt:lpstr>Telescópios</vt:lpstr>
      <vt:lpstr>Os telescópios podem ser:</vt:lpstr>
      <vt:lpstr>Refratores  (lunetas)</vt:lpstr>
      <vt:lpstr>Como funciona um refrator</vt:lpstr>
      <vt:lpstr>Aberração cromática</vt:lpstr>
      <vt:lpstr>Refletores</vt:lpstr>
      <vt:lpstr>Como funciona um refletor</vt:lpstr>
      <vt:lpstr>Newtoniano</vt:lpstr>
      <vt:lpstr>Cassegrain</vt:lpstr>
      <vt:lpstr>Catadióptricos</vt:lpstr>
      <vt:lpstr>Schmidt</vt:lpstr>
      <vt:lpstr>Maksutov</vt:lpstr>
      <vt:lpstr>Montagens</vt:lpstr>
      <vt:lpstr>Montagens</vt:lpstr>
      <vt:lpstr>Algumas grandezas físicas envolvidas</vt:lpstr>
      <vt:lpstr>Grandezas importantes relacionadas com telescópios:</vt:lpstr>
      <vt:lpstr>distância focal</vt:lpstr>
      <vt:lpstr>distância focal, F</vt:lpstr>
      <vt:lpstr>aumento, A</vt:lpstr>
      <vt:lpstr>Aumento máximo útil</vt:lpstr>
      <vt:lpstr>poder separador, P</vt:lpstr>
      <vt:lpstr>Magnitude limite, mlim</vt:lpstr>
      <vt:lpstr>“Praticando”...</vt:lpstr>
      <vt:lpstr>Os maiores telescópios  da atualidade</vt:lpstr>
      <vt:lpstr>O maior refrator,  ainda em operação</vt:lpstr>
      <vt:lpstr>Refrator de Yerkes</vt:lpstr>
      <vt:lpstr>Os maiores telescópios do mundo (refletores)</vt:lpstr>
      <vt:lpstr> 4º lugar: GTC</vt:lpstr>
      <vt:lpstr>3º lugar: LBT</vt:lpstr>
      <vt:lpstr>2º lugar: Keck 1 e 2 </vt:lpstr>
      <vt:lpstr>1º lugar: VLT</vt:lpstr>
      <vt:lpstr>Futuro próximo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444</cp:revision>
  <cp:lastPrinted>2000-05-01T12:23:00Z</cp:lastPrinted>
  <dcterms:created xsi:type="dcterms:W3CDTF">1995-06-17T23:31:00Z</dcterms:created>
  <dcterms:modified xsi:type="dcterms:W3CDTF">2017-11-24T17:18:43Z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1033-10.2.0.5820</vt:lpwstr>
  </property>
</Properties>
</file>