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961" r:id="rId2"/>
    <p:sldId id="927" r:id="rId3"/>
    <p:sldId id="978" r:id="rId4"/>
    <p:sldId id="979" r:id="rId5"/>
    <p:sldId id="980" r:id="rId6"/>
    <p:sldId id="977" r:id="rId7"/>
    <p:sldId id="976" r:id="rId8"/>
    <p:sldId id="981" r:id="rId9"/>
    <p:sldId id="983" r:id="rId10"/>
    <p:sldId id="984" r:id="rId11"/>
    <p:sldId id="985" r:id="rId12"/>
    <p:sldId id="986" r:id="rId13"/>
    <p:sldId id="987" r:id="rId14"/>
    <p:sldId id="988" r:id="rId15"/>
    <p:sldId id="989" r:id="rId16"/>
    <p:sldId id="990" r:id="rId17"/>
    <p:sldId id="982" r:id="rId18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6">
          <p15:clr>
            <a:srgbClr val="A4A3A4"/>
          </p15:clr>
        </p15:guide>
        <p15:guide id="2" pos="28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5A"/>
    <a:srgbClr val="FFFFCC"/>
    <a:srgbClr val="000066"/>
    <a:srgbClr val="0066FF"/>
    <a:srgbClr val="00CC99"/>
    <a:srgbClr val="143C2B"/>
    <a:srgbClr val="005392"/>
    <a:srgbClr val="0000FF"/>
    <a:srgbClr val="EE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86377" autoAdjust="0"/>
  </p:normalViewPr>
  <p:slideViewPr>
    <p:cSldViewPr>
      <p:cViewPr varScale="1">
        <p:scale>
          <a:sx n="71" d="100"/>
          <a:sy n="71" d="100"/>
        </p:scale>
        <p:origin x="396" y="72"/>
      </p:cViewPr>
      <p:guideLst>
        <p:guide orient="horz" pos="2216"/>
        <p:guide pos="2868"/>
      </p:guideLst>
    </p:cSldViewPr>
  </p:slideViewPr>
  <p:outlineViewPr>
    <p:cViewPr>
      <p:scale>
        <a:sx n="33" d="100"/>
        <a:sy n="33" d="100"/>
      </p:scale>
      <p:origin x="42" y="4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FA652CD-3B31-4DA3-A018-E4E32F35A5AB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C27E86-A91C-48BC-BC6F-3157D93EDA5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</p:spPr>
        <p:txBody>
          <a:bodyPr wrap="none" anchor="ctr"/>
          <a:lstStyle/>
          <a:p>
            <a:r>
              <a:rPr lang="pt-BR" dirty="0" smtClean="0"/>
              <a:t>Fonte da imagem: http://www.superbwallpapers.com/space/green-nebula-22094/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43F6D-B3BC-43C7-9F61-0D3E4270499C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5AC8-A920-4769-B1A2-5912854039D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7A315-CC19-44C3-8593-18B8EBEC57DD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B8734-B6FD-4E2E-86CF-4B48DF8D703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31C9D-6521-4E9E-9867-0D56DF9C17A7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2774E-4E5F-42E4-9C2D-D1ED87FE5F0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47BA4-A96F-4A96-AB57-9474F2437135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8D6FD-40CF-4EB0-807D-3CD31BDC69B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96D3-7929-4008-98A5-E4F536520FE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A674-F612-46AE-A196-8603CB9EACBD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229ED-2D68-4DDB-BE4F-5D3D651D7D66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C6CC0E-1808-46ED-B6CB-D709E7537B0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file:///D:\equipe-02\Andre\minic-IA-2018-1-vesp\aula-1-apresent-e-rec-do-ceu\Links-com-material-de-estudo-2018.pdf" TargetMode="External"/><Relationship Id="rId2" Type="http://schemas.openxmlformats.org/officeDocument/2006/relationships/hyperlink" Target="http://www.cdcc.usp.br/cda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00C85A"/>
                </a:solidFill>
                <a:latin typeface="Century Gothic" panose="020B0502020202020204" pitchFamily="34" charset="0"/>
              </a:rPr>
              <a:t>Schiel</a:t>
            </a:r>
            <a:endParaRPr lang="pt-BR" sz="140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/>
            <a:r>
              <a:rPr lang="pt-BR" sz="1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1" y="-173421"/>
            <a:ext cx="117293" cy="3627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15370" tIns="57685" rIns="115370" bIns="57685" numCol="1" anchor="ctr" anchorCtr="0" compatLnSpc="1">
            <a:spAutoFit/>
          </a:bodyPr>
          <a:lstStyle/>
          <a:p>
            <a:endParaRPr lang="pt-BR"/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" y="19461"/>
            <a:ext cx="117293" cy="3627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15370" tIns="57685" rIns="115370" bIns="57685" numCol="1" anchor="ctr" anchorCtr="0" compatLnSpc="1">
            <a:spAutoFit/>
          </a:bodyPr>
          <a:lstStyle/>
          <a:p>
            <a:endParaRPr lang="pt-BR"/>
          </a:p>
        </p:txBody>
      </p:sp>
      <p:sp>
        <p:nvSpPr>
          <p:cNvPr id="18" name="Subtítulo 3"/>
          <p:cNvSpPr txBox="1"/>
          <p:nvPr/>
        </p:nvSpPr>
        <p:spPr bwMode="auto">
          <a:xfrm>
            <a:off x="0" y="1628800"/>
            <a:ext cx="9144000" cy="1752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Apresentação do minicurso</a:t>
            </a:r>
          </a:p>
          <a:p>
            <a:pPr marL="0" marR="0" lvl="0" indent="0" algn="ctr" defTabSz="11531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pt-BR" sz="3600" b="1" i="0" u="none" strike="noStrike" kern="0" cap="none" spc="0" normalizeH="0" baseline="0" noProof="0" dirty="0" smtClean="0">
                <a:ln w="34925"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Introdução à Astronomia</a:t>
            </a:r>
            <a:endParaRPr kumimoji="0" lang="pt-BR" sz="3600" b="1" i="0" u="none" strike="noStrike" kern="0" cap="none" spc="0" normalizeH="0" baseline="0" noProof="0" dirty="0" smtClean="0">
              <a:ln w="34925">
                <a:noFill/>
              </a:ln>
              <a:solidFill>
                <a:srgbClr val="00C8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29597"/>
            <a:ext cx="3710835" cy="371083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14235" b="-1412"/>
          <a:stretch/>
        </p:blipFill>
        <p:spPr>
          <a:xfrm>
            <a:off x="4663058" y="1052736"/>
            <a:ext cx="4458072" cy="280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980728"/>
            <a:ext cx="4797152" cy="2698398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300" y="260648"/>
            <a:ext cx="7992888" cy="72008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Astrofísica</a:t>
            </a:r>
            <a:endParaRPr lang="pt-BR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502"/>
            <a:ext cx="5004048" cy="323595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472" y="3637603"/>
            <a:ext cx="5137362" cy="32108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6597352"/>
            <a:ext cx="91628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 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das imagens: </a:t>
            </a:r>
            <a:r>
              <a:rPr lang="pt-B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sistema solar: https://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www.videoblocks.com; Evolução estelar: Wikipedia; Via Láctea: </a:t>
            </a:r>
            <a:r>
              <a:rPr lang="pt-BR" sz="9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apod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/</a:t>
            </a:r>
            <a:r>
              <a:rPr lang="pt-BR" sz="9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nasa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; </a:t>
            </a:r>
            <a:r>
              <a:rPr lang="pt-B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M31: https://medium.com 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endParaRPr lang="pt-BR" sz="9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 bwMode="auto">
          <a:xfrm>
            <a:off x="1309130" y="2883961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Solar </a:t>
            </a:r>
            <a:endParaRPr lang="pt-BR" sz="2000" kern="0" dirty="0"/>
          </a:p>
        </p:txBody>
      </p:sp>
      <p:sp>
        <p:nvSpPr>
          <p:cNvPr id="10" name="Subtítulo 2"/>
          <p:cNvSpPr txBox="1">
            <a:spLocks/>
          </p:cNvSpPr>
          <p:nvPr/>
        </p:nvSpPr>
        <p:spPr bwMode="auto">
          <a:xfrm>
            <a:off x="7544891" y="670388"/>
            <a:ext cx="1576239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Estelar</a:t>
            </a:r>
            <a:endParaRPr lang="pt-BR" sz="2000" kern="0" dirty="0"/>
          </a:p>
        </p:txBody>
      </p:sp>
      <p:sp>
        <p:nvSpPr>
          <p:cNvPr id="11" name="Subtítulo 2"/>
          <p:cNvSpPr txBox="1">
            <a:spLocks/>
          </p:cNvSpPr>
          <p:nvPr/>
        </p:nvSpPr>
        <p:spPr bwMode="auto">
          <a:xfrm>
            <a:off x="1884960" y="5828868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Galáctica</a:t>
            </a:r>
            <a:endParaRPr lang="pt-BR" sz="2000" kern="0" dirty="0"/>
          </a:p>
        </p:txBody>
      </p:sp>
      <p:sp>
        <p:nvSpPr>
          <p:cNvPr id="12" name="Subtítulo 2"/>
          <p:cNvSpPr txBox="1">
            <a:spLocks/>
          </p:cNvSpPr>
          <p:nvPr/>
        </p:nvSpPr>
        <p:spPr bwMode="auto">
          <a:xfrm>
            <a:off x="4252392" y="3823117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Extragaláctica</a:t>
            </a:r>
            <a:endParaRPr lang="pt-BR" sz="2000" kern="0" dirty="0"/>
          </a:p>
        </p:txBody>
      </p:sp>
    </p:spTree>
    <p:extLst>
      <p:ext uri="{BB962C8B-B14F-4D97-AF65-F5344CB8AC3E}">
        <p14:creationId xmlns:p14="http://schemas.microsoft.com/office/powerpoint/2010/main" val="237778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7056" y="224644"/>
            <a:ext cx="7992888" cy="792088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Cosmologia</a:t>
            </a:r>
          </a:p>
          <a:p>
            <a:pPr lvl="1" algn="l"/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-18834" y="6461828"/>
            <a:ext cx="916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geometrias do universo: http://socientifica.com.br; Big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Bang</a:t>
            </a: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: NASA / </a:t>
            </a: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GSFC;  </a:t>
            </a: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Multiverso: </a:t>
            </a:r>
            <a:r>
              <a:rPr lang="pt-BR" sz="10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Detlev</a:t>
            </a: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 Van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Ravenswaay</a:t>
            </a: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; componentes do universo: André Luiz da Silva/CDCC/USP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0" y="1169762"/>
            <a:ext cx="4166270" cy="234644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7" y="3860236"/>
            <a:ext cx="2611884" cy="242313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137" y="3860237"/>
            <a:ext cx="3274838" cy="245612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15" y="730032"/>
            <a:ext cx="4260614" cy="295580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12115" r="9886"/>
          <a:stretch/>
        </p:blipFill>
        <p:spPr>
          <a:xfrm>
            <a:off x="3135409" y="3860236"/>
            <a:ext cx="2520000" cy="24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94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72" y="780830"/>
            <a:ext cx="3452187" cy="362479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800740"/>
            <a:ext cx="2953668" cy="36920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2680" y="1891962"/>
            <a:ext cx="4381573" cy="215931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3992662"/>
            <a:ext cx="8404070" cy="2801357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Astronáutica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-18834" y="6485274"/>
            <a:ext cx="916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Ônibus espacial: Stanford University; Buzz Aldrin: NASA; Curiosity: NASA/JPL; Voyager: NASA; carro no espaço: SpaceX; Saturno V: NASA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3045372"/>
            <a:ext cx="3926078" cy="24537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0" y="2304331"/>
            <a:ext cx="4037086" cy="227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2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Astroquímica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834" y="6611779"/>
            <a:ext cx="9162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tabela periódica: </a:t>
            </a:r>
            <a:r>
              <a:rPr lang="en-US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Jennifer A. Johnson/The Ohio State University; NASA; 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ESA; </a:t>
            </a:r>
            <a:r>
              <a:rPr lang="en-US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moléculas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no </a:t>
            </a:r>
            <a:r>
              <a:rPr lang="en-US" sz="10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espaço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: NASA/</a:t>
            </a:r>
            <a:r>
              <a:rPr lang="en-US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jpi-caltech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/</a:t>
            </a:r>
            <a:r>
              <a:rPr lang="en-US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t.pyle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08720"/>
            <a:ext cx="9029476" cy="42639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3" y="3619540"/>
            <a:ext cx="4676037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68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9" y="2886075"/>
            <a:ext cx="5953125" cy="3971925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-2738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Astrobiologia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6" y="620688"/>
            <a:ext cx="6107996" cy="251216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1" y="2289451"/>
            <a:ext cx="6123561" cy="25185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5" y="4797152"/>
            <a:ext cx="3234077" cy="199588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-18834" y="6428655"/>
            <a:ext cx="916283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crédito/fonte das imagens: vida em potencial no Sistema Solar: NASA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astrobiology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; formação da vida: NASA/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Hrybyk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-Keith, Mary P.; Radiotelescópio: Wayne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England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; concepção artística de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exoplaneta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 em Alpha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Centauri:ESO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/L. Calçada;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aliens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: imgflip.com; disco voador: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pinterest</a:t>
            </a:r>
            <a:endParaRPr lang="pt-BR" sz="95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69" y="2566104"/>
            <a:ext cx="2104762" cy="2231048"/>
          </a:xfrm>
          <a:prstGeom prst="rect">
            <a:avLst/>
          </a:prstGeom>
        </p:spPr>
      </p:pic>
      <p:sp>
        <p:nvSpPr>
          <p:cNvPr id="12" name="Símbolo de 'Não' 11"/>
          <p:cNvSpPr/>
          <p:nvPr/>
        </p:nvSpPr>
        <p:spPr bwMode="auto">
          <a:xfrm>
            <a:off x="6980584" y="2971714"/>
            <a:ext cx="1512168" cy="1512000"/>
          </a:xfrm>
          <a:prstGeom prst="noSmoking">
            <a:avLst>
              <a:gd name="adj" fmla="val 11631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73" y="616650"/>
            <a:ext cx="2121765" cy="2121765"/>
          </a:xfrm>
          <a:prstGeom prst="rect">
            <a:avLst/>
          </a:prstGeom>
        </p:spPr>
      </p:pic>
      <p:sp>
        <p:nvSpPr>
          <p:cNvPr id="10" name="Símbolo de 'Não' 9"/>
          <p:cNvSpPr/>
          <p:nvPr/>
        </p:nvSpPr>
        <p:spPr bwMode="auto">
          <a:xfrm>
            <a:off x="6971295" y="903227"/>
            <a:ext cx="1512168" cy="1512000"/>
          </a:xfrm>
          <a:prstGeom prst="noSmoking">
            <a:avLst>
              <a:gd name="adj" fmla="val 11631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4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Arqueoastronomia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834" y="6611779"/>
            <a:ext cx="9162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Stonehenge, as grandes pirâmides e o templo de El Caracol: wikipedia; Estrela de Belém: Kevin </a:t>
            </a:r>
            <a:r>
              <a:rPr lang="pt-BR" sz="10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Carden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" y="1017190"/>
            <a:ext cx="4588849" cy="313189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10" y="1012574"/>
            <a:ext cx="4687824" cy="311505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138"/>
            <a:ext cx="5992887" cy="29263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16" y="3683392"/>
            <a:ext cx="3590544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80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Etnoastronomia</a:t>
            </a:r>
            <a:endParaRPr lang="pt-BR" sz="260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18834" y="6475040"/>
            <a:ext cx="9162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>
                <a:solidFill>
                  <a:schemeClr val="accent1"/>
                </a:solidFill>
                <a:latin typeface="Century Gothic" panose="020B0502020202020204" pitchFamily="34" charset="0"/>
              </a:rPr>
              <a:t>crédito/fonte das imagens: zodíaco de Dendera: Science Source Images; pedra do Sol maia: howstuffworks; constelação do homem velho: www.ebc.com.br; astrônomo chinês: www.tes.com; pictografia Anasazi: http://dawdlez.com; divindade indiana e o céu: www.astronomytrek.com</a:t>
            </a:r>
            <a:endParaRPr lang="pt-BR" sz="9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3" r="3250"/>
          <a:stretch/>
        </p:blipFill>
        <p:spPr>
          <a:xfrm>
            <a:off x="3193045" y="1056848"/>
            <a:ext cx="2839144" cy="249325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r="13446"/>
          <a:stretch/>
        </p:blipFill>
        <p:spPr>
          <a:xfrm>
            <a:off x="5832168" y="1056848"/>
            <a:ext cx="2988000" cy="268412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1" y="1016732"/>
            <a:ext cx="3312368" cy="34354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r="22017"/>
          <a:stretch/>
        </p:blipFill>
        <p:spPr>
          <a:xfrm>
            <a:off x="126932" y="3550099"/>
            <a:ext cx="4323082" cy="27883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r="21494"/>
          <a:stretch/>
        </p:blipFill>
        <p:spPr>
          <a:xfrm>
            <a:off x="3842722" y="3550099"/>
            <a:ext cx="2596739" cy="27213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31" y="2764061"/>
            <a:ext cx="2430837" cy="350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90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688032" y="908720"/>
            <a:ext cx="7772400" cy="1470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Indicações para estudos</a:t>
            </a:r>
            <a:b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708920"/>
            <a:ext cx="7920880" cy="1752600"/>
          </a:xfrm>
          <a:ln>
            <a:noFill/>
          </a:ln>
        </p:spPr>
        <p:txBody>
          <a:bodyPr/>
          <a:lstStyle/>
          <a:p>
            <a:pPr algn="l">
              <a:buClr>
                <a:srgbClr val="00C85A"/>
              </a:buClr>
              <a:buFont typeface="Wingdings" panose="05000000000000000000" pitchFamily="2" charset="2"/>
              <a:buChar char="v"/>
            </a:pPr>
            <a:r>
              <a:rPr lang="pt-BR" b="0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2"/>
              </a:rPr>
              <a:t>Site do Observatório</a:t>
            </a:r>
            <a:endParaRPr lang="pt-BR" b="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C85A"/>
              </a:buClr>
            </a:pPr>
            <a:endParaRPr lang="pt-BR" b="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C85A"/>
              </a:buClr>
              <a:buFont typeface="Wingdings" panose="05000000000000000000" pitchFamily="2" charset="2"/>
              <a:buChar char="v"/>
            </a:pPr>
            <a:r>
              <a:rPr lang="pt-BR" b="0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3" action="ppaction://hlinkfile"/>
              </a:rPr>
              <a:t>Material de estudo para </a:t>
            </a:r>
            <a:r>
              <a:rPr lang="pt-BR" b="0" i="1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3" action="ppaction://hlinkfile"/>
              </a:rPr>
              <a:t>download</a:t>
            </a:r>
            <a:endParaRPr lang="pt-BR" b="0" i="1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C85A"/>
              </a:buClr>
            </a:pPr>
            <a:endParaRPr lang="pt-BR" b="0" i="1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404664"/>
            <a:ext cx="784887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Objetivo: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5536" y="1906954"/>
            <a:ext cx="8424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introduzir conceitos básicos de Astronomia para o público interessado, sem formação prévia sobre o assunto, por meio de:</a:t>
            </a:r>
          </a:p>
          <a:p>
            <a:pPr algn="l"/>
            <a:endParaRPr lang="pt-BR" sz="280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aulas presenciais com recursos multimídia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pt-BR" sz="280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atividades práticas utilizando recursos do Observatório</a:t>
            </a: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836108"/>
            <a:ext cx="7848872" cy="36009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Público-alvo: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interessados em geral com idade igual ou superior a 14 anos. </a:t>
            </a:r>
            <a:b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539552" y="-315416"/>
            <a:ext cx="7772400" cy="1470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Duração e horário: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4749" y="1340768"/>
            <a:ext cx="7979410" cy="4752682"/>
          </a:xfrm>
        </p:spPr>
        <p:txBody>
          <a:bodyPr/>
          <a:lstStyle/>
          <a:p>
            <a:pPr algn="l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Oito semanas </a:t>
            </a:r>
            <a:b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(02 de março a 27 de abril - 2018)</a:t>
            </a:r>
          </a:p>
          <a:p>
            <a:pPr lvl="1" algn="l">
              <a:buClr>
                <a:srgbClr val="00B050"/>
              </a:buClr>
              <a:buFont typeface="Wingdings" panose="05000000000000000000" pitchFamily="2" charset="2"/>
            </a:pPr>
            <a:r>
              <a:rPr lang="pt-BR" sz="24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Atenção: </a:t>
            </a:r>
            <a:r>
              <a:rPr lang="pt-BR" sz="245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não haverá aula no dia </a:t>
            </a:r>
            <a:r>
              <a:rPr lang="pt-BR" sz="24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30 de março</a:t>
            </a:r>
            <a:r>
              <a:rPr lang="pt-BR" sz="245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em virtude do feriado da Sexta-Feira Santa.</a:t>
            </a:r>
          </a:p>
          <a:p>
            <a:pPr algn="l">
              <a:buClr>
                <a:srgbClr val="00B050"/>
              </a:buClr>
            </a:pPr>
            <a:endParaRPr lang="pt-BR" sz="280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Sempre às sextas-feiras, das 15:00h às 17:00h</a:t>
            </a:r>
          </a:p>
          <a:p>
            <a:pPr algn="l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pt-BR" sz="2800" dirty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t-BR" sz="2800" dirty="0">
                <a:solidFill>
                  <a:srgbClr val="00C85A"/>
                </a:solidFill>
                <a:latin typeface="Century Gothic" panose="020B0502020202020204" pitchFamily="34" charset="0"/>
              </a:rPr>
              <a:t> Carga horária de 16 horas</a:t>
            </a:r>
          </a:p>
          <a:p>
            <a:pPr algn="l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589890"/>
            <a:ext cx="7848872" cy="40934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Certificado de participação: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Será concedido para os participantes que obtiverem 85% de presença (ou seja, máximo de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falta 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para ter direito ao certificado)</a:t>
            </a:r>
            <a:b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90381"/>
            <a:ext cx="784887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Programação do Curso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1560" y="1052736"/>
            <a:ext cx="792088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02 de março: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apresentação do curso; visão geral da Astronomia; reconhecimento do céu; </a:t>
            </a:r>
            <a:r>
              <a:rPr lang="pt-BR" sz="2800" b="0" i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software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Stellarium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(André)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539552" y="2564904"/>
            <a:ext cx="784887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09 de março: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conceitos de Astrometria; estações do ano (André)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539552" y="3717032"/>
            <a:ext cx="784887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 de março: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fases da Lua, eclipses e marés (André)</a:t>
            </a:r>
            <a:endParaRPr lang="pt-BR" sz="2800" dirty="0"/>
          </a:p>
        </p:txBody>
      </p:sp>
      <p:sp>
        <p:nvSpPr>
          <p:cNvPr id="6" name="Retângulo 5"/>
          <p:cNvSpPr/>
          <p:nvPr/>
        </p:nvSpPr>
        <p:spPr>
          <a:xfrm>
            <a:off x="576064" y="4797152"/>
            <a:ext cx="7956376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23 de março: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Solar: movimento planetário e características dos principais corpos do Sistema Solar (André);</a:t>
            </a: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307006" y="1230134"/>
            <a:ext cx="8568952" cy="4920952"/>
          </a:xfrm>
        </p:spPr>
        <p:txBody>
          <a:bodyPr/>
          <a:lstStyle/>
          <a:p>
            <a:pPr lvl="0" algn="l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06 de abril: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planeta Terra e o Sol (Jorge);</a:t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 de abril: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estrelas: brilhos, cores, distâncias e tamanhos; evolução estelar (André);</a:t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800" dirty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20 de abril:</a:t>
            </a:r>
            <a:r>
              <a:rPr lang="pt-BR" sz="2800" dirty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Via Láctea e outras galáxias; Cosmologia (André);</a:t>
            </a:r>
            <a:endParaRPr lang="pt-BR" sz="2800" b="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l"/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ct val="0"/>
              </a:spcBef>
              <a:buClrTx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27 de abril: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telescópios e equipamentos de observação do céu (Jorge);</a:t>
            </a: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2564904"/>
            <a:ext cx="9144000" cy="108012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 e suas </a:t>
            </a:r>
          </a:p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diversas áreas de estudos</a:t>
            </a:r>
          </a:p>
          <a:p>
            <a:pPr lvl="1"/>
            <a:endParaRPr lang="pt-BR" sz="2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26064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300" y="44624"/>
            <a:ext cx="7992888" cy="468052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 Fundamental</a:t>
            </a:r>
          </a:p>
          <a:p>
            <a:pPr algn="l">
              <a:buClr>
                <a:srgbClr val="00C85A"/>
              </a:buClr>
              <a:buFont typeface="Courier New" panose="02070309020205020404" pitchFamily="49" charset="0"/>
              <a:buChar char="o"/>
            </a:pPr>
            <a:endParaRPr lang="pt-BR" sz="260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l"/>
            <a:endParaRPr 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91" y="771605"/>
            <a:ext cx="2741443" cy="31289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8" y="2740351"/>
            <a:ext cx="2740820" cy="36439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795645"/>
            <a:ext cx="3972774" cy="38893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459" y="767239"/>
            <a:ext cx="2429045" cy="30848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3804620"/>
            <a:ext cx="3451135" cy="257972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685" y="3803404"/>
            <a:ext cx="3797315" cy="258093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6381328"/>
            <a:ext cx="9144000" cy="40011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Crédito </a:t>
            </a:r>
            <a:r>
              <a:rPr lang="pt-B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das imagens: </a:t>
            </a:r>
            <a:r>
              <a:rPr lang="pt-BR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esfera armilar, astrolábio e relógio de Sol: wikipedia;  globo celeste: http://www.mhs.ox.ac.uk; planetário: http://www.my-time-machines.net; telúrio: https://</a:t>
            </a:r>
            <a:r>
              <a:rPr lang="pt-B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auction.catawiki.com </a:t>
            </a:r>
            <a:endParaRPr lang="pt-BR" sz="1000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 bwMode="auto">
          <a:xfrm>
            <a:off x="299914" y="2088211"/>
            <a:ext cx="2255862" cy="551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Astrometria</a:t>
            </a:r>
            <a:endParaRPr lang="pt-BR" sz="2000" kern="0" dirty="0"/>
          </a:p>
        </p:txBody>
      </p:sp>
      <p:sp>
        <p:nvSpPr>
          <p:cNvPr id="13" name="Subtítulo 2"/>
          <p:cNvSpPr txBox="1">
            <a:spLocks/>
          </p:cNvSpPr>
          <p:nvPr/>
        </p:nvSpPr>
        <p:spPr bwMode="auto">
          <a:xfrm>
            <a:off x="2976727" y="3098233"/>
            <a:ext cx="3418903" cy="588978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Mecânica Celeste</a:t>
            </a:r>
            <a:endParaRPr lang="pt-BR" sz="2000" kern="0" dirty="0"/>
          </a:p>
        </p:txBody>
      </p:sp>
      <p:sp>
        <p:nvSpPr>
          <p:cNvPr id="14" name="Subtítulo 2"/>
          <p:cNvSpPr txBox="1">
            <a:spLocks/>
          </p:cNvSpPr>
          <p:nvPr/>
        </p:nvSpPr>
        <p:spPr bwMode="auto">
          <a:xfrm>
            <a:off x="6144717" y="5330481"/>
            <a:ext cx="2171699" cy="49474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Gnomônica</a:t>
            </a:r>
            <a:endParaRPr lang="pt-BR" sz="2000" kern="0" dirty="0"/>
          </a:p>
        </p:txBody>
      </p:sp>
      <p:sp>
        <p:nvSpPr>
          <p:cNvPr id="15" name="Subtítulo 2"/>
          <p:cNvSpPr txBox="1">
            <a:spLocks/>
          </p:cNvSpPr>
          <p:nvPr/>
        </p:nvSpPr>
        <p:spPr bwMode="auto">
          <a:xfrm>
            <a:off x="326217" y="5340601"/>
            <a:ext cx="2085543" cy="493936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Uranografia</a:t>
            </a:r>
            <a:endParaRPr lang="pt-BR" sz="2000" kern="0" dirty="0"/>
          </a:p>
        </p:txBody>
      </p:sp>
      <p:sp>
        <p:nvSpPr>
          <p:cNvPr id="16" name="Subtítulo 2"/>
          <p:cNvSpPr txBox="1">
            <a:spLocks/>
          </p:cNvSpPr>
          <p:nvPr/>
        </p:nvSpPr>
        <p:spPr bwMode="auto">
          <a:xfrm>
            <a:off x="6808131" y="3184735"/>
            <a:ext cx="2512343" cy="6335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Navegação</a:t>
            </a:r>
            <a:endParaRPr lang="pt-BR" sz="2000" kern="0" dirty="0"/>
          </a:p>
        </p:txBody>
      </p:sp>
      <p:sp>
        <p:nvSpPr>
          <p:cNvPr id="17" name="Subtítulo 2"/>
          <p:cNvSpPr txBox="1">
            <a:spLocks/>
          </p:cNvSpPr>
          <p:nvPr/>
        </p:nvSpPr>
        <p:spPr bwMode="auto">
          <a:xfrm>
            <a:off x="2992030" y="5330481"/>
            <a:ext cx="2085543" cy="499346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Fenômenos</a:t>
            </a:r>
            <a:endParaRPr lang="pt-BR" sz="2000" kern="0" dirty="0"/>
          </a:p>
        </p:txBody>
      </p:sp>
    </p:spTree>
    <p:extLst>
      <p:ext uri="{BB962C8B-B14F-4D97-AF65-F5344CB8AC3E}">
        <p14:creationId xmlns:p14="http://schemas.microsoft.com/office/powerpoint/2010/main" val="384646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566</TotalTime>
  <Words>487</Words>
  <Application>Microsoft Office PowerPoint</Application>
  <PresentationFormat>Apresentação na tela (4:3)</PresentationFormat>
  <Paragraphs>78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Aharoni</vt:lpstr>
      <vt:lpstr>Arial</vt:lpstr>
      <vt:lpstr>Calibri</vt:lpstr>
      <vt:lpstr>Century Gothic</vt:lpstr>
      <vt:lpstr>Courier New</vt:lpstr>
      <vt:lpstr>Times New Roman</vt:lpstr>
      <vt:lpstr>Wingdings</vt:lpstr>
      <vt:lpstr>Blank Presentation</vt:lpstr>
      <vt:lpstr>Apresentação do PowerPoint</vt:lpstr>
      <vt:lpstr>Objetivo:</vt:lpstr>
      <vt:lpstr>Público-alvo:  interessados em geral com idade igual ou superior a 14 anos.      </vt:lpstr>
      <vt:lpstr>Duração e horário:</vt:lpstr>
      <vt:lpstr>Certificado de participação:  Será concedido para os participantes que obtiverem 85% de presença (ou seja, máximo de 1 falta para ter direito ao certificado)    </vt:lpstr>
      <vt:lpstr>Programação do Curso </vt:lpstr>
      <vt:lpstr>Apresentação do PowerPoint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Indicações para estudos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Observatório</cp:lastModifiedBy>
  <cp:revision>563</cp:revision>
  <cp:lastPrinted>2000-05-01T12:23:00Z</cp:lastPrinted>
  <dcterms:created xsi:type="dcterms:W3CDTF">1995-06-17T23:31:00Z</dcterms:created>
  <dcterms:modified xsi:type="dcterms:W3CDTF">2018-03-02T18:36:42Z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1033-10.2.0.5934</vt:lpwstr>
  </property>
</Properties>
</file>