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961" r:id="rId2"/>
    <p:sldId id="1028" r:id="rId3"/>
    <p:sldId id="1016" r:id="rId4"/>
    <p:sldId id="1017" r:id="rId5"/>
    <p:sldId id="1018" r:id="rId6"/>
    <p:sldId id="1019" r:id="rId7"/>
    <p:sldId id="1020" r:id="rId8"/>
    <p:sldId id="1021" r:id="rId9"/>
    <p:sldId id="1022" r:id="rId10"/>
    <p:sldId id="1023" r:id="rId11"/>
    <p:sldId id="1024" r:id="rId12"/>
    <p:sldId id="1025" r:id="rId13"/>
    <p:sldId id="1026" r:id="rId14"/>
    <p:sldId id="1027" r:id="rId15"/>
    <p:sldId id="996" r:id="rId16"/>
    <p:sldId id="980" r:id="rId17"/>
    <p:sldId id="1001" r:id="rId18"/>
    <p:sldId id="1029" r:id="rId19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143C2B"/>
    <a:srgbClr val="005392"/>
    <a:srgbClr val="FFFFCC"/>
    <a:srgbClr val="000066"/>
    <a:srgbClr val="0000FF"/>
    <a:srgbClr val="0066FF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llarium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GFqYyO41cY&amp;feature=youtu.be" TargetMode="External"/><Relationship Id="rId2" Type="http://schemas.openxmlformats.org/officeDocument/2006/relationships/hyperlink" Target="https://www.youtube.com/watch?v=vwpUFoIdVoY&amp;feature=youtu.be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0jq982UC0js&amp;feature=youtu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60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 céu à noite </a:t>
            </a: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70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284380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69" y="12212"/>
            <a:ext cx="2388035" cy="23880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11571" y="633388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lum bright="42000" contrast="61000"/>
          </a:blip>
          <a:srcRect/>
          <a:stretch>
            <a:fillRect/>
          </a:stretch>
        </p:blipFill>
        <p:spPr bwMode="auto">
          <a:xfrm>
            <a:off x="114300" y="635000"/>
            <a:ext cx="8915400" cy="556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57263"/>
            <a:ext cx="8915400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48"/>
          <p:cNvGrpSpPr/>
          <p:nvPr/>
        </p:nvGrpSpPr>
        <p:grpSpPr bwMode="auto">
          <a:xfrm>
            <a:off x="4773613" y="5883275"/>
            <a:ext cx="2870200" cy="571500"/>
            <a:chOff x="6273801" y="2863702"/>
            <a:chExt cx="2870230" cy="572084"/>
          </a:xfrm>
        </p:grpSpPr>
        <p:sp>
          <p:nvSpPr>
            <p:cNvPr id="31751" name="CaixaDeTexto 27"/>
            <p:cNvSpPr txBox="1">
              <a:spLocks noChangeArrowheads="1"/>
            </p:cNvSpPr>
            <p:nvPr/>
          </p:nvSpPr>
          <p:spPr bwMode="auto">
            <a:xfrm>
              <a:off x="6357944" y="2981295"/>
              <a:ext cx="2786087" cy="3388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/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pt-BR">
                  <a:solidFill>
                    <a:srgbClr val="FF0000"/>
                  </a:solidFill>
                  <a:latin typeface="Century Gothic" panose="020B0502020202020204" pitchFamily="34" charset="0"/>
                </a:rPr>
                <a:t>E</a:t>
              </a:r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       Ponto Cardeal Leste</a:t>
              </a:r>
            </a:p>
          </p:txBody>
        </p:sp>
        <p:sp>
          <p:nvSpPr>
            <p:cNvPr id="31752" name="Elipse 37"/>
            <p:cNvSpPr>
              <a:spLocks noChangeArrowheads="1"/>
            </p:cNvSpPr>
            <p:nvPr/>
          </p:nvSpPr>
          <p:spPr bwMode="auto">
            <a:xfrm>
              <a:off x="6273801" y="2863702"/>
              <a:ext cx="571507" cy="572084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Conector de seta reta 36"/>
          <p:cNvCxnSpPr/>
          <p:nvPr/>
        </p:nvCxnSpPr>
        <p:spPr bwMode="auto">
          <a:xfrm rot="16200000" flipV="1">
            <a:off x="3964782" y="4036219"/>
            <a:ext cx="857250" cy="3571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750" name="Título 1"/>
          <p:cNvSpPr>
            <a:spLocks noGrp="1"/>
          </p:cNvSpPr>
          <p:nvPr>
            <p:ph type="title"/>
          </p:nvPr>
        </p:nvSpPr>
        <p:spPr>
          <a:xfrm>
            <a:off x="714375" y="26927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e o ponto cardeal leste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9010" r="1203" b="3482"/>
          <a:stretch>
            <a:fillRect/>
          </a:stretch>
        </p:blipFill>
        <p:spPr>
          <a:xfrm>
            <a:off x="0" y="1350010"/>
            <a:ext cx="9108067" cy="5508041"/>
          </a:xfrm>
          <a:prstGeom prst="rect">
            <a:avLst/>
          </a:prstGeom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49530" y="179070"/>
            <a:ext cx="910717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Escorpião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941830" y="3594735"/>
            <a:ext cx="2103120" cy="1152525"/>
            <a:chOff x="3058" y="5661"/>
            <a:chExt cx="3312" cy="1815"/>
          </a:xfrm>
        </p:grpSpPr>
        <p:cxnSp>
          <p:nvCxnSpPr>
            <p:cNvPr id="82" name="Conector reto 32"/>
            <p:cNvCxnSpPr>
              <a:cxnSpLocks noChangeShapeType="1"/>
            </p:cNvCxnSpPr>
            <p:nvPr/>
          </p:nvCxnSpPr>
          <p:spPr bwMode="auto">
            <a:xfrm>
              <a:off x="4380" y="6143"/>
              <a:ext cx="643" cy="1333"/>
            </a:xfrm>
            <a:prstGeom prst="straightConnector1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arrow" w="sm" len="sm"/>
            </a:ln>
          </p:spPr>
        </p:cxnSp>
        <p:cxnSp>
          <p:nvCxnSpPr>
            <p:cNvPr id="83" name="Conector reto 32"/>
            <p:cNvCxnSpPr>
              <a:cxnSpLocks noChangeShapeType="1"/>
            </p:cNvCxnSpPr>
            <p:nvPr/>
          </p:nvCxnSpPr>
          <p:spPr bwMode="auto">
            <a:xfrm flipH="1">
              <a:off x="5171" y="6158"/>
              <a:ext cx="379" cy="1318"/>
            </a:xfrm>
            <a:prstGeom prst="straightConnector1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arrow" w="sm" len="sm"/>
            </a:ln>
          </p:spPr>
        </p:cxnSp>
        <p:sp>
          <p:nvSpPr>
            <p:cNvPr id="91" name="CaixaDeTexto 41"/>
            <p:cNvSpPr txBox="1">
              <a:spLocks noChangeArrowheads="1"/>
            </p:cNvSpPr>
            <p:nvPr/>
          </p:nvSpPr>
          <p:spPr bwMode="auto">
            <a:xfrm>
              <a:off x="3058" y="5661"/>
              <a:ext cx="2587" cy="5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Shaula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" name="CaixaDeTexto 41"/>
            <p:cNvSpPr txBox="1">
              <a:spLocks noChangeArrowheads="1"/>
            </p:cNvSpPr>
            <p:nvPr/>
          </p:nvSpPr>
          <p:spPr bwMode="auto">
            <a:xfrm>
              <a:off x="4964" y="5661"/>
              <a:ext cx="1406" cy="5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Lesath</a:t>
              </a:r>
            </a:p>
          </p:txBody>
        </p:sp>
      </p:grpSp>
      <p:sp>
        <p:nvSpPr>
          <p:cNvPr id="34" name="CaixaDeTexto 29"/>
          <p:cNvSpPr txBox="1">
            <a:spLocks noChangeArrowheads="1"/>
          </p:cNvSpPr>
          <p:nvPr/>
        </p:nvSpPr>
        <p:spPr bwMode="auto">
          <a:xfrm>
            <a:off x="7779385" y="4794885"/>
            <a:ext cx="1399540" cy="702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Cruzeiro </a:t>
            </a:r>
          </a:p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do Sul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CaixaDeTexto 29"/>
          <p:cNvSpPr txBox="1">
            <a:spLocks noChangeArrowheads="1"/>
          </p:cNvSpPr>
          <p:nvPr/>
        </p:nvSpPr>
        <p:spPr bwMode="auto">
          <a:xfrm>
            <a:off x="621382" y="5817334"/>
            <a:ext cx="2411760" cy="398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Sagitário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50"/>
          <p:cNvGrpSpPr/>
          <p:nvPr/>
        </p:nvGrpSpPr>
        <p:grpSpPr bwMode="auto">
          <a:xfrm>
            <a:off x="5709286" y="5631545"/>
            <a:ext cx="1289115" cy="357189"/>
            <a:chOff x="4812350" y="4496490"/>
            <a:chExt cx="1289124" cy="357191"/>
          </a:xfrm>
        </p:grpSpPr>
        <p:sp>
          <p:nvSpPr>
            <p:cNvPr id="7" name="Elipse 24"/>
            <p:cNvSpPr>
              <a:spLocks noChangeArrowheads="1"/>
            </p:cNvSpPr>
            <p:nvPr/>
          </p:nvSpPr>
          <p:spPr bwMode="auto">
            <a:xfrm>
              <a:off x="5744284" y="449649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" name="CaixaDeTexto 30"/>
            <p:cNvSpPr txBox="1">
              <a:spLocks noChangeArrowheads="1"/>
            </p:cNvSpPr>
            <p:nvPr/>
          </p:nvSpPr>
          <p:spPr bwMode="auto">
            <a:xfrm>
              <a:off x="4812350" y="4496490"/>
              <a:ext cx="932186" cy="337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Symbol" panose="05050102010706020507" charset="0"/>
                </a:rPr>
                <a:t>a </a:t>
              </a:r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Cen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17715" y="5179695"/>
            <a:ext cx="932180" cy="730250"/>
            <a:chOff x="11209" y="8157"/>
            <a:chExt cx="1468" cy="1150"/>
          </a:xfrm>
        </p:grpSpPr>
        <p:sp>
          <p:nvSpPr>
            <p:cNvPr id="9" name="Elipse 24"/>
            <p:cNvSpPr>
              <a:spLocks noChangeArrowheads="1"/>
            </p:cNvSpPr>
            <p:nvPr/>
          </p:nvSpPr>
          <p:spPr bwMode="auto">
            <a:xfrm>
              <a:off x="11209" y="8745"/>
              <a:ext cx="563" cy="563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2" name="CaixaDeTexto 30"/>
            <p:cNvSpPr txBox="1">
              <a:spLocks noChangeArrowheads="1"/>
            </p:cNvSpPr>
            <p:nvPr/>
          </p:nvSpPr>
          <p:spPr bwMode="auto">
            <a:xfrm>
              <a:off x="11209" y="8157"/>
              <a:ext cx="1468" cy="5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Symbol" panose="05050102010706020507" charset="0"/>
                </a:rPr>
                <a:t>b </a:t>
              </a:r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Cen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55370" y="4699000"/>
            <a:ext cx="1186180" cy="912495"/>
            <a:chOff x="1662" y="7400"/>
            <a:chExt cx="1868" cy="1437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116" y="7788"/>
              <a:ext cx="332" cy="46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2427" y="7400"/>
              <a:ext cx="570" cy="2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Straight Connector 19"/>
            <p:cNvCxnSpPr/>
            <p:nvPr/>
          </p:nvCxnSpPr>
          <p:spPr>
            <a:xfrm flipV="1">
              <a:off x="2113" y="7456"/>
              <a:ext cx="212" cy="51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Straight Connector 20"/>
            <p:cNvCxnSpPr/>
            <p:nvPr/>
          </p:nvCxnSpPr>
          <p:spPr>
            <a:xfrm flipV="1">
              <a:off x="3530" y="7539"/>
              <a:ext cx="0" cy="68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Straight Connector 21"/>
            <p:cNvCxnSpPr/>
            <p:nvPr/>
          </p:nvCxnSpPr>
          <p:spPr>
            <a:xfrm flipH="1">
              <a:off x="3118" y="7484"/>
              <a:ext cx="330" cy="18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" name="Straight Connector 22"/>
            <p:cNvCxnSpPr/>
            <p:nvPr/>
          </p:nvCxnSpPr>
          <p:spPr>
            <a:xfrm flipH="1">
              <a:off x="2040" y="8128"/>
              <a:ext cx="55" cy="65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Straight Connector 23"/>
            <p:cNvCxnSpPr/>
            <p:nvPr/>
          </p:nvCxnSpPr>
          <p:spPr>
            <a:xfrm flipH="1">
              <a:off x="2141" y="8413"/>
              <a:ext cx="1297" cy="42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690" y="8754"/>
              <a:ext cx="248" cy="8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Straight Connector 25"/>
            <p:cNvCxnSpPr/>
            <p:nvPr/>
          </p:nvCxnSpPr>
          <p:spPr>
            <a:xfrm flipH="1">
              <a:off x="1792" y="8091"/>
              <a:ext cx="229" cy="12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Straight Connector 26"/>
            <p:cNvCxnSpPr/>
            <p:nvPr/>
          </p:nvCxnSpPr>
          <p:spPr>
            <a:xfrm flipH="1">
              <a:off x="1662" y="8340"/>
              <a:ext cx="74" cy="3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Straight Connector 27"/>
            <p:cNvCxnSpPr/>
            <p:nvPr/>
          </p:nvCxnSpPr>
          <p:spPr>
            <a:xfrm flipV="1">
              <a:off x="2218" y="7770"/>
              <a:ext cx="750" cy="2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2" name="Group 31"/>
          <p:cNvGrpSpPr/>
          <p:nvPr/>
        </p:nvGrpSpPr>
        <p:grpSpPr>
          <a:xfrm>
            <a:off x="8421370" y="5659755"/>
            <a:ext cx="400050" cy="580390"/>
            <a:chOff x="13266" y="8900"/>
            <a:chExt cx="630" cy="914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3443" y="8900"/>
              <a:ext cx="234" cy="9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13266" y="9161"/>
              <a:ext cx="631" cy="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6" name="Group 45"/>
          <p:cNvGrpSpPr/>
          <p:nvPr/>
        </p:nvGrpSpPr>
        <p:grpSpPr>
          <a:xfrm>
            <a:off x="3186430" y="2295525"/>
            <a:ext cx="1163955" cy="3006725"/>
            <a:chOff x="5018" y="3615"/>
            <a:chExt cx="1833" cy="4735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6125" y="3615"/>
              <a:ext cx="120" cy="94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Straight Connector 10"/>
            <p:cNvCxnSpPr/>
            <p:nvPr/>
          </p:nvCxnSpPr>
          <p:spPr>
            <a:xfrm flipH="1">
              <a:off x="6245" y="4403"/>
              <a:ext cx="607" cy="24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" name="Straight Connector 35"/>
            <p:cNvCxnSpPr/>
            <p:nvPr/>
          </p:nvCxnSpPr>
          <p:spPr>
            <a:xfrm flipV="1">
              <a:off x="6188" y="3939"/>
              <a:ext cx="402" cy="67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" name="Straight Connector 36"/>
            <p:cNvCxnSpPr/>
            <p:nvPr/>
          </p:nvCxnSpPr>
          <p:spPr>
            <a:xfrm>
              <a:off x="5887" y="5361"/>
              <a:ext cx="64" cy="92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6016" y="6474"/>
              <a:ext cx="172" cy="3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6281" y="6987"/>
              <a:ext cx="223" cy="4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" name="Straight Connector 40"/>
            <p:cNvCxnSpPr/>
            <p:nvPr/>
          </p:nvCxnSpPr>
          <p:spPr>
            <a:xfrm flipH="1">
              <a:off x="6245" y="7611"/>
              <a:ext cx="237" cy="27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" name="Straight Connector 41"/>
            <p:cNvCxnSpPr/>
            <p:nvPr/>
          </p:nvCxnSpPr>
          <p:spPr>
            <a:xfrm flipH="1">
              <a:off x="5679" y="8027"/>
              <a:ext cx="430" cy="29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5133" y="8250"/>
              <a:ext cx="359" cy="1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" name="Straight Connector 43"/>
            <p:cNvCxnSpPr/>
            <p:nvPr/>
          </p:nvCxnSpPr>
          <p:spPr>
            <a:xfrm flipH="1">
              <a:off x="5018" y="8056"/>
              <a:ext cx="7" cy="10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" name="Straight Connector 44"/>
            <p:cNvCxnSpPr/>
            <p:nvPr/>
          </p:nvCxnSpPr>
          <p:spPr>
            <a:xfrm flipV="1">
              <a:off x="5025" y="7654"/>
              <a:ext cx="29" cy="25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" name="Grupo 46"/>
          <p:cNvGrpSpPr/>
          <p:nvPr/>
        </p:nvGrpSpPr>
        <p:grpSpPr bwMode="auto">
          <a:xfrm>
            <a:off x="2746376" y="2667225"/>
            <a:ext cx="1214739" cy="645253"/>
            <a:chOff x="4298949" y="2855181"/>
            <a:chExt cx="1214747" cy="645257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298949" y="2855181"/>
              <a:ext cx="1107447" cy="3365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Antares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68" name="Elipse 38"/>
            <p:cNvSpPr>
              <a:spLocks noChangeArrowheads="1"/>
            </p:cNvSpPr>
            <p:nvPr/>
          </p:nvSpPr>
          <p:spPr bwMode="auto">
            <a:xfrm>
              <a:off x="515650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48" name="CaixaDeTexto 29"/>
          <p:cNvSpPr txBox="1">
            <a:spLocks noChangeArrowheads="1"/>
          </p:cNvSpPr>
          <p:nvPr/>
        </p:nvSpPr>
        <p:spPr bwMode="auto">
          <a:xfrm>
            <a:off x="3833847" y="2356584"/>
            <a:ext cx="2411760" cy="398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Escorpião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rcRect l="23341" t="4569" r="16706" b="25502"/>
          <a:stretch>
            <a:fillRect/>
          </a:stretch>
        </p:blipFill>
        <p:spPr>
          <a:xfrm>
            <a:off x="6985" y="1306195"/>
            <a:ext cx="9108067" cy="554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620" y="107315"/>
            <a:ext cx="910717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Escorpião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44000" contrast="58000"/>
          </a:blip>
          <a:srcRect/>
          <a:stretch>
            <a:fillRect/>
          </a:stretch>
        </p:blipFill>
        <p:spPr bwMode="auto">
          <a:xfrm>
            <a:off x="100013" y="947738"/>
            <a:ext cx="8943975" cy="555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Ursa Menor e Ursa Maior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57250"/>
            <a:ext cx="8915400" cy="571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357188" y="0"/>
            <a:ext cx="8501062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  <a:t>Polaris e o Ponto Cardeal Norte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4202113" y="5799138"/>
            <a:ext cx="500062" cy="500062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714875" y="5929313"/>
            <a:ext cx="250031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Ponto Cardeal Norte</a:t>
            </a:r>
          </a:p>
        </p:txBody>
      </p:sp>
      <p:cxnSp>
        <p:nvCxnSpPr>
          <p:cNvPr id="8" name="Conector reto 7"/>
          <p:cNvCxnSpPr/>
          <p:nvPr/>
        </p:nvCxnSpPr>
        <p:spPr bwMode="auto">
          <a:xfrm rot="5400000">
            <a:off x="4464844" y="1821657"/>
            <a:ext cx="1857375" cy="1785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 rot="5400000">
            <a:off x="3606800" y="4821238"/>
            <a:ext cx="1643063" cy="15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9" name="Grupo 46"/>
          <p:cNvGrpSpPr/>
          <p:nvPr/>
        </p:nvGrpSpPr>
        <p:grpSpPr bwMode="auto">
          <a:xfrm>
            <a:off x="6241399" y="1453246"/>
            <a:ext cx="1354937" cy="370087"/>
            <a:chOff x="5178176" y="3143248"/>
            <a:chExt cx="1354944" cy="370090"/>
          </a:xfrm>
        </p:grpSpPr>
        <p:sp>
          <p:nvSpPr>
            <p:cNvPr id="10" name="CaixaDeTexto 9"/>
            <p:cNvSpPr txBox="1">
              <a:spLocks noChangeArrowheads="1"/>
            </p:cNvSpPr>
            <p:nvPr/>
          </p:nvSpPr>
          <p:spPr bwMode="auto">
            <a:xfrm>
              <a:off x="5437228" y="3174782"/>
              <a:ext cx="1095892" cy="3385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Dubhe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upo 46"/>
          <p:cNvGrpSpPr/>
          <p:nvPr/>
        </p:nvGrpSpPr>
        <p:grpSpPr bwMode="auto">
          <a:xfrm>
            <a:off x="6598858" y="1002214"/>
            <a:ext cx="1348574" cy="381893"/>
            <a:chOff x="5178176" y="3118542"/>
            <a:chExt cx="1348581" cy="381896"/>
          </a:xfrm>
        </p:grpSpPr>
        <p:sp>
          <p:nvSpPr>
            <p:cNvPr id="14" name="CaixaDeTexto 13"/>
            <p:cNvSpPr txBox="1">
              <a:spLocks noChangeArrowheads="1"/>
            </p:cNvSpPr>
            <p:nvPr/>
          </p:nvSpPr>
          <p:spPr bwMode="auto">
            <a:xfrm>
              <a:off x="5430865" y="3118542"/>
              <a:ext cx="1095892" cy="338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Merak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upo 46"/>
          <p:cNvGrpSpPr/>
          <p:nvPr/>
        </p:nvGrpSpPr>
        <p:grpSpPr bwMode="auto">
          <a:xfrm>
            <a:off x="4243492" y="3594501"/>
            <a:ext cx="1354937" cy="370087"/>
            <a:chOff x="5178176" y="3143248"/>
            <a:chExt cx="1354944" cy="370090"/>
          </a:xfrm>
        </p:grpSpPr>
        <p:sp>
          <p:nvSpPr>
            <p:cNvPr id="17" name="CaixaDeTexto 16"/>
            <p:cNvSpPr txBox="1">
              <a:spLocks noChangeArrowheads="1"/>
            </p:cNvSpPr>
            <p:nvPr/>
          </p:nvSpPr>
          <p:spPr bwMode="auto">
            <a:xfrm>
              <a:off x="5437228" y="3174782"/>
              <a:ext cx="1095892" cy="3385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Polaris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36912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/>
          <p:nvPr/>
        </p:nvSpPr>
        <p:spPr bwMode="auto">
          <a:xfrm>
            <a:off x="683568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Como o céu se altera com o passar das estações do ano – </a:t>
            </a:r>
            <a:r>
              <a:rPr kumimoji="0" lang="pt-BR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software </a:t>
            </a:r>
            <a:r>
              <a:rPr kumimoji="0" lang="pt-B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2440" y="6519446"/>
            <a:ext cx="4150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www.stellarium.org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95536" y="505905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Acesse para download gratuito: </a:t>
            </a:r>
          </a:p>
          <a:p>
            <a:r>
              <a:rPr lang="pt-BR" sz="3600" b="0" dirty="0" smtClean="0">
                <a:solidFill>
                  <a:srgbClr val="00B0F0"/>
                </a:solidFill>
                <a:latin typeface="Century Gothic" panose="020B0502020202020204" pitchFamily="34" charset="0"/>
                <a:hlinkClick r:id="rId3"/>
              </a:rPr>
              <a:t>http://www.stellarium.org</a:t>
            </a:r>
            <a:endParaRPr lang="pt-BR" sz="36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pt-BR" sz="36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pt-BR" sz="3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/>
          <p:nvPr/>
        </p:nvSpPr>
        <p:spPr bwMode="auto">
          <a:xfrm>
            <a:off x="468660" y="1196752"/>
            <a:ext cx="820668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Vídeo</a:t>
            </a:r>
            <a:r>
              <a:rPr lang="pt-BR" sz="36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-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aulas com instruções de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como usar o </a:t>
            </a:r>
            <a:r>
              <a:rPr kumimoji="0" lang="pt-BR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Stellarium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dadas pelo coordenador nacional da OBA: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68673"/>
              </p:ext>
            </p:extLst>
          </p:nvPr>
        </p:nvGraphicFramePr>
        <p:xfrm>
          <a:off x="685800" y="3489960"/>
          <a:ext cx="7772400" cy="173736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392100169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5911379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3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Stellarium Aula 01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You</a:t>
                      </a:r>
                      <a:r>
                        <a:rPr lang="pt-BR" sz="3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 Tube</a:t>
                      </a:r>
                      <a:r>
                        <a:rPr lang="pt-BR" sz="3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907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3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Stellarium Aula 02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3"/>
                        </a:rPr>
                        <a:t>You Tube</a:t>
                      </a:r>
                      <a:endParaRPr lang="pt-BR" sz="320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850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32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Stellarium</a:t>
                      </a:r>
                      <a:r>
                        <a:rPr lang="pt-BR" sz="3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Aula 03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4"/>
                        </a:rPr>
                        <a:t>You</a:t>
                      </a:r>
                      <a:r>
                        <a:rPr lang="pt-BR" sz="3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4"/>
                        </a:rPr>
                        <a:t> Tube</a:t>
                      </a:r>
                      <a:endParaRPr lang="pt-BR" sz="3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167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436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/>
            </a:r>
            <a:b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Constelações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37081" t="29176" r="7302" b="12049"/>
          <a:stretch>
            <a:fillRect/>
          </a:stretch>
        </p:blipFill>
        <p:spPr>
          <a:xfrm>
            <a:off x="0" y="1421765"/>
            <a:ext cx="9144067" cy="5436040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5800" y="10731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37081" t="29176" r="7302" b="12049"/>
          <a:stretch>
            <a:fillRect/>
          </a:stretch>
        </p:blipFill>
        <p:spPr>
          <a:xfrm>
            <a:off x="0" y="1421765"/>
            <a:ext cx="9144067" cy="5436040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5800" y="10731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145790" y="4427442"/>
            <a:ext cx="1595120" cy="610423"/>
            <a:chOff x="9579" y="8079"/>
            <a:chExt cx="1688" cy="691"/>
          </a:xfrm>
        </p:grpSpPr>
        <p:cxnSp>
          <p:nvCxnSpPr>
            <p:cNvPr id="13" name="Conector reto 34"/>
            <p:cNvCxnSpPr/>
            <p:nvPr/>
          </p:nvCxnSpPr>
          <p:spPr bwMode="auto">
            <a:xfrm flipH="1">
              <a:off x="9579" y="8337"/>
              <a:ext cx="1688" cy="194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" name="Conector reto 34"/>
            <p:cNvCxnSpPr/>
            <p:nvPr/>
          </p:nvCxnSpPr>
          <p:spPr bwMode="auto">
            <a:xfrm>
              <a:off x="10695" y="8079"/>
              <a:ext cx="181" cy="691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37081" t="29176" r="7302" b="12049"/>
          <a:stretch>
            <a:fillRect/>
          </a:stretch>
        </p:blipFill>
        <p:spPr>
          <a:xfrm>
            <a:off x="0" y="1421765"/>
            <a:ext cx="9144067" cy="5436040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5800" y="10731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212380" y="4139848"/>
            <a:ext cx="576904" cy="962230"/>
            <a:chOff x="10679" y="7817"/>
            <a:chExt cx="574" cy="1026"/>
          </a:xfrm>
        </p:grpSpPr>
        <p:cxnSp>
          <p:nvCxnSpPr>
            <p:cNvPr id="16" name="Conector reto 35"/>
            <p:cNvCxnSpPr/>
            <p:nvPr/>
          </p:nvCxnSpPr>
          <p:spPr bwMode="auto">
            <a:xfrm>
              <a:off x="10679" y="8057"/>
              <a:ext cx="574" cy="30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Conector reto 34"/>
            <p:cNvCxnSpPr/>
            <p:nvPr/>
          </p:nvCxnSpPr>
          <p:spPr bwMode="auto">
            <a:xfrm flipH="1">
              <a:off x="10857" y="7817"/>
              <a:ext cx="180" cy="1026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37081" t="29176" r="7302" b="12049"/>
          <a:stretch>
            <a:fillRect/>
          </a:stretch>
        </p:blipFill>
        <p:spPr>
          <a:xfrm>
            <a:off x="0" y="1421765"/>
            <a:ext cx="9144067" cy="5436040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5800" y="10731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051685" y="2250440"/>
            <a:ext cx="364490" cy="524510"/>
            <a:chOff x="3231" y="3544"/>
            <a:chExt cx="574" cy="826"/>
          </a:xfrm>
        </p:grpSpPr>
        <p:cxnSp>
          <p:nvCxnSpPr>
            <p:cNvPr id="19" name="Conector reto 34"/>
            <p:cNvCxnSpPr/>
            <p:nvPr/>
          </p:nvCxnSpPr>
          <p:spPr bwMode="auto">
            <a:xfrm flipH="1">
              <a:off x="3376" y="3544"/>
              <a:ext cx="255" cy="82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Conector reto 35"/>
            <p:cNvCxnSpPr/>
            <p:nvPr/>
          </p:nvCxnSpPr>
          <p:spPr bwMode="auto">
            <a:xfrm>
              <a:off x="3231" y="3788"/>
              <a:ext cx="574" cy="9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0"/>
            <a:ext cx="7810500" cy="488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15"/>
          <p:cNvGrpSpPr/>
          <p:nvPr/>
        </p:nvGrpSpPr>
        <p:grpSpPr bwMode="auto">
          <a:xfrm>
            <a:off x="5438775" y="2786063"/>
            <a:ext cx="990600" cy="1500187"/>
            <a:chOff x="5438781" y="2786058"/>
            <a:chExt cx="990607" cy="1500198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5438781" y="3215003"/>
              <a:ext cx="990607" cy="10922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Conector reto 6"/>
            <p:cNvCxnSpPr/>
            <p:nvPr/>
          </p:nvCxnSpPr>
          <p:spPr bwMode="auto">
            <a:xfrm rot="5400000">
              <a:off x="5214942" y="3500438"/>
              <a:ext cx="1500198" cy="714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18" name="Conector reto 17"/>
          <p:cNvCxnSpPr/>
          <p:nvPr/>
        </p:nvCxnSpPr>
        <p:spPr bwMode="auto">
          <a:xfrm flipV="1">
            <a:off x="1500188" y="3284984"/>
            <a:ext cx="2207716" cy="91189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sp>
        <p:nvSpPr>
          <p:cNvPr id="24" name="Arco 23"/>
          <p:cNvSpPr/>
          <p:nvPr/>
        </p:nvSpPr>
        <p:spPr bwMode="auto">
          <a:xfrm rot="5400000">
            <a:off x="4063380" y="2008807"/>
            <a:ext cx="3874740" cy="3286125"/>
          </a:xfrm>
          <a:prstGeom prst="arc">
            <a:avLst>
              <a:gd name="adj1" fmla="val 126910"/>
              <a:gd name="adj2" fmla="val 10765698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3" name="Grupo 50"/>
          <p:cNvGrpSpPr/>
          <p:nvPr/>
        </p:nvGrpSpPr>
        <p:grpSpPr bwMode="auto">
          <a:xfrm>
            <a:off x="5214938" y="4185161"/>
            <a:ext cx="1643062" cy="672591"/>
            <a:chOff x="5214942" y="4185164"/>
            <a:chExt cx="1643074" cy="672596"/>
          </a:xfrm>
        </p:grpSpPr>
        <p:sp>
          <p:nvSpPr>
            <p:cNvPr id="20508" name="Elipse 24"/>
            <p:cNvSpPr>
              <a:spLocks noChangeArrowheads="1"/>
            </p:cNvSpPr>
            <p:nvPr/>
          </p:nvSpPr>
          <p:spPr bwMode="auto">
            <a:xfrm>
              <a:off x="5749416" y="4185164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0509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Magalhães</a:t>
              </a:r>
            </a:p>
          </p:txBody>
        </p:sp>
      </p:grpSp>
      <p:grpSp>
        <p:nvGrpSpPr>
          <p:cNvPr id="4" name="Grupo 48"/>
          <p:cNvGrpSpPr/>
          <p:nvPr/>
        </p:nvGrpSpPr>
        <p:grpSpPr bwMode="auto">
          <a:xfrm>
            <a:off x="6286500" y="3029974"/>
            <a:ext cx="1643063" cy="379985"/>
            <a:chOff x="6286512" y="3029993"/>
            <a:chExt cx="1643074" cy="380371"/>
          </a:xfrm>
        </p:grpSpPr>
        <p:sp>
          <p:nvSpPr>
            <p:cNvPr id="20506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Pálida</a:t>
              </a:r>
            </a:p>
          </p:txBody>
        </p:sp>
        <p:sp>
          <p:nvSpPr>
            <p:cNvPr id="20507" name="Elipse 37"/>
            <p:cNvSpPr>
              <a:spLocks noChangeArrowheads="1"/>
            </p:cNvSpPr>
            <p:nvPr/>
          </p:nvSpPr>
          <p:spPr bwMode="auto">
            <a:xfrm>
              <a:off x="6349963" y="3029993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46"/>
          <p:cNvGrpSpPr/>
          <p:nvPr/>
        </p:nvGrpSpPr>
        <p:grpSpPr bwMode="auto">
          <a:xfrm>
            <a:off x="4429125" y="3144689"/>
            <a:ext cx="1643063" cy="641499"/>
            <a:chOff x="4429124" y="3144687"/>
            <a:chExt cx="1643074" cy="641503"/>
          </a:xfrm>
        </p:grpSpPr>
        <p:sp>
          <p:nvSpPr>
            <p:cNvPr id="20504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Mimosa</a:t>
              </a:r>
            </a:p>
          </p:txBody>
        </p:sp>
        <p:sp>
          <p:nvSpPr>
            <p:cNvPr id="20505" name="Elipse 38"/>
            <p:cNvSpPr>
              <a:spLocks noChangeArrowheads="1"/>
            </p:cNvSpPr>
            <p:nvPr/>
          </p:nvSpPr>
          <p:spPr bwMode="auto">
            <a:xfrm>
              <a:off x="5130804" y="3144687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Grupo 47"/>
          <p:cNvGrpSpPr/>
          <p:nvPr/>
        </p:nvGrpSpPr>
        <p:grpSpPr bwMode="auto">
          <a:xfrm>
            <a:off x="5214938" y="2167063"/>
            <a:ext cx="1643062" cy="661246"/>
            <a:chOff x="5214942" y="2167054"/>
            <a:chExt cx="1643074" cy="661251"/>
          </a:xfrm>
        </p:grpSpPr>
        <p:sp>
          <p:nvSpPr>
            <p:cNvPr id="20502" name="CaixaDeTexto 28"/>
            <p:cNvSpPr txBox="1">
              <a:spLocks noChangeArrowheads="1"/>
            </p:cNvSpPr>
            <p:nvPr/>
          </p:nvSpPr>
          <p:spPr bwMode="auto">
            <a:xfrm>
              <a:off x="5214942" y="2167054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Rubídea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503" name="Elipse 39"/>
            <p:cNvSpPr>
              <a:spLocks noChangeArrowheads="1"/>
            </p:cNvSpPr>
            <p:nvPr/>
          </p:nvSpPr>
          <p:spPr bwMode="auto">
            <a:xfrm>
              <a:off x="5823518" y="2471115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upo 44"/>
          <p:cNvGrpSpPr/>
          <p:nvPr/>
        </p:nvGrpSpPr>
        <p:grpSpPr bwMode="auto">
          <a:xfrm>
            <a:off x="857250" y="4043259"/>
            <a:ext cx="1643063" cy="899002"/>
            <a:chOff x="857224" y="4043254"/>
            <a:chExt cx="1643074" cy="899608"/>
          </a:xfrm>
        </p:grpSpPr>
        <p:sp>
          <p:nvSpPr>
            <p:cNvPr id="20500" name="CaixaDeTexto 25"/>
            <p:cNvSpPr txBox="1">
              <a:spLocks noChangeArrowheads="1"/>
            </p:cNvSpPr>
            <p:nvPr/>
          </p:nvSpPr>
          <p:spPr bwMode="auto">
            <a:xfrm>
              <a:off x="857224" y="4357694"/>
              <a:ext cx="1643074" cy="5851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Alpha Centauri</a:t>
              </a:r>
            </a:p>
          </p:txBody>
        </p:sp>
        <p:sp>
          <p:nvSpPr>
            <p:cNvPr id="20501" name="Elipse 40"/>
            <p:cNvSpPr>
              <a:spLocks noChangeArrowheads="1"/>
            </p:cNvSpPr>
            <p:nvPr/>
          </p:nvSpPr>
          <p:spPr bwMode="auto">
            <a:xfrm>
              <a:off x="1276426" y="4043254"/>
              <a:ext cx="357190" cy="357191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upo 45"/>
          <p:cNvGrpSpPr/>
          <p:nvPr/>
        </p:nvGrpSpPr>
        <p:grpSpPr bwMode="auto">
          <a:xfrm>
            <a:off x="2286000" y="3559173"/>
            <a:ext cx="1643063" cy="708025"/>
            <a:chOff x="2285984" y="3559168"/>
            <a:chExt cx="1643074" cy="708452"/>
          </a:xfrm>
        </p:grpSpPr>
        <p:sp>
          <p:nvSpPr>
            <p:cNvPr id="20498" name="Elipse 36"/>
            <p:cNvSpPr>
              <a:spLocks noChangeArrowheads="1"/>
            </p:cNvSpPr>
            <p:nvPr/>
          </p:nvSpPr>
          <p:spPr bwMode="auto">
            <a:xfrm>
              <a:off x="2454260" y="355916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0499" name="CaixaDeTexto 41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Beta Centauri</a:t>
              </a:r>
            </a:p>
          </p:txBody>
        </p:sp>
      </p:grpSp>
      <p:grpSp>
        <p:nvGrpSpPr>
          <p:cNvPr id="11" name="Grupo 49"/>
          <p:cNvGrpSpPr/>
          <p:nvPr/>
        </p:nvGrpSpPr>
        <p:grpSpPr bwMode="auto">
          <a:xfrm>
            <a:off x="6072188" y="3558660"/>
            <a:ext cx="1643062" cy="351355"/>
            <a:chOff x="6072198" y="3558643"/>
            <a:chExt cx="1643074" cy="351787"/>
          </a:xfrm>
        </p:grpSpPr>
        <p:sp>
          <p:nvSpPr>
            <p:cNvPr id="20496" name="CaixaDeTexto 26"/>
            <p:cNvSpPr txBox="1">
              <a:spLocks noChangeArrowheads="1"/>
            </p:cNvSpPr>
            <p:nvPr/>
          </p:nvSpPr>
          <p:spPr bwMode="auto">
            <a:xfrm>
              <a:off x="6072198" y="357187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Intrometida</a:t>
              </a:r>
            </a:p>
          </p:txBody>
        </p:sp>
        <p:sp>
          <p:nvSpPr>
            <p:cNvPr id="20497" name="Elipse 43"/>
            <p:cNvSpPr>
              <a:spLocks noChangeArrowheads="1"/>
            </p:cNvSpPr>
            <p:nvPr/>
          </p:nvSpPr>
          <p:spPr bwMode="auto">
            <a:xfrm>
              <a:off x="6152700" y="3558643"/>
              <a:ext cx="142876" cy="15240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54" name="CaixaDeTexto 53"/>
          <p:cNvSpPr txBox="1"/>
          <p:nvPr/>
        </p:nvSpPr>
        <p:spPr>
          <a:xfrm>
            <a:off x="5072063" y="5572125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0B0F0"/>
                </a:solidFill>
                <a:latin typeface="Century Gothic" panose="020B0502020202020204" pitchFamily="34" charset="0"/>
              </a:rPr>
              <a:t>Sentido de diminuição do brilho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Reconhecimento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</a:p>
        </p:txBody>
      </p:sp>
      <p:sp>
        <p:nvSpPr>
          <p:cNvPr id="32" name="Arco 31"/>
          <p:cNvSpPr/>
          <p:nvPr/>
        </p:nvSpPr>
        <p:spPr bwMode="auto">
          <a:xfrm rot="5400000">
            <a:off x="3998218" y="2000245"/>
            <a:ext cx="3857625" cy="3286125"/>
          </a:xfrm>
          <a:prstGeom prst="arc">
            <a:avLst>
              <a:gd name="adj1" fmla="val 10857613"/>
              <a:gd name="adj2" fmla="val 16408775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54" grpId="0"/>
      <p:bldP spid="3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96752"/>
            <a:ext cx="6667500" cy="540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Conector reto 5"/>
          <p:cNvCxnSpPr/>
          <p:nvPr/>
        </p:nvCxnSpPr>
        <p:spPr bwMode="auto">
          <a:xfrm flipH="1">
            <a:off x="4523152" y="2132856"/>
            <a:ext cx="2569128" cy="12874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rot="5400000" flipH="1" flipV="1">
            <a:off x="3232334" y="4714875"/>
            <a:ext cx="2571750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arrow" w="sm" len="sm"/>
            <a:tailEnd type="none" w="sm" len="sm"/>
          </a:ln>
          <a:effectLst/>
        </p:spPr>
      </p:cxnSp>
      <p:sp>
        <p:nvSpPr>
          <p:cNvPr id="24" name="Chave esquerda 23"/>
          <p:cNvSpPr/>
          <p:nvPr/>
        </p:nvSpPr>
        <p:spPr bwMode="auto">
          <a:xfrm rot="3546723">
            <a:off x="6966744" y="1342232"/>
            <a:ext cx="495300" cy="703262"/>
          </a:xfrm>
          <a:prstGeom prst="leftBrace">
            <a:avLst>
              <a:gd name="adj1" fmla="val 34517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5" name="Chave esquerda 24"/>
          <p:cNvSpPr/>
          <p:nvPr/>
        </p:nvSpPr>
        <p:spPr bwMode="auto">
          <a:xfrm rot="-6924691">
            <a:off x="5709556" y="1678914"/>
            <a:ext cx="466725" cy="2865868"/>
          </a:xfrm>
          <a:prstGeom prst="leftBrace">
            <a:avLst>
              <a:gd name="adj1" fmla="val 34531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7" name="Elipse 26"/>
          <p:cNvSpPr>
            <a:spLocks noChangeArrowheads="1"/>
          </p:cNvSpPr>
          <p:nvPr/>
        </p:nvSpPr>
        <p:spPr bwMode="auto">
          <a:xfrm>
            <a:off x="4375333" y="3286125"/>
            <a:ext cx="285750" cy="2857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3286125" y="2786063"/>
            <a:ext cx="2000250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Polo celeste Sul</a:t>
            </a: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5429250" y="3429000"/>
            <a:ext cx="164306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4 vezes e meia</a:t>
            </a:r>
          </a:p>
        </p:txBody>
      </p:sp>
      <p:sp>
        <p:nvSpPr>
          <p:cNvPr id="30" name="Elipse 29"/>
          <p:cNvSpPr>
            <a:spLocks noChangeArrowheads="1"/>
          </p:cNvSpPr>
          <p:nvPr/>
        </p:nvSpPr>
        <p:spPr bwMode="auto">
          <a:xfrm>
            <a:off x="4286250" y="6072188"/>
            <a:ext cx="428625" cy="4286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4786313" y="6143625"/>
            <a:ext cx="200025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Ponto Cardeal Sul</a:t>
            </a:r>
          </a:p>
        </p:txBody>
      </p:sp>
      <p:cxnSp>
        <p:nvCxnSpPr>
          <p:cNvPr id="32" name="Conector reto 31"/>
          <p:cNvCxnSpPr/>
          <p:nvPr/>
        </p:nvCxnSpPr>
        <p:spPr bwMode="auto">
          <a:xfrm rot="10800000" flipV="1">
            <a:off x="7215188" y="1857375"/>
            <a:ext cx="357187" cy="2143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Conector reto 33"/>
          <p:cNvCxnSpPr/>
          <p:nvPr/>
        </p:nvCxnSpPr>
        <p:spPr bwMode="auto">
          <a:xfrm rot="16200000" flipH="1">
            <a:off x="7358063" y="1785938"/>
            <a:ext cx="214312" cy="214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 e o Ponto Cardeal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7" grpId="0" bldLvl="0" animBg="1"/>
      <p:bldP spid="28" grpId="0"/>
      <p:bldP spid="29" grpId="0"/>
      <p:bldP spid="30" grpId="0" bldLvl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 contrast="19000"/>
          </a:blip>
          <a:srcRect/>
          <a:stretch>
            <a:fillRect/>
          </a:stretch>
        </p:blipFill>
        <p:spPr bwMode="auto">
          <a:xfrm>
            <a:off x="71438" y="991319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Órion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rot="10800000">
            <a:off x="3000375" y="3071813"/>
            <a:ext cx="1643063" cy="8572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" name="Grupo 50"/>
          <p:cNvGrpSpPr/>
          <p:nvPr/>
        </p:nvGrpSpPr>
        <p:grpSpPr bwMode="auto">
          <a:xfrm>
            <a:off x="3571875" y="4852403"/>
            <a:ext cx="1643063" cy="648285"/>
            <a:chOff x="5214942" y="4209471"/>
            <a:chExt cx="1643074" cy="648289"/>
          </a:xfrm>
        </p:grpSpPr>
        <p:sp>
          <p:nvSpPr>
            <p:cNvPr id="27671" name="Elipse 24"/>
            <p:cNvSpPr>
              <a:spLocks noChangeArrowheads="1"/>
            </p:cNvSpPr>
            <p:nvPr/>
          </p:nvSpPr>
          <p:spPr bwMode="auto">
            <a:xfrm>
              <a:off x="5696659" y="420947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7672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Beteugeuse</a:t>
              </a:r>
            </a:p>
          </p:txBody>
        </p:sp>
      </p:grpSp>
      <p:grpSp>
        <p:nvGrpSpPr>
          <p:cNvPr id="3" name="Grupo 48"/>
          <p:cNvGrpSpPr/>
          <p:nvPr/>
        </p:nvGrpSpPr>
        <p:grpSpPr bwMode="auto">
          <a:xfrm>
            <a:off x="5214938" y="2947988"/>
            <a:ext cx="1643062" cy="409575"/>
            <a:chOff x="6286512" y="3000372"/>
            <a:chExt cx="1643074" cy="409992"/>
          </a:xfrm>
        </p:grpSpPr>
        <p:sp>
          <p:nvSpPr>
            <p:cNvPr id="27669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Rigel</a:t>
              </a:r>
            </a:p>
          </p:txBody>
        </p:sp>
        <p:sp>
          <p:nvSpPr>
            <p:cNvPr id="27670" name="Elipse 37"/>
            <p:cNvSpPr>
              <a:spLocks noChangeArrowheads="1"/>
            </p:cNvSpPr>
            <p:nvPr/>
          </p:nvSpPr>
          <p:spPr bwMode="auto">
            <a:xfrm>
              <a:off x="6383954" y="3000372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upo 46"/>
          <p:cNvGrpSpPr/>
          <p:nvPr/>
        </p:nvGrpSpPr>
        <p:grpSpPr bwMode="auto">
          <a:xfrm>
            <a:off x="1285875" y="3143250"/>
            <a:ext cx="1643063" cy="642938"/>
            <a:chOff x="4429124" y="3143248"/>
            <a:chExt cx="1643074" cy="642942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Aldebaran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68" name="Elipse 38"/>
            <p:cNvSpPr>
              <a:spLocks noChangeArrowheads="1"/>
            </p:cNvSpPr>
            <p:nvPr/>
          </p:nvSpPr>
          <p:spPr bwMode="auto">
            <a:xfrm>
              <a:off x="515650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47123" name="CaixaDeTexto 41"/>
          <p:cNvSpPr txBox="1">
            <a:spLocks noChangeArrowheads="1"/>
          </p:cNvSpPr>
          <p:nvPr/>
        </p:nvSpPr>
        <p:spPr bwMode="auto">
          <a:xfrm>
            <a:off x="4071938" y="4429125"/>
            <a:ext cx="16430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Mintaka</a:t>
            </a:r>
          </a:p>
        </p:txBody>
      </p:sp>
      <p:sp>
        <p:nvSpPr>
          <p:cNvPr id="47121" name="Elipse 43"/>
          <p:cNvSpPr>
            <a:spLocks noChangeArrowheads="1"/>
          </p:cNvSpPr>
          <p:nvPr/>
        </p:nvSpPr>
        <p:spPr bwMode="auto">
          <a:xfrm>
            <a:off x="4736545" y="3923872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Elipse 43"/>
          <p:cNvSpPr>
            <a:spLocks noChangeArrowheads="1"/>
          </p:cNvSpPr>
          <p:nvPr/>
        </p:nvSpPr>
        <p:spPr bwMode="auto">
          <a:xfrm>
            <a:off x="4888945" y="3995309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7" name="Elipse 43"/>
          <p:cNvSpPr>
            <a:spLocks noChangeArrowheads="1"/>
          </p:cNvSpPr>
          <p:nvPr/>
        </p:nvSpPr>
        <p:spPr bwMode="auto">
          <a:xfrm>
            <a:off x="5028343" y="4084940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cxnSp>
        <p:nvCxnSpPr>
          <p:cNvPr id="74" name="Conector reto 32"/>
          <p:cNvCxnSpPr>
            <a:cxnSpLocks noChangeShapeType="1"/>
          </p:cNvCxnSpPr>
          <p:nvPr/>
        </p:nvCxnSpPr>
        <p:spPr bwMode="auto">
          <a:xfrm rot="16200000" flipV="1">
            <a:off x="4643438" y="4286250"/>
            <a:ext cx="357188" cy="7143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2" name="Conector reto 32"/>
          <p:cNvCxnSpPr>
            <a:cxnSpLocks noChangeShapeType="1"/>
          </p:cNvCxnSpPr>
          <p:nvPr/>
        </p:nvCxnSpPr>
        <p:spPr bwMode="auto">
          <a:xfrm rot="5400000">
            <a:off x="4964907" y="3750468"/>
            <a:ext cx="285750" cy="214313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3" name="Conector reto 32"/>
          <p:cNvCxnSpPr>
            <a:cxnSpLocks noChangeShapeType="1"/>
          </p:cNvCxnSpPr>
          <p:nvPr/>
        </p:nvCxnSpPr>
        <p:spPr bwMode="auto">
          <a:xfrm rot="10800000">
            <a:off x="5214938" y="4214813"/>
            <a:ext cx="357187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sp>
        <p:nvSpPr>
          <p:cNvPr id="91" name="CaixaDeTexto 41"/>
          <p:cNvSpPr txBox="1">
            <a:spLocks noChangeArrowheads="1"/>
          </p:cNvSpPr>
          <p:nvPr/>
        </p:nvSpPr>
        <p:spPr bwMode="auto">
          <a:xfrm>
            <a:off x="4500563" y="3429000"/>
            <a:ext cx="16430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Alnilan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2" name="CaixaDeTexto 41"/>
          <p:cNvSpPr txBox="1">
            <a:spLocks noChangeArrowheads="1"/>
          </p:cNvSpPr>
          <p:nvPr/>
        </p:nvSpPr>
        <p:spPr bwMode="auto">
          <a:xfrm>
            <a:off x="5572125" y="4019550"/>
            <a:ext cx="10001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Alnitak</a:t>
            </a:r>
          </a:p>
        </p:txBody>
      </p:sp>
      <p:cxnSp>
        <p:nvCxnSpPr>
          <p:cNvPr id="25" name="Conector reto 24"/>
          <p:cNvCxnSpPr/>
          <p:nvPr/>
        </p:nvCxnSpPr>
        <p:spPr bwMode="auto">
          <a:xfrm>
            <a:off x="4644008" y="3933056"/>
            <a:ext cx="2397934" cy="115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9" name="Grupo 46"/>
          <p:cNvGrpSpPr/>
          <p:nvPr/>
        </p:nvGrpSpPr>
        <p:grpSpPr bwMode="auto">
          <a:xfrm>
            <a:off x="6660232" y="5013176"/>
            <a:ext cx="1643063" cy="642938"/>
            <a:chOff x="4429124" y="3143248"/>
            <a:chExt cx="1643074" cy="642942"/>
          </a:xfrm>
        </p:grpSpPr>
        <p:sp>
          <p:nvSpPr>
            <p:cNvPr id="30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Sírius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34" name="CaixaDeTexto 29"/>
          <p:cNvSpPr txBox="1">
            <a:spLocks noChangeArrowheads="1"/>
          </p:cNvSpPr>
          <p:nvPr/>
        </p:nvSpPr>
        <p:spPr bwMode="auto">
          <a:xfrm>
            <a:off x="395536" y="2132856"/>
            <a:ext cx="36004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Constelação </a:t>
            </a:r>
          </a:p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de Touro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CaixaDeTexto 29"/>
          <p:cNvSpPr txBox="1">
            <a:spLocks noChangeArrowheads="1"/>
          </p:cNvSpPr>
          <p:nvPr/>
        </p:nvSpPr>
        <p:spPr bwMode="auto">
          <a:xfrm>
            <a:off x="6660232" y="5601434"/>
            <a:ext cx="241176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Constelação </a:t>
            </a:r>
          </a:p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de Cão Maior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3" grpId="0"/>
      <p:bldP spid="47121" grpId="0" bldLvl="0" animBg="1"/>
      <p:bldP spid="36" grpId="0" bldLvl="0" animBg="1"/>
      <p:bldP spid="37" grpId="0" bldLvl="0" animBg="1"/>
      <p:bldP spid="91" grpId="0"/>
      <p:bldP spid="92" grpId="0"/>
      <p:bldP spid="34" grpId="0"/>
      <p:bldP spid="3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39</TotalTime>
  <Words>337</Words>
  <Application>Microsoft Office PowerPoint</Application>
  <PresentationFormat>Apresentação na tela (4:3)</PresentationFormat>
  <Paragraphs>81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Symbol</vt:lpstr>
      <vt:lpstr>Times New Roman</vt:lpstr>
      <vt:lpstr>Wingdings</vt:lpstr>
      <vt:lpstr>Blank Presentation</vt:lpstr>
      <vt:lpstr>Apresentação do PowerPoint</vt:lpstr>
      <vt:lpstr> Constelações</vt:lpstr>
      <vt:lpstr>A constelação do  Cruzeiro do Sul</vt:lpstr>
      <vt:lpstr>A constelação do  Cruzeiro do Sul</vt:lpstr>
      <vt:lpstr>A constelação do  Cruzeiro do Sul</vt:lpstr>
      <vt:lpstr>A constelação do  Cruzeiro do Sul</vt:lpstr>
      <vt:lpstr>Reconhecimento do  Cruzeiro do Sul</vt:lpstr>
      <vt:lpstr>Cruzeiro do Sul e o Ponto Cardeal Sul</vt:lpstr>
      <vt:lpstr>A constelação de Órion</vt:lpstr>
      <vt:lpstr>Apresentação do PowerPoint</vt:lpstr>
      <vt:lpstr>Apresentação do PowerPoint</vt:lpstr>
      <vt:lpstr>A Constelação de Órion e o ponto cardeal leste</vt:lpstr>
      <vt:lpstr>A constelação de Escorpião</vt:lpstr>
      <vt:lpstr>A constelação de Escorpião</vt:lpstr>
      <vt:lpstr>Ursa Menor e Ursa Maior</vt:lpstr>
      <vt:lpstr>Polaris e o Ponto Cardeal Norte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464</cp:revision>
  <cp:lastPrinted>2000-05-01T12:23:00Z</cp:lastPrinted>
  <dcterms:created xsi:type="dcterms:W3CDTF">1995-06-17T23:31:00Z</dcterms:created>
  <dcterms:modified xsi:type="dcterms:W3CDTF">2018-03-01T17:58:46Z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