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961" r:id="rId2"/>
    <p:sldId id="969" r:id="rId3"/>
    <p:sldId id="970" r:id="rId4"/>
    <p:sldId id="971" r:id="rId5"/>
    <p:sldId id="982" r:id="rId6"/>
    <p:sldId id="975" r:id="rId7"/>
    <p:sldId id="976" r:id="rId8"/>
    <p:sldId id="977" r:id="rId9"/>
    <p:sldId id="978" r:id="rId10"/>
    <p:sldId id="979" r:id="rId11"/>
    <p:sldId id="989" r:id="rId12"/>
    <p:sldId id="998" r:id="rId13"/>
    <p:sldId id="983" r:id="rId14"/>
    <p:sldId id="991" r:id="rId15"/>
    <p:sldId id="984" r:id="rId16"/>
    <p:sldId id="985" r:id="rId17"/>
    <p:sldId id="986" r:id="rId18"/>
    <p:sldId id="993" r:id="rId19"/>
    <p:sldId id="988" r:id="rId20"/>
    <p:sldId id="994" r:id="rId21"/>
    <p:sldId id="999" r:id="rId22"/>
    <p:sldId id="996" r:id="rId23"/>
    <p:sldId id="997" r:id="rId24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99"/>
    <a:srgbClr val="00FF00"/>
    <a:srgbClr val="000066"/>
    <a:srgbClr val="0066FF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34" autoAdjust="0"/>
  </p:normalViewPr>
  <p:slideViewPr>
    <p:cSldViewPr>
      <p:cViewPr varScale="1">
        <p:scale>
          <a:sx n="61" d="100"/>
          <a:sy n="61" d="100"/>
        </p:scale>
        <p:origin x="1446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Em São Carlos e região, o Sol, no Solstício de Verão, fica </a:t>
            </a:r>
            <a:r>
              <a:rPr lang="pt-BR" sz="12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acima do horizonte</a:t>
            </a:r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por cerca de 1h30min a mais em relação aos equinócios</a:t>
            </a:r>
          </a:p>
          <a:p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No Solstício de Inverno, este é o tempo adicional que ele fica </a:t>
            </a:r>
            <a:r>
              <a:rPr lang="pt-BR" sz="1200" u="sng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abaixo do horizonte</a:t>
            </a:r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, ou seja, a “noite” fica 1h30min maior nessa época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diferença entre o tempo que o Sol fica acima do horizonte entre os Solstícios de Inverno e Verão, então, chega a 3h!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sunmotions.swf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eclipticsimulator.swf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1752600"/>
          </a:xfrm>
        </p:spPr>
        <p:txBody>
          <a:bodyPr/>
          <a:lstStyle/>
          <a:p>
            <a:r>
              <a:rPr lang="pt-BR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Estações do ano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Schiel</a:t>
            </a:r>
            <a:endParaRPr lang="pt-BR" sz="1400" dirty="0" smtClean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/CDCC/USP</a:t>
            </a:r>
          </a:p>
          <a:p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9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0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702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ângulo 17"/>
          <p:cNvSpPr/>
          <p:nvPr/>
        </p:nvSpPr>
        <p:spPr>
          <a:xfrm>
            <a:off x="284380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469" y="12212"/>
            <a:ext cx="2388035" cy="23880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Elipse 54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9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6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67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4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0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1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3" name="Elipse 82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4" name="Conector reto 83"/>
            <p:cNvCxnSpPr>
              <a:stCxn id="83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Conector reto 84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Conector reto 85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Conector reto 86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0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1" name="Lua 90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8" name="Arco 97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Arco 98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Arco 99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59013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51" name="Texto explicativo retangular 50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42847"/>
              <a:gd name="adj2" fmla="val 10126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3" name="Texto explicativo retangular 5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24872"/>
              <a:gd name="adj2" fmla="val 42274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2" name="Texto explicativo retangular 51"/>
          <p:cNvSpPr/>
          <p:nvPr/>
        </p:nvSpPr>
        <p:spPr bwMode="auto">
          <a:xfrm>
            <a:off x="395536" y="5445224"/>
            <a:ext cx="2268760" cy="864096"/>
          </a:xfrm>
          <a:prstGeom prst="wedgeRectCallout">
            <a:avLst>
              <a:gd name="adj1" fmla="val 66932"/>
              <a:gd name="adj2" fmla="val -217732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39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0" name="Elipse 39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2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1" grpId="0" animBg="1"/>
      <p:bldP spid="53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92932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2358848" y="1804900"/>
            <a:ext cx="4681520" cy="4752975"/>
          </a:xfrm>
          <a:prstGeom prst="ellipse">
            <a:avLst/>
          </a:prstGeom>
          <a:gradFill flip="none" rotWithShape="1">
            <a:gsLst>
              <a:gs pos="65000">
                <a:srgbClr val="0070C0">
                  <a:alpha val="24000"/>
                </a:srgbClr>
              </a:gs>
              <a:gs pos="7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101600">
            <a:solidFill>
              <a:srgbClr val="7030A0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419" name="Text Box 21"/>
          <p:cNvSpPr txBox="1">
            <a:spLocks noChangeArrowheads="1"/>
          </p:cNvSpPr>
          <p:nvPr/>
        </p:nvSpPr>
        <p:spPr bwMode="auto">
          <a:xfrm>
            <a:off x="1835696" y="3894050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N</a:t>
            </a:r>
          </a:p>
        </p:txBody>
      </p:sp>
      <p:sp>
        <p:nvSpPr>
          <p:cNvPr id="16421" name="Text Box 23"/>
          <p:cNvSpPr txBox="1">
            <a:spLocks noChangeArrowheads="1"/>
          </p:cNvSpPr>
          <p:nvPr/>
        </p:nvSpPr>
        <p:spPr bwMode="auto">
          <a:xfrm>
            <a:off x="7141121" y="3892463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>
                <a:solidFill>
                  <a:srgbClr val="FF3300"/>
                </a:solidFill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2407196" y="4249650"/>
            <a:ext cx="4679950" cy="0"/>
          </a:xfrm>
          <a:prstGeom prst="line">
            <a:avLst/>
          </a:prstGeom>
          <a:noFill/>
          <a:ln w="101600">
            <a:solidFill>
              <a:srgbClr val="00B050"/>
            </a:solidFill>
            <a:round/>
          </a:ln>
        </p:spPr>
        <p:txBody>
          <a:bodyPr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23716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grpSp>
        <p:nvGrpSpPr>
          <p:cNvPr id="3" name="Grupo 55"/>
          <p:cNvGrpSpPr/>
          <p:nvPr/>
        </p:nvGrpSpPr>
        <p:grpSpPr>
          <a:xfrm>
            <a:off x="4516343" y="3633332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1809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804429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 flipV="1">
            <a:off x="4644008" y="3501008"/>
            <a:ext cx="2304256" cy="752164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upo 101"/>
          <p:cNvGrpSpPr/>
          <p:nvPr/>
        </p:nvGrpSpPr>
        <p:grpSpPr>
          <a:xfrm rot="18342476">
            <a:off x="6580501" y="3205162"/>
            <a:ext cx="636551" cy="636551"/>
            <a:chOff x="7100825" y="2059484"/>
            <a:chExt cx="636551" cy="636551"/>
          </a:xfrm>
        </p:grpSpPr>
        <p:sp>
          <p:nvSpPr>
            <p:cNvPr id="78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21FF4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79" name="Elipse 78"/>
            <p:cNvSpPr>
              <a:spLocks noChangeAspect="1"/>
            </p:cNvSpPr>
            <p:nvPr/>
          </p:nvSpPr>
          <p:spPr bwMode="auto">
            <a:xfrm>
              <a:off x="7100825" y="205948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164214" y="3526419"/>
            <a:ext cx="792162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1800" dirty="0">
                <a:solidFill>
                  <a:srgbClr val="FFFF00"/>
                </a:solidFill>
                <a:latin typeface="Century Gothic" panose="020B0502020202020204" pitchFamily="34" charset="0"/>
              </a:rPr>
              <a:t>PCS</a:t>
            </a:r>
          </a:p>
        </p:txBody>
      </p:sp>
      <p:cxnSp>
        <p:nvCxnSpPr>
          <p:cNvPr id="52" name="Conector reto 51"/>
          <p:cNvCxnSpPr/>
          <p:nvPr/>
        </p:nvCxnSpPr>
        <p:spPr bwMode="auto">
          <a:xfrm>
            <a:off x="3152078" y="2494156"/>
            <a:ext cx="627834" cy="179894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Conector reto 52"/>
          <p:cNvCxnSpPr/>
          <p:nvPr/>
        </p:nvCxnSpPr>
        <p:spPr bwMode="auto">
          <a:xfrm>
            <a:off x="3955774" y="1977887"/>
            <a:ext cx="811435" cy="2460549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4910254" y="1888273"/>
            <a:ext cx="811439" cy="2332815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Conector reto 74"/>
          <p:cNvCxnSpPr/>
          <p:nvPr/>
        </p:nvCxnSpPr>
        <p:spPr bwMode="auto">
          <a:xfrm>
            <a:off x="3783980" y="4300654"/>
            <a:ext cx="749109" cy="214878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Conector reto 79"/>
          <p:cNvCxnSpPr>
            <a:stCxn id="47" idx="5"/>
          </p:cNvCxnSpPr>
          <p:nvPr/>
        </p:nvCxnSpPr>
        <p:spPr bwMode="auto">
          <a:xfrm>
            <a:off x="4725767" y="4303756"/>
            <a:ext cx="750905" cy="222350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Conector reto 80"/>
          <p:cNvCxnSpPr/>
          <p:nvPr/>
        </p:nvCxnSpPr>
        <p:spPr bwMode="auto">
          <a:xfrm>
            <a:off x="5724293" y="4230029"/>
            <a:ext cx="577116" cy="1604241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o explicativo retangular 7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55418"/>
              <a:gd name="adj2" fmla="val 65446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6418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360362" cy="707886"/>
          </a:xfrm>
          <a:prstGeom prst="rect">
            <a:avLst/>
          </a:prstGeom>
          <a:noFill/>
          <a:ln w="63500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603816" y="4180449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4" name="Texto explicativo retangular 73"/>
          <p:cNvSpPr/>
          <p:nvPr/>
        </p:nvSpPr>
        <p:spPr bwMode="auto">
          <a:xfrm>
            <a:off x="359024" y="5445224"/>
            <a:ext cx="2268760" cy="864096"/>
          </a:xfrm>
          <a:prstGeom prst="wedgeRectCallout">
            <a:avLst>
              <a:gd name="adj1" fmla="val 89614"/>
              <a:gd name="adj2" fmla="val -278637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2" name="Texto explicativo retangular 71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09008"/>
              <a:gd name="adj2" fmla="val 113962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6" name="Elipse 45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54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684776" y="908720"/>
            <a:ext cx="8101408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Inverno: maior noite do ano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Verão: menor noite do ano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 e região: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solstícios-equinócios –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diferença de 1h20min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diferenças entre solstícios: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chega a quase 3h (2h40min)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52928" cy="252028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As estações do ano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vistas do espaço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92536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Corda 11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4427984" y="161835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644008" y="550678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have direita 16"/>
          <p:cNvSpPr/>
          <p:nvPr/>
        </p:nvSpPr>
        <p:spPr bwMode="auto">
          <a:xfrm>
            <a:off x="7020272" y="2950404"/>
            <a:ext cx="504056" cy="1692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have direita 17"/>
          <p:cNvSpPr/>
          <p:nvPr/>
        </p:nvSpPr>
        <p:spPr bwMode="auto">
          <a:xfrm rot="10800000">
            <a:off x="1881480" y="1827767"/>
            <a:ext cx="360000" cy="1116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 bwMode="auto">
          <a:xfrm>
            <a:off x="2320058" y="1834375"/>
            <a:ext cx="11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>
            <a:off x="2260240" y="5692990"/>
            <a:ext cx="12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Chave direita 20"/>
          <p:cNvSpPr/>
          <p:nvPr/>
        </p:nvSpPr>
        <p:spPr bwMode="auto">
          <a:xfrm rot="10800000">
            <a:off x="1845675" y="4612990"/>
            <a:ext cx="360000" cy="1080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Conector reto 21"/>
          <p:cNvCxnSpPr/>
          <p:nvPr/>
        </p:nvCxnSpPr>
        <p:spPr bwMode="auto">
          <a:xfrm>
            <a:off x="2309935" y="2950962"/>
            <a:ext cx="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Conector reto 22"/>
          <p:cNvCxnSpPr/>
          <p:nvPr/>
        </p:nvCxnSpPr>
        <p:spPr bwMode="auto">
          <a:xfrm>
            <a:off x="2267744" y="4620374"/>
            <a:ext cx="18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4" name="CaixaDeTexto 23"/>
          <p:cNvSpPr txBox="1"/>
          <p:nvPr/>
        </p:nvSpPr>
        <p:spPr>
          <a:xfrm>
            <a:off x="7236296" y="349055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9512" y="207778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478670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to 38"/>
          <p:cNvCxnSpPr/>
          <p:nvPr/>
        </p:nvCxnSpPr>
        <p:spPr bwMode="auto">
          <a:xfrm>
            <a:off x="6388281" y="4643205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Conector reto 39"/>
          <p:cNvCxnSpPr/>
          <p:nvPr/>
        </p:nvCxnSpPr>
        <p:spPr bwMode="auto">
          <a:xfrm>
            <a:off x="6396076" y="2946632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ítulo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004689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Zonas climáticas da Terra</a:t>
            </a:r>
            <a:endParaRPr lang="pt-BR" sz="4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17" grpId="0" animBg="1"/>
      <p:bldP spid="18" grpId="0" animBg="1"/>
      <p:bldP spid="21" grpId="0" animBg="1"/>
      <p:bldP spid="24" grpId="0"/>
      <p:bldP spid="25" grpId="0"/>
      <p:bldP spid="28" grpId="0"/>
      <p:bldP spid="36" grpId="0" animBg="1"/>
      <p:bldP spid="37" grpId="0" animBg="1"/>
      <p:bldP spid="41" grpId="0"/>
      <p:bldP spid="42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Conector de seta reta 23"/>
          <p:cNvCxnSpPr/>
          <p:nvPr/>
        </p:nvCxnSpPr>
        <p:spPr bwMode="auto">
          <a:xfrm rot="-1380000" flipH="1">
            <a:off x="6333308" y="269947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onector de seta reta 24"/>
          <p:cNvCxnSpPr/>
          <p:nvPr/>
        </p:nvCxnSpPr>
        <p:spPr bwMode="auto">
          <a:xfrm rot="1380000" flipH="1">
            <a:off x="6304512" y="487510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" name="Grupo 27"/>
          <p:cNvGrpSpPr>
            <a:grpSpLocks noChangeAspect="1"/>
          </p:cNvGrpSpPr>
          <p:nvPr/>
        </p:nvGrpSpPr>
        <p:grpSpPr>
          <a:xfrm>
            <a:off x="7231468" y="1651753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3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8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40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4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30" name="Elipse 2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grpSp>
        <p:nvGrpSpPr>
          <p:cNvPr id="8" name="Grupo 55"/>
          <p:cNvGrpSpPr>
            <a:grpSpLocks noChangeAspect="1"/>
          </p:cNvGrpSpPr>
          <p:nvPr/>
        </p:nvGrpSpPr>
        <p:grpSpPr>
          <a:xfrm>
            <a:off x="7199828" y="4611546"/>
            <a:ext cx="1257280" cy="1309461"/>
            <a:chOff x="7618448" y="2832375"/>
            <a:chExt cx="864096" cy="899960"/>
          </a:xfrm>
        </p:grpSpPr>
        <p:grpSp>
          <p:nvGrpSpPr>
            <p:cNvPr id="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6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63" name="Elipse 6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" name="Corda 70"/>
          <p:cNvSpPr/>
          <p:nvPr/>
        </p:nvSpPr>
        <p:spPr bwMode="auto">
          <a:xfrm rot="9420000" flipH="1">
            <a:off x="2296367" y="1661965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72" name="Corda 71"/>
          <p:cNvSpPr/>
          <p:nvPr/>
        </p:nvSpPr>
        <p:spPr bwMode="auto">
          <a:xfrm rot="12180000" flipH="1">
            <a:off x="2289911" y="1653873"/>
            <a:ext cx="4206601" cy="4227632"/>
          </a:xfrm>
          <a:prstGeom prst="chord">
            <a:avLst>
              <a:gd name="adj1" fmla="val 5367338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5724128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588224" y="15887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6660232" y="569318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6911752" y="2996952"/>
            <a:ext cx="226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6651848" y="4170566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0" grpId="2" animBg="1"/>
      <p:bldP spid="71" grpId="0" animBg="1"/>
      <p:bldP spid="71" grpId="1" animBg="1"/>
      <p:bldP spid="72" grpId="0" animBg="1"/>
      <p:bldP spid="75" grpId="0"/>
      <p:bldP spid="75" grpId="1"/>
      <p:bldP spid="76" grpId="0"/>
      <p:bldP spid="77" grpId="0"/>
      <p:bldP spid="77" grpId="1"/>
      <p:bldP spid="78" grpId="0"/>
      <p:bldP spid="78" grpId="1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900893" y="268817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20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70C0">
              <a:alpha val="65000"/>
            </a:srgb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85532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upo 44"/>
          <p:cNvGrpSpPr>
            <a:grpSpLocks noChangeAspect="1"/>
          </p:cNvGrpSpPr>
          <p:nvPr/>
        </p:nvGrpSpPr>
        <p:grpSpPr>
          <a:xfrm>
            <a:off x="7092280" y="1700808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Movimento pendular</a:t>
            </a:r>
          </a:p>
        </p:txBody>
      </p:sp>
      <p:sp>
        <p:nvSpPr>
          <p:cNvPr id="79" name="CaixaDeTexto 78"/>
          <p:cNvSpPr txBox="1"/>
          <p:nvPr/>
        </p:nvSpPr>
        <p:spPr>
          <a:xfrm>
            <a:off x="5940152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1146 0.07176 C 0.01597 0.09121 0.01875 0.1169 0.02014 0.14121 C 0.02205 0.16598 0.02274 0.19422 0.0217 0.22038 C 0.02101 0.247 0.01632 0.28241 0.01441 0.29838 C 0.01163 0.32061 0.00712 0.33496 0.0033 0.35093 L -0.00851 0.39491 L -0.02083 0.43172 " pathEditMode="relative" rAng="205560" ptsTypes="FfafaFAF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21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3656330"/>
              <a:endParaRPr lang="pt-BR" sz="6000" b="0" dirty="0" smtClean="0">
                <a:latin typeface="Helvetica 55 Roman" panose="000B0500000000000000" pitchFamily="34" charset="0"/>
              </a:endParaRPr>
            </a:p>
          </p:txBody>
        </p:sp>
        <p:grpSp>
          <p:nvGrpSpPr>
            <p:cNvPr id="12" name="Group 2"/>
            <p:cNvGrpSpPr/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1" name="Grupo 116"/>
          <p:cNvGrpSpPr/>
          <p:nvPr/>
        </p:nvGrpSpPr>
        <p:grpSpPr>
          <a:xfrm>
            <a:off x="3132969" y="2017377"/>
            <a:ext cx="2688940" cy="2688942"/>
            <a:chOff x="7931363" y="3862827"/>
            <a:chExt cx="845160" cy="911418"/>
          </a:xfrm>
        </p:grpSpPr>
        <p:sp>
          <p:nvSpPr>
            <p:cNvPr id="36" name="Elipse 35"/>
            <p:cNvSpPr/>
            <p:nvPr/>
          </p:nvSpPr>
          <p:spPr bwMode="auto">
            <a:xfrm>
              <a:off x="7931363" y="3862827"/>
              <a:ext cx="845160" cy="911418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47000">
                  <a:srgbClr val="FFFF8B"/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3656330"/>
              <a:endParaRPr lang="pt-BR" sz="6000" b="0" dirty="0" smtClean="0">
                <a:latin typeface="Helvetica 55 Roman" panose="000B0500000000000000" pitchFamily="34" charset="0"/>
              </a:endParaRPr>
            </a:p>
          </p:txBody>
        </p:sp>
        <p:grpSp>
          <p:nvGrpSpPr>
            <p:cNvPr id="12" name="Group 2"/>
            <p:cNvGrpSpPr/>
            <p:nvPr/>
          </p:nvGrpSpPr>
          <p:grpSpPr bwMode="auto">
            <a:xfrm>
              <a:off x="8029557" y="3976886"/>
              <a:ext cx="657469" cy="708660"/>
              <a:chOff x="5481" y="5955"/>
              <a:chExt cx="1036" cy="1116"/>
            </a:xfrm>
          </p:grpSpPr>
          <p:sp>
            <p:nvSpPr>
              <p:cNvPr id="38" name="AutoShape 3"/>
              <p:cNvSpPr>
                <a:spLocks noChangeArrowheads="1"/>
              </p:cNvSpPr>
              <p:nvPr/>
            </p:nvSpPr>
            <p:spPr bwMode="auto">
              <a:xfrm>
                <a:off x="5481" y="5955"/>
                <a:ext cx="1036" cy="1116"/>
              </a:xfrm>
              <a:prstGeom prst="star16">
                <a:avLst>
                  <a:gd name="adj" fmla="val 36712"/>
                </a:avLst>
              </a:prstGeom>
              <a:gradFill>
                <a:gsLst>
                  <a:gs pos="64000">
                    <a:srgbClr val="FFFF00"/>
                  </a:gs>
                  <a:gs pos="81000">
                    <a:srgbClr val="FFC000">
                      <a:alpha val="36000"/>
                    </a:srgbClr>
                  </a:gs>
                  <a:gs pos="96000">
                    <a:schemeClr val="tx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  <p:sp>
            <p:nvSpPr>
              <p:cNvPr id="39" name="Oval 4"/>
              <p:cNvSpPr>
                <a:spLocks noChangeAspect="1" noChangeArrowheads="1"/>
              </p:cNvSpPr>
              <p:nvPr/>
            </p:nvSpPr>
            <p:spPr bwMode="auto">
              <a:xfrm>
                <a:off x="5726" y="6214"/>
                <a:ext cx="542" cy="585"/>
              </a:xfrm>
              <a:prstGeom prst="ellipse">
                <a:avLst/>
              </a:prstGeom>
              <a:solidFill>
                <a:srgbClr val="FFFFCC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841710" y="11209671"/>
                <a:ext cx="1188001" cy="2520000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868144" y="645789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Importante!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Nas figuras usamos perspectiva oblíqua. Cuidado para não interpretar que a órbita é achatada!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 e equinócios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84887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Gostou do assunto? 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Então venha fazer o </a:t>
            </a: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minicurso de Estações do Ano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– consulte a programação para o próximo oferecimento!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3"/>
          <p:cNvSpPr>
            <a:spLocks noGrp="1"/>
          </p:cNvSpPr>
          <p:nvPr>
            <p:ph type="title"/>
          </p:nvPr>
        </p:nvSpPr>
        <p:spPr>
          <a:xfrm>
            <a:off x="0" y="2741082"/>
            <a:ext cx="9144000" cy="1143000"/>
          </a:xfrm>
        </p:spPr>
        <p:txBody>
          <a:bodyPr/>
          <a:lstStyle/>
          <a:p>
            <a:r>
              <a:rPr lang="pt-BR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Apêndices</a:t>
            </a:r>
          </a:p>
        </p:txBody>
      </p:sp>
    </p:spTree>
    <p:extLst>
      <p:ext uri="{BB962C8B-B14F-4D97-AF65-F5344CB8AC3E}">
        <p14:creationId xmlns:p14="http://schemas.microsoft.com/office/powerpoint/2010/main" val="41346197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286024"/>
            <a:ext cx="2455263" cy="2520000"/>
          </a:xfrm>
          <a:prstGeom prst="rect">
            <a:avLst/>
          </a:prstGeom>
          <a:noFill/>
          <a:ln w="317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Universidade de Nebraska-Lincoln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745982" y="47667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Simulador: visão topocêntrica das estações</a:t>
            </a:r>
          </a:p>
        </p:txBody>
      </p:sp>
      <p:sp>
        <p:nvSpPr>
          <p:cNvPr id="5" name="CaixaDeTexto 6"/>
          <p:cNvSpPr txBox="1"/>
          <p:nvPr/>
        </p:nvSpPr>
        <p:spPr>
          <a:xfrm>
            <a:off x="745982" y="5472376"/>
            <a:ext cx="66967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B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pt-BR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Atenção: esta é uma aplicação em flash; necessário navegador ou player que reproduza conteúdo em flash. </a:t>
            </a:r>
            <a:endParaRPr lang="pt-BR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4890" r="1397"/>
          <a:stretch>
            <a:fillRect/>
          </a:stretch>
        </p:blipFill>
        <p:spPr bwMode="auto">
          <a:xfrm>
            <a:off x="3418568" y="2204864"/>
            <a:ext cx="2559399" cy="2549366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918268" y="548680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Simulador: as estações do ano vistas do espaço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Universidade de Nebraska-Lincoln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aixaDeTexto 6"/>
          <p:cNvSpPr txBox="1"/>
          <p:nvPr/>
        </p:nvSpPr>
        <p:spPr>
          <a:xfrm>
            <a:off x="745982" y="5472376"/>
            <a:ext cx="66967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B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b="1" kern="1200">
                <a:solidFill>
                  <a:srgbClr val="FF0066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pt-BR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Atenção: esta é uma aplicação em flash; necessário navegador ou player que reproduza conteúdo em flash. </a:t>
            </a:r>
            <a:endParaRPr lang="pt-BR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13315" name="Arc 3"/>
          <p:cNvSpPr/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72116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0">
            <a:solidFill>
              <a:schemeClr val="accent6">
                <a:lumMod val="60000"/>
                <a:lumOff val="40000"/>
                <a:alpha val="50000"/>
              </a:scheme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50317" y="2509215"/>
            <a:ext cx="636551" cy="636551"/>
            <a:chOff x="7097745" y="2064314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097745" y="206431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grpSp>
        <p:nvGrpSpPr>
          <p:cNvPr id="3" name="Grupo 91"/>
          <p:cNvGrpSpPr/>
          <p:nvPr/>
        </p:nvGrpSpPr>
        <p:grpSpPr>
          <a:xfrm>
            <a:off x="5056516" y="2372802"/>
            <a:ext cx="864096" cy="899960"/>
            <a:chOff x="7618448" y="2832375"/>
            <a:chExt cx="864096" cy="899960"/>
          </a:xfrm>
        </p:grpSpPr>
        <p:grpSp>
          <p:nvGrpSpPr>
            <p:cNvPr id="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1" name="Elipse 100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8" name="Elipse 47"/>
          <p:cNvSpPr>
            <a:spLocks noChangeAspect="1"/>
          </p:cNvSpPr>
          <p:nvPr/>
        </p:nvSpPr>
        <p:spPr bwMode="auto">
          <a:xfrm>
            <a:off x="3024894" y="1343710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5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45" name="Elipse 44"/>
            <p:cNvSpPr/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6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8" name="Grupo 101"/>
          <p:cNvGrpSpPr/>
          <p:nvPr/>
        </p:nvGrpSpPr>
        <p:grpSpPr>
          <a:xfrm rot="18342476">
            <a:off x="2769770" y="3580267"/>
            <a:ext cx="837238" cy="855158"/>
            <a:chOff x="7101472" y="2060354"/>
            <a:chExt cx="636552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1472" y="2060354"/>
              <a:ext cx="636552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81" name="CaixaDeTexto 80"/>
          <p:cNvSpPr txBox="1"/>
          <p:nvPr/>
        </p:nvSpPr>
        <p:spPr>
          <a:xfrm>
            <a:off x="7055768" y="299695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Equador </a:t>
            </a:r>
          </a:p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Celeste</a:t>
            </a:r>
            <a:endParaRPr lang="pt-BR" sz="28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3563888" y="48499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91"/>
          <p:cNvGrpSpPr/>
          <p:nvPr/>
        </p:nvGrpSpPr>
        <p:grpSpPr>
          <a:xfrm>
            <a:off x="2771800" y="3573016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7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</a:t>
            </a:r>
            <a:endParaRPr lang="pt-BR" sz="4400" b="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364088" y="213285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91"/>
          <p:cNvGrpSpPr/>
          <p:nvPr/>
        </p:nvGrpSpPr>
        <p:grpSpPr>
          <a:xfrm>
            <a:off x="2123728" y="1988840"/>
            <a:ext cx="864096" cy="899960"/>
            <a:chOff x="7618448" y="2832375"/>
            <a:chExt cx="864096" cy="899960"/>
          </a:xfrm>
        </p:grpSpPr>
        <p:grpSp>
          <p:nvGrpSpPr>
            <p:cNvPr id="12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77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8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0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4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8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76" name="Elipse 75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upo 91"/>
          <p:cNvGrpSpPr/>
          <p:nvPr/>
        </p:nvGrpSpPr>
        <p:grpSpPr>
          <a:xfrm>
            <a:off x="6156176" y="4293096"/>
            <a:ext cx="864096" cy="899960"/>
            <a:chOff x="7618448" y="2832375"/>
            <a:chExt cx="864096" cy="899960"/>
          </a:xfrm>
        </p:grpSpPr>
        <p:grpSp>
          <p:nvGrpSpPr>
            <p:cNvPr id="1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3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2" name="Elipse 111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chemeClr val="tx1">
                    <a:alpha val="2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2339752" y="45750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Norte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Text Box 29"/>
          <p:cNvSpPr txBox="1">
            <a:spLocks noChangeArrowheads="1"/>
          </p:cNvSpPr>
          <p:nvPr/>
        </p:nvSpPr>
        <p:spPr bwMode="auto">
          <a:xfrm>
            <a:off x="2195736" y="602128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Sul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6" name="Texto explicativo retangular 85"/>
          <p:cNvSpPr/>
          <p:nvPr/>
        </p:nvSpPr>
        <p:spPr bwMode="auto">
          <a:xfrm>
            <a:off x="6804248" y="980728"/>
            <a:ext cx="1907704" cy="936104"/>
          </a:xfrm>
          <a:prstGeom prst="wedgeRectCallout">
            <a:avLst>
              <a:gd name="adj1" fmla="val -120503"/>
              <a:gd name="adj2" fmla="val 14674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7" name="Texto explicativo retangular 86"/>
          <p:cNvSpPr/>
          <p:nvPr/>
        </p:nvSpPr>
        <p:spPr bwMode="auto">
          <a:xfrm>
            <a:off x="323528" y="1196752"/>
            <a:ext cx="1907704" cy="936104"/>
          </a:xfrm>
          <a:prstGeom prst="wedgeRectCallout">
            <a:avLst>
              <a:gd name="adj1" fmla="val 67749"/>
              <a:gd name="adj2" fmla="val 79737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9" name="Texto explicativo retangular 88"/>
          <p:cNvSpPr/>
          <p:nvPr/>
        </p:nvSpPr>
        <p:spPr bwMode="auto">
          <a:xfrm>
            <a:off x="323528" y="4293096"/>
            <a:ext cx="2160240" cy="936104"/>
          </a:xfrm>
          <a:prstGeom prst="wedgeRectCallout">
            <a:avLst>
              <a:gd name="adj1" fmla="val 82922"/>
              <a:gd name="adj2" fmla="val -78392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0" name="Texto explicativo retangular 89"/>
          <p:cNvSpPr/>
          <p:nvPr/>
        </p:nvSpPr>
        <p:spPr bwMode="auto">
          <a:xfrm>
            <a:off x="6858327" y="5373216"/>
            <a:ext cx="1907704" cy="936104"/>
          </a:xfrm>
          <a:prstGeom prst="wedgeRectCallout">
            <a:avLst>
              <a:gd name="adj1" fmla="val -64732"/>
              <a:gd name="adj2" fmla="val -116699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4544" y="620688"/>
            <a:ext cx="8819456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 20 </a:t>
            </a:r>
            <a:r>
              <a:rPr lang="pt-BR" sz="3200" dirty="0">
                <a:solidFill>
                  <a:srgbClr val="FF99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março: Equinócio de Outono – início do Outono HS</a:t>
            </a:r>
            <a:endParaRPr lang="pt-BR" sz="3200" dirty="0">
              <a:solidFill>
                <a:srgbClr val="FF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Box 86"/>
          <p:cNvSpPr txBox="1">
            <a:spLocks noChangeArrowheads="1"/>
          </p:cNvSpPr>
          <p:nvPr/>
        </p:nvSpPr>
        <p:spPr bwMode="auto">
          <a:xfrm>
            <a:off x="323528" y="3645024"/>
            <a:ext cx="87153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latin typeface="Century Gothic" panose="020B0502020202020204" pitchFamily="34" charset="0"/>
              </a:rPr>
              <a:t> 22 </a:t>
            </a:r>
            <a:r>
              <a:rPr lang="pt-BR" sz="3200" dirty="0"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latin typeface="Century Gothic" panose="020B0502020202020204" pitchFamily="34" charset="0"/>
              </a:rPr>
              <a:t>setembro: Equinócio de Primavera – início da Primavera HS</a:t>
            </a:r>
            <a:endParaRPr lang="pt-BR" sz="3200" dirty="0">
              <a:latin typeface="Century Gothic" panose="020B0502020202020204" pitchFamily="34" charset="0"/>
            </a:endParaRP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323528" y="2084655"/>
            <a:ext cx="81438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99CCFF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junho: Solstício de Inverno – início do Inverno HS</a:t>
            </a:r>
            <a:endParaRPr lang="pt-BR" sz="3200" dirty="0">
              <a:solidFill>
                <a:srgbClr val="99CC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323528" y="5157192"/>
            <a:ext cx="8568952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FF00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dezembro: Solstício de Verão – início do Verão do HS</a:t>
            </a:r>
            <a:endParaRPr lang="pt-BR" sz="3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6300396" y="6269250"/>
            <a:ext cx="2736304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Para o ano de 2018</a:t>
            </a:r>
            <a:endParaRPr lang="pt-BR" sz="2000" dirty="0">
              <a:solidFill>
                <a:schemeClr val="accent6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topocêntrica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Trajetórias diurnas do Sol em locais intertropicais </a:t>
            </a:r>
            <a:b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(o caso de São Carlos)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ANDRE\Documents\1-OBSERVATÓRIO\1-ATIVIDADES\4-Minicursos\minicursos-2015\1-minicurso-IA-prim-sem-2015\apresentacoes\aula-2-Astrometria-e-estacoes-do-ano\zonas-climaticas.png"/>
          <p:cNvPicPr>
            <a:picLocks noChangeAspect="1" noChangeArrowheads="1"/>
          </p:cNvPicPr>
          <p:nvPr/>
        </p:nvPicPr>
        <p:blipFill>
          <a:blip r:embed="rId2" cstate="print"/>
          <a:srcRect l="22444" t="11025" r="11419" b="11550"/>
          <a:stretch>
            <a:fillRect/>
          </a:stretch>
        </p:blipFill>
        <p:spPr bwMode="auto">
          <a:xfrm>
            <a:off x="3131840" y="3140968"/>
            <a:ext cx="3657579" cy="3211565"/>
          </a:xfrm>
          <a:prstGeom prst="rect">
            <a:avLst/>
          </a:prstGeom>
          <a:noFill/>
        </p:spPr>
      </p:pic>
      <p:sp>
        <p:nvSpPr>
          <p:cNvPr id="55" name="Chave direita 54"/>
          <p:cNvSpPr/>
          <p:nvPr/>
        </p:nvSpPr>
        <p:spPr bwMode="auto">
          <a:xfrm>
            <a:off x="6012160" y="4267200"/>
            <a:ext cx="504056" cy="103322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6372200" y="44371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42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8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6419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16421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6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Verão do HS</a:t>
            </a:r>
          </a:p>
        </p:txBody>
      </p:sp>
      <p:sp>
        <p:nvSpPr>
          <p:cNvPr id="16408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58" name="Elipse 57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71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Arco 7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Arco 75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73742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5" name="Grupo 42"/>
          <p:cNvGrpSpPr/>
          <p:nvPr/>
        </p:nvGrpSpPr>
        <p:grpSpPr>
          <a:xfrm>
            <a:off x="5580112" y="3068960"/>
            <a:ext cx="864096" cy="899960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53" name="Elipse 5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209 C -0.0007 -0.00463 -0.0073 -0.02361 -0.0125 -0.03819 C -0.01771 -0.05277 -0.02396 -0.07106 -0.02934 -0.08565 C -0.03473 -0.10023 -0.03959 -0.11296 -0.04514 -0.12615 C -0.0507 -0.13935 -0.0566 -0.15254 -0.06268 -0.16435 C -0.06875 -0.17615 -0.07309 -0.18541 -0.08195 -0.19722 C -0.0908 -0.20902 -0.10487 -0.22963 -0.11615 -0.23472 C -0.12744 -0.23981 -0.14184 -0.23958 -0.14983 -0.22754 C -0.15782 -0.21551 -0.16181 -0.18102 -0.16407 -0.16227 C -0.16632 -0.14352 -0.16389 -0.1294 -0.1632 -0.11435 C -0.1625 -0.0993 -0.16129 -0.08634 -0.15973 -0.07245 C -0.15816 -0.05856 -0.15591 -0.04444 -0.1533 -0.03032 C -0.1507 -0.0162 -0.14671 -0.00023 -0.1441 0.0125 C -0.1415 0.02523 -0.14063 0.03241 -0.1375 0.04607 C -0.13438 0.05973 -0.12934 0.08056 -0.12535 0.09445 C -0.12136 0.10834 -0.11789 0.11598 -0.11337 0.1294 C -0.10886 0.14283 -0.10278 0.16065 -0.09792 0.175 C -0.09306 0.18935 -0.08716 0.20695 -0.08438 0.21528 " pathEditMode="relative" rAng="0" ptsTypes="aaaaaaaaaaaaaaaaaa">
                                      <p:cBhvr>
                                        <p:cTn id="6" dur="1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-1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nos equinócios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6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3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5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6" name="Elipse 85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7" name="Conector reto 86"/>
            <p:cNvCxnSpPr>
              <a:stCxn id="86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Conector reto 88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3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4" name="Lua 93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5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Arco 101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5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106" name="Grupo 42"/>
          <p:cNvGrpSpPr/>
          <p:nvPr/>
        </p:nvGrpSpPr>
        <p:grpSpPr>
          <a:xfrm>
            <a:off x="4584374" y="2996952"/>
            <a:ext cx="864096" cy="899960"/>
            <a:chOff x="7618448" y="2832375"/>
            <a:chExt cx="864096" cy="899960"/>
          </a:xfrm>
        </p:grpSpPr>
        <p:grpSp>
          <p:nvGrpSpPr>
            <p:cNvPr id="107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9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8" name="Elipse 107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4" name="Elipse 43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6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208 C -0.00069 -0.00463 -0.00729 -0.02361 -0.0125 -0.0382 C -0.01771 -0.05278 -0.02344 -0.07176 -0.02934 -0.08565 C -0.03524 -0.09954 -0.04132 -0.10926 -0.04757 -0.1213 C -0.05382 -0.13334 -0.05989 -0.14584 -0.06701 -0.15764 C -0.07413 -0.16945 -0.08073 -0.18449 -0.08993 -0.19236 C -0.09913 -0.20024 -0.11371 -0.20811 -0.12257 -0.20556 C -0.13142 -0.20301 -0.13871 -0.19121 -0.14323 -0.17639 C -0.14774 -0.16158 -0.14896 -0.13473 -0.14965 -0.11713 C -0.15035 -0.09954 -0.14861 -0.08588 -0.14757 -0.07061 C -0.14653 -0.05533 -0.14479 -0.0419 -0.14323 -0.0257 C -0.14167 -0.00949 -0.14028 0.00879 -0.13767 0.02639 C -0.13507 0.04398 -0.13125 0.06435 -0.12795 0.08009 C -0.12465 0.09583 -0.12205 0.10648 -0.11823 0.1206 C -0.11441 0.13472 -0.11024 0.14699 -0.10521 0.16551 C -0.10017 0.18402 -0.09132 0.21828 -0.08767 0.23217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1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Inverno do HS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82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5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6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7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8" name="Elipse 87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9" name="Conector reto 88"/>
            <p:cNvCxnSpPr>
              <a:stCxn id="88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Conector reto 91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Conector reto 92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4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5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6" name="Lua 95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3" name="Arco 102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8" name="Grupo 42"/>
          <p:cNvGrpSpPr/>
          <p:nvPr/>
        </p:nvGrpSpPr>
        <p:grpSpPr>
          <a:xfrm>
            <a:off x="3635896" y="2996952"/>
            <a:ext cx="864096" cy="899960"/>
            <a:chOff x="7618448" y="2832375"/>
            <a:chExt cx="864096" cy="899960"/>
          </a:xfrm>
        </p:grpSpPr>
        <p:grpSp>
          <p:nvGrpSpPr>
            <p:cNvPr id="10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1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6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0" name="Elipse 10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CC">
                    <a:alpha val="85000"/>
                  </a:srgbClr>
                </a:gs>
                <a:gs pos="100000">
                  <a:srgbClr val="FFFFCC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" name="Arco 10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5" name="Elipse 44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7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31 C 0.0033 -0.00278 -0.00104 -0.01551 -0.00573 -0.02662 C -0.01041 -0.03774 -0.01719 -0.05301 -0.02326 -0.06482 C -0.02934 -0.07662 -0.03472 -0.08681 -0.04253 -0.09769 C -0.05035 -0.10857 -0.06232 -0.12269 -0.07066 -0.1294 C -0.07899 -0.13611 -0.08594 -0.13912 -0.09288 -0.13727 C -0.09982 -0.13542 -0.10781 -0.12848 -0.11285 -0.11852 C -0.11788 -0.10857 -0.12135 -0.08912 -0.12326 -0.07732 C -0.12517 -0.06551 -0.12465 -0.05857 -0.12482 -0.04815 C -0.125 -0.03774 -0.12448 -0.02732 -0.12378 -0.01482 C -0.12309 -0.00232 -0.12187 0.01319 -0.12031 0.02708 C -0.11875 0.04097 -0.11649 0.05509 -0.11389 0.06921 C -0.11128 0.08333 -0.10729 0.0993 -0.10469 0.11203 C -0.10208 0.12476 -0.10121 0.13194 -0.09809 0.14537 C -0.09496 0.15902 -0.08906 0.1824 -0.08594 0.19375 C -0.08281 0.20509 -0.0809 0.20949 -0.07969 0.21365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00" y="3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80</TotalTime>
  <Words>633</Words>
  <Application>Microsoft Office PowerPoint</Application>
  <PresentationFormat>Apresentação na tela (4:3)</PresentationFormat>
  <Paragraphs>148</Paragraphs>
  <Slides>23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Century Gothic</vt:lpstr>
      <vt:lpstr>Helvetica 55 Roman</vt:lpstr>
      <vt:lpstr>Times New Roman</vt:lpstr>
      <vt:lpstr>Wingdings</vt:lpstr>
      <vt:lpstr>Blank Presentation</vt:lpstr>
      <vt:lpstr>Apresentação do PowerPoint</vt:lpstr>
      <vt:lpstr>solstícios e equinócios</vt:lpstr>
      <vt:lpstr>Apresentação do PowerPoint</vt:lpstr>
      <vt:lpstr>Apresentação do PowerPoint</vt:lpstr>
      <vt:lpstr>A visão topocêntrica  das estações</vt:lpstr>
      <vt:lpstr>Trajetórias diurnas do Sol em locais intertropicais  (o caso de São Carlos) </vt:lpstr>
      <vt:lpstr>Trajetória diurna do Sol no Solstício de Verão do HS</vt:lpstr>
      <vt:lpstr>Trajetória diurna do Sol nos equinócios</vt:lpstr>
      <vt:lpstr>Trajetória diurna do Sol no Solstício de Inverno do HS</vt:lpstr>
      <vt:lpstr>As trajetórias do Sol nos equinócios e nos solstícios</vt:lpstr>
      <vt:lpstr>As trajetórias do Sol nos equinócios e nos solstícios</vt:lpstr>
      <vt:lpstr>Apresentação do PowerPoint</vt:lpstr>
      <vt:lpstr>As estações do ano  vistas do espaço</vt:lpstr>
      <vt:lpstr>Zonas climáticas da Terra</vt:lpstr>
      <vt:lpstr>Visão geocêntrica</vt:lpstr>
      <vt:lpstr>Movimento pendular</vt:lpstr>
      <vt:lpstr>Visão heliocêntrica</vt:lpstr>
      <vt:lpstr>Visão heliocêntrica</vt:lpstr>
      <vt:lpstr>Apresentação do PowerPoint</vt:lpstr>
      <vt:lpstr>Apresentação do PowerPoint</vt:lpstr>
      <vt:lpstr>Apêndices</vt:lpstr>
      <vt:lpstr>Simulador: visão topocêntrica das estações</vt:lpstr>
      <vt:lpstr>Simulador: as estações do ano vistas do espaço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569</cp:revision>
  <cp:lastPrinted>2000-05-01T12:23:00Z</cp:lastPrinted>
  <dcterms:created xsi:type="dcterms:W3CDTF">1995-06-17T23:31:00Z</dcterms:created>
  <dcterms:modified xsi:type="dcterms:W3CDTF">2018-03-08T19:28:50Z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