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1039" r:id="rId2"/>
    <p:sldId id="1075" r:id="rId3"/>
    <p:sldId id="1076" r:id="rId4"/>
    <p:sldId id="1078" r:id="rId5"/>
    <p:sldId id="1115" r:id="rId6"/>
    <p:sldId id="1080" r:id="rId7"/>
    <p:sldId id="1111" r:id="rId8"/>
    <p:sldId id="1112" r:id="rId9"/>
    <p:sldId id="1113" r:id="rId10"/>
    <p:sldId id="1114" r:id="rId11"/>
    <p:sldId id="1084" r:id="rId12"/>
    <p:sldId id="1087" r:id="rId13"/>
    <p:sldId id="1089" r:id="rId14"/>
    <p:sldId id="1090" r:id="rId15"/>
    <p:sldId id="1093" r:id="rId16"/>
    <p:sldId id="1094" r:id="rId17"/>
    <p:sldId id="1096" r:id="rId18"/>
    <p:sldId id="1095" r:id="rId19"/>
    <p:sldId id="1097" r:id="rId20"/>
    <p:sldId id="1098" r:id="rId21"/>
    <p:sldId id="1099" r:id="rId22"/>
    <p:sldId id="1101" r:id="rId23"/>
    <p:sldId id="1102" r:id="rId24"/>
    <p:sldId id="1116" r:id="rId25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53D2FF"/>
    <a:srgbClr val="CC6600"/>
    <a:srgbClr val="EE8800"/>
    <a:srgbClr val="00CC99"/>
    <a:srgbClr val="FFFFCC"/>
    <a:srgbClr val="143C2B"/>
    <a:srgbClr val="005392"/>
    <a:srgbClr val="00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2" autoAdjust="0"/>
    <p:restoredTop sz="99042" autoAdjust="0"/>
  </p:normalViewPr>
  <p:slideViewPr>
    <p:cSldViewPr>
      <p:cViewPr>
        <p:scale>
          <a:sx n="66" d="100"/>
          <a:sy n="66" d="100"/>
        </p:scale>
        <p:origin x="420" y="24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C4B1CD6-53F7-4671-A733-C3A342D041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3B2880E-EC6A-4ED7-8498-4BDFCD845F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br/url?sa=i&amp;rct=j&amp;q=&amp;esrc=s&amp;source=images&amp;cd=&amp;cad=rja&amp;uact=8&amp;ved=0CAYQjB0&amp;url=http://funny-pictures.picphotos.net/welcome-to-scotland-funny-picture/dailyhaha.com*_pics*welcome-to-scotland.jpg/&amp;ei=RCYTVdPsG8GKyATV2YKoBA&amp;bvm=bv.89217033,d.aWw&amp;psig=AFQjCNFcb3tySQyH5mWB1wtsNRxKVV1E-A&amp;ust=1427404666173035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pt-BR" dirty="0" smtClean="0"/>
              <a:t>Fonte da imagem: </a:t>
            </a:r>
            <a:r>
              <a:rPr lang="en-US" sz="1200" b="0" i="0" u="sng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hlinkClick r:id="rId3"/>
              </a:rPr>
              <a:t>funny-pictures.picphotos.net</a:t>
            </a:r>
            <a:endParaRPr lang="en-US" sz="1200" b="0" i="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Century Gothic" pitchFamily="34" charset="0"/>
              </a:rPr>
              <a:t>A</a:t>
            </a:r>
            <a:r>
              <a:rPr lang="pt-BR" baseline="0" dirty="0" smtClean="0">
                <a:latin typeface="Century Gothic" pitchFamily="34" charset="0"/>
              </a:rPr>
              <a:t> extensão abarcada no céu por essa figura é de cerca de 40°.</a:t>
            </a:r>
            <a:endParaRPr lang="pt-BR" dirty="0">
              <a:latin typeface="Century Gothic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DCADA3-68AA-43D8-89B1-6E062523E337}" type="slidenum">
              <a:rPr kumimoji="0" lang="pt-BR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t-BR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33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DCADA3-68AA-43D8-89B1-6E062523E337}" type="slidenum">
              <a:rPr kumimoji="0" lang="pt-BR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5781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Crédito da figura: </a:t>
            </a:r>
            <a:r>
              <a:rPr lang="pt-BR" dirty="0" err="1" smtClean="0"/>
              <a:t>Wikipedia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D73F-2765-4B57-AE6B-A82B159AD9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7714B-24FB-422F-BF07-D98BD475C5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011FF-2C1D-4EA9-BEC1-9AD83273BD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C0FF-BF03-478F-9249-8968140DE1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493BF-6E20-4A31-A7BF-B45AB4DCEE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6B816-6C78-488E-AE2C-6B418D54D2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F9819-4C2D-4B67-995C-4B1CCD5A3C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A3358-D533-4DE3-BB7E-0C918E9F74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989A7-BFA8-41F9-B30C-7A2DEB9A4C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15EF1-8C41-43D4-99BF-3F551ED9A7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AA29B-EE7E-4422-9787-20B6E8AD7A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06ACD8F-111F-433C-9055-4389A16978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synodiccalculator.sw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google.com.br/url?sa=i&amp;rct=j&amp;q=&amp;esrc=s&amp;source=images&amp;cd=&amp;cad=rja&amp;uact=8&amp;ved=0CAYQjB0&amp;url=http://funny-pictures.picphotos.net/welcome-to-scotland-funny-picture/dailyhaha.com*_pics*welcome-to-scotland.jpg/&amp;ei=RCYTVdPsG8GKyATV2YKoBA&amp;bvm=bv.89217033,d.aWw&amp;psig=AFQjCNFcb3tySQyH5mWB1wtsNRxKVV1E-A&amp;ust=1427404666173035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graphicleftovers.com/graphic/2496018-funny-jupiter-planet-cartoon-illustration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ommons.wikimedia.org/wiki/User:Sea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retrograde.swf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ítulo 3"/>
          <p:cNvSpPr txBox="1">
            <a:spLocks/>
          </p:cNvSpPr>
          <p:nvPr/>
        </p:nvSpPr>
        <p:spPr bwMode="auto">
          <a:xfrm>
            <a:off x="539552" y="2468488"/>
            <a:ext cx="821531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Sistema Solar:</a:t>
            </a:r>
            <a:r>
              <a:rPr kumimoji="0" lang="pt-BR" sz="4400" b="1" i="0" u="none" strike="noStrike" kern="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pt-BR" sz="3600" b="1" i="0" u="none" strike="noStrike" kern="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Observação, movimentos e órbitas</a:t>
            </a:r>
            <a:endParaRPr kumimoji="0" lang="pt-BR" sz="36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652120" y="5212357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André Luiz da Silva</a:t>
            </a: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Observatório  Dietrich </a:t>
            </a:r>
            <a:r>
              <a:rPr lang="pt-BR" sz="1400" dirty="0" err="1" smtClean="0">
                <a:solidFill>
                  <a:srgbClr val="FFC000"/>
                </a:solidFill>
                <a:latin typeface="Century Gothic" pitchFamily="34" charset="0"/>
              </a:rPr>
              <a:t>Schiel</a:t>
            </a:r>
            <a:endParaRPr lang="pt-BR" sz="140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/CDCC/USP</a:t>
            </a:r>
          </a:p>
          <a:p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8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9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10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66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702" y="161703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tângulo 18"/>
          <p:cNvSpPr/>
          <p:nvPr/>
        </p:nvSpPr>
        <p:spPr>
          <a:xfrm>
            <a:off x="2843808" y="1330381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Centro de Divulgação da Astronomia</a:t>
            </a: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469" y="12212"/>
            <a:ext cx="2388035" cy="238803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3"/>
          <p:cNvSpPr>
            <a:spLocks noGrp="1"/>
          </p:cNvSpPr>
          <p:nvPr>
            <p:ph type="ctrTitle"/>
          </p:nvPr>
        </p:nvSpPr>
        <p:spPr>
          <a:xfrm>
            <a:off x="0" y="44624"/>
            <a:ext cx="91440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Elongação</a:t>
            </a:r>
            <a:endParaRPr lang="pt-BR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Text Box 141"/>
          <p:cNvSpPr txBox="1">
            <a:spLocks noChangeArrowheads="1"/>
          </p:cNvSpPr>
          <p:nvPr/>
        </p:nvSpPr>
        <p:spPr bwMode="auto">
          <a:xfrm>
            <a:off x="0" y="6391548"/>
            <a:ext cx="35004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Crédito da imagem: </a:t>
            </a: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http://astro.unl.edu</a:t>
            </a:r>
          </a:p>
        </p:txBody>
      </p:sp>
      <p:pic>
        <p:nvPicPr>
          <p:cNvPr id="1026" name="Picture 2" descr="C:\Users\ANDRE\Documents\OBSERVATÓRIO\Eventos_no_Observatório\Semana Marciana\SA_oposição_Marte\textos_semana_marciana\Textos_Univ_Nebraska\Elongations_arquivos\elong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171997" cy="4482498"/>
          </a:xfrm>
          <a:prstGeom prst="rect">
            <a:avLst/>
          </a:prstGeom>
          <a:noFill/>
        </p:spPr>
      </p:pic>
      <p:cxnSp>
        <p:nvCxnSpPr>
          <p:cNvPr id="6" name="Conector de seta reta 5"/>
          <p:cNvCxnSpPr/>
          <p:nvPr/>
        </p:nvCxnSpPr>
        <p:spPr bwMode="auto">
          <a:xfrm flipH="1" flipV="1">
            <a:off x="1804199" y="2321755"/>
            <a:ext cx="761857" cy="261907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" name="Arco 6"/>
          <p:cNvSpPr/>
          <p:nvPr/>
        </p:nvSpPr>
        <p:spPr bwMode="auto">
          <a:xfrm rot="20578165">
            <a:off x="2011239" y="4468078"/>
            <a:ext cx="1586514" cy="1625929"/>
          </a:xfrm>
          <a:prstGeom prst="arc">
            <a:avLst>
              <a:gd name="adj1" fmla="val 16200000"/>
              <a:gd name="adj2" fmla="val 300437"/>
            </a:avLst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10" name="Conector de seta reta 9"/>
          <p:cNvCxnSpPr/>
          <p:nvPr/>
        </p:nvCxnSpPr>
        <p:spPr bwMode="auto">
          <a:xfrm flipV="1">
            <a:off x="3203848" y="4860693"/>
            <a:ext cx="2920402" cy="41875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72826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to 11"/>
          <p:cNvCxnSpPr/>
          <p:nvPr/>
        </p:nvCxnSpPr>
        <p:spPr>
          <a:xfrm flipV="1">
            <a:off x="4716016" y="2924944"/>
            <a:ext cx="1944216" cy="122413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24936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Oposição 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(planetas superiores)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Elipse 4"/>
          <p:cNvSpPr>
            <a:spLocks noChangeAspect="1"/>
          </p:cNvSpPr>
          <p:nvPr/>
        </p:nvSpPr>
        <p:spPr>
          <a:xfrm>
            <a:off x="2339752" y="1844824"/>
            <a:ext cx="4680520" cy="468052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>
            <a:spLocks noChangeAspect="1"/>
          </p:cNvSpPr>
          <p:nvPr/>
        </p:nvSpPr>
        <p:spPr>
          <a:xfrm>
            <a:off x="3380169" y="2838633"/>
            <a:ext cx="2691299" cy="2691299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>
            <a:spLocks noChangeAspect="1"/>
          </p:cNvSpPr>
          <p:nvPr/>
        </p:nvSpPr>
        <p:spPr>
          <a:xfrm>
            <a:off x="5576344" y="3190809"/>
            <a:ext cx="512575" cy="51257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>
            <a:spLocks noChangeAspect="1"/>
          </p:cNvSpPr>
          <p:nvPr/>
        </p:nvSpPr>
        <p:spPr>
          <a:xfrm rot="8065015">
            <a:off x="6401384" y="2679736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" name="Grupo 10"/>
          <p:cNvGrpSpPr>
            <a:grpSpLocks noChangeAspect="1"/>
          </p:cNvGrpSpPr>
          <p:nvPr/>
        </p:nvGrpSpPr>
        <p:grpSpPr>
          <a:xfrm>
            <a:off x="3984378" y="3411810"/>
            <a:ext cx="1447733" cy="1433283"/>
            <a:chOff x="4230514" y="2138607"/>
            <a:chExt cx="4721895" cy="4674769"/>
          </a:xfrm>
        </p:grpSpPr>
        <p:sp>
          <p:nvSpPr>
            <p:cNvPr id="13" name="Elipse 12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11" name="Retângulo 8"/>
          <p:cNvSpPr>
            <a:spLocks noChangeArrowheads="1"/>
          </p:cNvSpPr>
          <p:nvPr/>
        </p:nvSpPr>
        <p:spPr bwMode="auto">
          <a:xfrm>
            <a:off x="4283968" y="4644425"/>
            <a:ext cx="936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Sol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5" name="Retângulo 8"/>
          <p:cNvSpPr>
            <a:spLocks noChangeArrowheads="1"/>
          </p:cNvSpPr>
          <p:nvPr/>
        </p:nvSpPr>
        <p:spPr bwMode="auto">
          <a:xfrm>
            <a:off x="5652120" y="3636313"/>
            <a:ext cx="12961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B0F0"/>
                </a:solidFill>
                <a:latin typeface="Century Gothic" pitchFamily="34" charset="0"/>
              </a:rPr>
              <a:t>Terra</a:t>
            </a:r>
            <a:endParaRPr lang="pt-BR" sz="32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16" name="Retângulo 8"/>
          <p:cNvSpPr>
            <a:spLocks noChangeArrowheads="1"/>
          </p:cNvSpPr>
          <p:nvPr/>
        </p:nvSpPr>
        <p:spPr bwMode="auto">
          <a:xfrm>
            <a:off x="6876256" y="2628201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cxnSp>
        <p:nvCxnSpPr>
          <p:cNvPr id="17" name="Conector de seta reta 16"/>
          <p:cNvCxnSpPr/>
          <p:nvPr/>
        </p:nvCxnSpPr>
        <p:spPr bwMode="auto">
          <a:xfrm flipH="1">
            <a:off x="4703478" y="3472092"/>
            <a:ext cx="1099838" cy="67780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Arco 17"/>
          <p:cNvSpPr/>
          <p:nvPr/>
        </p:nvSpPr>
        <p:spPr bwMode="auto">
          <a:xfrm rot="19720724">
            <a:off x="5361197" y="2942397"/>
            <a:ext cx="901247" cy="929762"/>
          </a:xfrm>
          <a:prstGeom prst="arc">
            <a:avLst>
              <a:gd name="adj1" fmla="val 11005257"/>
              <a:gd name="adj2" fmla="val 21433180"/>
            </a:avLst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cxnSp>
        <p:nvCxnSpPr>
          <p:cNvPr id="19" name="Conector de seta reta 18"/>
          <p:cNvCxnSpPr/>
          <p:nvPr/>
        </p:nvCxnSpPr>
        <p:spPr bwMode="auto">
          <a:xfrm flipV="1">
            <a:off x="5868144" y="2906257"/>
            <a:ext cx="858771" cy="522743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Retângulo 8"/>
          <p:cNvSpPr>
            <a:spLocks noChangeArrowheads="1"/>
          </p:cNvSpPr>
          <p:nvPr/>
        </p:nvSpPr>
        <p:spPr bwMode="auto">
          <a:xfrm>
            <a:off x="1763688" y="2196153"/>
            <a:ext cx="3816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Elongação = 180°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0" name="Triângulo isósceles 19"/>
          <p:cNvSpPr/>
          <p:nvPr/>
        </p:nvSpPr>
        <p:spPr bwMode="auto">
          <a:xfrm rot="10457348">
            <a:off x="2257412" y="4221088"/>
            <a:ext cx="216024" cy="432048"/>
          </a:xfrm>
          <a:prstGeom prst="triangle">
            <a:avLst/>
          </a:prstGeom>
          <a:solidFill>
            <a:srgbClr val="00FF00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1" name="Triângulo isósceles 20"/>
          <p:cNvSpPr/>
          <p:nvPr/>
        </p:nvSpPr>
        <p:spPr bwMode="auto">
          <a:xfrm rot="10486454">
            <a:off x="3324785" y="4142949"/>
            <a:ext cx="154538" cy="356400"/>
          </a:xfrm>
          <a:prstGeom prst="triangle">
            <a:avLst/>
          </a:prstGeom>
          <a:solidFill>
            <a:srgbClr val="53D2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2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8" grpId="0" animBg="1"/>
      <p:bldP spid="28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Máximas elongações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(planetas inferiores)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Elipse 4"/>
          <p:cNvSpPr>
            <a:spLocks noChangeAspect="1"/>
          </p:cNvSpPr>
          <p:nvPr/>
        </p:nvSpPr>
        <p:spPr>
          <a:xfrm>
            <a:off x="2339752" y="1844824"/>
            <a:ext cx="4680520" cy="4680520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>
            <a:spLocks noChangeAspect="1"/>
          </p:cNvSpPr>
          <p:nvPr/>
        </p:nvSpPr>
        <p:spPr>
          <a:xfrm>
            <a:off x="3392869" y="2825933"/>
            <a:ext cx="2691299" cy="2691299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>
            <a:spLocks noChangeAspect="1"/>
          </p:cNvSpPr>
          <p:nvPr/>
        </p:nvSpPr>
        <p:spPr>
          <a:xfrm rot="8065015">
            <a:off x="6372200" y="2708920"/>
            <a:ext cx="512575" cy="51257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" name="Grupo 10"/>
          <p:cNvGrpSpPr>
            <a:grpSpLocks noChangeAspect="1"/>
          </p:cNvGrpSpPr>
          <p:nvPr/>
        </p:nvGrpSpPr>
        <p:grpSpPr>
          <a:xfrm>
            <a:off x="4008128" y="3423685"/>
            <a:ext cx="1447733" cy="1433283"/>
            <a:chOff x="4230514" y="2138607"/>
            <a:chExt cx="4721895" cy="4674769"/>
          </a:xfrm>
        </p:grpSpPr>
        <p:sp>
          <p:nvSpPr>
            <p:cNvPr id="13" name="Elipse 12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28" name="Retângulo 8"/>
          <p:cNvSpPr>
            <a:spLocks noChangeArrowheads="1"/>
          </p:cNvSpPr>
          <p:nvPr/>
        </p:nvSpPr>
        <p:spPr bwMode="auto">
          <a:xfrm>
            <a:off x="1403648" y="1916832"/>
            <a:ext cx="6120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Máxima elongação oeste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9" name="Retângulo 8"/>
          <p:cNvSpPr>
            <a:spLocks noChangeArrowheads="1"/>
          </p:cNvSpPr>
          <p:nvPr/>
        </p:nvSpPr>
        <p:spPr bwMode="auto">
          <a:xfrm>
            <a:off x="3347864" y="4869160"/>
            <a:ext cx="6120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Máxima elongação leste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7" name="Elipse 26"/>
          <p:cNvSpPr>
            <a:spLocks noChangeAspect="1"/>
          </p:cNvSpPr>
          <p:nvPr/>
        </p:nvSpPr>
        <p:spPr>
          <a:xfrm>
            <a:off x="4499992" y="2564904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FF00"/>
              </a:solidFill>
            </a:endParaRPr>
          </a:p>
        </p:txBody>
      </p:sp>
      <p:sp>
        <p:nvSpPr>
          <p:cNvPr id="8" name="Elipse 7"/>
          <p:cNvSpPr>
            <a:spLocks noChangeAspect="1"/>
          </p:cNvSpPr>
          <p:nvPr/>
        </p:nvSpPr>
        <p:spPr>
          <a:xfrm>
            <a:off x="5727184" y="4365104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8"/>
          <p:cNvSpPr>
            <a:spLocks noChangeArrowheads="1"/>
          </p:cNvSpPr>
          <p:nvPr/>
        </p:nvSpPr>
        <p:spPr bwMode="auto">
          <a:xfrm>
            <a:off x="3491880" y="3852337"/>
            <a:ext cx="936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Sol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0" name="Retângulo 8"/>
          <p:cNvSpPr>
            <a:spLocks noChangeArrowheads="1"/>
          </p:cNvSpPr>
          <p:nvPr/>
        </p:nvSpPr>
        <p:spPr bwMode="auto">
          <a:xfrm>
            <a:off x="6876256" y="2636912"/>
            <a:ext cx="12961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B0F0"/>
                </a:solidFill>
                <a:latin typeface="Century Gothic" pitchFamily="34" charset="0"/>
              </a:rPr>
              <a:t>Terra</a:t>
            </a:r>
            <a:endParaRPr lang="pt-BR" sz="32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41" name="Retângulo 8"/>
          <p:cNvSpPr>
            <a:spLocks noChangeArrowheads="1"/>
          </p:cNvSpPr>
          <p:nvPr/>
        </p:nvSpPr>
        <p:spPr bwMode="auto">
          <a:xfrm>
            <a:off x="6228184" y="4293096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42" name="Retângulo 8"/>
          <p:cNvSpPr>
            <a:spLocks noChangeArrowheads="1"/>
          </p:cNvSpPr>
          <p:nvPr/>
        </p:nvSpPr>
        <p:spPr bwMode="auto">
          <a:xfrm>
            <a:off x="2699792" y="2852936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23" name="Triângulo isósceles 22"/>
          <p:cNvSpPr/>
          <p:nvPr/>
        </p:nvSpPr>
        <p:spPr bwMode="auto">
          <a:xfrm rot="10457348">
            <a:off x="2257412" y="4221088"/>
            <a:ext cx="216024" cy="432048"/>
          </a:xfrm>
          <a:prstGeom prst="triangle">
            <a:avLst/>
          </a:prstGeom>
          <a:solidFill>
            <a:srgbClr val="53D2FF"/>
          </a:solidFill>
          <a:ln w="12700" cap="flat" cmpd="sng" algn="ctr">
            <a:solidFill>
              <a:srgbClr val="53D2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25" name="Conector de seta reta 24"/>
          <p:cNvCxnSpPr/>
          <p:nvPr/>
        </p:nvCxnSpPr>
        <p:spPr bwMode="auto">
          <a:xfrm flipH="1">
            <a:off x="4737348" y="2957286"/>
            <a:ext cx="1892052" cy="119179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Arco 25"/>
          <p:cNvSpPr/>
          <p:nvPr/>
        </p:nvSpPr>
        <p:spPr bwMode="auto">
          <a:xfrm rot="15382871">
            <a:off x="5669180" y="2628383"/>
            <a:ext cx="901247" cy="956384"/>
          </a:xfrm>
          <a:prstGeom prst="arc">
            <a:avLst>
              <a:gd name="adj1" fmla="val 14339439"/>
              <a:gd name="adj2" fmla="val 18368813"/>
            </a:avLst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32" name="Conector de seta reta 31"/>
          <p:cNvCxnSpPr/>
          <p:nvPr/>
        </p:nvCxnSpPr>
        <p:spPr bwMode="auto">
          <a:xfrm flipH="1" flipV="1">
            <a:off x="4728120" y="2817543"/>
            <a:ext cx="1901280" cy="147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Conector de seta reta 46"/>
          <p:cNvCxnSpPr/>
          <p:nvPr/>
        </p:nvCxnSpPr>
        <p:spPr bwMode="auto">
          <a:xfrm flipH="1">
            <a:off x="5994401" y="2968171"/>
            <a:ext cx="642256" cy="166309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Arco 49"/>
          <p:cNvSpPr/>
          <p:nvPr/>
        </p:nvSpPr>
        <p:spPr bwMode="auto">
          <a:xfrm rot="12962267">
            <a:off x="5817274" y="2875732"/>
            <a:ext cx="901247" cy="935154"/>
          </a:xfrm>
          <a:prstGeom prst="arc">
            <a:avLst>
              <a:gd name="adj1" fmla="val 14121799"/>
              <a:gd name="adj2" fmla="val 18168665"/>
            </a:avLst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 rot="10486454">
            <a:off x="3337485" y="4142949"/>
            <a:ext cx="154538" cy="356400"/>
          </a:xfrm>
          <a:prstGeom prst="triangle">
            <a:avLst/>
          </a:prstGeom>
          <a:solidFill>
            <a:srgbClr val="00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30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7" grpId="0" animBg="1"/>
      <p:bldP spid="27" grpId="1" animBg="1"/>
      <p:bldP spid="27" grpId="2" animBg="1"/>
      <p:bldP spid="8" grpId="0" animBg="1"/>
      <p:bldP spid="41" grpId="0"/>
      <p:bldP spid="42" grpId="0"/>
      <p:bldP spid="42" grpId="1"/>
      <p:bldP spid="26" grpId="0" animBg="1"/>
      <p:bldP spid="26" grpId="1" animBg="1"/>
      <p:bldP spid="50" grpId="0" animBg="1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Período </a:t>
            </a:r>
            <a:r>
              <a:rPr lang="pt-BR" dirty="0" err="1" smtClean="0">
                <a:solidFill>
                  <a:schemeClr val="bg1"/>
                </a:solidFill>
                <a:latin typeface="Century Gothic" pitchFamily="34" charset="0"/>
              </a:rPr>
              <a:t>sinódico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51520" y="5301208"/>
            <a:ext cx="266429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800" dirty="0" smtClean="0">
                <a:solidFill>
                  <a:srgbClr val="53D2FF"/>
                </a:solidFill>
                <a:latin typeface="Century Gothic" pitchFamily="34" charset="0"/>
              </a:rPr>
              <a:t>P</a:t>
            </a:r>
            <a:r>
              <a:rPr lang="pt-BR" sz="2800" baseline="-25000" dirty="0" smtClean="0">
                <a:solidFill>
                  <a:srgbClr val="53D2FF"/>
                </a:solidFill>
                <a:latin typeface="Century Gothic" pitchFamily="34" charset="0"/>
              </a:rPr>
              <a:t>1</a:t>
            </a:r>
            <a:r>
              <a:rPr lang="pt-BR" sz="2800" dirty="0" smtClean="0">
                <a:solidFill>
                  <a:srgbClr val="53D2FF"/>
                </a:solidFill>
                <a:latin typeface="Century Gothic" pitchFamily="34" charset="0"/>
              </a:rPr>
              <a:t>= 1 ano</a:t>
            </a:r>
            <a:endParaRPr lang="pt-BR" sz="2800" baseline="-25000" dirty="0">
              <a:solidFill>
                <a:srgbClr val="53D2FF"/>
              </a:solidFill>
              <a:latin typeface="Century Gothic" pitchFamily="34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323528" y="5858108"/>
            <a:ext cx="266429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800" dirty="0" smtClean="0">
                <a:solidFill>
                  <a:srgbClr val="00FF00"/>
                </a:solidFill>
                <a:latin typeface="Century Gothic" pitchFamily="34" charset="0"/>
              </a:rPr>
              <a:t>P</a:t>
            </a:r>
            <a:r>
              <a:rPr lang="pt-BR" sz="2800" baseline="-25000" dirty="0" smtClean="0">
                <a:solidFill>
                  <a:srgbClr val="00FF00"/>
                </a:solidFill>
                <a:latin typeface="Century Gothic" pitchFamily="34" charset="0"/>
              </a:rPr>
              <a:t>2</a:t>
            </a:r>
            <a:r>
              <a:rPr lang="pt-BR" sz="2800" dirty="0" smtClean="0">
                <a:solidFill>
                  <a:srgbClr val="00FF00"/>
                </a:solidFill>
                <a:latin typeface="Century Gothic" pitchFamily="34" charset="0"/>
              </a:rPr>
              <a:t>= 3 anos</a:t>
            </a:r>
            <a:endParaRPr lang="pt-BR" sz="2800" baseline="-250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16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17" name="Conector reto 16"/>
          <p:cNvCxnSpPr/>
          <p:nvPr/>
        </p:nvCxnSpPr>
        <p:spPr>
          <a:xfrm flipV="1">
            <a:off x="2678584" y="4208388"/>
            <a:ext cx="1944216" cy="122413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 flipV="1">
            <a:off x="4716016" y="2924944"/>
            <a:ext cx="1944216" cy="122413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e 18"/>
          <p:cNvSpPr>
            <a:spLocks noChangeAspect="1"/>
          </p:cNvSpPr>
          <p:nvPr/>
        </p:nvSpPr>
        <p:spPr>
          <a:xfrm>
            <a:off x="2339752" y="1844824"/>
            <a:ext cx="4680520" cy="468052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>
            <a:spLocks noChangeAspect="1"/>
          </p:cNvSpPr>
          <p:nvPr/>
        </p:nvSpPr>
        <p:spPr>
          <a:xfrm>
            <a:off x="3392869" y="2825933"/>
            <a:ext cx="2691299" cy="2691299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>
            <a:spLocks noChangeAspect="1"/>
          </p:cNvSpPr>
          <p:nvPr/>
        </p:nvSpPr>
        <p:spPr>
          <a:xfrm>
            <a:off x="5595656" y="3194729"/>
            <a:ext cx="512575" cy="512575"/>
          </a:xfrm>
          <a:prstGeom prst="ellipse">
            <a:avLst/>
          </a:prstGeom>
          <a:solidFill>
            <a:srgbClr val="53D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>
            <a:spLocks noChangeAspect="1"/>
          </p:cNvSpPr>
          <p:nvPr/>
        </p:nvSpPr>
        <p:spPr>
          <a:xfrm rot="8065015">
            <a:off x="6372200" y="2708920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4" name="Grupo 10"/>
          <p:cNvGrpSpPr>
            <a:grpSpLocks noChangeAspect="1"/>
          </p:cNvGrpSpPr>
          <p:nvPr/>
        </p:nvGrpSpPr>
        <p:grpSpPr>
          <a:xfrm>
            <a:off x="4008128" y="3423685"/>
            <a:ext cx="1447733" cy="1433283"/>
            <a:chOff x="4230514" y="2138607"/>
            <a:chExt cx="4721895" cy="4674769"/>
          </a:xfrm>
        </p:grpSpPr>
        <p:sp>
          <p:nvSpPr>
            <p:cNvPr id="25" name="Elipse 24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-0.00949 C 0.04132 0.07708 0.02622 0.20116 -0.03889 0.26435 C -0.10365 0.32639 -0.19323 0.30579 -0.24132 0.21759 C -0.28733 0.1331 -0.27361 0.01435 -0.20885 -0.04977 C -0.14462 -0.11204 -0.0533 -0.09769 -0.00555 -0.00949 Z " pathEditMode="relative" rAng="3245165" ptsTypes="fffff">
                                      <p:cBhvr>
                                        <p:cTn id="20" dur="5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115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764 C 0.07622 0.15393 0.03785 0.37986 -0.08698 0.46759 C -0.20434 0.56481 -0.35764 0.51296 -0.43212 0.35093 C -0.50382 0.19167 -0.47135 -0.00926 -0.35434 -0.10579 C -0.2368 -0.20232 -0.07621 -0.16134 -0.00052 -0.00764 Z " pathEditMode="relative" rAng="-1392445" ptsTypes="fffff">
                                      <p:cBhvr>
                                        <p:cTn id="22" dur="15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00" y="184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3" grpId="0"/>
      <p:bldP spid="16" grpId="0"/>
      <p:bldP spid="21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196752"/>
            <a:ext cx="7772400" cy="4906888"/>
          </a:xfrm>
        </p:spPr>
        <p:txBody>
          <a:bodyPr/>
          <a:lstStyle/>
          <a:p>
            <a:pPr>
              <a:buClr>
                <a:srgbClr val="FFC000"/>
              </a:buClr>
              <a:buFont typeface="Courier New" pitchFamily="49" charset="0"/>
              <a:buChar char="o"/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Tem a ver com o período orbital dos dois planetas</a:t>
            </a: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Expressa como:</a:t>
            </a: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r>
              <a:rPr lang="pt-BR" sz="2000" b="0" dirty="0" smtClean="0">
                <a:solidFill>
                  <a:srgbClr val="FFC000"/>
                </a:solidFill>
                <a:latin typeface="Century Gothic" pitchFamily="34" charset="0"/>
              </a:rPr>
              <a:t>Para mais exemplos, consulte a </a:t>
            </a:r>
            <a:r>
              <a:rPr lang="pt-BR" sz="2000" b="0" dirty="0" smtClean="0">
                <a:solidFill>
                  <a:srgbClr val="FFC000"/>
                </a:solidFill>
                <a:latin typeface="Century Gothic" pitchFamily="34" charset="0"/>
                <a:hlinkClick r:id="rId3" action="ppaction://hlinkfile"/>
              </a:rPr>
              <a:t>calculadora de períodos </a:t>
            </a:r>
            <a:r>
              <a:rPr lang="pt-BR" sz="2000" b="0" dirty="0" err="1" smtClean="0">
                <a:solidFill>
                  <a:srgbClr val="FFC000"/>
                </a:solidFill>
                <a:latin typeface="Century Gothic" pitchFamily="34" charset="0"/>
                <a:hlinkClick r:id="rId3" action="ppaction://hlinkfile"/>
              </a:rPr>
              <a:t>sinódicos</a:t>
            </a:r>
            <a:endParaRPr lang="pt-BR" sz="2000" b="0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  <p:grpSp>
        <p:nvGrpSpPr>
          <p:cNvPr id="2" name="Grupo 18"/>
          <p:cNvGrpSpPr/>
          <p:nvPr/>
        </p:nvGrpSpPr>
        <p:grpSpPr>
          <a:xfrm>
            <a:off x="1187624" y="3861048"/>
            <a:ext cx="6984776" cy="1510427"/>
            <a:chOff x="1403648" y="4005064"/>
            <a:chExt cx="6984776" cy="1510427"/>
          </a:xfrm>
        </p:grpSpPr>
        <p:grpSp>
          <p:nvGrpSpPr>
            <p:cNvPr id="4" name="Grupo 17"/>
            <p:cNvGrpSpPr/>
            <p:nvPr/>
          </p:nvGrpSpPr>
          <p:grpSpPr>
            <a:xfrm>
              <a:off x="1403648" y="4005064"/>
              <a:ext cx="3144984" cy="1510427"/>
              <a:chOff x="1403648" y="4005064"/>
              <a:chExt cx="3144984" cy="1510427"/>
            </a:xfrm>
          </p:grpSpPr>
          <p:sp>
            <p:nvSpPr>
              <p:cNvPr id="5" name="Text Box 6"/>
              <p:cNvSpPr txBox="1">
                <a:spLocks noChangeArrowheads="1"/>
              </p:cNvSpPr>
              <p:nvPr/>
            </p:nvSpPr>
            <p:spPr bwMode="auto">
              <a:xfrm>
                <a:off x="1475656" y="4005064"/>
                <a:ext cx="581438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1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6" name="Text Box 8"/>
              <p:cNvSpPr txBox="1">
                <a:spLocks noChangeArrowheads="1"/>
              </p:cNvSpPr>
              <p:nvPr/>
            </p:nvSpPr>
            <p:spPr bwMode="auto">
              <a:xfrm>
                <a:off x="1403648" y="4869160"/>
                <a:ext cx="720080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S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2349744" y="4005064"/>
                <a:ext cx="998120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1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2349745" y="4841790"/>
                <a:ext cx="998119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0000"/>
                    </a:solidFill>
                    <a:latin typeface="Century Gothic" pitchFamily="34" charset="0"/>
                  </a:rPr>
                  <a:t>P</a:t>
                </a:r>
                <a:r>
                  <a:rPr lang="pt-BR" sz="3600" baseline="-25000" dirty="0" smtClean="0">
                    <a:solidFill>
                      <a:srgbClr val="FF0000"/>
                    </a:solidFill>
                    <a:latin typeface="Century Gothic" pitchFamily="34" charset="0"/>
                  </a:rPr>
                  <a:t>1</a:t>
                </a:r>
                <a:endParaRPr lang="pt-BR" sz="3600" baseline="-25000" dirty="0">
                  <a:solidFill>
                    <a:srgbClr val="FF0000"/>
                  </a:solidFill>
                  <a:latin typeface="Century Gothic" pitchFamily="34" charset="0"/>
                </a:endParaRPr>
              </a:p>
            </p:txBody>
          </p:sp>
          <p:cxnSp>
            <p:nvCxnSpPr>
              <p:cNvPr id="9" name="Conector reto 8"/>
              <p:cNvCxnSpPr/>
              <p:nvPr/>
            </p:nvCxnSpPr>
            <p:spPr bwMode="auto">
              <a:xfrm>
                <a:off x="1547664" y="4789601"/>
                <a:ext cx="36004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0" name="Text Box 9"/>
              <p:cNvSpPr txBox="1">
                <a:spLocks noChangeArrowheads="1"/>
              </p:cNvSpPr>
              <p:nvPr/>
            </p:nvSpPr>
            <p:spPr bwMode="auto">
              <a:xfrm>
                <a:off x="1924104" y="4473026"/>
                <a:ext cx="546759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>
                    <a:solidFill>
                      <a:srgbClr val="FFC000"/>
                    </a:solidFill>
                    <a:latin typeface="Century Gothic" pitchFamily="34" charset="0"/>
                  </a:rPr>
                  <a:t>=</a:t>
                </a:r>
              </a:p>
            </p:txBody>
          </p:sp>
          <p:cxnSp>
            <p:nvCxnSpPr>
              <p:cNvPr id="11" name="Conector reto 10"/>
              <p:cNvCxnSpPr/>
              <p:nvPr/>
            </p:nvCxnSpPr>
            <p:spPr bwMode="auto">
              <a:xfrm>
                <a:off x="2682433" y="4785298"/>
                <a:ext cx="36004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2" name="Text Box 6"/>
              <p:cNvSpPr txBox="1">
                <a:spLocks noChangeArrowheads="1"/>
              </p:cNvSpPr>
              <p:nvPr/>
            </p:nvSpPr>
            <p:spPr bwMode="auto">
              <a:xfrm>
                <a:off x="3491880" y="4005064"/>
                <a:ext cx="998120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1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3550513" y="4841717"/>
                <a:ext cx="998119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00FF00"/>
                    </a:solidFill>
                    <a:latin typeface="Century Gothic" pitchFamily="34" charset="0"/>
                  </a:rPr>
                  <a:t>P</a:t>
                </a:r>
                <a:r>
                  <a:rPr lang="pt-BR" sz="3600" baseline="-25000" dirty="0" smtClean="0">
                    <a:solidFill>
                      <a:srgbClr val="00FF00"/>
                    </a:solidFill>
                    <a:latin typeface="Century Gothic" pitchFamily="34" charset="0"/>
                  </a:rPr>
                  <a:t>2</a:t>
                </a:r>
                <a:endParaRPr lang="pt-BR" sz="3600" baseline="-25000" dirty="0">
                  <a:solidFill>
                    <a:srgbClr val="00FF00"/>
                  </a:solidFill>
                  <a:latin typeface="Century Gothic" pitchFamily="34" charset="0"/>
                </a:endParaRPr>
              </a:p>
            </p:txBody>
          </p:sp>
          <p:cxnSp>
            <p:nvCxnSpPr>
              <p:cNvPr id="14" name="Conector reto 13"/>
              <p:cNvCxnSpPr/>
              <p:nvPr/>
            </p:nvCxnSpPr>
            <p:spPr bwMode="auto">
              <a:xfrm>
                <a:off x="3851920" y="4785225"/>
                <a:ext cx="36004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" name="Conector reto 14"/>
              <p:cNvCxnSpPr/>
              <p:nvPr/>
            </p:nvCxnSpPr>
            <p:spPr bwMode="auto">
              <a:xfrm>
                <a:off x="3256400" y="4797152"/>
                <a:ext cx="216024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4499992" y="4350003"/>
              <a:ext cx="3888432" cy="6463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pt-BR" sz="3600" dirty="0" smtClean="0">
                  <a:solidFill>
                    <a:srgbClr val="FFC000"/>
                  </a:solidFill>
                  <a:latin typeface="Century Gothic" pitchFamily="34" charset="0"/>
                </a:rPr>
                <a:t>, com </a:t>
              </a:r>
              <a:r>
                <a:rPr lang="pt-BR" sz="3600" dirty="0" smtClean="0">
                  <a:solidFill>
                    <a:srgbClr val="FF0000"/>
                  </a:solidFill>
                  <a:latin typeface="Century Gothic" pitchFamily="34" charset="0"/>
                </a:rPr>
                <a:t>P</a:t>
              </a:r>
              <a:r>
                <a:rPr lang="pt-BR" sz="3600" baseline="-25000" dirty="0" smtClean="0">
                  <a:solidFill>
                    <a:srgbClr val="FF0000"/>
                  </a:solidFill>
                  <a:latin typeface="Century Gothic" pitchFamily="34" charset="0"/>
                </a:rPr>
                <a:t>1</a:t>
              </a:r>
              <a:r>
                <a:rPr lang="pt-BR" sz="3600" baseline="-25000" dirty="0" smtClean="0">
                  <a:solidFill>
                    <a:srgbClr val="FFC000"/>
                  </a:solidFill>
                  <a:latin typeface="Century Gothic" pitchFamily="34" charset="0"/>
                </a:rPr>
                <a:t>  </a:t>
              </a:r>
              <a:r>
                <a:rPr lang="pt-BR" sz="3600" dirty="0" smtClean="0">
                  <a:solidFill>
                    <a:srgbClr val="FFC000"/>
                  </a:solidFill>
                  <a:latin typeface="Century Gothic" pitchFamily="34" charset="0"/>
                </a:rPr>
                <a:t>&lt;</a:t>
              </a:r>
              <a:r>
                <a:rPr lang="pt-BR" sz="3600" baseline="-25000" dirty="0" smtClean="0">
                  <a:solidFill>
                    <a:srgbClr val="FFC000"/>
                  </a:solidFill>
                  <a:latin typeface="Century Gothic" pitchFamily="34" charset="0"/>
                </a:rPr>
                <a:t>  </a:t>
              </a:r>
              <a:r>
                <a:rPr lang="pt-BR" sz="3600" dirty="0" smtClean="0">
                  <a:solidFill>
                    <a:srgbClr val="00FF00"/>
                  </a:solidFill>
                  <a:latin typeface="Century Gothic" pitchFamily="34" charset="0"/>
                </a:rPr>
                <a:t>P</a:t>
              </a:r>
              <a:r>
                <a:rPr lang="pt-BR" sz="3600" baseline="-25000" dirty="0" smtClean="0">
                  <a:solidFill>
                    <a:srgbClr val="00FF00"/>
                  </a:solidFill>
                  <a:latin typeface="Century Gothic" pitchFamily="34" charset="0"/>
                </a:rPr>
                <a:t>2</a:t>
              </a:r>
              <a:r>
                <a:rPr lang="pt-BR" sz="3600" dirty="0" smtClean="0">
                  <a:solidFill>
                    <a:srgbClr val="00FF00"/>
                  </a:solidFill>
                  <a:latin typeface="Century Gothic" pitchFamily="34" charset="0"/>
                </a:rPr>
                <a:t> </a:t>
              </a:r>
              <a:r>
                <a:rPr lang="pt-BR" sz="3600" dirty="0" smtClean="0">
                  <a:solidFill>
                    <a:srgbClr val="FF0000"/>
                  </a:solidFill>
                  <a:latin typeface="Century Gothic" pitchFamily="34" charset="0"/>
                </a:rPr>
                <a:t> </a:t>
              </a:r>
              <a:endParaRPr lang="pt-BR" sz="3600" baseline="-25000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25" name="Título 1"/>
          <p:cNvSpPr txBox="1">
            <a:spLocks/>
          </p:cNvSpPr>
          <p:nvPr/>
        </p:nvSpPr>
        <p:spPr bwMode="auto">
          <a:xfrm>
            <a:off x="685800" y="44624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Período sinódico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4" name="Elipse 23"/>
          <p:cNvSpPr>
            <a:spLocks/>
          </p:cNvSpPr>
          <p:nvPr/>
        </p:nvSpPr>
        <p:spPr>
          <a:xfrm>
            <a:off x="6084168" y="2189923"/>
            <a:ext cx="1440000" cy="14400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Elipse 25"/>
          <p:cNvSpPr>
            <a:spLocks/>
          </p:cNvSpPr>
          <p:nvPr/>
        </p:nvSpPr>
        <p:spPr>
          <a:xfrm>
            <a:off x="6393622" y="2477956"/>
            <a:ext cx="828000" cy="82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Elipse 26"/>
          <p:cNvSpPr>
            <a:spLocks noChangeAspect="1"/>
          </p:cNvSpPr>
          <p:nvPr/>
        </p:nvSpPr>
        <p:spPr>
          <a:xfrm>
            <a:off x="7136764" y="2752306"/>
            <a:ext cx="157698" cy="15769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Elipse 27"/>
          <p:cNvSpPr>
            <a:spLocks noChangeAspect="1"/>
          </p:cNvSpPr>
          <p:nvPr/>
        </p:nvSpPr>
        <p:spPr>
          <a:xfrm>
            <a:off x="7438478" y="2765988"/>
            <a:ext cx="157698" cy="157698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9" name="Grupo 10"/>
          <p:cNvGrpSpPr>
            <a:grpSpLocks noChangeAspect="1"/>
          </p:cNvGrpSpPr>
          <p:nvPr/>
        </p:nvGrpSpPr>
        <p:grpSpPr>
          <a:xfrm>
            <a:off x="6557045" y="2625722"/>
            <a:ext cx="515614" cy="510468"/>
            <a:chOff x="4230514" y="2138607"/>
            <a:chExt cx="4721895" cy="4674769"/>
          </a:xfrm>
        </p:grpSpPr>
        <p:sp>
          <p:nvSpPr>
            <p:cNvPr id="30" name="Elipse 29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00208 C 0.00695 0.03171 -0.01093 0.06528 -0.0368 0.06968 C -0.06232 0.075 -0.08611 0.05185 -0.08993 0.01783 C -0.09409 -0.01551 -0.07725 -0.04629 -0.05121 -0.05208 C -0.02587 -0.05741 -0.00087 -0.03611 0.00313 -0.00208 Z " pathEditMode="relative" rAng="4860000" ptsTypes="AAAAA">
                                      <p:cBhvr>
                                        <p:cTn id="25" dur="30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1065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0.00949 C 0.00903 0.0507 -0.02344 0.11135 -0.06736 0.11551 C -0.11059 0.125 -0.15017 0.08288 -0.1566 0.02315 C -0.1625 -0.03564 -0.13438 -0.08935 -0.09045 -0.09791 C -0.04809 -0.10601 -0.00538 -0.06759 0.00173 -0.00949 Z " pathEditMode="relative" rAng="0" ptsTypes="AAAAA">
                                      <p:cBhvr>
                                        <p:cTn id="27" dur="5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17" y="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7" grpId="1" animBg="1"/>
      <p:bldP spid="28" grpId="0" animBg="1"/>
      <p:bldP spid="2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3"/>
          <p:cNvSpPr>
            <a:spLocks noGrp="1"/>
          </p:cNvSpPr>
          <p:nvPr>
            <p:ph type="title"/>
          </p:nvPr>
        </p:nvSpPr>
        <p:spPr>
          <a:xfrm>
            <a:off x="714375" y="2708920"/>
            <a:ext cx="77724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Leis do movimento planetário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Leis de Kepler</a:t>
            </a:r>
          </a:p>
        </p:txBody>
      </p:sp>
      <p:sp>
        <p:nvSpPr>
          <p:cNvPr id="11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Fonte da imagem: 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pic>
        <p:nvPicPr>
          <p:cNvPr id="21506" name="Picture 2" descr="Circa 1612, German astronomer Johannes Kepler (1571 - 1630)"/>
          <p:cNvPicPr>
            <a:picLocks noChangeAspect="1" noChangeArrowheads="1"/>
          </p:cNvPicPr>
          <p:nvPr/>
        </p:nvPicPr>
        <p:blipFill>
          <a:blip r:embed="rId2" cstate="print"/>
          <a:srcRect b="20843"/>
          <a:stretch>
            <a:fillRect/>
          </a:stretch>
        </p:blipFill>
        <p:spPr bwMode="auto">
          <a:xfrm>
            <a:off x="2771800" y="1268760"/>
            <a:ext cx="3528392" cy="4748072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2555776" y="611478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solidFill>
                  <a:schemeClr val="bg1"/>
                </a:solidFill>
                <a:latin typeface="Century Gothic" pitchFamily="34" charset="0"/>
              </a:rPr>
              <a:t>Johannes</a:t>
            </a:r>
            <a:r>
              <a:rPr lang="pt-BR" sz="1800" dirty="0" smtClean="0">
                <a:solidFill>
                  <a:schemeClr val="bg1"/>
                </a:solidFill>
                <a:latin typeface="Century Gothic" pitchFamily="34" charset="0"/>
              </a:rPr>
              <a:t> Kepler (1571 - 1630)</a:t>
            </a:r>
            <a:endParaRPr lang="pt-B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Elipse</a:t>
            </a:r>
          </a:p>
        </p:txBody>
      </p:sp>
      <p:pic>
        <p:nvPicPr>
          <p:cNvPr id="1026" name="Picture 2" descr="Ficheiro:ElipseAnimada.gif"/>
          <p:cNvPicPr>
            <a:picLocks noChangeAspect="1" noChangeArrowheads="1" noCrop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707904" y="1844824"/>
            <a:ext cx="4248472" cy="4021887"/>
          </a:xfrm>
          <a:prstGeom prst="rect">
            <a:avLst/>
          </a:prstGeom>
          <a:noFill/>
        </p:spPr>
      </p:pic>
      <p:sp>
        <p:nvSpPr>
          <p:cNvPr id="11" name="Elipse 10"/>
          <p:cNvSpPr>
            <a:spLocks noChangeAspect="1"/>
          </p:cNvSpPr>
          <p:nvPr/>
        </p:nvSpPr>
        <p:spPr bwMode="auto">
          <a:xfrm>
            <a:off x="4279195" y="3258090"/>
            <a:ext cx="612164" cy="61223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2" name="Elipse 11"/>
          <p:cNvSpPr>
            <a:spLocks noChangeAspect="1"/>
          </p:cNvSpPr>
          <p:nvPr/>
        </p:nvSpPr>
        <p:spPr bwMode="auto">
          <a:xfrm>
            <a:off x="6790801" y="3244643"/>
            <a:ext cx="612164" cy="61223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14" name="Conector de seta reta 13"/>
          <p:cNvCxnSpPr>
            <a:endCxn id="11" idx="1"/>
          </p:cNvCxnSpPr>
          <p:nvPr/>
        </p:nvCxnSpPr>
        <p:spPr bwMode="auto">
          <a:xfrm>
            <a:off x="2627784" y="2420888"/>
            <a:ext cx="1741060" cy="92686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Conector de seta reta 14"/>
          <p:cNvCxnSpPr>
            <a:endCxn id="12" idx="1"/>
          </p:cNvCxnSpPr>
          <p:nvPr/>
        </p:nvCxnSpPr>
        <p:spPr bwMode="auto">
          <a:xfrm>
            <a:off x="2627784" y="2420888"/>
            <a:ext cx="4252666" cy="91341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tângulo 7"/>
          <p:cNvSpPr>
            <a:spLocks noChangeArrowheads="1"/>
          </p:cNvSpPr>
          <p:nvPr/>
        </p:nvSpPr>
        <p:spPr bwMode="auto">
          <a:xfrm>
            <a:off x="367857" y="1919734"/>
            <a:ext cx="2331935" cy="107721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Focos da elipse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9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</a:t>
            </a:r>
            <a:r>
              <a:rPr lang="pt-BR" sz="1200" dirty="0" err="1" smtClean="0">
                <a:solidFill>
                  <a:srgbClr val="FFC000"/>
                </a:solidFill>
                <a:latin typeface="Century Gothic" pitchFamily="34" charset="0"/>
              </a:rPr>
              <a:t>Wikipedia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3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7"/>
          <p:cNvGrpSpPr>
            <a:grpSpLocks noChangeAspect="1"/>
          </p:cNvGrpSpPr>
          <p:nvPr/>
        </p:nvGrpSpPr>
        <p:grpSpPr>
          <a:xfrm>
            <a:off x="2585736" y="3401623"/>
            <a:ext cx="991599" cy="981701"/>
            <a:chOff x="4230514" y="2138607"/>
            <a:chExt cx="4721895" cy="4674769"/>
          </a:xfrm>
        </p:grpSpPr>
        <p:sp>
          <p:nvSpPr>
            <p:cNvPr id="9" name="Elipse 8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Primeira lei de Kepler</a:t>
            </a:r>
          </a:p>
        </p:txBody>
      </p:sp>
      <p:sp>
        <p:nvSpPr>
          <p:cNvPr id="5" name="Elipse 4"/>
          <p:cNvSpPr/>
          <p:nvPr/>
        </p:nvSpPr>
        <p:spPr bwMode="auto">
          <a:xfrm>
            <a:off x="2218797" y="2089150"/>
            <a:ext cx="4814887" cy="3646488"/>
          </a:xfrm>
          <a:prstGeom prst="ellipse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 dirty="0">
              <a:solidFill>
                <a:srgbClr val="CC6600"/>
              </a:solidFill>
              <a:latin typeface="Century Gothic" pitchFamily="34" charset="0"/>
            </a:endParaRPr>
          </a:p>
        </p:txBody>
      </p:sp>
      <p:sp>
        <p:nvSpPr>
          <p:cNvPr id="6148" name="Retângulo 7"/>
          <p:cNvSpPr>
            <a:spLocks noChangeArrowheads="1"/>
          </p:cNvSpPr>
          <p:nvPr/>
        </p:nvSpPr>
        <p:spPr bwMode="auto">
          <a:xfrm>
            <a:off x="6557728" y="2343547"/>
            <a:ext cx="1686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rgbClr val="00FF00"/>
                </a:solidFill>
                <a:latin typeface="Century Gothic" pitchFamily="34" charset="0"/>
              </a:rPr>
              <a:t>Planeta</a:t>
            </a:r>
          </a:p>
        </p:txBody>
      </p:sp>
      <p:sp>
        <p:nvSpPr>
          <p:cNvPr id="6149" name="Retângulo 8"/>
          <p:cNvSpPr>
            <a:spLocks noChangeArrowheads="1"/>
          </p:cNvSpPr>
          <p:nvPr/>
        </p:nvSpPr>
        <p:spPr bwMode="auto">
          <a:xfrm>
            <a:off x="3337267" y="3613150"/>
            <a:ext cx="10187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FFFF00"/>
                </a:solidFill>
                <a:latin typeface="Century Gothic" pitchFamily="34" charset="0"/>
              </a:rPr>
              <a:t>Sol</a:t>
            </a:r>
          </a:p>
        </p:txBody>
      </p:sp>
      <p:sp>
        <p:nvSpPr>
          <p:cNvPr id="21" name="Elipse 20"/>
          <p:cNvSpPr/>
          <p:nvPr/>
        </p:nvSpPr>
        <p:spPr bwMode="auto">
          <a:xfrm>
            <a:off x="6285104" y="2538413"/>
            <a:ext cx="244475" cy="24765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1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148" grpId="0"/>
      <p:bldP spid="6149" grpId="0"/>
      <p:bldP spid="21" grpId="0" animBg="1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 bwMode="auto">
          <a:xfrm>
            <a:off x="1800264" y="3428517"/>
            <a:ext cx="991599" cy="981701"/>
          </a:xfrm>
          <a:prstGeom prst="ellipse">
            <a:avLst/>
          </a:prstGeom>
          <a:gradFill>
            <a:gsLst>
              <a:gs pos="7000">
                <a:schemeClr val="bg1"/>
              </a:gs>
              <a:gs pos="32000">
                <a:srgbClr val="FFC000"/>
              </a:gs>
              <a:gs pos="100000">
                <a:schemeClr val="tx1">
                  <a:alpha val="23000"/>
                </a:schemeClr>
              </a:gs>
            </a:gsLst>
            <a:path path="shape">
              <a:fillToRect l="50000" t="50000" r="50000" b="50000"/>
            </a:path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chemeClr val="bg1"/>
                </a:solidFill>
                <a:latin typeface="Century Gothic" pitchFamily="34" charset="0"/>
              </a:rPr>
              <a:t>Segunda lei de Kepler</a:t>
            </a:r>
          </a:p>
        </p:txBody>
      </p:sp>
      <p:sp>
        <p:nvSpPr>
          <p:cNvPr id="5" name="Elipse 4"/>
          <p:cNvSpPr/>
          <p:nvPr/>
        </p:nvSpPr>
        <p:spPr bwMode="auto">
          <a:xfrm>
            <a:off x="1528763" y="2089150"/>
            <a:ext cx="4814887" cy="3646488"/>
          </a:xfrm>
          <a:prstGeom prst="ellipse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6850543" y="3857625"/>
            <a:ext cx="1345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=A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lang="pt-BR" sz="3200" baseline="-25000" dirty="0">
              <a:latin typeface="Century Gothic" pitchFamily="34" charset="0"/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auto">
          <a:xfrm>
            <a:off x="6184352" y="2433638"/>
            <a:ext cx="2984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i="1" dirty="0">
                <a:solidFill>
                  <a:srgbClr val="53D2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auto">
          <a:xfrm>
            <a:off x="1081073" y="3786188"/>
            <a:ext cx="2984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i="1" dirty="0">
                <a:solidFill>
                  <a:srgbClr val="53D2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25" name="Retângulo 8"/>
          <p:cNvSpPr>
            <a:spLocks noChangeArrowheads="1"/>
          </p:cNvSpPr>
          <p:nvPr/>
        </p:nvSpPr>
        <p:spPr bwMode="auto">
          <a:xfrm>
            <a:off x="2555776" y="3852337"/>
            <a:ext cx="10187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FFFF00"/>
                </a:solidFill>
                <a:latin typeface="Century Gothic" pitchFamily="34" charset="0"/>
              </a:rPr>
              <a:t>Sol</a:t>
            </a:r>
          </a:p>
        </p:txBody>
      </p:sp>
      <p:sp>
        <p:nvSpPr>
          <p:cNvPr id="11" name="Arco 10"/>
          <p:cNvSpPr/>
          <p:nvPr/>
        </p:nvSpPr>
        <p:spPr bwMode="auto">
          <a:xfrm rot="224571" flipH="1">
            <a:off x="1539395" y="2778892"/>
            <a:ext cx="1451332" cy="2236889"/>
          </a:xfrm>
          <a:prstGeom prst="arc">
            <a:avLst>
              <a:gd name="adj1" fmla="val 18257890"/>
              <a:gd name="adj2" fmla="val 4539809"/>
            </a:avLst>
          </a:prstGeom>
          <a:solidFill>
            <a:schemeClr val="accent3">
              <a:lumMod val="6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0" name="Arco 9"/>
          <p:cNvSpPr/>
          <p:nvPr/>
        </p:nvSpPr>
        <p:spPr bwMode="auto">
          <a:xfrm rot="358355">
            <a:off x="-1901349" y="1317969"/>
            <a:ext cx="8350108" cy="5176178"/>
          </a:xfrm>
          <a:prstGeom prst="arc">
            <a:avLst>
              <a:gd name="adj1" fmla="val 19990393"/>
              <a:gd name="adj2" fmla="val 20498851"/>
            </a:avLst>
          </a:prstGeom>
          <a:solidFill>
            <a:schemeClr val="accent3">
              <a:lumMod val="6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24" name="Oval 3"/>
          <p:cNvSpPr>
            <a:spLocks noChangeArrowheads="1"/>
          </p:cNvSpPr>
          <p:nvPr/>
        </p:nvSpPr>
        <p:spPr bwMode="auto">
          <a:xfrm>
            <a:off x="2006766" y="3641006"/>
            <a:ext cx="562201" cy="556589"/>
          </a:xfrm>
          <a:prstGeom prst="ellipse">
            <a:avLst/>
          </a:prstGeom>
          <a:gradFill flip="none" rotWithShape="1">
            <a:gsLst>
              <a:gs pos="85000">
                <a:srgbClr val="FFC000"/>
              </a:gs>
              <a:gs pos="12000">
                <a:schemeClr val="bg1"/>
              </a:gs>
              <a:gs pos="100000">
                <a:srgbClr val="4D0808">
                  <a:alpha val="17000"/>
                </a:srgbClr>
              </a:gs>
            </a:gsLst>
            <a:path path="shape">
              <a:fillToRect l="50000" t="50000" r="50000" b="50000"/>
            </a:path>
            <a:tileRect/>
          </a:gradFill>
          <a:ln w="57150">
            <a:noFill/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Elipse 17"/>
          <p:cNvSpPr/>
          <p:nvPr/>
        </p:nvSpPr>
        <p:spPr bwMode="auto">
          <a:xfrm>
            <a:off x="1663228" y="2996952"/>
            <a:ext cx="252000" cy="2520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5940006" y="2955673"/>
            <a:ext cx="252000" cy="2520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9" name="Text Box 141"/>
          <p:cNvSpPr txBox="1">
            <a:spLocks noChangeArrowheads="1"/>
          </p:cNvSpPr>
          <p:nvPr/>
        </p:nvSpPr>
        <p:spPr bwMode="auto">
          <a:xfrm>
            <a:off x="35496" y="6525344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4722022" y="2809503"/>
            <a:ext cx="6415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lang="pt-BR" sz="3200" baseline="-25000" dirty="0">
              <a:latin typeface="Century Gothic" pitchFamily="34" charset="0"/>
            </a:endParaRP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2796" y="3632200"/>
            <a:ext cx="6415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1</a:t>
            </a:r>
            <a:endParaRPr lang="pt-BR" sz="3200" baseline="-250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162 C -0.00399 0.00787 -0.01701 0.03565 -0.0217 0.05487 C -0.02639 0.07408 -0.0283 0.09561 -0.02865 0.11412 C -0.02899 0.13264 -0.02604 0.15024 -0.02344 0.16551 C -0.02083 0.18079 -0.01649 0.19422 -0.01285 0.20533 C -0.0092 0.21644 -0.00608 0.22269 -0.00122 0.23264 C 0.00365 0.2426 0.01233 0.25857 0.0158 0.26505 " pathEditMode="relative" rAng="0" ptsTypes="AAAAA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8" y="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231 C 0.00069 4.44444E-6 -0.00278 -0.00695 -0.00521 -0.01088 C -0.00764 -0.01482 -0.01042 -0.01737 -0.01268 -0.02107 C -0.01493 -0.02477 -0.01632 -0.02871 -0.0191 -0.03264 C -0.02188 -0.03658 -0.02674 -0.04121 -0.02917 -0.04445 C -0.0316 -0.04769 -0.03177 -0.04908 -0.03386 -0.05209 C -0.03594 -0.0551 -0.04028 -0.06019 -0.04202 -0.06227 " pathEditMode="relative" rAng="0" ptsTypes="AAAAAAA"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" y="-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1" grpId="0" animBg="1"/>
      <p:bldP spid="10" grpId="0" animBg="1"/>
      <p:bldP spid="18" grpId="0" animBg="1"/>
      <p:bldP spid="18" grpId="1" animBg="1"/>
      <p:bldP spid="18" grpId="2" animBg="1"/>
      <p:bldP spid="20" grpId="0" animBg="1"/>
      <p:bldP spid="20" grpId="1" animBg="1"/>
      <p:bldP spid="19" grpId="0"/>
      <p:bldP spid="14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b="0" dirty="0" smtClean="0">
                <a:solidFill>
                  <a:srgbClr val="ADADEB"/>
                </a:solidFill>
              </a:rPr>
              <a:t/>
            </a:r>
            <a:br>
              <a:rPr lang="pt-BR" b="0" dirty="0" smtClean="0">
                <a:solidFill>
                  <a:srgbClr val="ADADEB"/>
                </a:solidFill>
              </a:rPr>
            </a:b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Como identificar </a:t>
            </a:r>
            <a:b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</a:b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um planeta no céu?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>
            <a:endCxn id="12" idx="2"/>
          </p:cNvCxnSpPr>
          <p:nvPr/>
        </p:nvCxnSpPr>
        <p:spPr>
          <a:xfrm flipH="1" flipV="1">
            <a:off x="2473301" y="3063625"/>
            <a:ext cx="2" cy="756085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 flipH="1" flipV="1">
            <a:off x="4705549" y="3171637"/>
            <a:ext cx="8384" cy="65645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 flipV="1">
            <a:off x="4696587" y="2106666"/>
            <a:ext cx="8960" cy="632923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stCxn id="14" idx="7"/>
          </p:cNvCxnSpPr>
          <p:nvPr/>
        </p:nvCxnSpPr>
        <p:spPr>
          <a:xfrm flipH="1" flipV="1">
            <a:off x="6396037" y="2163525"/>
            <a:ext cx="36866" cy="10281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flipV="1">
            <a:off x="2392607" y="3062763"/>
            <a:ext cx="4123609" cy="862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ipse 11"/>
          <p:cNvSpPr>
            <a:spLocks noChangeAspect="1"/>
          </p:cNvSpPr>
          <p:nvPr/>
        </p:nvSpPr>
        <p:spPr>
          <a:xfrm>
            <a:off x="2473301" y="1083405"/>
            <a:ext cx="3960440" cy="396044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14" name="Elipse 13"/>
          <p:cNvSpPr>
            <a:spLocks noChangeAspect="1"/>
          </p:cNvSpPr>
          <p:nvPr/>
        </p:nvSpPr>
        <p:spPr>
          <a:xfrm rot="8065015">
            <a:off x="6303996" y="2936453"/>
            <a:ext cx="255217" cy="255217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15" name="Chave esquerda 14"/>
          <p:cNvSpPr/>
          <p:nvPr/>
        </p:nvSpPr>
        <p:spPr>
          <a:xfrm rot="5400000">
            <a:off x="5405764" y="1101488"/>
            <a:ext cx="288000" cy="1692000"/>
          </a:xfrm>
          <a:prstGeom prst="leftBrace">
            <a:avLst>
              <a:gd name="adj1" fmla="val 37261"/>
              <a:gd name="adj2" fmla="val 50552"/>
            </a:avLst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201493" y="972488"/>
            <a:ext cx="2818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Distância no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periélio</a:t>
            </a:r>
            <a:endParaRPr lang="pt-BR" sz="2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7" name="Chave esquerda 16"/>
          <p:cNvSpPr/>
          <p:nvPr/>
        </p:nvSpPr>
        <p:spPr>
          <a:xfrm rot="16200000">
            <a:off x="3437835" y="2927184"/>
            <a:ext cx="303181" cy="2232246"/>
          </a:xfrm>
          <a:prstGeom prst="leftBrace">
            <a:avLst>
              <a:gd name="adj1" fmla="val 37261"/>
              <a:gd name="adj2" fmla="val 50171"/>
            </a:avLst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461961" y="4140840"/>
            <a:ext cx="2818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Distância no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afélio</a:t>
            </a:r>
            <a:endParaRPr lang="pt-BR" sz="2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685800" y="18864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Periélio e afélio</a:t>
            </a:r>
            <a:endParaRPr kumimoji="0" lang="pt-BR" sz="4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6135377" y="2775021"/>
            <a:ext cx="576064" cy="576064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cxnSp>
        <p:nvCxnSpPr>
          <p:cNvPr id="22" name="Forma 21"/>
          <p:cNvCxnSpPr>
            <a:stCxn id="20" idx="7"/>
          </p:cNvCxnSpPr>
          <p:nvPr/>
        </p:nvCxnSpPr>
        <p:spPr>
          <a:xfrm rot="5400000" flipH="1" flipV="1">
            <a:off x="6771094" y="2414982"/>
            <a:ext cx="300387" cy="588419"/>
          </a:xfrm>
          <a:prstGeom prst="curvedConnector2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6974309" y="2124616"/>
            <a:ext cx="2350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C000"/>
                </a:solidFill>
                <a:latin typeface="Century Gothic" pitchFamily="34" charset="0"/>
              </a:rPr>
              <a:t>planeta no </a:t>
            </a:r>
          </a:p>
          <a:p>
            <a:pPr algn="ctr"/>
            <a:r>
              <a:rPr lang="pt-BR" sz="2400" dirty="0" smtClean="0">
                <a:solidFill>
                  <a:srgbClr val="FFC000"/>
                </a:solidFill>
                <a:latin typeface="Century Gothic" pitchFamily="34" charset="0"/>
              </a:rPr>
              <a:t>periélio</a:t>
            </a:r>
            <a:endParaRPr lang="pt-BR" sz="24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2194212" y="2778498"/>
            <a:ext cx="576064" cy="576064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cxnSp>
        <p:nvCxnSpPr>
          <p:cNvPr id="25" name="Forma 24"/>
          <p:cNvCxnSpPr>
            <a:stCxn id="24" idx="3"/>
          </p:cNvCxnSpPr>
          <p:nvPr/>
        </p:nvCxnSpPr>
        <p:spPr>
          <a:xfrm rot="5400000">
            <a:off x="1853626" y="3106730"/>
            <a:ext cx="261480" cy="588419"/>
          </a:xfrm>
          <a:prstGeom prst="curvedConnector2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-252536" y="3099629"/>
            <a:ext cx="2350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C000"/>
                </a:solidFill>
                <a:latin typeface="Century Gothic" pitchFamily="34" charset="0"/>
              </a:rPr>
              <a:t>planeta no </a:t>
            </a:r>
          </a:p>
          <a:p>
            <a:pPr algn="ctr"/>
            <a:r>
              <a:rPr lang="pt-BR" sz="2400" dirty="0" smtClean="0">
                <a:solidFill>
                  <a:srgbClr val="FFC000"/>
                </a:solidFill>
                <a:latin typeface="Century Gothic" pitchFamily="34" charset="0"/>
              </a:rPr>
              <a:t>afélio</a:t>
            </a:r>
            <a:endParaRPr lang="pt-BR" sz="24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089245" y="5497253"/>
            <a:ext cx="209869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Distância </a:t>
            </a:r>
          </a:p>
          <a:p>
            <a:pPr algn="ctr"/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no </a:t>
            </a:r>
            <a:r>
              <a:rPr lang="pt-BR" sz="2000" dirty="0" err="1" smtClean="0">
                <a:solidFill>
                  <a:srgbClr val="FFC000"/>
                </a:solidFill>
                <a:latin typeface="Century Gothic" pitchFamily="34" charset="0"/>
              </a:rPr>
              <a:t>PERiélio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pt-BR" sz="2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611560" y="5376118"/>
            <a:ext cx="2088232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Distância </a:t>
            </a:r>
          </a:p>
          <a:p>
            <a:pPr algn="ctr"/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no </a:t>
            </a:r>
            <a:r>
              <a:rPr lang="pt-BR" sz="3200" dirty="0" err="1" smtClean="0">
                <a:solidFill>
                  <a:srgbClr val="FFC000"/>
                </a:solidFill>
                <a:latin typeface="Century Gothic" pitchFamily="34" charset="0"/>
              </a:rPr>
              <a:t>AFélio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627784" y="5569261"/>
            <a:ext cx="38884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&gt;  </a:t>
            </a:r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Distância ao Sol  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&gt;      </a:t>
            </a:r>
            <a:endParaRPr lang="pt-BR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611560" y="5293586"/>
            <a:ext cx="7720400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grpSp>
        <p:nvGrpSpPr>
          <p:cNvPr id="2" name="Grupo 30"/>
          <p:cNvGrpSpPr>
            <a:grpSpLocks noChangeAspect="1"/>
          </p:cNvGrpSpPr>
          <p:nvPr/>
        </p:nvGrpSpPr>
        <p:grpSpPr>
          <a:xfrm>
            <a:off x="4187576" y="2572333"/>
            <a:ext cx="991599" cy="981701"/>
            <a:chOff x="4230514" y="2138607"/>
            <a:chExt cx="4721895" cy="4674769"/>
          </a:xfrm>
        </p:grpSpPr>
        <p:sp>
          <p:nvSpPr>
            <p:cNvPr id="32" name="Elipse 31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10" name="Elipse 9"/>
          <p:cNvSpPr>
            <a:spLocks noChangeAspect="1"/>
          </p:cNvSpPr>
          <p:nvPr/>
        </p:nvSpPr>
        <p:spPr>
          <a:xfrm rot="8065015">
            <a:off x="2357695" y="2935580"/>
            <a:ext cx="255217" cy="255217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31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250"/>
                            </p:stCondLst>
                            <p:childTnLst>
                              <p:par>
                                <p:cTn id="7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25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 animBg="1"/>
      <p:bldP spid="18" grpId="0"/>
      <p:bldP spid="20" grpId="0" animBg="1"/>
      <p:bldP spid="23" grpId="0"/>
      <p:bldP spid="24" grpId="0" animBg="1"/>
      <p:bldP spid="26" grpId="0"/>
      <p:bldP spid="27" grpId="0"/>
      <p:bldP spid="28" grpId="0"/>
      <p:bldP spid="30" grpId="0"/>
      <p:bldP spid="10" grpId="0" animBg="1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Terceira lei de Kepler</a:t>
            </a:r>
          </a:p>
        </p:txBody>
      </p:sp>
      <p:sp>
        <p:nvSpPr>
          <p:cNvPr id="712710" name="Text Box 6"/>
          <p:cNvSpPr txBox="1">
            <a:spLocks noChangeArrowheads="1"/>
          </p:cNvSpPr>
          <p:nvPr/>
        </p:nvSpPr>
        <p:spPr bwMode="auto">
          <a:xfrm>
            <a:off x="2051720" y="2276477"/>
            <a:ext cx="936104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600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712712" name="Text Box 8"/>
          <p:cNvSpPr txBox="1">
            <a:spLocks noChangeArrowheads="1"/>
          </p:cNvSpPr>
          <p:nvPr/>
        </p:nvSpPr>
        <p:spPr bwMode="auto">
          <a:xfrm>
            <a:off x="1979712" y="3213102"/>
            <a:ext cx="1080120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600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712713" name="Text Box 9"/>
          <p:cNvSpPr txBox="1">
            <a:spLocks noChangeArrowheads="1"/>
          </p:cNvSpPr>
          <p:nvPr/>
        </p:nvSpPr>
        <p:spPr bwMode="auto">
          <a:xfrm>
            <a:off x="2987124" y="2708277"/>
            <a:ext cx="1151757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sp>
        <p:nvSpPr>
          <p:cNvPr id="712714" name="Text Box 10"/>
          <p:cNvSpPr txBox="1">
            <a:spLocks noChangeArrowheads="1"/>
          </p:cNvSpPr>
          <p:nvPr/>
        </p:nvSpPr>
        <p:spPr bwMode="auto">
          <a:xfrm>
            <a:off x="3744248" y="2643190"/>
            <a:ext cx="4212396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constante</a:t>
            </a: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350138" y="5016078"/>
            <a:ext cx="8326318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3200" b="0" dirty="0">
                <a:solidFill>
                  <a:schemeClr val="bg1"/>
                </a:solidFill>
                <a:latin typeface="Century Gothic" pitchFamily="34" charset="0"/>
              </a:rPr>
              <a:t>T: período de translação em torno do </a:t>
            </a: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</a:rPr>
              <a:t>Sol</a:t>
            </a:r>
          </a:p>
          <a:p>
            <a:pPr algn="l"/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</a:rPr>
              <a:t>a</a:t>
            </a:r>
            <a:r>
              <a:rPr lang="pt-BR" sz="3200" b="0" dirty="0">
                <a:solidFill>
                  <a:schemeClr val="bg1"/>
                </a:solidFill>
                <a:latin typeface="Century Gothic" pitchFamily="34" charset="0"/>
              </a:rPr>
              <a:t>: distância média do planeta ao Sol</a:t>
            </a:r>
          </a:p>
        </p:txBody>
      </p:sp>
      <p:cxnSp>
        <p:nvCxnSpPr>
          <p:cNvPr id="11" name="Conector reto 10"/>
          <p:cNvCxnSpPr/>
          <p:nvPr/>
        </p:nvCxnSpPr>
        <p:spPr bwMode="auto">
          <a:xfrm>
            <a:off x="2024850" y="3212976"/>
            <a:ext cx="890966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200"/>
                            </p:stCondLst>
                            <p:childTnLst>
                              <p:par>
                                <p:cTn id="2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3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1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800"/>
                            </p:stCondLst>
                            <p:childTnLst>
                              <p:par>
                                <p:cTn id="3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10" grpId="0"/>
      <p:bldP spid="7127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Exemplos da terceira lei -1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067944" y="1196752"/>
            <a:ext cx="4834934" cy="1171575"/>
            <a:chOff x="1518" y="1480"/>
            <a:chExt cx="3410" cy="738"/>
          </a:xfrm>
        </p:grpSpPr>
        <p:sp>
          <p:nvSpPr>
            <p:cNvPr id="712710" name="Text Box 6"/>
            <p:cNvSpPr txBox="1">
              <a:spLocks noChangeArrowheads="1"/>
            </p:cNvSpPr>
            <p:nvPr/>
          </p:nvSpPr>
          <p:spPr bwMode="auto">
            <a:xfrm>
              <a:off x="1519" y="152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T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2</a:t>
              </a:r>
            </a:p>
          </p:txBody>
        </p:sp>
        <p:sp>
          <p:nvSpPr>
            <p:cNvPr id="712711" name="Text Box 7"/>
            <p:cNvSpPr txBox="1">
              <a:spLocks noChangeArrowheads="1"/>
            </p:cNvSpPr>
            <p:nvPr/>
          </p:nvSpPr>
          <p:spPr bwMode="auto">
            <a:xfrm>
              <a:off x="1518" y="1480"/>
              <a:ext cx="2359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4000" dirty="0" smtClean="0">
                  <a:solidFill>
                    <a:srgbClr val="FFFF00"/>
                  </a:solidFill>
                  <a:latin typeface="Century Gothic" pitchFamily="34" charset="0"/>
                </a:rPr>
                <a:t>__</a:t>
              </a:r>
              <a:endParaRPr lang="pt-BR" sz="4000" dirty="0">
                <a:solidFill>
                  <a:srgbClr val="FFFF00"/>
                </a:solidFill>
                <a:latin typeface="Century Gothic" pitchFamily="34" charset="0"/>
              </a:endParaRPr>
            </a:p>
          </p:txBody>
        </p:sp>
        <p:sp>
          <p:nvSpPr>
            <p:cNvPr id="712712" name="Text Box 8"/>
            <p:cNvSpPr txBox="1">
              <a:spLocks noChangeArrowheads="1"/>
            </p:cNvSpPr>
            <p:nvPr/>
          </p:nvSpPr>
          <p:spPr bwMode="auto">
            <a:xfrm>
              <a:off x="1519" y="1888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a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3</a:t>
              </a:r>
            </a:p>
          </p:txBody>
        </p:sp>
        <p:sp>
          <p:nvSpPr>
            <p:cNvPr id="712713" name="Text Box 9"/>
            <p:cNvSpPr txBox="1">
              <a:spLocks noChangeArrowheads="1"/>
            </p:cNvSpPr>
            <p:nvPr/>
          </p:nvSpPr>
          <p:spPr bwMode="auto">
            <a:xfrm>
              <a:off x="1836" y="169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=</a:t>
              </a:r>
            </a:p>
          </p:txBody>
        </p:sp>
        <p:sp>
          <p:nvSpPr>
            <p:cNvPr id="712714" name="Text Box 10"/>
            <p:cNvSpPr txBox="1">
              <a:spLocks noChangeArrowheads="1"/>
            </p:cNvSpPr>
            <p:nvPr/>
          </p:nvSpPr>
          <p:spPr bwMode="auto">
            <a:xfrm>
              <a:off x="2569" y="1674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constante</a:t>
              </a:r>
            </a:p>
          </p:txBody>
        </p:sp>
      </p:grp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611560" y="1408708"/>
            <a:ext cx="7416824" cy="23083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Terra: </a:t>
            </a:r>
          </a:p>
          <a:p>
            <a:pPr algn="l"/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T ≈ 365 dias ≈ 1ano </a:t>
            </a:r>
          </a:p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a ≈ 149,5 milhões de km = </a:t>
            </a: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</a:rPr>
              <a:t>1 UA</a:t>
            </a:r>
            <a:endParaRPr lang="pt-BR" sz="3600" b="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83568" y="4365104"/>
            <a:ext cx="58143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600" b="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11560" y="5229200"/>
            <a:ext cx="72008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600" b="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350769" y="4842682"/>
            <a:ext cx="54675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915816" y="4797152"/>
            <a:ext cx="187220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1 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ano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/UA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200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557656" y="4365104"/>
            <a:ext cx="99812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(1)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557657" y="5201830"/>
            <a:ext cx="99811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(1)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21" name="Conector reto 20"/>
          <p:cNvCxnSpPr/>
          <p:nvPr/>
        </p:nvCxnSpPr>
        <p:spPr bwMode="auto">
          <a:xfrm>
            <a:off x="755576" y="5149641"/>
            <a:ext cx="3600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132016" y="4833066"/>
            <a:ext cx="54675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cxnSp>
        <p:nvCxnSpPr>
          <p:cNvPr id="23" name="Conector reto 22"/>
          <p:cNvCxnSpPr/>
          <p:nvPr/>
        </p:nvCxnSpPr>
        <p:spPr bwMode="auto">
          <a:xfrm>
            <a:off x="1822249" y="5145338"/>
            <a:ext cx="3600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Retângulo de cantos arredondados 23"/>
          <p:cNvSpPr/>
          <p:nvPr/>
        </p:nvSpPr>
        <p:spPr bwMode="auto">
          <a:xfrm>
            <a:off x="2843808" y="4149080"/>
            <a:ext cx="2016224" cy="1944216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</p:txBody>
      </p:sp>
      <p:pic>
        <p:nvPicPr>
          <p:cNvPr id="28674" name="Picture 2" descr="https://blogs.glowscotland.org.uk/er/SNHGeographyWebsite/files/2011/11/smiling-planet-earth-cartoon-2-thum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268760"/>
            <a:ext cx="1152128" cy="1152128"/>
          </a:xfrm>
          <a:prstGeom prst="rect">
            <a:avLst/>
          </a:prstGeom>
          <a:noFill/>
        </p:spPr>
      </p:pic>
      <p:sp>
        <p:nvSpPr>
          <p:cNvPr id="25" name="Retângulo 24"/>
          <p:cNvSpPr/>
          <p:nvPr/>
        </p:nvSpPr>
        <p:spPr>
          <a:xfrm>
            <a:off x="130748" y="6433591"/>
            <a:ext cx="43075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pt-BR" sz="1400" b="0" dirty="0" smtClean="0">
                <a:solidFill>
                  <a:srgbClr val="FFC000"/>
                </a:solidFill>
                <a:latin typeface="Century Gothic" pitchFamily="34" charset="0"/>
              </a:rPr>
              <a:t>Fonte da imagem: </a:t>
            </a:r>
            <a:r>
              <a:rPr lang="en-US" sz="1400" b="0" u="sng" dirty="0" smtClean="0">
                <a:solidFill>
                  <a:srgbClr val="FFC000"/>
                </a:solidFill>
                <a:latin typeface="Century Gothic" pitchFamily="34" charset="0"/>
                <a:hlinkClick r:id="rId4"/>
              </a:rPr>
              <a:t>funny-pictures.picphotos.net</a:t>
            </a:r>
            <a:endParaRPr lang="en-US" sz="1400" b="0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8" grpId="0"/>
      <p:bldP spid="19" grpId="0"/>
      <p:bldP spid="22" grpId="0"/>
      <p:bldP spid="24" grpId="0" animBg="1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Exemplos da terceira lei -2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11487" y="1556792"/>
            <a:ext cx="4825009" cy="1171575"/>
            <a:chOff x="1518" y="1480"/>
            <a:chExt cx="3403" cy="738"/>
          </a:xfrm>
        </p:grpSpPr>
        <p:sp>
          <p:nvSpPr>
            <p:cNvPr id="712710" name="Text Box 6"/>
            <p:cNvSpPr txBox="1">
              <a:spLocks noChangeArrowheads="1"/>
            </p:cNvSpPr>
            <p:nvPr/>
          </p:nvSpPr>
          <p:spPr bwMode="auto">
            <a:xfrm>
              <a:off x="1519" y="152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T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2</a:t>
              </a:r>
            </a:p>
          </p:txBody>
        </p:sp>
        <p:sp>
          <p:nvSpPr>
            <p:cNvPr id="712711" name="Text Box 7"/>
            <p:cNvSpPr txBox="1">
              <a:spLocks noChangeArrowheads="1"/>
            </p:cNvSpPr>
            <p:nvPr/>
          </p:nvSpPr>
          <p:spPr bwMode="auto">
            <a:xfrm>
              <a:off x="1518" y="1480"/>
              <a:ext cx="2359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4000" dirty="0" smtClean="0">
                  <a:solidFill>
                    <a:srgbClr val="FFFF00"/>
                  </a:solidFill>
                  <a:latin typeface="Century Gothic" pitchFamily="34" charset="0"/>
                </a:rPr>
                <a:t>__</a:t>
              </a:r>
              <a:endParaRPr lang="pt-BR" sz="4000" dirty="0">
                <a:solidFill>
                  <a:srgbClr val="FFFF00"/>
                </a:solidFill>
                <a:latin typeface="Century Gothic" pitchFamily="34" charset="0"/>
              </a:endParaRPr>
            </a:p>
          </p:txBody>
        </p:sp>
        <p:sp>
          <p:nvSpPr>
            <p:cNvPr id="712712" name="Text Box 8"/>
            <p:cNvSpPr txBox="1">
              <a:spLocks noChangeArrowheads="1"/>
            </p:cNvSpPr>
            <p:nvPr/>
          </p:nvSpPr>
          <p:spPr bwMode="auto">
            <a:xfrm>
              <a:off x="1519" y="1888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a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3</a:t>
              </a:r>
            </a:p>
          </p:txBody>
        </p:sp>
        <p:sp>
          <p:nvSpPr>
            <p:cNvPr id="712713" name="Text Box 9"/>
            <p:cNvSpPr txBox="1">
              <a:spLocks noChangeArrowheads="1"/>
            </p:cNvSpPr>
            <p:nvPr/>
          </p:nvSpPr>
          <p:spPr bwMode="auto">
            <a:xfrm>
              <a:off x="1836" y="169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=</a:t>
              </a:r>
            </a:p>
          </p:txBody>
        </p:sp>
        <p:sp>
          <p:nvSpPr>
            <p:cNvPr id="712714" name="Text Box 10"/>
            <p:cNvSpPr txBox="1">
              <a:spLocks noChangeArrowheads="1"/>
            </p:cNvSpPr>
            <p:nvPr/>
          </p:nvSpPr>
          <p:spPr bwMode="auto">
            <a:xfrm>
              <a:off x="2562" y="1661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constante</a:t>
              </a:r>
            </a:p>
          </p:txBody>
        </p:sp>
      </p:grp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683568" y="1844824"/>
            <a:ext cx="7416824" cy="23083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Júpiter: </a:t>
            </a:r>
          </a:p>
          <a:p>
            <a:pPr algn="l"/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T ≈ 11,86 anos </a:t>
            </a:r>
          </a:p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a ≈  5,20 UA</a:t>
            </a:r>
            <a:endParaRPr lang="pt-BR" sz="3600" b="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83568" y="4365104"/>
            <a:ext cx="58143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600" b="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11560" y="5229200"/>
            <a:ext cx="72008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600" b="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557656" y="4365104"/>
            <a:ext cx="2006232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(11,86)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763688" y="5201830"/>
            <a:ext cx="1646191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(5,20)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21" name="Conector reto 20"/>
          <p:cNvCxnSpPr/>
          <p:nvPr/>
        </p:nvCxnSpPr>
        <p:spPr bwMode="auto">
          <a:xfrm>
            <a:off x="755576" y="5149641"/>
            <a:ext cx="3600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132016" y="4833066"/>
            <a:ext cx="54675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cxnSp>
        <p:nvCxnSpPr>
          <p:cNvPr id="23" name="Conector reto 22"/>
          <p:cNvCxnSpPr/>
          <p:nvPr/>
        </p:nvCxnSpPr>
        <p:spPr bwMode="auto">
          <a:xfrm>
            <a:off x="1822249" y="5145338"/>
            <a:ext cx="1453607" cy="118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Retângulo de cantos arredondados 23"/>
          <p:cNvSpPr/>
          <p:nvPr/>
        </p:nvSpPr>
        <p:spPr bwMode="auto">
          <a:xfrm>
            <a:off x="6444208" y="4149080"/>
            <a:ext cx="2016224" cy="1944216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635896" y="4797152"/>
            <a:ext cx="504056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= 1,0004... ≈   </a:t>
            </a:r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1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ano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/UA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200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pic>
        <p:nvPicPr>
          <p:cNvPr id="27650" name="Picture 2" descr="http://cloud.graphicleftovers.com/31137/2496018/funny-jupiter-planet-cartoon-illustr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700808"/>
            <a:ext cx="1152128" cy="1152128"/>
          </a:xfrm>
          <a:prstGeom prst="rect">
            <a:avLst/>
          </a:prstGeom>
          <a:noFill/>
        </p:spPr>
      </p:pic>
      <p:sp>
        <p:nvSpPr>
          <p:cNvPr id="25" name="Retângulo 24"/>
          <p:cNvSpPr/>
          <p:nvPr/>
        </p:nvSpPr>
        <p:spPr>
          <a:xfrm>
            <a:off x="-1766" y="6433591"/>
            <a:ext cx="3709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pt-BR" sz="1400" b="0" dirty="0" smtClean="0">
                <a:solidFill>
                  <a:srgbClr val="FFC000"/>
                </a:solidFill>
                <a:latin typeface="Century Gothic" pitchFamily="34" charset="0"/>
              </a:rPr>
              <a:t>Fonte da imagem: </a:t>
            </a:r>
            <a:r>
              <a:rPr lang="pt-BR" sz="1400" b="0" dirty="0" smtClean="0">
                <a:solidFill>
                  <a:schemeClr val="tx1"/>
                </a:solidFill>
                <a:latin typeface="Century Gothic" pitchFamily="34" charset="0"/>
                <a:hlinkClick r:id="rId4"/>
              </a:rPr>
              <a:t>graphicleftovers.com</a:t>
            </a:r>
            <a:endParaRPr lang="pt-BR" sz="1400" dirty="0" smtClean="0">
              <a:latin typeface="Century Gothic" pitchFamily="34" charset="0"/>
            </a:endParaRPr>
          </a:p>
          <a:p>
            <a:pPr fontAlgn="ctr"/>
            <a:endParaRPr lang="en-US" sz="1400" b="0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8" grpId="0"/>
      <p:bldP spid="19" grpId="0"/>
      <p:bldP spid="22" grpId="0"/>
      <p:bldP spid="24" grpId="0" animBg="1"/>
      <p:bldP spid="20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pload.wikimedia.org/wikipedia/commons/5/5b/Stellarium_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284984"/>
            <a:ext cx="2144291" cy="2144292"/>
          </a:xfrm>
          <a:prstGeom prst="rect">
            <a:avLst/>
          </a:prstGeom>
          <a:noFill/>
        </p:spPr>
      </p:pic>
      <p:sp>
        <p:nvSpPr>
          <p:cNvPr id="5" name="Título 1"/>
          <p:cNvSpPr txBox="1">
            <a:spLocks/>
          </p:cNvSpPr>
          <p:nvPr/>
        </p:nvSpPr>
        <p:spPr bwMode="auto">
          <a:xfrm>
            <a:off x="683568" y="1052736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Os planetas visíveis no</a:t>
            </a:r>
            <a:r>
              <a:rPr kumimoji="0" lang="pt-BR" sz="44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período com o </a:t>
            </a:r>
            <a:r>
              <a:rPr kumimoji="0" lang="pt-BR" sz="4400" b="1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Stellarium</a:t>
            </a:r>
            <a:endParaRPr kumimoji="0" lang="pt-BR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22440" y="6519446"/>
            <a:ext cx="41504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Crédito da imagem: www.stellarium.org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4184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80920" cy="4464496"/>
          </a:xfrm>
        </p:spPr>
        <p:txBody>
          <a:bodyPr>
            <a:normAutofit/>
          </a:bodyPr>
          <a:lstStyle/>
          <a:p>
            <a:pPr algn="just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13500000" algn="br" rotWithShape="0">
                    <a:schemeClr val="tx1">
                      <a:alpha val="62000"/>
                    </a:schemeClr>
                  </a:outerShdw>
                </a:effectLst>
                <a:latin typeface="Century Gothic" pitchFamily="34" charset="0"/>
              </a:rPr>
              <a:t> 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(praticamente) não cintila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just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brilho aparente maior que o das estrelas</a:t>
            </a:r>
          </a:p>
          <a:p>
            <a:pPr algn="just">
              <a:buClr>
                <a:srgbClr val="FFC000"/>
              </a:buClr>
              <a:buFont typeface="Wingdings" pitchFamily="2" charset="2"/>
              <a:buChar char="v"/>
            </a:pPr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just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se deslocam pelo Zodíaco</a:t>
            </a:r>
          </a:p>
          <a:p>
            <a:pPr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pt-BR" b="0" dirty="0">
              <a:solidFill>
                <a:schemeClr val="accent2">
                  <a:lumMod val="75000"/>
                </a:schemeClr>
              </a:solidFill>
              <a:effectLst>
                <a:outerShdw blurRad="50800" dist="38100" dir="13500000" algn="br" rotWithShape="0">
                  <a:schemeClr val="tx1">
                    <a:alpha val="62000"/>
                  </a:scheme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64369"/>
            <a:ext cx="5616624" cy="5616624"/>
          </a:xfrm>
          <a:prstGeom prst="rect">
            <a:avLst/>
          </a:prstGeom>
        </p:spPr>
      </p:pic>
      <p:sp>
        <p:nvSpPr>
          <p:cNvPr id="5" name="Título 3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224136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Exemplo de movimento 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planetário: Marte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2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</a:t>
            </a:r>
            <a:r>
              <a:rPr lang="pt-BR" sz="1200" dirty="0" err="1" smtClean="0">
                <a:solidFill>
                  <a:srgbClr val="FFC000"/>
                </a:solidFill>
                <a:latin typeface="Century Gothic" pitchFamily="34" charset="0"/>
              </a:rPr>
              <a:t>wikipedia</a:t>
            </a:r>
            <a:r>
              <a:rPr lang="pt-BR" sz="12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/ © </a:t>
            </a:r>
            <a:r>
              <a:rPr lang="pt-BR" sz="1200" dirty="0" smtClean="0">
                <a:solidFill>
                  <a:srgbClr val="FFC000"/>
                </a:solidFill>
                <a:latin typeface="Century Gothic" panose="020B0502020202020204" pitchFamily="34" charset="0"/>
                <a:hlinkClick r:id="rId4" tooltip="User:Seav"/>
              </a:rPr>
              <a:t>Eugene Alvin Villar</a:t>
            </a:r>
            <a:r>
              <a:rPr lang="pt-BR" sz="12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, 2008 </a:t>
            </a:r>
          </a:p>
          <a:p>
            <a:pPr algn="l">
              <a:defRPr/>
            </a:pP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3"/>
          <p:cNvSpPr>
            <a:spLocks noGrp="1"/>
          </p:cNvSpPr>
          <p:nvPr>
            <p:ph type="title"/>
          </p:nvPr>
        </p:nvSpPr>
        <p:spPr>
          <a:xfrm>
            <a:off x="714375" y="83671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Movimento retrógrado de um planeta e laçada</a:t>
            </a:r>
          </a:p>
        </p:txBody>
      </p:sp>
      <p:sp>
        <p:nvSpPr>
          <p:cNvPr id="4" name="Text Box 141"/>
          <p:cNvSpPr txBox="1">
            <a:spLocks noChangeArrowheads="1"/>
          </p:cNvSpPr>
          <p:nvPr/>
        </p:nvSpPr>
        <p:spPr bwMode="auto">
          <a:xfrm>
            <a:off x="0" y="6580188"/>
            <a:ext cx="35004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Crédito: http://astro.unl.edu</a:t>
            </a:r>
          </a:p>
        </p:txBody>
      </p:sp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 l="1552" b="1559"/>
          <a:stretch>
            <a:fillRect/>
          </a:stretch>
        </p:blipFill>
        <p:spPr bwMode="auto">
          <a:xfrm>
            <a:off x="3275856" y="2852936"/>
            <a:ext cx="2530539" cy="2520000"/>
          </a:xfrm>
          <a:prstGeom prst="rect">
            <a:avLst/>
          </a:prstGeom>
          <a:noFill/>
          <a:ln w="31750">
            <a:solidFill>
              <a:srgbClr val="FFC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30744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3"/>
          <p:cNvSpPr>
            <a:spLocks noGrp="1"/>
          </p:cNvSpPr>
          <p:nvPr>
            <p:ph type="title"/>
          </p:nvPr>
        </p:nvSpPr>
        <p:spPr>
          <a:xfrm>
            <a:off x="0" y="2348880"/>
            <a:ext cx="9144000" cy="1143000"/>
          </a:xfrm>
        </p:spPr>
        <p:txBody>
          <a:bodyPr/>
          <a:lstStyle/>
          <a:p>
            <a:r>
              <a:rPr lang="pt-BR" b="0" dirty="0" smtClean="0">
                <a:solidFill>
                  <a:srgbClr val="ADADEB"/>
                </a:solidFill>
              </a:rPr>
              <a:t/>
            </a:r>
            <a:br>
              <a:rPr lang="pt-BR" b="0" dirty="0" smtClean="0">
                <a:solidFill>
                  <a:srgbClr val="ADADEB"/>
                </a:solidFill>
              </a:rPr>
            </a:b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Configurações planetárias</a:t>
            </a:r>
            <a:b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</a:b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ou</a:t>
            </a:r>
            <a:b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</a:b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qual é a melhor época para observar um planeta?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424936" cy="5328592"/>
          </a:xfrm>
          <a:ln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São posições especiais do sistema </a:t>
            </a:r>
            <a:r>
              <a:rPr lang="pt-BR" dirty="0" smtClean="0">
                <a:solidFill>
                  <a:srgbClr val="FFFF00"/>
                </a:solidFill>
                <a:latin typeface="Century Gothic" pitchFamily="34" charset="0"/>
              </a:rPr>
              <a:t>Sol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,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</a:t>
            </a:r>
            <a:r>
              <a:rPr lang="pt-BR" dirty="0" smtClean="0">
                <a:solidFill>
                  <a:srgbClr val="53D2FF"/>
                </a:solidFill>
                <a:latin typeface="Century Gothic" pitchFamily="34" charset="0"/>
              </a:rPr>
              <a:t>Terra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e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</a:t>
            </a:r>
            <a:r>
              <a:rPr lang="pt-BR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;</a:t>
            </a:r>
            <a:r>
              <a:rPr lang="pt-BR" b="0" dirty="0" smtClean="0">
                <a:solidFill>
                  <a:srgbClr val="00FF00"/>
                </a:solidFill>
                <a:latin typeface="Century Gothic" pitchFamily="34" charset="0"/>
              </a:rPr>
              <a:t> 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os planetas podem ser:</a:t>
            </a:r>
          </a:p>
          <a:p>
            <a:pPr algn="just">
              <a:lnSpc>
                <a:spcPct val="120000"/>
              </a:lnSpc>
            </a:pPr>
            <a:endParaRPr lang="pt-BR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marL="1887538" lvl="1" indent="-273050" algn="just">
              <a:lnSpc>
                <a:spcPct val="120000"/>
              </a:lnSpc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  </a:t>
            </a: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Inferiores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 (órbitas internas à da Terra)</a:t>
            </a:r>
          </a:p>
          <a:p>
            <a:pPr marL="1887538" lvl="1" indent="-273050" algn="just">
              <a:lnSpc>
                <a:spcPct val="120000"/>
              </a:lnSpc>
            </a:pPr>
            <a:endParaRPr lang="pt-BR" b="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  <a:p>
            <a:pPr marL="1887538" lvl="1" indent="-273050" algn="just">
              <a:lnSpc>
                <a:spcPct val="120000"/>
              </a:lnSpc>
            </a:pPr>
            <a:endParaRPr lang="pt-BR" b="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  <a:p>
            <a:pPr marL="1887538" lvl="1" indent="-273050" algn="just">
              <a:lnSpc>
                <a:spcPct val="120000"/>
              </a:lnSpc>
            </a:pP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 </a:t>
            </a:r>
            <a:r>
              <a:rPr lang="pt-BR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Superiores</a:t>
            </a:r>
            <a:r>
              <a:rPr lang="pt-BR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(órbitas externas à da Terra)</a:t>
            </a:r>
            <a:endParaRPr lang="pt-BR" b="0" dirty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2" name="Elipse 21"/>
          <p:cNvSpPr>
            <a:spLocks/>
          </p:cNvSpPr>
          <p:nvPr/>
        </p:nvSpPr>
        <p:spPr>
          <a:xfrm>
            <a:off x="395696" y="2276872"/>
            <a:ext cx="1440000" cy="1440000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Elipse 22"/>
          <p:cNvSpPr>
            <a:spLocks/>
          </p:cNvSpPr>
          <p:nvPr/>
        </p:nvSpPr>
        <p:spPr>
          <a:xfrm>
            <a:off x="719664" y="2564905"/>
            <a:ext cx="828000" cy="8280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Elipse 24"/>
          <p:cNvSpPr>
            <a:spLocks noChangeAspect="1"/>
          </p:cNvSpPr>
          <p:nvPr/>
        </p:nvSpPr>
        <p:spPr>
          <a:xfrm>
            <a:off x="1448292" y="2839255"/>
            <a:ext cx="157698" cy="157698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Elipse 25"/>
          <p:cNvSpPr>
            <a:spLocks noChangeAspect="1"/>
          </p:cNvSpPr>
          <p:nvPr/>
        </p:nvSpPr>
        <p:spPr>
          <a:xfrm>
            <a:off x="1750006" y="2852937"/>
            <a:ext cx="157698" cy="15769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Elipse 26"/>
          <p:cNvSpPr>
            <a:spLocks noChangeAspect="1"/>
          </p:cNvSpPr>
          <p:nvPr/>
        </p:nvSpPr>
        <p:spPr>
          <a:xfrm>
            <a:off x="395536" y="4221088"/>
            <a:ext cx="1440000" cy="14400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Elipse 27"/>
          <p:cNvSpPr>
            <a:spLocks noChangeAspect="1"/>
          </p:cNvSpPr>
          <p:nvPr/>
        </p:nvSpPr>
        <p:spPr>
          <a:xfrm>
            <a:off x="719664" y="4509121"/>
            <a:ext cx="828000" cy="828000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Elipse 29"/>
          <p:cNvSpPr>
            <a:spLocks noChangeAspect="1"/>
          </p:cNvSpPr>
          <p:nvPr/>
        </p:nvSpPr>
        <p:spPr>
          <a:xfrm>
            <a:off x="1461814" y="4783471"/>
            <a:ext cx="157698" cy="15769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Elipse 30"/>
          <p:cNvSpPr>
            <a:spLocks noChangeAspect="1"/>
          </p:cNvSpPr>
          <p:nvPr/>
        </p:nvSpPr>
        <p:spPr>
          <a:xfrm>
            <a:off x="1763528" y="4797153"/>
            <a:ext cx="157698" cy="157698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 Box 141"/>
          <p:cNvSpPr txBox="1">
            <a:spLocks noChangeArrowheads="1"/>
          </p:cNvSpPr>
          <p:nvPr/>
        </p:nvSpPr>
        <p:spPr bwMode="auto">
          <a:xfrm>
            <a:off x="35496" y="6453336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Crédito da imagem</a:t>
            </a: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: André Luiz da Silva/CDA/CDCC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grpSp>
        <p:nvGrpSpPr>
          <p:cNvPr id="16" name="Grupo 10"/>
          <p:cNvGrpSpPr>
            <a:grpSpLocks noChangeAspect="1"/>
          </p:cNvGrpSpPr>
          <p:nvPr/>
        </p:nvGrpSpPr>
        <p:grpSpPr>
          <a:xfrm>
            <a:off x="868573" y="2712671"/>
            <a:ext cx="515614" cy="510468"/>
            <a:chOff x="4230514" y="2138607"/>
            <a:chExt cx="4721895" cy="4674769"/>
          </a:xfrm>
        </p:grpSpPr>
        <p:sp>
          <p:nvSpPr>
            <p:cNvPr id="18" name="Elipse 17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grpSp>
        <p:nvGrpSpPr>
          <p:cNvPr id="20" name="Grupo 10"/>
          <p:cNvGrpSpPr>
            <a:grpSpLocks noChangeAspect="1"/>
          </p:cNvGrpSpPr>
          <p:nvPr/>
        </p:nvGrpSpPr>
        <p:grpSpPr>
          <a:xfrm>
            <a:off x="862139" y="4667887"/>
            <a:ext cx="515614" cy="510468"/>
            <a:chOff x="4230514" y="2138607"/>
            <a:chExt cx="4721895" cy="4674769"/>
          </a:xfrm>
        </p:grpSpPr>
        <p:sp>
          <p:nvSpPr>
            <p:cNvPr id="21" name="Elipse 20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7597204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07 C 0.0073 0.03333 -0.01111 0.06643 -0.03698 0.07037 C -0.06267 0.07523 -0.08593 0.05162 -0.08958 0.01736 C -0.09323 -0.01597 -0.07604 -0.04653 -0.05 -0.05162 C -0.02465 -0.05648 0.00018 -0.03472 0.00382 -0.0007 Z " pathEditMode="relative" rAng="4912194" ptsTypes="fffff">
                                      <p:cBhvr>
                                        <p:cTn id="30" dur="30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10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949 C 0.00903 0.0507 -0.02344 0.11134 -0.06736 0.11551 C -0.11059 0.125 -0.15017 0.08287 -0.1566 0.02315 C -0.1625 -0.03565 -0.13437 -0.08935 -0.09045 -0.09791 C -0.04809 -0.10602 -0.00538 -0.06759 0.00174 -0.00949 Z " pathEditMode="relative" rAng="0" ptsTypes="fffff">
                                      <p:cBhvr>
                                        <p:cTn id="32" dur="50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00" y="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00139 C 0.00573 0.03264 -0.01267 0.06574 -0.03854 0.06967 C -0.06423 0.07453 -0.0875 0.05092 -0.09114 0.01666 C -0.09479 -0.01667 -0.0776 -0.04723 -0.05156 -0.05232 C -0.02621 -0.05718 -0.00139 -0.03542 0.00226 -0.00139 Z " pathEditMode="relative" rAng="4912194" ptsTypes="fffff">
                                      <p:cBhvr>
                                        <p:cTn id="55" dur="50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100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741 C 0.00746 0.05278 -0.025 0.11342 -0.06892 0.11759 C -0.11215 0.12708 -0.15174 0.08495 -0.15816 0.02523 C -0.16406 -0.03357 -0.13594 -0.08727 -0.09201 -0.09583 C -0.04965 -0.10394 -0.00695 -0.06551 0.00017 -0.00741 Z " pathEditMode="relative" rAng="0" ptsTypes="fffff">
                                      <p:cBhvr>
                                        <p:cTn id="57" dur="100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00" y="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8" grpId="0" animBg="1"/>
      <p:bldP spid="30" grpId="0" animBg="1"/>
      <p:bldP spid="30" grpId="1" animBg="1"/>
      <p:bldP spid="31" grpId="0" animBg="1"/>
      <p:bldP spid="31" grpId="1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Há várias configurações planetárias: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496944" cy="4608512"/>
          </a:xfrm>
        </p:spPr>
        <p:txBody>
          <a:bodyPr>
            <a:noAutofit/>
          </a:bodyPr>
          <a:lstStyle/>
          <a:p>
            <a:pPr marL="0" lvl="1" algn="just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C</a:t>
            </a: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onjunções (planetas inferiores e superiores)</a:t>
            </a:r>
          </a:p>
          <a:p>
            <a:pPr marL="0" lvl="1" algn="just">
              <a:buClr>
                <a:srgbClr val="FFC000"/>
              </a:buClr>
              <a:buFont typeface="Wingdings" pitchFamily="2" charset="2"/>
              <a:buChar char="v"/>
            </a:pPr>
            <a:endParaRPr lang="pt-BR" sz="1800" b="0" dirty="0" smtClean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  <a:p>
            <a:pPr marL="0" lvl="1" algn="just">
              <a:lnSpc>
                <a:spcPct val="12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Máximas elongações (planetas inferiores)</a:t>
            </a:r>
          </a:p>
          <a:p>
            <a:pPr marL="0" lvl="1" algn="just">
              <a:lnSpc>
                <a:spcPct val="120000"/>
              </a:lnSpc>
              <a:buClr>
                <a:srgbClr val="FFC000"/>
              </a:buClr>
            </a:pPr>
            <a:endParaRPr lang="pt-BR" sz="800" b="0" dirty="0" smtClean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  <a:p>
            <a:pPr marL="0" lvl="1" algn="just">
              <a:lnSpc>
                <a:spcPct val="12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Quadraturas (planetas superiores)</a:t>
            </a:r>
          </a:p>
          <a:p>
            <a:pPr marL="0" lvl="1" algn="just">
              <a:lnSpc>
                <a:spcPct val="120000"/>
              </a:lnSpc>
              <a:buClr>
                <a:srgbClr val="FFC000"/>
              </a:buClr>
            </a:pPr>
            <a:endParaRPr lang="pt-BR" sz="1800" b="0" dirty="0" smtClean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  <a:p>
            <a:pPr marL="0" lvl="1" algn="just">
              <a:lnSpc>
                <a:spcPct val="12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Oposições (planetas superiores)</a:t>
            </a:r>
          </a:p>
          <a:p>
            <a:pPr marL="0" lvl="1" algn="just">
              <a:lnSpc>
                <a:spcPct val="120000"/>
              </a:lnSpc>
            </a:pPr>
            <a:endParaRPr lang="pt-BR" sz="36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4088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Neste minicurso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251520" y="2038268"/>
            <a:ext cx="849694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1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pt-BR" sz="36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1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1" indent="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pt-BR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pt-BR" sz="36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Máximas elongações</a:t>
            </a:r>
            <a:r>
              <a:rPr kumimoji="0" lang="pt-B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 (planetas inferiores)</a:t>
            </a:r>
          </a:p>
          <a:p>
            <a:pPr marL="0" marR="0" lvl="1" indent="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None/>
              <a:tabLst/>
              <a:defRPr/>
            </a:pPr>
            <a:endParaRPr kumimoji="0" lang="pt-BR" sz="8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1" indent="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pt-BR" sz="36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1" indent="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1" indent="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pt-BR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pt-BR" sz="36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Oposições</a:t>
            </a:r>
            <a:r>
              <a:rPr kumimoji="0" lang="pt-B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 (planetas superiores)</a:t>
            </a:r>
          </a:p>
          <a:p>
            <a:pPr marL="0" marR="0" lvl="1" indent="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endParaRPr kumimoji="0" lang="pt-BR" sz="3600" b="1" i="0" u="none" strike="noStrike" kern="0" cap="none" spc="0" normalizeH="0" baseline="0" noProof="0" dirty="0">
              <a:ln>
                <a:noFill/>
              </a:ln>
              <a:solidFill>
                <a:srgbClr val="3333CC">
                  <a:lumMod val="40000"/>
                  <a:lumOff val="60000"/>
                </a:srgbClr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9021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8695</TotalTime>
  <Words>510</Words>
  <Application>Microsoft Office PowerPoint</Application>
  <PresentationFormat>Apresentação na tela (4:3)</PresentationFormat>
  <Paragraphs>170</Paragraphs>
  <Slides>24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0" baseType="lpstr">
      <vt:lpstr>Arial</vt:lpstr>
      <vt:lpstr>Century Gothic</vt:lpstr>
      <vt:lpstr>Courier New</vt:lpstr>
      <vt:lpstr>Times New Roman</vt:lpstr>
      <vt:lpstr>Wingdings</vt:lpstr>
      <vt:lpstr>Blank Presentation</vt:lpstr>
      <vt:lpstr>Apresentação do PowerPoint</vt:lpstr>
      <vt:lpstr> Como identificar  um planeta no céu?</vt:lpstr>
      <vt:lpstr>Apresentação do PowerPoint</vt:lpstr>
      <vt:lpstr>Exemplo de movimento  planetário: Marte</vt:lpstr>
      <vt:lpstr>Movimento retrógrado de um planeta e laçada</vt:lpstr>
      <vt:lpstr> Configurações planetárias ou qual é a melhor época para observar um planeta?</vt:lpstr>
      <vt:lpstr>Apresentação do PowerPoint</vt:lpstr>
      <vt:lpstr>Há várias configurações planetárias:</vt:lpstr>
      <vt:lpstr>Neste minicurso</vt:lpstr>
      <vt:lpstr>Elongação</vt:lpstr>
      <vt:lpstr>Oposição  (planetas superiores)</vt:lpstr>
      <vt:lpstr>Máximas elongações (planetas inferiores)</vt:lpstr>
      <vt:lpstr>Período sinódico</vt:lpstr>
      <vt:lpstr>Apresentação do PowerPoint</vt:lpstr>
      <vt:lpstr>Leis do movimento planetário</vt:lpstr>
      <vt:lpstr>Leis de Kepler</vt:lpstr>
      <vt:lpstr>Elipse</vt:lpstr>
      <vt:lpstr>Primeira lei de Kepler</vt:lpstr>
      <vt:lpstr>Segunda lei de Kepler</vt:lpstr>
      <vt:lpstr>Apresentação do PowerPoint</vt:lpstr>
      <vt:lpstr>Terceira lei de Kepler</vt:lpstr>
      <vt:lpstr>Exemplos da terceira lei -1</vt:lpstr>
      <vt:lpstr>Exemplos da terceira lei -2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ANDRE</cp:lastModifiedBy>
  <cp:revision>547</cp:revision>
  <cp:lastPrinted>2000-05-01T12:23:36Z</cp:lastPrinted>
  <dcterms:created xsi:type="dcterms:W3CDTF">1995-06-17T23:31:02Z</dcterms:created>
  <dcterms:modified xsi:type="dcterms:W3CDTF">2018-03-22T19:25:56Z</dcterms:modified>
</cp:coreProperties>
</file>