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4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</p:sldIdLst>
  <p:sldSz cx="9144000" cy="6858000" type="screen4x3"/>
  <p:notesSz cx="6858000" cy="86868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51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de notas</a:t>
            </a:r>
          </a:p>
        </p:txBody>
      </p:sp>
      <p:sp>
        <p:nvSpPr>
          <p:cNvPr id="15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&lt;cabeçalho&gt;</a:t>
            </a:r>
          </a:p>
        </p:txBody>
      </p:sp>
      <p:sp>
        <p:nvSpPr>
          <p:cNvPr id="15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&lt;data/hora&gt;</a:t>
            </a:r>
          </a:p>
        </p:txBody>
      </p:sp>
      <p:sp>
        <p:nvSpPr>
          <p:cNvPr id="16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</a:p>
        </p:txBody>
      </p:sp>
      <p:sp>
        <p:nvSpPr>
          <p:cNvPr id="16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B3FF4782-D004-48AD-89E3-78EB1F881030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extShape 1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B8BBAA12-F3BE-46A1-8673-FB348A047A03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99" name="CustomShape 2"/>
          <p:cNvSpPr/>
          <p:nvPr/>
        </p:nvSpPr>
        <p:spPr>
          <a:xfrm>
            <a:off x="1190520" y="835200"/>
            <a:ext cx="4476240" cy="30063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1062000" y="4132440"/>
            <a:ext cx="4735080" cy="33332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 fluxo que chega na atmosfera terrestre é de 1400 W/m2, sendo que 30 a 50% é atenuada pela atmosfera e a presença de nuvens (Chaisson e McMillan)</a:t>
            </a:r>
          </a:p>
        </p:txBody>
      </p:sp>
      <p:sp>
        <p:nvSpPr>
          <p:cNvPr id="302" name="TextShape 2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5098904E-BF04-4C8C-B24F-F3A350019172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6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 essa potência é possível abastecer 3 cidades do porte de SP (com 10 milhões de habitantes).</a:t>
            </a:r>
          </a:p>
        </p:txBody>
      </p:sp>
      <p:sp>
        <p:nvSpPr>
          <p:cNvPr id="304" name="TextShape 2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AE1A5D14-733E-4439-9C4E-E25244963085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7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Endereço da imagem: http://www.solarphysics.kva.se/gallery/images/2002/24jul02_gcont_ai.jpg</a:t>
            </a:r>
          </a:p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6" name="TextShape 2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886EAF25-C741-45AF-861C-EA92631D87E0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22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8" name="TextShape 2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114CEB89-F286-45FF-83BE-8FBEE8DEE12F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29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Shape 1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1FDFB1DE-0D8B-4771-B5E6-D9034512A555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32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10" name="CustomShape 2"/>
          <p:cNvSpPr/>
          <p:nvPr/>
        </p:nvSpPr>
        <p:spPr>
          <a:xfrm>
            <a:off x="1190520" y="835200"/>
            <a:ext cx="4476240" cy="30063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PlaceHolder 3"/>
          <p:cNvSpPr>
            <a:spLocks noGrp="1"/>
          </p:cNvSpPr>
          <p:nvPr>
            <p:ph type="body"/>
          </p:nvPr>
        </p:nvSpPr>
        <p:spPr>
          <a:xfrm>
            <a:off x="1062000" y="4132440"/>
            <a:ext cx="4735080" cy="33332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80952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85800" y="4130280"/>
            <a:ext cx="380952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2638080" y="4130280"/>
            <a:ext cx="18590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85800" y="4130280"/>
            <a:ext cx="18590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80952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85800" y="1981080"/>
            <a:ext cx="380952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Imagem 36"/>
          <p:cNvPicPr/>
          <p:nvPr/>
        </p:nvPicPr>
        <p:blipFill>
          <a:blip r:embed="rId2"/>
          <a:stretch/>
        </p:blipFill>
        <p:spPr>
          <a:xfrm>
            <a:off x="685800" y="2518560"/>
            <a:ext cx="3809520" cy="3039120"/>
          </a:xfrm>
          <a:prstGeom prst="rect">
            <a:avLst/>
          </a:prstGeom>
          <a:ln>
            <a:noFill/>
          </a:ln>
        </p:spPr>
      </p:pic>
      <p:pic>
        <p:nvPicPr>
          <p:cNvPr id="38" name="Imagem 37"/>
          <p:cNvPicPr/>
          <p:nvPr/>
        </p:nvPicPr>
        <p:blipFill>
          <a:blip r:embed="rId2"/>
          <a:stretch/>
        </p:blipFill>
        <p:spPr>
          <a:xfrm>
            <a:off x="685800" y="2518560"/>
            <a:ext cx="3809520" cy="3039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685800" y="1981080"/>
            <a:ext cx="3809520" cy="411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80952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720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85800" y="4130280"/>
            <a:ext cx="18590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85800" y="1981080"/>
            <a:ext cx="3809520" cy="411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2638080" y="4130280"/>
            <a:ext cx="18590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85800" y="4130280"/>
            <a:ext cx="380952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80952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85800" y="4130280"/>
            <a:ext cx="380952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2638080" y="4130280"/>
            <a:ext cx="18590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85800" y="4130280"/>
            <a:ext cx="18590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80952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85800" y="1981080"/>
            <a:ext cx="380952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7" name="Imagem 76"/>
          <p:cNvPicPr/>
          <p:nvPr/>
        </p:nvPicPr>
        <p:blipFill>
          <a:blip r:embed="rId2"/>
          <a:stretch/>
        </p:blipFill>
        <p:spPr>
          <a:xfrm>
            <a:off x="685800" y="2518560"/>
            <a:ext cx="3809520" cy="3039120"/>
          </a:xfrm>
          <a:prstGeom prst="rect">
            <a:avLst/>
          </a:prstGeom>
          <a:ln>
            <a:noFill/>
          </a:ln>
        </p:spPr>
      </p:pic>
      <p:pic>
        <p:nvPicPr>
          <p:cNvPr id="78" name="Imagem 77"/>
          <p:cNvPicPr/>
          <p:nvPr/>
        </p:nvPicPr>
        <p:blipFill>
          <a:blip r:embed="rId2"/>
          <a:stretch/>
        </p:blipFill>
        <p:spPr>
          <a:xfrm>
            <a:off x="685800" y="2518560"/>
            <a:ext cx="3809520" cy="3039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685800" y="1981080"/>
            <a:ext cx="3809520" cy="411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80952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80952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720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685800" y="4130280"/>
            <a:ext cx="18590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2638080" y="4130280"/>
            <a:ext cx="18590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85800" y="4130280"/>
            <a:ext cx="380952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80952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85800" y="4130280"/>
            <a:ext cx="380952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2638080" y="4130280"/>
            <a:ext cx="18590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685800" y="4130280"/>
            <a:ext cx="18590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80952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85800" y="1981080"/>
            <a:ext cx="380952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6" name="Imagem 115"/>
          <p:cNvPicPr/>
          <p:nvPr/>
        </p:nvPicPr>
        <p:blipFill>
          <a:blip r:embed="rId2"/>
          <a:stretch/>
        </p:blipFill>
        <p:spPr>
          <a:xfrm>
            <a:off x="685800" y="2518560"/>
            <a:ext cx="3809520" cy="3039120"/>
          </a:xfrm>
          <a:prstGeom prst="rect">
            <a:avLst/>
          </a:prstGeom>
          <a:ln>
            <a:noFill/>
          </a:ln>
        </p:spPr>
      </p:pic>
      <p:pic>
        <p:nvPicPr>
          <p:cNvPr id="117" name="Imagem 116"/>
          <p:cNvPicPr/>
          <p:nvPr/>
        </p:nvPicPr>
        <p:blipFill>
          <a:blip r:embed="rId2"/>
          <a:stretch/>
        </p:blipFill>
        <p:spPr>
          <a:xfrm>
            <a:off x="685800" y="2518560"/>
            <a:ext cx="3809520" cy="3039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685800" y="1981080"/>
            <a:ext cx="3809520" cy="411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80952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720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685800" y="4130280"/>
            <a:ext cx="18590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2638080" y="4130280"/>
            <a:ext cx="18590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685800" y="4130280"/>
            <a:ext cx="380952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80952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685800" y="4130280"/>
            <a:ext cx="380952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2638080" y="4130280"/>
            <a:ext cx="18590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685800" y="4130280"/>
            <a:ext cx="18590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80952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685800" y="1981080"/>
            <a:ext cx="380952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5" name="Imagem 154"/>
          <p:cNvPicPr/>
          <p:nvPr/>
        </p:nvPicPr>
        <p:blipFill>
          <a:blip r:embed="rId2"/>
          <a:stretch/>
        </p:blipFill>
        <p:spPr>
          <a:xfrm>
            <a:off x="685800" y="2518560"/>
            <a:ext cx="3809520" cy="3039120"/>
          </a:xfrm>
          <a:prstGeom prst="rect">
            <a:avLst/>
          </a:prstGeom>
          <a:ln>
            <a:noFill/>
          </a:ln>
        </p:spPr>
      </p:pic>
      <p:pic>
        <p:nvPicPr>
          <p:cNvPr id="156" name="Imagem 155"/>
          <p:cNvPicPr/>
          <p:nvPr/>
        </p:nvPicPr>
        <p:blipFill>
          <a:blip r:embed="rId2"/>
          <a:stretch/>
        </p:blipFill>
        <p:spPr>
          <a:xfrm>
            <a:off x="685800" y="2518560"/>
            <a:ext cx="3809520" cy="3039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720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85800" y="4130280"/>
            <a:ext cx="18590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2638080" y="4130280"/>
            <a:ext cx="18590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85800" y="4130280"/>
            <a:ext cx="380952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estilo do título mestre</a:t>
            </a:r>
            <a:endParaRPr lang="pt-BR" sz="44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pt-B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pt-B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pPr algn="r">
              <a:lnSpc>
                <a:spcPct val="100000"/>
              </a:lnSpc>
            </a:pPr>
            <a:fld id="{C87FAA15-F639-4DA7-BF94-63598B8B0AAC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‹nº›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estilo do título mestre</a:t>
            </a:r>
            <a:endParaRPr lang="pt-BR" sz="44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809520" cy="4114440"/>
          </a:xfrm>
          <a:prstGeom prst="rect">
            <a:avLst/>
          </a:prstGeom>
        </p:spPr>
        <p:txBody>
          <a:bodyPr lIns="92160" tIns="46080" rIns="92160" bIns="46080"/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FF0066"/>
              </a:buClr>
              <a:buFont typeface="Wingdings" charset="2"/>
              <a:buChar char=""/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os estilos do texto mestre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FF0066"/>
              </a:buClr>
              <a:buFont typeface="Wingdings" charset="2"/>
              <a:buChar char=""/>
            </a:pP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nível</a:t>
            </a:r>
            <a:endParaRPr lang="pt-BR" sz="28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8240">
              <a:lnSpc>
                <a:spcPct val="100000"/>
              </a:lnSpc>
              <a:spcBef>
                <a:spcPts val="400"/>
              </a:spcBef>
              <a:buClr>
                <a:srgbClr val="FF0066"/>
              </a:buClr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Terceiro nível</a:t>
            </a:r>
            <a:endParaRPr lang="pt-BR" sz="28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00200" lvl="3" indent="-228240">
              <a:lnSpc>
                <a:spcPct val="100000"/>
              </a:lnSpc>
              <a:spcBef>
                <a:spcPts val="360"/>
              </a:spcBef>
              <a:buClr>
                <a:srgbClr val="FF0066"/>
              </a:buClr>
              <a:buFont typeface="Wingdings" charset="2"/>
              <a:buChar char=""/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nível</a:t>
            </a:r>
            <a:endParaRPr lang="pt-BR" sz="28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57400" lvl="4" indent="-228240">
              <a:lnSpc>
                <a:spcPct val="100000"/>
              </a:lnSpc>
              <a:spcBef>
                <a:spcPts val="360"/>
              </a:spcBef>
              <a:buClr>
                <a:srgbClr val="FF0066"/>
              </a:buClr>
              <a:buFont typeface="Wingdings" charset="2"/>
              <a:buChar char=""/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nível</a:t>
            </a:r>
            <a:endParaRPr lang="pt-BR" sz="28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648320" y="1981080"/>
            <a:ext cx="3809520" cy="4114440"/>
          </a:xfrm>
          <a:prstGeom prst="rect">
            <a:avLst/>
          </a:prstGeom>
        </p:spPr>
        <p:txBody>
          <a:bodyPr lIns="92160" tIns="46080" rIns="92160" bIns="46080"/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FF0066"/>
              </a:buClr>
              <a:buFont typeface="Wingdings" charset="2"/>
              <a:buChar char=""/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os estilos do texto mestre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FF0066"/>
              </a:buClr>
              <a:buFont typeface="Wingdings" charset="2"/>
              <a:buChar char=""/>
            </a:pP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nível</a:t>
            </a:r>
            <a:endParaRPr lang="pt-BR" sz="28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8240">
              <a:lnSpc>
                <a:spcPct val="100000"/>
              </a:lnSpc>
              <a:spcBef>
                <a:spcPts val="400"/>
              </a:spcBef>
              <a:buClr>
                <a:srgbClr val="FF0066"/>
              </a:buClr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Terceiro nível</a:t>
            </a:r>
            <a:endParaRPr lang="pt-BR" sz="28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00200" lvl="3" indent="-228240">
              <a:lnSpc>
                <a:spcPct val="100000"/>
              </a:lnSpc>
              <a:spcBef>
                <a:spcPts val="360"/>
              </a:spcBef>
              <a:buClr>
                <a:srgbClr val="FF0066"/>
              </a:buClr>
              <a:buFont typeface="Wingdings" charset="2"/>
              <a:buChar char=""/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nível</a:t>
            </a:r>
            <a:endParaRPr lang="pt-BR" sz="28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57400" lvl="4" indent="-228240">
              <a:lnSpc>
                <a:spcPct val="100000"/>
              </a:lnSpc>
              <a:spcBef>
                <a:spcPts val="360"/>
              </a:spcBef>
              <a:buClr>
                <a:srgbClr val="FF0066"/>
              </a:buClr>
              <a:buFont typeface="Wingdings" charset="2"/>
              <a:buChar char=""/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nível</a:t>
            </a:r>
            <a:endParaRPr lang="pt-BR" sz="28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pt-B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pt-B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pPr algn="r">
              <a:lnSpc>
                <a:spcPct val="100000"/>
              </a:lnSpc>
            </a:pPr>
            <a:fld id="{CD289FFB-48DA-4F69-A321-2FE0E19BB86B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‹nº›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estilo do título mestre</a:t>
            </a:r>
            <a:endParaRPr lang="pt-BR" sz="44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pt-B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pt-B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pPr algn="r">
              <a:lnSpc>
                <a:spcPct val="100000"/>
              </a:lnSpc>
            </a:pPr>
            <a:fld id="{239A3830-66B1-4861-9ACA-383394F8CEFB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‹nº›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estilo do título mestre</a:t>
            </a:r>
            <a:endParaRPr lang="pt-BR" sz="44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040" cy="4114440"/>
          </a:xfrm>
          <a:prstGeom prst="rect">
            <a:avLst/>
          </a:prstGeom>
        </p:spPr>
        <p:txBody>
          <a:bodyPr lIns="92160" tIns="46080" rIns="92160" bIns="46080"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0066"/>
              </a:buClr>
              <a:buFont typeface="Wingdings" charset="2"/>
              <a:buChar char=""/>
            </a:pPr>
            <a:r>
              <a:rPr lang="pt-B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os estilos do texto mestre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FF0066"/>
              </a:buClr>
              <a:buFont typeface="Wingdings" charset="2"/>
              <a:buChar char=""/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nível</a:t>
            </a:r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FF0066"/>
              </a:buClr>
              <a:buFont typeface="Wingdings" charset="2"/>
              <a:buChar char=""/>
            </a:pP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Terceiro nível</a:t>
            </a:r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FF0066"/>
              </a:buClr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nível</a:t>
            </a:r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FF0066"/>
              </a:buClr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nível</a:t>
            </a:r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pt-B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pt-B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pPr algn="r">
              <a:lnSpc>
                <a:spcPct val="100000"/>
              </a:lnSpc>
            </a:pPr>
            <a:fld id="{119FEA7E-4040-423D-BD4F-B8D360B2FB38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‹nº›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SVST_granulation.m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Sol-national-geographic.wm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fusion01.swf" TargetMode="Externa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13"/>
          <p:cNvPicPr/>
          <p:nvPr/>
        </p:nvPicPr>
        <p:blipFill>
          <a:blip r:embed="rId3"/>
          <a:stretch/>
        </p:blipFill>
        <p:spPr>
          <a:xfrm>
            <a:off x="7020360" y="44640"/>
            <a:ext cx="1523520" cy="1295640"/>
          </a:xfrm>
          <a:prstGeom prst="rect">
            <a:avLst/>
          </a:prstGeom>
          <a:ln w="9360">
            <a:noFill/>
          </a:ln>
        </p:spPr>
      </p:pic>
      <p:pic>
        <p:nvPicPr>
          <p:cNvPr id="163" name="Picture 2"/>
          <p:cNvPicPr/>
          <p:nvPr/>
        </p:nvPicPr>
        <p:blipFill>
          <a:blip r:embed="rId4"/>
          <a:stretch/>
        </p:blipFill>
        <p:spPr>
          <a:xfrm>
            <a:off x="144000" y="66600"/>
            <a:ext cx="2699280" cy="1447920"/>
          </a:xfrm>
          <a:prstGeom prst="rect">
            <a:avLst/>
          </a:prstGeom>
          <a:ln w="9360">
            <a:noFill/>
          </a:ln>
        </p:spPr>
      </p:pic>
      <p:sp>
        <p:nvSpPr>
          <p:cNvPr id="164" name="CustomShape 1"/>
          <p:cNvSpPr/>
          <p:nvPr/>
        </p:nvSpPr>
        <p:spPr>
          <a:xfrm>
            <a:off x="0" y="6595920"/>
            <a:ext cx="9143640" cy="25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100" b="1" strike="noStrike" spc="-1">
                <a:solidFill>
                  <a:srgbClr val="FBD67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Imagem de fundo: céu de São Carlos na data de fundação do observatório Dietrich Schiel (10/04/86, 20:00 TL) crédito: Stellarium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4538520" y="-144360"/>
            <a:ext cx="304560" cy="304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CustomShape 3"/>
          <p:cNvSpPr/>
          <p:nvPr/>
        </p:nvSpPr>
        <p:spPr>
          <a:xfrm>
            <a:off x="4538520" y="-144360"/>
            <a:ext cx="304560" cy="304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CustomShape 4"/>
          <p:cNvSpPr/>
          <p:nvPr/>
        </p:nvSpPr>
        <p:spPr>
          <a:xfrm>
            <a:off x="5724000" y="1196640"/>
            <a:ext cx="4054680" cy="41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05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Centro de Divulgação da Astronomia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05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Observatório Dietrich Schiel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CustomShape 5"/>
          <p:cNvSpPr/>
          <p:nvPr/>
        </p:nvSpPr>
        <p:spPr>
          <a:xfrm>
            <a:off x="539640" y="3285000"/>
            <a:ext cx="8214840" cy="1752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/>
          <a:lstStyle/>
          <a:p>
            <a:pPr algn="ctr">
              <a:lnSpc>
                <a:spcPct val="100000"/>
              </a:lnSpc>
              <a:spcBef>
                <a:spcPts val="961"/>
              </a:spcBef>
            </a:pPr>
            <a:r>
              <a:rPr lang="pt-BR" sz="48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 Sol</a:t>
            </a:r>
            <a:endParaRPr lang="pt-BR" sz="1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CustomShape 6"/>
          <p:cNvSpPr/>
          <p:nvPr/>
        </p:nvSpPr>
        <p:spPr>
          <a:xfrm>
            <a:off x="5652000" y="5212440"/>
            <a:ext cx="3456000" cy="106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0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André Luiz da Silva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4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Observatório  Dietrich Schiel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4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/CDCC/USP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0" name="Picture 2"/>
          <p:cNvPicPr/>
          <p:nvPr/>
        </p:nvPicPr>
        <p:blipFill>
          <a:blip r:embed="rId5"/>
          <a:stretch/>
        </p:blipFill>
        <p:spPr>
          <a:xfrm>
            <a:off x="3708000" y="188640"/>
            <a:ext cx="2016000" cy="201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251640" y="1171440"/>
            <a:ext cx="8640720" cy="585756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/>
          <a:lstStyle/>
          <a:p>
            <a:pPr algn="just">
              <a:lnSpc>
                <a:spcPct val="100000"/>
              </a:lnSpc>
              <a:spcBef>
                <a:spcPts val="799"/>
              </a:spcBef>
              <a:buClr>
                <a:srgbClr val="FFFF00"/>
              </a:buClr>
              <a:buFont typeface="Wingdings" charset="2"/>
              <a:buChar char=""/>
            </a:pPr>
            <a:r>
              <a:rPr lang="pt-BR" sz="40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600 milhões de toneladas de  H são convertidas em He;</a:t>
            </a:r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799"/>
              </a:spcBef>
            </a:pPr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799"/>
              </a:spcBef>
              <a:buClr>
                <a:srgbClr val="FFFF00"/>
              </a:buClr>
              <a:buFont typeface="Wingdings" charset="2"/>
              <a:buChar char=""/>
            </a:pPr>
            <a:r>
              <a:rPr lang="pt-BR" sz="40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quatro milhões de toneladas são transformadas em energia (E=mc</a:t>
            </a:r>
            <a:r>
              <a:rPr lang="pt-BR" sz="4000" b="0" strike="noStrike" spc="-1" baseline="3000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2</a:t>
            </a:r>
            <a:r>
              <a:rPr lang="pt-BR" sz="40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)</a:t>
            </a:r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561"/>
              </a:spcBef>
            </a:pPr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642960" y="428760"/>
            <a:ext cx="7772040" cy="114264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5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 Knock Nevis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CustomShape 2"/>
          <p:cNvSpPr/>
          <p:nvPr/>
        </p:nvSpPr>
        <p:spPr>
          <a:xfrm>
            <a:off x="-5400" y="6536520"/>
            <a:ext cx="6472080" cy="27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200" b="1" strike="noStrike" spc="-1">
                <a:solidFill>
                  <a:srgbClr val="D0960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Fonte da imagem: http://www.arnaldotemporal.xpg.com.br/curiosidades/knock.htm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4" name="Picture 8"/>
          <p:cNvPicPr/>
          <p:nvPr/>
        </p:nvPicPr>
        <p:blipFill>
          <a:blip r:embed="rId2"/>
          <a:stretch/>
        </p:blipFill>
        <p:spPr>
          <a:xfrm>
            <a:off x="840600" y="1456920"/>
            <a:ext cx="7619760" cy="492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251640" y="739440"/>
            <a:ext cx="8640720" cy="585756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/>
          <a:lstStyle/>
          <a:p>
            <a:pPr algn="just">
              <a:lnSpc>
                <a:spcPct val="100000"/>
              </a:lnSpc>
              <a:spcBef>
                <a:spcPts val="799"/>
              </a:spcBef>
              <a:buClr>
                <a:srgbClr val="FFFF00"/>
              </a:buClr>
              <a:buFont typeface="Wingdings" charset="2"/>
              <a:buChar char=""/>
            </a:pPr>
            <a:r>
              <a:rPr lang="pt-BR" sz="40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458 metros de comprimento (quatro campos de futebol)!</a:t>
            </a:r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799"/>
              </a:spcBef>
            </a:pPr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799"/>
              </a:spcBef>
              <a:buClr>
                <a:srgbClr val="FFFF00"/>
              </a:buClr>
              <a:buFont typeface="Wingdings" charset="2"/>
              <a:buChar char=""/>
            </a:pPr>
            <a:r>
              <a:rPr lang="pt-BR" sz="40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68 metros de largura!</a:t>
            </a:r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799"/>
              </a:spcBef>
            </a:pPr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799"/>
              </a:spcBef>
              <a:buClr>
                <a:srgbClr val="FFFF00"/>
              </a:buClr>
              <a:buFont typeface="Wingdings" charset="2"/>
              <a:buChar char=""/>
            </a:pPr>
            <a:r>
              <a:rPr lang="pt-BR" sz="40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Massa (navio carregado): 465 mil toneladas!</a:t>
            </a:r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642960" y="428760"/>
            <a:ext cx="7772040" cy="114264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5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 Knock Nevis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7" name="Picture 2"/>
          <p:cNvPicPr/>
          <p:nvPr/>
        </p:nvPicPr>
        <p:blipFill>
          <a:blip r:embed="rId2"/>
          <a:stretch/>
        </p:blipFill>
        <p:spPr>
          <a:xfrm>
            <a:off x="25560" y="2277000"/>
            <a:ext cx="9154440" cy="2736000"/>
          </a:xfrm>
          <a:prstGeom prst="rect">
            <a:avLst/>
          </a:prstGeom>
          <a:ln>
            <a:noFill/>
          </a:ln>
        </p:spPr>
      </p:pic>
      <p:sp>
        <p:nvSpPr>
          <p:cNvPr id="198" name="CustomShape 2"/>
          <p:cNvSpPr/>
          <p:nvPr/>
        </p:nvSpPr>
        <p:spPr>
          <a:xfrm>
            <a:off x="-5400" y="6536520"/>
            <a:ext cx="6472080" cy="27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200" b="1" strike="noStrike" spc="-1">
                <a:solidFill>
                  <a:srgbClr val="D0960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Fonte da imagem: http://www.arnaldotemporal.xpg.com.br/curiosidades/knock.htm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251640" y="932760"/>
            <a:ext cx="8640720" cy="436824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/>
          <a:lstStyle/>
          <a:p>
            <a:pPr algn="just">
              <a:lnSpc>
                <a:spcPct val="100000"/>
              </a:lnSpc>
              <a:spcBef>
                <a:spcPts val="720"/>
              </a:spcBef>
              <a:buClr>
                <a:srgbClr val="FFFF00"/>
              </a:buClr>
              <a:buFont typeface="Wingdings" charset="2"/>
              <a:buChar char=""/>
            </a:pPr>
            <a:r>
              <a:rPr lang="pt-BR" sz="36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O equivalente a 1300 Knock Nevis/s, em H, é processado</a:t>
            </a:r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720"/>
              </a:spcBef>
            </a:pPr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720"/>
              </a:spcBef>
              <a:buClr>
                <a:srgbClr val="FFFF00"/>
              </a:buClr>
              <a:buFont typeface="Wingdings" charset="2"/>
              <a:buChar char=""/>
            </a:pPr>
            <a:r>
              <a:rPr lang="pt-BR" sz="36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A matéria convertida em energia: </a:t>
            </a:r>
            <a:r>
              <a:rPr lang="pt-BR" sz="3600" b="0" u="sng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nove</a:t>
            </a:r>
            <a:r>
              <a:rPr lang="pt-BR" sz="36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Knock Nevis carregados/s!!</a:t>
            </a:r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720"/>
              </a:spcBef>
            </a:pPr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720"/>
              </a:spcBef>
              <a:buClr>
                <a:srgbClr val="FFFF00"/>
              </a:buClr>
              <a:buFont typeface="Wingdings" charset="2"/>
              <a:buChar char=""/>
            </a:pPr>
            <a:r>
              <a:rPr lang="pt-BR" sz="36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Taxa produção mantida há 4,5 Ganos...</a:t>
            </a:r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642960" y="2714760"/>
            <a:ext cx="7772040" cy="114264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50000"/>
              </a:lnSpc>
            </a:pPr>
            <a:r>
              <a:rPr lang="pt-BR" sz="44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Atmosfera Solar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356040" y="548640"/>
            <a:ext cx="8463960" cy="5976360"/>
          </a:xfrm>
          <a:prstGeom prst="rect">
            <a:avLst/>
          </a:prstGeom>
          <a:solidFill>
            <a:srgbClr val="53503F">
              <a:alpha val="29000"/>
            </a:srgbClr>
          </a:solidFill>
          <a:ln w="9360">
            <a:noFill/>
          </a:ln>
        </p:spPr>
        <p:txBody>
          <a:bodyPr lIns="92160" tIns="46080" rIns="92160" bIns="46080"/>
          <a:lstStyle/>
          <a:p>
            <a:pPr algn="just">
              <a:lnSpc>
                <a:spcPct val="100000"/>
              </a:lnSpc>
              <a:spcBef>
                <a:spcPts val="799"/>
              </a:spcBef>
              <a:buClr>
                <a:srgbClr val="FFFF00"/>
              </a:buClr>
              <a:buFont typeface="Wingdings" charset="2"/>
              <a:buChar char=""/>
            </a:pPr>
            <a:r>
              <a:rPr lang="pt-BR" sz="4000" b="0" strike="noStrike" spc="-1">
                <a:solidFill>
                  <a:srgbClr val="FBD67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pt-BR" sz="40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 superfície do Sol é chamada de fotosfera;</a:t>
            </a:r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799"/>
              </a:spcBef>
            </a:pPr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799"/>
              </a:spcBef>
              <a:buClr>
                <a:srgbClr val="FFFF00"/>
              </a:buClr>
              <a:buFont typeface="Wingdings" charset="2"/>
              <a:buChar char=""/>
            </a:pPr>
            <a:r>
              <a:rPr lang="pt-BR" sz="4000" b="0" strike="noStrike" spc="-1">
                <a:solidFill>
                  <a:srgbClr val="FBD67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pt-BR" sz="40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Ao redor da fotosfera, há duas camadas de gás: </a:t>
            </a:r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7840" lvl="1" indent="279360" algn="just">
              <a:lnSpc>
                <a:spcPct val="100000"/>
              </a:lnSpc>
              <a:spcBef>
                <a:spcPts val="799"/>
              </a:spcBef>
              <a:buClr>
                <a:srgbClr val="FF0000"/>
              </a:buClr>
              <a:buFont typeface="Courier New"/>
              <a:buChar char="o"/>
            </a:pPr>
            <a:r>
              <a:rPr lang="pt-BR" sz="4000" b="0" strike="noStrike" spc="-1">
                <a:solidFill>
                  <a:srgbClr val="FBD67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pt-BR" sz="4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uma é a  cromosfera</a:t>
            </a:r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7840" lvl="1" indent="279360" algn="just">
              <a:lnSpc>
                <a:spcPct val="100000"/>
              </a:lnSpc>
              <a:spcBef>
                <a:spcPts val="799"/>
              </a:spcBef>
              <a:buClr>
                <a:srgbClr val="DACFB4"/>
              </a:buClr>
              <a:buFont typeface="Courier New"/>
              <a:buChar char="o"/>
            </a:pPr>
            <a:r>
              <a:rPr lang="pt-BR" sz="4000" b="1" strike="noStrike" spc="-1">
                <a:solidFill>
                  <a:srgbClr val="FBD67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pt-BR" sz="4000" b="1" strike="noStrike" spc="-1">
                <a:solidFill>
                  <a:srgbClr val="DACFB4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 outra é coroa</a:t>
            </a:r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3" name="Picture 6"/>
          <p:cNvPicPr/>
          <p:nvPr/>
        </p:nvPicPr>
        <p:blipFill>
          <a:blip r:embed="rId2"/>
          <a:srcRect l="2946" t="2513" r="5891" b="5026"/>
          <a:stretch/>
        </p:blipFill>
        <p:spPr>
          <a:xfrm>
            <a:off x="6660360" y="3921120"/>
            <a:ext cx="2160000" cy="2567520"/>
          </a:xfrm>
          <a:prstGeom prst="rect">
            <a:avLst/>
          </a:prstGeom>
          <a:ln>
            <a:noFill/>
          </a:ln>
        </p:spPr>
      </p:pic>
      <p:sp>
        <p:nvSpPr>
          <p:cNvPr id="204" name="CustomShape 3"/>
          <p:cNvSpPr/>
          <p:nvPr/>
        </p:nvSpPr>
        <p:spPr>
          <a:xfrm>
            <a:off x="197280" y="6536520"/>
            <a:ext cx="393012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2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Crédito da imagem: http://www.shutterstock.com/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4"/>
          <p:cNvPicPr/>
          <p:nvPr/>
        </p:nvPicPr>
        <p:blipFill>
          <a:blip r:embed="rId2"/>
          <a:srcRect l="3318" t="1407" r="11851" b="4924"/>
          <a:stretch/>
        </p:blipFill>
        <p:spPr>
          <a:xfrm>
            <a:off x="-36360" y="-13320"/>
            <a:ext cx="9172440" cy="6826320"/>
          </a:xfrm>
          <a:prstGeom prst="rect">
            <a:avLst/>
          </a:prstGeom>
          <a:ln w="9360">
            <a:noFill/>
          </a:ln>
        </p:spPr>
      </p:pic>
      <p:sp>
        <p:nvSpPr>
          <p:cNvPr id="206" name="TextShape 1"/>
          <p:cNvSpPr txBox="1"/>
          <p:nvPr/>
        </p:nvSpPr>
        <p:spPr>
          <a:xfrm>
            <a:off x="714240" y="71280"/>
            <a:ext cx="7772040" cy="114264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 fotosfera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149400" y="6367320"/>
            <a:ext cx="4058280" cy="27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200" b="1" strike="noStrike" spc="-1">
                <a:solidFill>
                  <a:srgbClr val="D0960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Crédito da imagem: http://blueridgeblog.blogs.com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3"/>
          <p:cNvPicPr/>
          <p:nvPr/>
        </p:nvPicPr>
        <p:blipFill>
          <a:blip r:embed="rId2"/>
          <a:stretch/>
        </p:blipFill>
        <p:spPr>
          <a:xfrm>
            <a:off x="0" y="-160200"/>
            <a:ext cx="9357840" cy="7017840"/>
          </a:xfrm>
          <a:prstGeom prst="rect">
            <a:avLst/>
          </a:prstGeom>
          <a:ln w="9360">
            <a:noFill/>
          </a:ln>
        </p:spPr>
      </p:pic>
      <p:sp>
        <p:nvSpPr>
          <p:cNvPr id="209" name="TextShape 1"/>
          <p:cNvSpPr txBox="1"/>
          <p:nvPr/>
        </p:nvSpPr>
        <p:spPr>
          <a:xfrm>
            <a:off x="714240" y="125640"/>
            <a:ext cx="7772040" cy="114264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 cromosfera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3"/>
          <p:cNvPicPr/>
          <p:nvPr/>
        </p:nvPicPr>
        <p:blipFill>
          <a:blip r:embed="rId2"/>
          <a:srcRect l="5291" r="5669"/>
          <a:stretch/>
        </p:blipFill>
        <p:spPr>
          <a:xfrm>
            <a:off x="3600" y="-27360"/>
            <a:ext cx="9159120" cy="6857640"/>
          </a:xfrm>
          <a:prstGeom prst="rect">
            <a:avLst/>
          </a:prstGeom>
          <a:ln w="9360">
            <a:noFill/>
          </a:ln>
        </p:spPr>
      </p:pic>
      <p:sp>
        <p:nvSpPr>
          <p:cNvPr id="211" name="TextShape 1"/>
          <p:cNvSpPr txBox="1"/>
          <p:nvPr/>
        </p:nvSpPr>
        <p:spPr>
          <a:xfrm>
            <a:off x="714240" y="125640"/>
            <a:ext cx="7772040" cy="114264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 coroa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714240" y="214200"/>
            <a:ext cx="7772040" cy="114264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Importante!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TextShape 2"/>
          <p:cNvSpPr txBox="1"/>
          <p:nvPr/>
        </p:nvSpPr>
        <p:spPr>
          <a:xfrm>
            <a:off x="35640" y="1196640"/>
            <a:ext cx="4033800" cy="473220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/>
          <a:lstStyle/>
          <a:p>
            <a:pPr marL="343080" indent="-342720" algn="just">
              <a:lnSpc>
                <a:spcPct val="100000"/>
              </a:lnSpc>
              <a:spcBef>
                <a:spcPts val="561"/>
              </a:spcBef>
              <a:buClr>
                <a:srgbClr val="FFFF00"/>
              </a:buClr>
              <a:buFont typeface="Wingdings" charset="2"/>
              <a:buChar char=""/>
            </a:pPr>
            <a:r>
              <a:rPr lang="pt-BR" sz="2800" b="0" i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Nunca </a:t>
            </a:r>
            <a:r>
              <a:rPr lang="pt-BR" sz="28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olhe para o Sol!</a:t>
            </a:r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just">
              <a:lnSpc>
                <a:spcPct val="100000"/>
              </a:lnSpc>
              <a:spcBef>
                <a:spcPts val="561"/>
              </a:spcBef>
              <a:buClr>
                <a:srgbClr val="FFFF00"/>
              </a:buClr>
              <a:buFont typeface="Wingdings" charset="2"/>
              <a:buChar char=""/>
            </a:pPr>
            <a:r>
              <a:rPr lang="pt-BR" sz="2800" b="0" u="sng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muito menos</a:t>
            </a:r>
            <a:r>
              <a:rPr lang="pt-BR" sz="28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com </a:t>
            </a:r>
            <a:r>
              <a:rPr lang="pt-BR" sz="2800" b="0" i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instrumentos </a:t>
            </a:r>
            <a:r>
              <a:rPr lang="pt-BR" sz="28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como:</a:t>
            </a:r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480" algn="just">
              <a:lnSpc>
                <a:spcPct val="100000"/>
              </a:lnSpc>
              <a:spcBef>
                <a:spcPts val="561"/>
              </a:spcBef>
              <a:buClr>
                <a:srgbClr val="FFFF00"/>
              </a:buClr>
              <a:buFont typeface="Wingdings" charset="2"/>
              <a:buChar char=""/>
            </a:pPr>
            <a:r>
              <a:rPr lang="pt-BR" sz="28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Óculos escuros!</a:t>
            </a:r>
            <a:endParaRPr lang="pt-BR" sz="24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480" algn="just">
              <a:lnSpc>
                <a:spcPct val="100000"/>
              </a:lnSpc>
              <a:spcBef>
                <a:spcPts val="561"/>
              </a:spcBef>
              <a:buClr>
                <a:srgbClr val="FFFF00"/>
              </a:buClr>
              <a:buFont typeface="Wingdings" charset="2"/>
              <a:buChar char=""/>
            </a:pPr>
            <a:r>
              <a:rPr lang="pt-BR" sz="28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Binóculos!</a:t>
            </a:r>
            <a:endParaRPr lang="pt-BR" sz="24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480" algn="just">
              <a:lnSpc>
                <a:spcPct val="100000"/>
              </a:lnSpc>
              <a:spcBef>
                <a:spcPts val="561"/>
              </a:spcBef>
              <a:buClr>
                <a:srgbClr val="FFFF00"/>
              </a:buClr>
              <a:buFont typeface="Wingdings" charset="2"/>
              <a:buChar char=""/>
            </a:pPr>
            <a:r>
              <a:rPr lang="pt-BR" sz="28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Telescópios!</a:t>
            </a:r>
            <a:endParaRPr lang="pt-BR" sz="24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just">
              <a:lnSpc>
                <a:spcPct val="100000"/>
              </a:lnSpc>
              <a:spcBef>
                <a:spcPts val="561"/>
              </a:spcBef>
              <a:buClr>
                <a:srgbClr val="FFFF00"/>
              </a:buClr>
              <a:buFont typeface="Wingdings" charset="2"/>
              <a:buChar char=""/>
            </a:pPr>
            <a:r>
              <a:rPr lang="pt-BR" sz="28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Venha ver o Sol no Observatório nos domingos solares!</a:t>
            </a:r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CustomShape 3"/>
          <p:cNvSpPr/>
          <p:nvPr/>
        </p:nvSpPr>
        <p:spPr>
          <a:xfrm>
            <a:off x="158040" y="6367320"/>
            <a:ext cx="4161600" cy="27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200" b="1" strike="noStrike" spc="-1">
                <a:solidFill>
                  <a:srgbClr val="D0960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Crédito da imagem: http://wwwdevinin.blogspot.com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>
            <a:off x="3996720" y="1630440"/>
            <a:ext cx="4502160" cy="4474080"/>
          </a:xfrm>
          <a:prstGeom prst="rect">
            <a:avLst/>
          </a:prstGeom>
          <a:ln w="9360">
            <a:noFill/>
          </a:ln>
        </p:spPr>
      </p:pic>
      <p:sp>
        <p:nvSpPr>
          <p:cNvPr id="175" name="CustomShape 4"/>
          <p:cNvSpPr/>
          <p:nvPr/>
        </p:nvSpPr>
        <p:spPr>
          <a:xfrm>
            <a:off x="3420000" y="1052640"/>
            <a:ext cx="5627880" cy="5627880"/>
          </a:xfrm>
          <a:prstGeom prst="ellipse">
            <a:avLst/>
          </a:prstGeom>
          <a:gradFill>
            <a:gsLst>
              <a:gs pos="24000">
                <a:schemeClr val="bg1">
                  <a:alpha val="0"/>
                </a:schemeClr>
              </a:gs>
              <a:gs pos="48000">
                <a:srgbClr val="FDDF03">
                  <a:alpha val="83000"/>
                </a:srgbClr>
              </a:gs>
              <a:gs pos="100000">
                <a:srgbClr val="4D0808">
                  <a:alpha val="10000"/>
                </a:srgbClr>
              </a:gs>
            </a:gsLst>
            <a:lin ang="0"/>
          </a:gradFill>
          <a:ln w="572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179640" y="2565000"/>
            <a:ext cx="8964000" cy="230400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/>
          <a:lstStyle/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lang="pt-BR" sz="40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Na fotosfera observamos </a:t>
            </a:r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lang="pt-BR" sz="40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manchas e grânulos</a:t>
            </a:r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Picture 2"/>
          <p:cNvPicPr/>
          <p:nvPr/>
        </p:nvPicPr>
        <p:blipFill>
          <a:blip r:embed="rId2"/>
          <a:stretch/>
        </p:blipFill>
        <p:spPr>
          <a:xfrm>
            <a:off x="2555640" y="1700640"/>
            <a:ext cx="4176000" cy="4176000"/>
          </a:xfrm>
          <a:prstGeom prst="rect">
            <a:avLst/>
          </a:prstGeom>
          <a:ln>
            <a:noFill/>
          </a:ln>
        </p:spPr>
      </p:pic>
      <p:sp>
        <p:nvSpPr>
          <p:cNvPr id="214" name="CustomShape 1"/>
          <p:cNvSpPr/>
          <p:nvPr/>
        </p:nvSpPr>
        <p:spPr>
          <a:xfrm>
            <a:off x="323640" y="476640"/>
            <a:ext cx="8424720" cy="1511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/>
          <a:lstStyle/>
          <a:p>
            <a:pPr algn="ctr">
              <a:lnSpc>
                <a:spcPct val="100000"/>
              </a:lnSpc>
              <a:spcBef>
                <a:spcPts val="879"/>
              </a:spcBef>
            </a:pPr>
            <a:r>
              <a:rPr lang="pt-BR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manchas solares</a:t>
            </a:r>
            <a:endParaRPr lang="pt-BR" sz="1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pt-BR" sz="1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pt-BR" sz="1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pt-BR" sz="1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CustomShape 2"/>
          <p:cNvSpPr/>
          <p:nvPr/>
        </p:nvSpPr>
        <p:spPr>
          <a:xfrm>
            <a:off x="0" y="6536520"/>
            <a:ext cx="4244040" cy="27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200" b="1" strike="noStrike" spc="-1">
                <a:solidFill>
                  <a:srgbClr val="D0960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Crédito da imagem: http://solarscience.msfc.nasa.gov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 txBox="1"/>
          <p:nvPr/>
        </p:nvSpPr>
        <p:spPr>
          <a:xfrm>
            <a:off x="714240" y="789840"/>
            <a:ext cx="8033760" cy="83880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Grânulos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CustomShape 2"/>
          <p:cNvSpPr/>
          <p:nvPr/>
        </p:nvSpPr>
        <p:spPr>
          <a:xfrm>
            <a:off x="5074200" y="6453360"/>
            <a:ext cx="3576960" cy="27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200" b="1" strike="noStrike" spc="-1">
                <a:solidFill>
                  <a:srgbClr val="FBD67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Crédito :</a:t>
            </a:r>
            <a:r>
              <a:rPr lang="pt-BR" sz="1200" b="0" strike="noStrike" spc="-1">
                <a:solidFill>
                  <a:srgbClr val="FBD67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pt-BR" sz="1200" b="1" strike="noStrike" spc="-1">
                <a:solidFill>
                  <a:srgbClr val="FBD67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Royal Swedish Academy of Sciences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8" name="Picture 4">
            <a:hlinkClick r:id="rId3" action="ppaction://hlinkfile"/>
          </p:cNvPr>
          <p:cNvPicPr/>
          <p:nvPr/>
        </p:nvPicPr>
        <p:blipFill>
          <a:blip r:embed="rId4"/>
          <a:stretch/>
        </p:blipFill>
        <p:spPr>
          <a:xfrm>
            <a:off x="3564000" y="3069000"/>
            <a:ext cx="1799640" cy="179964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179640" y="2349000"/>
            <a:ext cx="8964000" cy="201600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/>
          <a:lstStyle/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lang="pt-BR" sz="40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Na cromosfera observamos as proeminências</a:t>
            </a:r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CustomShape 2"/>
          <p:cNvSpPr/>
          <p:nvPr/>
        </p:nvSpPr>
        <p:spPr>
          <a:xfrm>
            <a:off x="0" y="6536520"/>
            <a:ext cx="4244040" cy="27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200" b="1" strike="noStrike" spc="-1">
                <a:solidFill>
                  <a:srgbClr val="D0960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Crédito da imagem: http://solarscience.msfc.nasa.gov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2"/>
          <p:cNvPicPr/>
          <p:nvPr/>
        </p:nvPicPr>
        <p:blipFill>
          <a:blip r:embed="rId2"/>
          <a:stretch/>
        </p:blipFill>
        <p:spPr>
          <a:xfrm>
            <a:off x="0" y="-453960"/>
            <a:ext cx="9143640" cy="7311600"/>
          </a:xfrm>
          <a:prstGeom prst="rect">
            <a:avLst/>
          </a:prstGeom>
          <a:ln w="9360">
            <a:noFill/>
          </a:ln>
        </p:spPr>
      </p:pic>
      <p:sp>
        <p:nvSpPr>
          <p:cNvPr id="222" name="TextShape 1"/>
          <p:cNvSpPr txBox="1"/>
          <p:nvPr/>
        </p:nvSpPr>
        <p:spPr>
          <a:xfrm>
            <a:off x="785880" y="0"/>
            <a:ext cx="7772040" cy="114264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proeminências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179640" y="2565000"/>
            <a:ext cx="8964000" cy="223200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/>
          <a:lstStyle/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lang="pt-BR" sz="40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Na coroa:  o vento solar</a:t>
            </a:r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CustomShape 2"/>
          <p:cNvSpPr/>
          <p:nvPr/>
        </p:nvSpPr>
        <p:spPr>
          <a:xfrm>
            <a:off x="0" y="6536520"/>
            <a:ext cx="4244040" cy="27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200" b="1" strike="noStrike" spc="-1">
                <a:solidFill>
                  <a:srgbClr val="D0960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Crédito da imagem: http://solarscience.msfc.nasa.gov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Picture 2"/>
          <p:cNvPicPr/>
          <p:nvPr/>
        </p:nvPicPr>
        <p:blipFill>
          <a:blip r:embed="rId2">
            <a:lum contrast="18000"/>
          </a:blip>
          <a:stretch/>
        </p:blipFill>
        <p:spPr>
          <a:xfrm>
            <a:off x="0" y="599040"/>
            <a:ext cx="9143640" cy="6286320"/>
          </a:xfrm>
          <a:prstGeom prst="rect">
            <a:avLst/>
          </a:prstGeom>
          <a:ln w="9360">
            <a:noFill/>
          </a:ln>
        </p:spPr>
      </p:pic>
      <p:sp>
        <p:nvSpPr>
          <p:cNvPr id="226" name="TextShape 1"/>
          <p:cNvSpPr txBox="1"/>
          <p:nvPr/>
        </p:nvSpPr>
        <p:spPr>
          <a:xfrm>
            <a:off x="0" y="341640"/>
            <a:ext cx="8964000" cy="114264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 vento solar “sopra” as caudas iônicas dos cometas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285840" y="2714760"/>
            <a:ext cx="8857800" cy="114264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50000"/>
              </a:lnSpc>
            </a:pPr>
            <a:r>
              <a:rPr lang="pt-BR" sz="44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Ciclo de atividade 
do Sol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285840" y="2714760"/>
            <a:ext cx="8857800" cy="114264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50000"/>
              </a:lnSpc>
            </a:pPr>
            <a:r>
              <a:rPr lang="pt-BR" sz="40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ciclo de atividade do Sol: 
cerca de 11 anos.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Shape 1"/>
          <p:cNvSpPr txBox="1"/>
          <p:nvPr/>
        </p:nvSpPr>
        <p:spPr>
          <a:xfrm>
            <a:off x="285840" y="188640"/>
            <a:ext cx="8857800" cy="316800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anchor="ctr"/>
          <a:lstStyle/>
          <a:p>
            <a:pPr>
              <a:lnSpc>
                <a:spcPct val="150000"/>
              </a:lnSpc>
            </a:pPr>
            <a:r>
              <a:rPr lang="pt-BR" sz="40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 cada 11 anos: mais manchas solares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4567680" y="2493000"/>
            <a:ext cx="4464000" cy="4032000"/>
          </a:xfrm>
          <a:prstGeom prst="star32">
            <a:avLst>
              <a:gd name="adj" fmla="val 37500"/>
            </a:avLst>
          </a:prstGeom>
          <a:solidFill>
            <a:srgbClr val="F5981B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CustomShape 3"/>
          <p:cNvSpPr/>
          <p:nvPr/>
        </p:nvSpPr>
        <p:spPr>
          <a:xfrm>
            <a:off x="5359680" y="3069000"/>
            <a:ext cx="3024000" cy="2952000"/>
          </a:xfrm>
          <a:prstGeom prst="ellipse">
            <a:avLst/>
          </a:prstGeom>
          <a:solidFill>
            <a:srgbClr val="FFFF00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2" name="CustomShape 4"/>
          <p:cNvSpPr/>
          <p:nvPr/>
        </p:nvSpPr>
        <p:spPr>
          <a:xfrm>
            <a:off x="6295680" y="3933000"/>
            <a:ext cx="143640" cy="431640"/>
          </a:xfrm>
          <a:prstGeom prst="ellipse">
            <a:avLst/>
          </a:prstGeom>
          <a:solidFill>
            <a:schemeClr val="tx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CustomShape 5"/>
          <p:cNvSpPr/>
          <p:nvPr/>
        </p:nvSpPr>
        <p:spPr>
          <a:xfrm rot="21016200">
            <a:off x="3780000" y="5179320"/>
            <a:ext cx="3203640" cy="647640"/>
          </a:xfrm>
          <a:prstGeom prst="mathMinus">
            <a:avLst>
              <a:gd name="adj1" fmla="val 23520"/>
            </a:avLst>
          </a:prstGeom>
          <a:solidFill>
            <a:schemeClr val="bg1"/>
          </a:solidFill>
          <a:ln w="15840">
            <a:solidFill>
              <a:schemeClr val="bg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4" name="CustomShape 6"/>
          <p:cNvSpPr/>
          <p:nvPr/>
        </p:nvSpPr>
        <p:spPr>
          <a:xfrm>
            <a:off x="7015680" y="3933000"/>
            <a:ext cx="143640" cy="431640"/>
          </a:xfrm>
          <a:prstGeom prst="ellipse">
            <a:avLst/>
          </a:prstGeom>
          <a:solidFill>
            <a:schemeClr val="tx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CustomShape 7"/>
          <p:cNvSpPr/>
          <p:nvPr/>
        </p:nvSpPr>
        <p:spPr>
          <a:xfrm rot="19458000">
            <a:off x="5711040" y="3723480"/>
            <a:ext cx="1387080" cy="408960"/>
          </a:xfrm>
          <a:prstGeom prst="arc">
            <a:avLst>
              <a:gd name="adj1" fmla="val 16200000"/>
              <a:gd name="adj2" fmla="val 19410171"/>
            </a:avLst>
          </a:prstGeom>
          <a:solidFill>
            <a:srgbClr val="FFFF00"/>
          </a:solidFill>
          <a:ln w="3492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6" name="CustomShape 8"/>
          <p:cNvSpPr/>
          <p:nvPr/>
        </p:nvSpPr>
        <p:spPr>
          <a:xfrm rot="12054600">
            <a:off x="6609240" y="3375360"/>
            <a:ext cx="1387080" cy="408960"/>
          </a:xfrm>
          <a:prstGeom prst="arc">
            <a:avLst>
              <a:gd name="adj1" fmla="val 16200000"/>
              <a:gd name="adj2" fmla="val 19410171"/>
            </a:avLst>
          </a:prstGeom>
          <a:solidFill>
            <a:srgbClr val="FFFF00"/>
          </a:solidFill>
          <a:ln w="3492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7" name="CustomShape 9"/>
          <p:cNvSpPr/>
          <p:nvPr/>
        </p:nvSpPr>
        <p:spPr>
          <a:xfrm rot="21060600">
            <a:off x="4062960" y="5429520"/>
            <a:ext cx="575640" cy="431640"/>
          </a:xfrm>
          <a:prstGeom prst="ellipse">
            <a:avLst/>
          </a:prstGeom>
          <a:solidFill>
            <a:srgbClr val="FF0000"/>
          </a:solidFill>
          <a:ln w="25560">
            <a:solidFill>
              <a:schemeClr val="bg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8" name="Line 10"/>
          <p:cNvSpPr/>
          <p:nvPr/>
        </p:nvSpPr>
        <p:spPr>
          <a:xfrm flipV="1">
            <a:off x="4423320" y="5445000"/>
            <a:ext cx="1296000" cy="216000"/>
          </a:xfrm>
          <a:prstGeom prst="line">
            <a:avLst/>
          </a:prstGeom>
          <a:ln w="8244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9" name="Line 11"/>
          <p:cNvSpPr/>
          <p:nvPr/>
        </p:nvSpPr>
        <p:spPr>
          <a:xfrm flipV="1">
            <a:off x="5575320" y="5229000"/>
            <a:ext cx="864360" cy="144000"/>
          </a:xfrm>
          <a:prstGeom prst="line">
            <a:avLst/>
          </a:prstGeom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0" name="Line 12"/>
          <p:cNvSpPr/>
          <p:nvPr/>
        </p:nvSpPr>
        <p:spPr>
          <a:xfrm flipV="1">
            <a:off x="5727960" y="5445000"/>
            <a:ext cx="495720" cy="80280"/>
          </a:xfrm>
          <a:prstGeom prst="line">
            <a:avLst/>
          </a:prstGeom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CustomShape 13"/>
          <p:cNvSpPr/>
          <p:nvPr/>
        </p:nvSpPr>
        <p:spPr>
          <a:xfrm>
            <a:off x="5503680" y="486072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2" name="CustomShape 14"/>
          <p:cNvSpPr/>
          <p:nvPr/>
        </p:nvSpPr>
        <p:spPr>
          <a:xfrm>
            <a:off x="5655960" y="501300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CustomShape 15"/>
          <p:cNvSpPr/>
          <p:nvPr/>
        </p:nvSpPr>
        <p:spPr>
          <a:xfrm>
            <a:off x="7494840" y="474192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CustomShape 16"/>
          <p:cNvSpPr/>
          <p:nvPr/>
        </p:nvSpPr>
        <p:spPr>
          <a:xfrm>
            <a:off x="7647120" y="489420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5" name="CustomShape 17"/>
          <p:cNvSpPr/>
          <p:nvPr/>
        </p:nvSpPr>
        <p:spPr>
          <a:xfrm>
            <a:off x="7799400" y="504684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CustomShape 18"/>
          <p:cNvSpPr/>
          <p:nvPr/>
        </p:nvSpPr>
        <p:spPr>
          <a:xfrm>
            <a:off x="5655960" y="464472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7" name="CustomShape 19"/>
          <p:cNvSpPr/>
          <p:nvPr/>
        </p:nvSpPr>
        <p:spPr>
          <a:xfrm>
            <a:off x="5791680" y="4725000"/>
            <a:ext cx="143640" cy="143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8" name="CustomShape 20"/>
          <p:cNvSpPr/>
          <p:nvPr/>
        </p:nvSpPr>
        <p:spPr>
          <a:xfrm>
            <a:off x="7647120" y="452592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9" name="CustomShape 21"/>
          <p:cNvSpPr/>
          <p:nvPr/>
        </p:nvSpPr>
        <p:spPr>
          <a:xfrm>
            <a:off x="7808040" y="4653000"/>
            <a:ext cx="143640" cy="143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CustomShape 22"/>
          <p:cNvSpPr/>
          <p:nvPr/>
        </p:nvSpPr>
        <p:spPr>
          <a:xfrm>
            <a:off x="5655960" y="478872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CustomShape 23"/>
          <p:cNvSpPr/>
          <p:nvPr/>
        </p:nvSpPr>
        <p:spPr>
          <a:xfrm>
            <a:off x="5808600" y="494100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CustomShape 24"/>
          <p:cNvSpPr/>
          <p:nvPr/>
        </p:nvSpPr>
        <p:spPr>
          <a:xfrm>
            <a:off x="7647120" y="466992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CustomShape 25"/>
          <p:cNvSpPr/>
          <p:nvPr/>
        </p:nvSpPr>
        <p:spPr>
          <a:xfrm>
            <a:off x="7799400" y="482220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4" name="CustomShape 26"/>
          <p:cNvSpPr/>
          <p:nvPr/>
        </p:nvSpPr>
        <p:spPr>
          <a:xfrm>
            <a:off x="5655960" y="442872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5" name="CustomShape 27"/>
          <p:cNvSpPr/>
          <p:nvPr/>
        </p:nvSpPr>
        <p:spPr>
          <a:xfrm>
            <a:off x="5808600" y="458100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CustomShape 28"/>
          <p:cNvSpPr/>
          <p:nvPr/>
        </p:nvSpPr>
        <p:spPr>
          <a:xfrm>
            <a:off x="5960880" y="473364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CustomShape 29"/>
          <p:cNvSpPr/>
          <p:nvPr/>
        </p:nvSpPr>
        <p:spPr>
          <a:xfrm>
            <a:off x="7799400" y="446220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30"/>
          <p:cNvSpPr/>
          <p:nvPr/>
        </p:nvSpPr>
        <p:spPr>
          <a:xfrm>
            <a:off x="7952040" y="461484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31"/>
          <p:cNvSpPr/>
          <p:nvPr/>
        </p:nvSpPr>
        <p:spPr>
          <a:xfrm>
            <a:off x="6439680" y="464472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32"/>
          <p:cNvSpPr/>
          <p:nvPr/>
        </p:nvSpPr>
        <p:spPr>
          <a:xfrm>
            <a:off x="6591960" y="479700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CustomShape 33"/>
          <p:cNvSpPr/>
          <p:nvPr/>
        </p:nvSpPr>
        <p:spPr>
          <a:xfrm>
            <a:off x="7303680" y="508536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CustomShape 34"/>
          <p:cNvSpPr/>
          <p:nvPr/>
        </p:nvSpPr>
        <p:spPr>
          <a:xfrm>
            <a:off x="7519680" y="530136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3" name="CustomShape 35"/>
          <p:cNvSpPr/>
          <p:nvPr/>
        </p:nvSpPr>
        <p:spPr>
          <a:xfrm>
            <a:off x="6151680" y="494100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4" name="CustomShape 36"/>
          <p:cNvSpPr/>
          <p:nvPr/>
        </p:nvSpPr>
        <p:spPr>
          <a:xfrm>
            <a:off x="7087680" y="5301360"/>
            <a:ext cx="143640" cy="143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5" name="CustomShape 37"/>
          <p:cNvSpPr/>
          <p:nvPr/>
        </p:nvSpPr>
        <p:spPr>
          <a:xfrm>
            <a:off x="7087680" y="522936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6" name="CustomShape 38"/>
          <p:cNvSpPr/>
          <p:nvPr/>
        </p:nvSpPr>
        <p:spPr>
          <a:xfrm>
            <a:off x="6799680" y="558936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CustomShape 39"/>
          <p:cNvSpPr/>
          <p:nvPr/>
        </p:nvSpPr>
        <p:spPr>
          <a:xfrm>
            <a:off x="7952040" y="472500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8" name="CustomShape 40"/>
          <p:cNvSpPr/>
          <p:nvPr/>
        </p:nvSpPr>
        <p:spPr>
          <a:xfrm>
            <a:off x="6727680" y="544536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9" name="CustomShape 41"/>
          <p:cNvSpPr/>
          <p:nvPr/>
        </p:nvSpPr>
        <p:spPr>
          <a:xfrm>
            <a:off x="6511680" y="479700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CustomShape 42"/>
          <p:cNvSpPr/>
          <p:nvPr/>
        </p:nvSpPr>
        <p:spPr>
          <a:xfrm>
            <a:off x="5791680" y="407700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1" name="CustomShape 43"/>
          <p:cNvSpPr/>
          <p:nvPr/>
        </p:nvSpPr>
        <p:spPr>
          <a:xfrm>
            <a:off x="7519680" y="386100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2" name="CustomShape 44"/>
          <p:cNvSpPr/>
          <p:nvPr/>
        </p:nvSpPr>
        <p:spPr>
          <a:xfrm>
            <a:off x="7664040" y="436500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3" name="CustomShape 45"/>
          <p:cNvSpPr/>
          <p:nvPr/>
        </p:nvSpPr>
        <p:spPr>
          <a:xfrm>
            <a:off x="7159680" y="450900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" name="CustomShape 46"/>
          <p:cNvSpPr/>
          <p:nvPr/>
        </p:nvSpPr>
        <p:spPr>
          <a:xfrm>
            <a:off x="7880040" y="436500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CustomShape 47"/>
          <p:cNvSpPr/>
          <p:nvPr/>
        </p:nvSpPr>
        <p:spPr>
          <a:xfrm>
            <a:off x="8104320" y="401328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CustomShape 48"/>
          <p:cNvSpPr/>
          <p:nvPr/>
        </p:nvSpPr>
        <p:spPr>
          <a:xfrm>
            <a:off x="7519680" y="436500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CustomShape 49"/>
          <p:cNvSpPr/>
          <p:nvPr/>
        </p:nvSpPr>
        <p:spPr>
          <a:xfrm>
            <a:off x="7952040" y="443700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CustomShape 50"/>
          <p:cNvSpPr/>
          <p:nvPr/>
        </p:nvSpPr>
        <p:spPr>
          <a:xfrm>
            <a:off x="8024040" y="429300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CustomShape 51"/>
          <p:cNvSpPr/>
          <p:nvPr/>
        </p:nvSpPr>
        <p:spPr>
          <a:xfrm>
            <a:off x="7447680" y="422100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0" name="CustomShape 52"/>
          <p:cNvSpPr/>
          <p:nvPr/>
        </p:nvSpPr>
        <p:spPr>
          <a:xfrm>
            <a:off x="7447680" y="458100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CustomShape 53"/>
          <p:cNvSpPr/>
          <p:nvPr/>
        </p:nvSpPr>
        <p:spPr>
          <a:xfrm rot="18275400">
            <a:off x="5765040" y="5245200"/>
            <a:ext cx="1944000" cy="1295640"/>
          </a:xfrm>
          <a:prstGeom prst="arc">
            <a:avLst>
              <a:gd name="adj1" fmla="val 15547229"/>
              <a:gd name="adj2" fmla="val 0"/>
            </a:avLst>
          </a:prstGeom>
          <a:solidFill>
            <a:srgbClr val="FFFF00"/>
          </a:solidFill>
          <a:ln w="3492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CustomShape 54"/>
          <p:cNvSpPr/>
          <p:nvPr/>
        </p:nvSpPr>
        <p:spPr>
          <a:xfrm>
            <a:off x="4055400" y="1737000"/>
            <a:ext cx="5627880" cy="5627880"/>
          </a:xfrm>
          <a:prstGeom prst="ellipse">
            <a:avLst/>
          </a:prstGeom>
          <a:gradFill>
            <a:gsLst>
              <a:gs pos="24000">
                <a:schemeClr val="bg1">
                  <a:alpha val="0"/>
                </a:schemeClr>
              </a:gs>
              <a:gs pos="56000">
                <a:srgbClr val="FDDF03">
                  <a:alpha val="84000"/>
                </a:srgbClr>
              </a:gs>
              <a:gs pos="100000">
                <a:srgbClr val="4D0808">
                  <a:alpha val="0"/>
                </a:srgbClr>
              </a:gs>
            </a:gsLst>
            <a:lin ang="0"/>
          </a:gradFill>
          <a:ln w="572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3" name="CustomShape 55"/>
          <p:cNvSpPr/>
          <p:nvPr/>
        </p:nvSpPr>
        <p:spPr>
          <a:xfrm>
            <a:off x="0" y="6309360"/>
            <a:ext cx="449964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Crédito da imagem: André Luiz da Silva/CDA/CDCC/USP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icture 2"/>
          <p:cNvPicPr/>
          <p:nvPr/>
        </p:nvPicPr>
        <p:blipFill>
          <a:blip r:embed="rId2"/>
          <a:stretch/>
        </p:blipFill>
        <p:spPr>
          <a:xfrm>
            <a:off x="142920" y="1341360"/>
            <a:ext cx="8786520" cy="5516280"/>
          </a:xfrm>
          <a:prstGeom prst="rect">
            <a:avLst/>
          </a:prstGeom>
          <a:ln w="9360">
            <a:noFill/>
          </a:ln>
        </p:spPr>
      </p:pic>
      <p:sp>
        <p:nvSpPr>
          <p:cNvPr id="177" name="TextShape 1"/>
          <p:cNvSpPr txBox="1"/>
          <p:nvPr/>
        </p:nvSpPr>
        <p:spPr>
          <a:xfrm>
            <a:off x="642960" y="428760"/>
            <a:ext cx="7772040" cy="114264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 Sol no Sistema Solar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CustomShape 2"/>
          <p:cNvSpPr/>
          <p:nvPr/>
        </p:nvSpPr>
        <p:spPr>
          <a:xfrm>
            <a:off x="169200" y="6367320"/>
            <a:ext cx="3015720" cy="27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200" b="1" strike="noStrike" spc="-1">
                <a:solidFill>
                  <a:srgbClr val="D0960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Crédito da imagem: www.cdcc.usp.br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extShape 1"/>
          <p:cNvSpPr txBox="1"/>
          <p:nvPr/>
        </p:nvSpPr>
        <p:spPr>
          <a:xfrm>
            <a:off x="500040" y="620640"/>
            <a:ext cx="8247960" cy="136764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/>
          <a:lstStyle/>
          <a:p>
            <a:pPr algn="just">
              <a:lnSpc>
                <a:spcPct val="100000"/>
              </a:lnSpc>
              <a:spcBef>
                <a:spcPts val="799"/>
              </a:spcBef>
              <a:buClr>
                <a:srgbClr val="FFFF00"/>
              </a:buClr>
              <a:buFont typeface="Wingdings" charset="2"/>
              <a:buChar char=""/>
            </a:pPr>
            <a:r>
              <a:rPr lang="pt-BR" sz="32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pt-BR" sz="40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ciclo atual (número 24)</a:t>
            </a:r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CustomShape 2"/>
          <p:cNvSpPr/>
          <p:nvPr/>
        </p:nvSpPr>
        <p:spPr>
          <a:xfrm>
            <a:off x="179640" y="1845000"/>
            <a:ext cx="7992360" cy="374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lvl="1" indent="-216000" algn="just">
              <a:lnSpc>
                <a:spcPct val="100000"/>
              </a:lnSpc>
              <a:buClr>
                <a:srgbClr val="FFFF00"/>
              </a:buClr>
              <a:buFont typeface="Wingdings" charset="2"/>
              <a:buChar char=""/>
            </a:pPr>
            <a:r>
              <a:rPr lang="pt-BR" sz="32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pt-BR" sz="36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 último máximo: previsto para  meados de 2013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lvl="1" indent="-216000" algn="just">
              <a:lnSpc>
                <a:spcPct val="100000"/>
              </a:lnSpc>
              <a:buClr>
                <a:srgbClr val="FFFF00"/>
              </a:buClr>
              <a:buFont typeface="Wingdings" charset="2"/>
              <a:buChar char=""/>
            </a:pPr>
            <a:r>
              <a:rPr lang="pt-BR" sz="36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máximo anômalo, com pico duplo.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Picture 2"/>
          <p:cNvPicPr/>
          <p:nvPr/>
        </p:nvPicPr>
        <p:blipFill>
          <a:blip r:embed="rId2"/>
          <a:stretch/>
        </p:blipFill>
        <p:spPr>
          <a:xfrm>
            <a:off x="251640" y="260640"/>
            <a:ext cx="8496000" cy="637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"/>
          <p:cNvSpPr/>
          <p:nvPr/>
        </p:nvSpPr>
        <p:spPr>
          <a:xfrm>
            <a:off x="4538520" y="-144360"/>
            <a:ext cx="304560" cy="304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8" name="CustomShape 2"/>
          <p:cNvSpPr/>
          <p:nvPr/>
        </p:nvSpPr>
        <p:spPr>
          <a:xfrm>
            <a:off x="4538520" y="-144360"/>
            <a:ext cx="304560" cy="304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89" name="Picture 4">
            <a:hlinkClick r:id="rId3" action="ppaction://hlinkfile"/>
          </p:cNvPr>
          <p:cNvPicPr/>
          <p:nvPr/>
        </p:nvPicPr>
        <p:blipFill>
          <a:blip r:embed="rId4"/>
          <a:stretch/>
        </p:blipFill>
        <p:spPr>
          <a:xfrm>
            <a:off x="3564000" y="2565000"/>
            <a:ext cx="1799640" cy="179964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90" name="CustomShape 3"/>
          <p:cNvSpPr/>
          <p:nvPr/>
        </p:nvSpPr>
        <p:spPr>
          <a:xfrm>
            <a:off x="107640" y="836640"/>
            <a:ext cx="8856720" cy="1142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Visão moderna do Sol</a:t>
            </a:r>
            <a:endParaRPr lang="pt-BR" sz="1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1" name="CustomShape 4"/>
          <p:cNvSpPr/>
          <p:nvPr/>
        </p:nvSpPr>
        <p:spPr>
          <a:xfrm>
            <a:off x="-1440" y="6536520"/>
            <a:ext cx="7377480" cy="27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200" b="1" strike="noStrike" spc="-1">
                <a:solidFill>
                  <a:srgbClr val="D0960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Crédito : National Geogrhaphic, disponível em: http://www.youtube.com/watch?v=jaHGvcE6KEA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extShape 1"/>
          <p:cNvSpPr txBox="1"/>
          <p:nvPr/>
        </p:nvSpPr>
        <p:spPr>
          <a:xfrm>
            <a:off x="285840" y="2714760"/>
            <a:ext cx="8857800" cy="114264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50000"/>
              </a:lnSpc>
            </a:pPr>
            <a:r>
              <a:rPr lang="pt-BR" sz="44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Nascimento, vida 
e morte do Sol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extShape 1"/>
          <p:cNvSpPr txBox="1"/>
          <p:nvPr/>
        </p:nvSpPr>
        <p:spPr>
          <a:xfrm>
            <a:off x="323640" y="642960"/>
            <a:ext cx="8640720" cy="571464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/>
          <a:lstStyle/>
          <a:p>
            <a:pPr>
              <a:lnSpc>
                <a:spcPct val="100000"/>
              </a:lnSpc>
              <a:spcBef>
                <a:spcPts val="799"/>
              </a:spcBef>
              <a:buClr>
                <a:srgbClr val="FFFF00"/>
              </a:buClr>
              <a:buFont typeface="Wingdings" charset="2"/>
              <a:buChar char=""/>
            </a:pPr>
            <a:r>
              <a:rPr lang="pt-BR" sz="3200" b="0" strike="noStrike" spc="-1">
                <a:solidFill>
                  <a:srgbClr val="FBD67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pt-BR" sz="40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Como as outras estrelas, o Sol nasceu, vai brilhar durante um tempo e depois vai se extinguir</a:t>
            </a:r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lvl="1">
              <a:lnSpc>
                <a:spcPct val="100000"/>
              </a:lnSpc>
              <a:spcBef>
                <a:spcPts val="561"/>
              </a:spcBef>
              <a:buClr>
                <a:srgbClr val="FFFF00"/>
              </a:buClr>
              <a:buSzPct val="120000"/>
              <a:buFont typeface="Wingdings" charset="2"/>
              <a:buChar char=""/>
            </a:pPr>
            <a:r>
              <a:rPr lang="pt-BR" sz="28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Quando irá acabar o seu “combustível”?</a:t>
            </a:r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lvl="1">
              <a:lnSpc>
                <a:spcPct val="100000"/>
              </a:lnSpc>
              <a:spcBef>
                <a:spcPts val="561"/>
              </a:spcBef>
              <a:buClr>
                <a:srgbClr val="FFFF00"/>
              </a:buClr>
              <a:buSzPct val="120000"/>
              <a:buFont typeface="Wingdings" charset="2"/>
              <a:buChar char=""/>
            </a:pPr>
            <a:r>
              <a:rPr lang="pt-BR" sz="28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Como ele irá terminar? O Sol se tornará um buraco negro?</a:t>
            </a:r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lvl="1">
              <a:lnSpc>
                <a:spcPct val="100000"/>
              </a:lnSpc>
              <a:spcBef>
                <a:spcPts val="561"/>
              </a:spcBef>
              <a:buClr>
                <a:srgbClr val="FFFF00"/>
              </a:buClr>
              <a:buSzPct val="120000"/>
              <a:buFont typeface="Wingdings" charset="2"/>
              <a:buChar char=""/>
            </a:pPr>
            <a:r>
              <a:rPr lang="pt-BR" sz="28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 a Terra, como fica?</a:t>
            </a:r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extShape 1"/>
          <p:cNvSpPr txBox="1"/>
          <p:nvPr/>
        </p:nvSpPr>
        <p:spPr>
          <a:xfrm>
            <a:off x="714240" y="214200"/>
            <a:ext cx="7772040" cy="114264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Não perca a próxima aula!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CustomShape 2"/>
          <p:cNvSpPr/>
          <p:nvPr/>
        </p:nvSpPr>
        <p:spPr>
          <a:xfrm>
            <a:off x="158040" y="6367320"/>
            <a:ext cx="4161600" cy="27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200" b="1" strike="noStrike" spc="-1">
                <a:solidFill>
                  <a:srgbClr val="D0960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Crédito da imagem: http://wwwdevinin.blogspot.com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6" name="Picture 2"/>
          <p:cNvPicPr/>
          <p:nvPr/>
        </p:nvPicPr>
        <p:blipFill>
          <a:blip r:embed="rId2"/>
          <a:stretch/>
        </p:blipFill>
        <p:spPr>
          <a:xfrm>
            <a:off x="2196720" y="1546920"/>
            <a:ext cx="4502160" cy="4474080"/>
          </a:xfrm>
          <a:prstGeom prst="rect">
            <a:avLst/>
          </a:prstGeom>
          <a:ln w="9360">
            <a:noFill/>
          </a:ln>
        </p:spPr>
      </p:pic>
      <p:sp>
        <p:nvSpPr>
          <p:cNvPr id="297" name="CustomShape 3"/>
          <p:cNvSpPr/>
          <p:nvPr/>
        </p:nvSpPr>
        <p:spPr>
          <a:xfrm>
            <a:off x="1619640" y="969120"/>
            <a:ext cx="5627880" cy="5627880"/>
          </a:xfrm>
          <a:prstGeom prst="ellipse">
            <a:avLst/>
          </a:prstGeom>
          <a:gradFill>
            <a:gsLst>
              <a:gs pos="24000">
                <a:schemeClr val="bg1">
                  <a:alpha val="0"/>
                </a:schemeClr>
              </a:gs>
              <a:gs pos="48000">
                <a:srgbClr val="FDDF03">
                  <a:alpha val="83000"/>
                </a:srgbClr>
              </a:gs>
              <a:gs pos="100000">
                <a:srgbClr val="4D0808">
                  <a:alpha val="10000"/>
                </a:srgbClr>
              </a:gs>
            </a:gsLst>
            <a:lin ang="0"/>
          </a:gradFill>
          <a:ln w="572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831960" y="2709000"/>
            <a:ext cx="7772040" cy="114264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50000"/>
              </a:lnSpc>
            </a:pPr>
            <a:r>
              <a:rPr lang="pt-BR" sz="44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Interior do Sol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3"/>
          <p:cNvPicPr/>
          <p:nvPr/>
        </p:nvPicPr>
        <p:blipFill>
          <a:blip r:embed="rId2"/>
          <a:stretch/>
        </p:blipFill>
        <p:spPr>
          <a:xfrm>
            <a:off x="1115640" y="0"/>
            <a:ext cx="6857640" cy="6857640"/>
          </a:xfrm>
          <a:prstGeom prst="rect">
            <a:avLst/>
          </a:prstGeom>
          <a:ln w="9360">
            <a:noFill/>
          </a:ln>
        </p:spPr>
      </p:pic>
      <p:sp>
        <p:nvSpPr>
          <p:cNvPr id="181" name="CustomShape 1"/>
          <p:cNvSpPr/>
          <p:nvPr/>
        </p:nvSpPr>
        <p:spPr>
          <a:xfrm>
            <a:off x="156240" y="6367320"/>
            <a:ext cx="3302280" cy="27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200" b="1" strike="noStrike" spc="-1">
                <a:solidFill>
                  <a:srgbClr val="D0960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Crédito da imagem: chandra.harvard.edu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642960" y="667440"/>
            <a:ext cx="7889040" cy="585756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/>
          <a:lstStyle/>
          <a:p>
            <a:pPr algn="just">
              <a:lnSpc>
                <a:spcPct val="100000"/>
              </a:lnSpc>
              <a:spcBef>
                <a:spcPts val="799"/>
              </a:spcBef>
              <a:buClr>
                <a:srgbClr val="FFFF00"/>
              </a:buClr>
              <a:buFont typeface="Wingdings" charset="2"/>
              <a:buChar char=""/>
            </a:pPr>
            <a:r>
              <a:rPr lang="pt-BR" sz="4000" b="0" strike="noStrike" spc="-1">
                <a:solidFill>
                  <a:srgbClr val="FBD67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pt-BR" sz="40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No núcleo: produção de energia</a:t>
            </a:r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799"/>
              </a:spcBef>
            </a:pPr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799"/>
              </a:spcBef>
              <a:buClr>
                <a:srgbClr val="FFFF00"/>
              </a:buClr>
              <a:buFont typeface="Wingdings" charset="2"/>
              <a:buChar char=""/>
            </a:pPr>
            <a:r>
              <a:rPr lang="pt-BR" sz="40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luz produzida no núcleo: </a:t>
            </a:r>
            <a:r>
              <a:rPr lang="pt-BR" sz="40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10 milhões de anos </a:t>
            </a:r>
            <a:r>
              <a:rPr lang="pt-BR" sz="40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para chegar até a superfície</a:t>
            </a:r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799"/>
              </a:spcBef>
            </a:pPr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799"/>
              </a:spcBef>
              <a:buClr>
                <a:srgbClr val="FFFF00"/>
              </a:buClr>
              <a:buFont typeface="Wingdings" charset="2"/>
              <a:buChar char=""/>
            </a:pPr>
            <a:r>
              <a:rPr lang="pt-BR" sz="40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Luminosidade: 3,8 x 10</a:t>
            </a:r>
            <a:r>
              <a:rPr lang="pt-BR" sz="4000" b="0" strike="noStrike" spc="-1" baseline="3000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26</a:t>
            </a:r>
            <a:r>
              <a:rPr lang="pt-BR" sz="40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W (!)</a:t>
            </a:r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icture 2"/>
          <p:cNvPicPr/>
          <p:nvPr/>
        </p:nvPicPr>
        <p:blipFill>
          <a:blip r:embed="rId3"/>
          <a:stretch/>
        </p:blipFill>
        <p:spPr>
          <a:xfrm>
            <a:off x="1475640" y="1249920"/>
            <a:ext cx="5760360" cy="4411440"/>
          </a:xfrm>
          <a:prstGeom prst="rect">
            <a:avLst/>
          </a:prstGeom>
          <a:ln>
            <a:noFill/>
          </a:ln>
        </p:spPr>
      </p:pic>
      <p:sp>
        <p:nvSpPr>
          <p:cNvPr id="184" name="TextShape 1"/>
          <p:cNvSpPr txBox="1"/>
          <p:nvPr/>
        </p:nvSpPr>
        <p:spPr>
          <a:xfrm>
            <a:off x="539640" y="260640"/>
            <a:ext cx="7772040" cy="114264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 Usina de Itaipu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CustomShape 2"/>
          <p:cNvSpPr/>
          <p:nvPr/>
        </p:nvSpPr>
        <p:spPr>
          <a:xfrm>
            <a:off x="63720" y="6536520"/>
            <a:ext cx="7608960" cy="27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200" b="1" strike="noStrike" spc="-1">
                <a:solidFill>
                  <a:srgbClr val="D0960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Fonte da imagem: http://www.mundoeducacao.com/geografia/a-polemica-sobre-usina-itaipu.htm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CustomShape 3"/>
          <p:cNvSpPr/>
          <p:nvPr/>
        </p:nvSpPr>
        <p:spPr>
          <a:xfrm>
            <a:off x="1403640" y="5661360"/>
            <a:ext cx="6660000" cy="93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 algn="just">
              <a:lnSpc>
                <a:spcPct val="100000"/>
              </a:lnSpc>
              <a:spcBef>
                <a:spcPts val="641"/>
              </a:spcBef>
            </a:pPr>
            <a:r>
              <a:rPr lang="pt-BR" sz="32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Potência instalada: 14 GW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251640" y="428760"/>
            <a:ext cx="8640720" cy="1775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/>
          <a:lstStyle/>
          <a:p>
            <a:pPr algn="just">
              <a:lnSpc>
                <a:spcPct val="100000"/>
              </a:lnSpc>
              <a:spcBef>
                <a:spcPts val="799"/>
              </a:spcBef>
            </a:pPr>
            <a:r>
              <a:rPr lang="pt-BR" sz="4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Quantidade de energia produzida no Sol:</a:t>
            </a:r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799"/>
              </a:spcBef>
            </a:pPr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561"/>
              </a:spcBef>
            </a:pPr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107640" y="3357000"/>
            <a:ext cx="8640720" cy="130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lvl="1" indent="-216000" algn="just">
              <a:lnSpc>
                <a:spcPct val="100000"/>
              </a:lnSpc>
              <a:buClr>
                <a:srgbClr val="FFFF00"/>
              </a:buClr>
              <a:buFont typeface="Wingdings" charset="2"/>
              <a:buChar char=""/>
            </a:pPr>
            <a:r>
              <a:rPr lang="pt-BR" sz="40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equivalente a 30.000 </a:t>
            </a:r>
            <a:r>
              <a:rPr lang="pt-BR" sz="40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trilhões</a:t>
            </a:r>
            <a:r>
              <a:rPr lang="pt-BR" sz="40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de usinas de Itaipu!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714240" y="1285920"/>
            <a:ext cx="7772040" cy="114264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 fonte de energia do Sol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0" name="Picture 4">
            <a:hlinkClick r:id="rId2" action="ppaction://hlinkfile"/>
          </p:cNvPr>
          <p:cNvPicPr/>
          <p:nvPr/>
        </p:nvPicPr>
        <p:blipFill>
          <a:blip r:embed="rId3"/>
          <a:stretch/>
        </p:blipFill>
        <p:spPr>
          <a:xfrm>
            <a:off x="3564000" y="3141000"/>
            <a:ext cx="1799640" cy="179964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10699</TotalTime>
  <Words>577</Words>
  <Application>Microsoft Office PowerPoint</Application>
  <PresentationFormat>Apresentação na tela (4:3)</PresentationFormat>
  <Paragraphs>101</Paragraphs>
  <Slides>35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35</vt:i4>
      </vt:variant>
    </vt:vector>
  </HeadingPairs>
  <TitlesOfParts>
    <vt:vector size="46" baseType="lpstr">
      <vt:lpstr>Arial</vt:lpstr>
      <vt:lpstr>Century Gothic</vt:lpstr>
      <vt:lpstr>Courier New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subject/>
  <dc:creator>Iagusp</dc:creator>
  <dc:description/>
  <cp:lastModifiedBy>Jorge</cp:lastModifiedBy>
  <cp:revision>650</cp:revision>
  <cp:lastPrinted>2000-05-01T12:23:36Z</cp:lastPrinted>
  <dcterms:created xsi:type="dcterms:W3CDTF">1995-06-17T23:31:02Z</dcterms:created>
  <dcterms:modified xsi:type="dcterms:W3CDTF">2018-04-03T12:48:38Z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6</vt:i4>
  </property>
  <property fmtid="{D5CDD505-2E9C-101B-9397-08002B2CF9AE}" pid="8" name="PresentationFormat">
    <vt:lpwstr>Apresentação na tela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35</vt:i4>
  </property>
</Properties>
</file>