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319" r:id="rId2"/>
    <p:sldId id="1095" r:id="rId3"/>
    <p:sldId id="1096" r:id="rId4"/>
    <p:sldId id="1190" r:id="rId5"/>
    <p:sldId id="1313" r:id="rId6"/>
    <p:sldId id="1321" r:id="rId7"/>
    <p:sldId id="1320" r:id="rId8"/>
    <p:sldId id="1213" r:id="rId9"/>
    <p:sldId id="1322" r:id="rId10"/>
    <p:sldId id="1314" r:id="rId11"/>
    <p:sldId id="1229" r:id="rId12"/>
    <p:sldId id="1239" r:id="rId13"/>
    <p:sldId id="1243" r:id="rId14"/>
    <p:sldId id="1244" r:id="rId15"/>
    <p:sldId id="1250" r:id="rId16"/>
    <p:sldId id="1307" r:id="rId17"/>
    <p:sldId id="1318" r:id="rId18"/>
    <p:sldId id="1280" r:id="rId19"/>
    <p:sldId id="1286" r:id="rId20"/>
    <p:sldId id="1287" r:id="rId21"/>
    <p:sldId id="1290" r:id="rId22"/>
    <p:sldId id="1295" r:id="rId23"/>
    <p:sldId id="1297" r:id="rId24"/>
    <p:sldId id="1285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9D8FF"/>
    <a:srgbClr val="3788FF"/>
    <a:srgbClr val="00FF00"/>
    <a:srgbClr val="C3D9FD"/>
    <a:srgbClr val="FFFFCC"/>
    <a:srgbClr val="FDE65D"/>
    <a:srgbClr val="EA8D04"/>
    <a:srgbClr val="FF898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0230" autoAdjust="0"/>
  </p:normalViewPr>
  <p:slideViewPr>
    <p:cSldViewPr>
      <p:cViewPr varScale="1">
        <p:scale>
          <a:sx n="58" d="100"/>
          <a:sy n="58" d="100"/>
        </p:scale>
        <p:origin x="1536" y="6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3435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Ring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, M57, NGC 6720 </a:t>
            </a:r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: </a:t>
            </a:r>
            <a:r>
              <a:rPr lang="pt-BR" dirty="0" err="1" smtClean="0"/>
              <a:t>Planetary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 </a:t>
            </a:r>
            <a:r>
              <a:rPr lang="pt-BR" dirty="0" err="1" smtClean="0"/>
              <a:t>Position</a:t>
            </a:r>
            <a:r>
              <a:rPr lang="pt-BR" dirty="0" smtClean="0"/>
              <a:t> (J2000): </a:t>
            </a:r>
            <a:r>
              <a:rPr lang="pt-BR" dirty="0" err="1" smtClean="0"/>
              <a:t>R.A.</a:t>
            </a:r>
            <a:r>
              <a:rPr lang="pt-BR" dirty="0" smtClean="0"/>
              <a:t> 18h 53m 35s</a:t>
            </a:r>
            <a:br>
              <a:rPr lang="pt-BR" dirty="0" smtClean="0"/>
            </a:br>
            <a:r>
              <a:rPr lang="pt-BR" dirty="0" smtClean="0"/>
              <a:t>Dec. 33° 01' 43" </a:t>
            </a:r>
            <a:r>
              <a:rPr lang="pt-BR" dirty="0" err="1" smtClean="0"/>
              <a:t>Constellation</a:t>
            </a:r>
            <a:r>
              <a:rPr lang="pt-BR" dirty="0" smtClean="0"/>
              <a:t>: Lyra </a:t>
            </a:r>
            <a:r>
              <a:rPr lang="pt-BR" dirty="0" err="1" smtClean="0"/>
              <a:t>Distance</a:t>
            </a:r>
            <a:r>
              <a:rPr lang="pt-BR" dirty="0" smtClean="0"/>
              <a:t>: 2,300 </a:t>
            </a:r>
            <a:r>
              <a:rPr lang="pt-BR" dirty="0" err="1" smtClean="0"/>
              <a:t>light-years</a:t>
            </a:r>
            <a:r>
              <a:rPr lang="pt-BR" dirty="0" smtClean="0"/>
              <a:t> (700 </a:t>
            </a:r>
            <a:r>
              <a:rPr lang="pt-BR" dirty="0" err="1" smtClean="0"/>
              <a:t>parsecs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fusca pesa em torno de 800 kg. A colher azul, com volume</a:t>
            </a:r>
            <a:r>
              <a:rPr lang="pt-BR" baseline="0" dirty="0" smtClean="0"/>
              <a:t> de 1 ml (=1centímetro cúbico) equivale a meia colher de café.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caminhão mostrado é o 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Caterpillar 797B, que carregado pesa em torno de 1000 toneladas.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69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498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pt.aliexpress.com/" TargetMode="External"/><Relationship Id="rId4" Type="http://schemas.openxmlformats.org/officeDocument/2006/relationships/hyperlink" Target="https://parachoquescromados.wordpress.com/tag/fusc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SN-ESO.mov" TargetMode="External"/><Relationship Id="rId4" Type="http://schemas.openxmlformats.org/officeDocument/2006/relationships/hyperlink" Target="http://www.spacetelescope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adescomplicada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vidas das estrelas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9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123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62"/>
          <p:cNvGrpSpPr/>
          <p:nvPr/>
        </p:nvGrpSpPr>
        <p:grpSpPr>
          <a:xfrm rot="1247221">
            <a:off x="3618162" y="3959602"/>
            <a:ext cx="2642629" cy="2529975"/>
            <a:chOff x="6354429" y="3743381"/>
            <a:chExt cx="2642629" cy="2529975"/>
          </a:xfrm>
        </p:grpSpPr>
        <p:grpSp>
          <p:nvGrpSpPr>
            <p:cNvPr id="4" name="Grupo 235"/>
            <p:cNvGrpSpPr/>
            <p:nvPr/>
          </p:nvGrpSpPr>
          <p:grpSpPr>
            <a:xfrm>
              <a:off x="6354429" y="3743381"/>
              <a:ext cx="2642629" cy="2529975"/>
              <a:chOff x="3111713" y="3522180"/>
              <a:chExt cx="2611233" cy="2396818"/>
            </a:xfrm>
          </p:grpSpPr>
          <p:grpSp>
            <p:nvGrpSpPr>
              <p:cNvPr id="5" name="Grupo 41"/>
              <p:cNvGrpSpPr/>
              <p:nvPr/>
            </p:nvGrpSpPr>
            <p:grpSpPr>
              <a:xfrm>
                <a:off x="3111713" y="3522180"/>
                <a:ext cx="2611233" cy="2396818"/>
                <a:chOff x="2031593" y="3522180"/>
                <a:chExt cx="2611233" cy="2396818"/>
              </a:xfrm>
            </p:grpSpPr>
            <p:sp>
              <p:nvSpPr>
                <p:cNvPr id="59" name="Nuvem 58"/>
                <p:cNvSpPr/>
                <p:nvPr/>
              </p:nvSpPr>
              <p:spPr bwMode="auto">
                <a:xfrm rot="10800000">
                  <a:off x="2031593" y="3522180"/>
                  <a:ext cx="2611233" cy="2396818"/>
                </a:xfrm>
                <a:prstGeom prst="cloud">
                  <a:avLst/>
                </a:prstGeom>
                <a:gradFill flip="none" rotWithShape="1">
                  <a:gsLst>
                    <a:gs pos="4000">
                      <a:schemeClr val="tx1">
                        <a:alpha val="18000"/>
                      </a:schemeClr>
                    </a:gs>
                    <a:gs pos="51000">
                      <a:srgbClr val="C00000">
                        <a:alpha val="84000"/>
                      </a:srgbClr>
                    </a:gs>
                    <a:gs pos="1300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Nuvem 59"/>
                <p:cNvSpPr/>
                <p:nvPr/>
              </p:nvSpPr>
              <p:spPr bwMode="auto">
                <a:xfrm rot="7730160">
                  <a:off x="2244040" y="3891375"/>
                  <a:ext cx="2111348" cy="1667538"/>
                </a:xfrm>
                <a:prstGeom prst="cloud">
                  <a:avLst/>
                </a:prstGeom>
                <a:gradFill flip="none" rotWithShape="1">
                  <a:gsLst>
                    <a:gs pos="31000">
                      <a:schemeClr val="accent1">
                        <a:alpha val="57000"/>
                      </a:schemeClr>
                    </a:gs>
                    <a:gs pos="54000">
                      <a:srgbClr val="FFC000"/>
                    </a:gs>
                    <a:gs pos="94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264090" y="4591068"/>
                <a:ext cx="253410" cy="254816"/>
              </a:xfrm>
              <a:prstGeom prst="ellipse">
                <a:avLst/>
              </a:prstGeom>
              <a:gradFill flip="none" rotWithShape="1">
                <a:gsLst>
                  <a:gs pos="72000">
                    <a:schemeClr val="tx1">
                      <a:alpha val="0"/>
                      <a:lumMod val="29000"/>
                      <a:lumOff val="71000"/>
                    </a:schemeClr>
                  </a:gs>
                  <a:gs pos="89000">
                    <a:schemeClr val="tx1">
                      <a:alpha val="0"/>
                      <a:lumMod val="37000"/>
                    </a:schemeClr>
                  </a:gs>
                  <a:gs pos="12000">
                    <a:srgbClr val="7030A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585610" y="4937099"/>
              <a:ext cx="126058" cy="126743"/>
            </a:xfrm>
            <a:prstGeom prst="ellipse">
              <a:avLst/>
            </a:prstGeom>
            <a:gradFill>
              <a:gsLst>
                <a:gs pos="75000">
                  <a:srgbClr val="7030A0">
                    <a:alpha val="81000"/>
                  </a:srgbClr>
                </a:gs>
                <a:gs pos="27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5975648" y="3573016"/>
            <a:ext cx="3240360" cy="324036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7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5113542" y="2026279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4" name="CaixaDeTexto 203"/>
          <p:cNvSpPr txBox="1"/>
          <p:nvPr/>
        </p:nvSpPr>
        <p:spPr>
          <a:xfrm>
            <a:off x="4644008" y="287442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804248" y="59405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0324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</a:t>
            </a:r>
          </a:p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de pouca massa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32" name="Elipse 31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alpha val="0"/>
                  </a:schemeClr>
                </a:gs>
                <a:gs pos="30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21196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75048" y="59707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Negra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8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rot="10800000">
            <a:off x="5903640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38336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2087217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upo 127"/>
          <p:cNvGrpSpPr/>
          <p:nvPr/>
        </p:nvGrpSpPr>
        <p:grpSpPr>
          <a:xfrm>
            <a:off x="2591872" y="4797152"/>
            <a:ext cx="828000" cy="828000"/>
            <a:chOff x="7877310" y="781558"/>
            <a:chExt cx="828000" cy="828000"/>
          </a:xfrm>
        </p:grpSpPr>
        <p:sp>
          <p:nvSpPr>
            <p:cNvPr id="66" name="Elipse 65"/>
            <p:cNvSpPr>
              <a:spLocks/>
            </p:cNvSpPr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11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61" name="Triângulo isósceles 60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Elipse 54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Lua 74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764704"/>
            <a:ext cx="7162800" cy="770168"/>
          </a:xfrm>
        </p:spPr>
        <p:txBody>
          <a:bodyPr lIns="92160" tIns="46080" rIns="92160" bIns="46080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gigante vermelha Sol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119" b="2607"/>
          <a:stretch>
            <a:fillRect/>
          </a:stretch>
        </p:blipFill>
        <p:spPr bwMode="auto">
          <a:xfrm>
            <a:off x="3203848" y="2457450"/>
            <a:ext cx="2549304" cy="255572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107504" y="6581001"/>
            <a:ext cx="1111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ESO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http://imgsrc.hubblesite.org/hu/db/images/hs-2013-13-a-larg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0"/>
            <a:ext cx="7387433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44624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anel (M 57)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44008" y="1196752"/>
            <a:ext cx="4499992" cy="51845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-15498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anã branca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340768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ab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arachoquescromados.files.wordpress.com/2011/01/fusca-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10" y="4077072"/>
            <a:ext cx="2091974" cy="146546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1835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x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fusca: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https://parachoquescromados.wordpress.com/tag/fusca/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colheres: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http://pt.aliexpress.com</a:t>
            </a:r>
            <a:endParaRPr lang="pt-BR" sz="11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1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640" y="3573016"/>
            <a:ext cx="3300258" cy="241138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399716" y="4944237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483768" y="3789041"/>
            <a:ext cx="504056" cy="3816424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5949280"/>
            <a:ext cx="3491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940663"/>
            <a:ext cx="7162800" cy="2309051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grande massa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1"/>
          <p:cNvGrpSpPr/>
          <p:nvPr/>
        </p:nvGrpSpPr>
        <p:grpSpPr>
          <a:xfrm>
            <a:off x="3708304" y="3212976"/>
            <a:ext cx="3600000" cy="3600000"/>
            <a:chOff x="1422071" y="555165"/>
            <a:chExt cx="6947329" cy="6948056"/>
          </a:xfrm>
        </p:grpSpPr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1422071" y="555165"/>
              <a:ext cx="6947329" cy="6948056"/>
            </a:xfrm>
            <a:prstGeom prst="ellipse">
              <a:avLst/>
            </a:prstGeom>
            <a:gradFill>
              <a:gsLst>
                <a:gs pos="94000">
                  <a:srgbClr val="5D33C7">
                    <a:alpha val="0"/>
                  </a:srgbClr>
                </a:gs>
                <a:gs pos="33000">
                  <a:srgbClr val="3788FF"/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strela de 12 Pontos 83"/>
            <p:cNvSpPr/>
            <p:nvPr/>
          </p:nvSpPr>
          <p:spPr bwMode="auto">
            <a:xfrm>
              <a:off x="2195735" y="1332075"/>
              <a:ext cx="5400001" cy="5400000"/>
            </a:xfrm>
            <a:prstGeom prst="star12">
              <a:avLst>
                <a:gd name="adj" fmla="val 9487"/>
              </a:avLst>
            </a:prstGeom>
            <a:gradFill>
              <a:gsLst>
                <a:gs pos="78000">
                  <a:srgbClr val="CCECFF">
                    <a:alpha val="49000"/>
                  </a:srgbClr>
                </a:gs>
                <a:gs pos="57000">
                  <a:schemeClr val="bg1"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4"/>
          <p:cNvGrpSpPr/>
          <p:nvPr/>
        </p:nvGrpSpPr>
        <p:grpSpPr>
          <a:xfrm>
            <a:off x="2198256" y="4113390"/>
            <a:ext cx="1797680" cy="1763482"/>
            <a:chOff x="2433809" y="1882345"/>
            <a:chExt cx="4578344" cy="4050289"/>
          </a:xfrm>
        </p:grpSpPr>
        <p:grpSp>
          <p:nvGrpSpPr>
            <p:cNvPr id="4" name="Grupo 85"/>
            <p:cNvGrpSpPr/>
            <p:nvPr/>
          </p:nvGrpSpPr>
          <p:grpSpPr>
            <a:xfrm>
              <a:off x="2433809" y="1882345"/>
              <a:ext cx="4578344" cy="4050289"/>
              <a:chOff x="4074835" y="2091736"/>
              <a:chExt cx="4578344" cy="4050289"/>
            </a:xfrm>
          </p:grpSpPr>
          <p:grpSp>
            <p:nvGrpSpPr>
              <p:cNvPr id="5" name="Grupo 106"/>
              <p:cNvGrpSpPr/>
              <p:nvPr/>
            </p:nvGrpSpPr>
            <p:grpSpPr>
              <a:xfrm>
                <a:off x="4074835" y="2091736"/>
                <a:ext cx="4578344" cy="4050289"/>
                <a:chOff x="2706683" y="2091736"/>
                <a:chExt cx="4578344" cy="4050289"/>
              </a:xfrm>
            </p:grpSpPr>
            <p:grpSp>
              <p:nvGrpSpPr>
                <p:cNvPr id="6" name="Grupo 117"/>
                <p:cNvGrpSpPr/>
                <p:nvPr/>
              </p:nvGrpSpPr>
              <p:grpSpPr>
                <a:xfrm rot="20700000">
                  <a:off x="2706683" y="2091736"/>
                  <a:ext cx="4578344" cy="4050289"/>
                  <a:chOff x="2197873" y="2103940"/>
                  <a:chExt cx="4578344" cy="4050289"/>
                </a:xfrm>
              </p:grpSpPr>
              <p:grpSp>
                <p:nvGrpSpPr>
                  <p:cNvPr id="7" name="Grupo 158"/>
                  <p:cNvGrpSpPr/>
                  <p:nvPr/>
                </p:nvGrpSpPr>
                <p:grpSpPr>
                  <a:xfrm>
                    <a:off x="2197873" y="2103940"/>
                    <a:ext cx="4578344" cy="4050289"/>
                    <a:chOff x="3769371" y="1730973"/>
                    <a:chExt cx="3395045" cy="3360360"/>
                  </a:xfrm>
                </p:grpSpPr>
                <p:grpSp>
                  <p:nvGrpSpPr>
                    <p:cNvPr id="8" name="Grupo 191"/>
                    <p:cNvGrpSpPr/>
                    <p:nvPr/>
                  </p:nvGrpSpPr>
                  <p:grpSpPr>
                    <a:xfrm rot="380658">
                      <a:off x="3769371" y="1730973"/>
                      <a:ext cx="3395045" cy="3360360"/>
                      <a:chOff x="4438984" y="1372327"/>
                      <a:chExt cx="3395045" cy="3360360"/>
                    </a:xfrm>
                  </p:grpSpPr>
                  <p:sp>
                    <p:nvSpPr>
                      <p:cNvPr id="196" name="Lua 195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8" name="Lua 197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9" name="Lua 198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0" name="Lua 199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3" name="Lua 202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5" name="Lua 204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6" name="Lua 205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7" name="Nuvem 206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alpha val="0"/>
                            </a:schemeClr>
                          </a:gs>
                          <a:gs pos="19000">
                            <a:srgbClr val="FFC000">
                              <a:alpha val="3000"/>
                            </a:srgbClr>
                          </a:gs>
                          <a:gs pos="37000">
                            <a:srgbClr val="FF7900">
                              <a:alpha val="44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" name="Grupo 41"/>
                      <p:cNvGrpSpPr/>
                      <p:nvPr/>
                    </p:nvGrpSpPr>
                    <p:grpSpPr>
                      <a:xfrm rot="1247221">
                        <a:off x="4997473" y="1372327"/>
                        <a:ext cx="2322629" cy="3177580"/>
                        <a:chOff x="2403423" y="3096665"/>
                        <a:chExt cx="2295045" cy="3010350"/>
                      </a:xfrm>
                    </p:grpSpPr>
                    <p:sp>
                      <p:nvSpPr>
                        <p:cNvPr id="217" name="Nuvem 216"/>
                        <p:cNvSpPr/>
                        <p:nvPr/>
                      </p:nvSpPr>
                      <p:spPr bwMode="auto">
                        <a:xfrm rot="12600000">
                          <a:off x="2403423" y="3096665"/>
                          <a:ext cx="2295045" cy="3010350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4000">
                              <a:schemeClr val="tx1">
                                <a:alpha val="0"/>
                              </a:schemeClr>
                            </a:gs>
                            <a:gs pos="11000">
                              <a:srgbClr val="00FF00"/>
                            </a:gs>
                            <a:gs pos="98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8" name="Nuvem 217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66000">
                              <a:srgbClr val="69D8FF">
                                <a:lumMod val="96000"/>
                              </a:srgbClr>
                            </a:gs>
                            <a:gs pos="14000">
                              <a:srgbClr val="69D8FF"/>
                            </a:gs>
                            <a:gs pos="96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09" name="Lua 208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2" name="Lua 211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3" name="Lua 212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4" name="Lua 213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5" name="Lua 214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6" name="Lua 215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93" name="Triângulo isósceles 192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4" name="Triângulo isósceles 193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5" name="Triângulo isósceles 194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" name="Grupo 159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189" name="Triângulo isósceles 18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0" name="Triângulo isósceles 189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1" name="Triângulo isósceles 190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" name="Grupo 160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184" name="Triângulo isósceles 183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5" name="Triângulo isósceles 18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6" name="Triângulo isósceles 185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7" name="Triângulo isósceles 186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8" name="Triângulo isósceles 187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2" name="Grupo 16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179" name="Triângulo isósceles 17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0" name="Triângulo isósceles 179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1" name="Triângulo isósceles 18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2" name="Triângulo isósceles 18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3" name="Triângulo isósceles 18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3" name="Grupo 162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174" name="Triângulo isósceles 173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5" name="Triângulo isósceles 17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6" name="Triângulo isósceles 175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7" name="Triângulo isósceles 176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8" name="Triângulo isósceles 177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4" name="Grupo 163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169" name="Triângulo isósceles 168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0" name="Triângulo isósceles 169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1" name="Triângulo isósceles 17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2" name="Triângulo isósceles 17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3" name="Triângulo isósceles 1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5" name="Grupo 164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166" name="Triângulo isósceles 165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7" name="Triângulo isósceles 16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8" name="Triângulo isósceles 167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6" name="Grupo 118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157" name="Triângulo isósceles 15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8" name="Triângulo isósceles 15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0" name="Triângulo isósceles 119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7" name="Grupo 120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4" name="Triângulo isósceles 15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Triângulo isósceles 15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6" name="Triângulo isósceles 15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8" name="Grupo 121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1" name="Triângulo isósceles 15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Triângulo isósceles 151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3" name="Triângulo isósceles 15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" name="Grupo 122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148" name="Triângulo isósceles 14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Triângulo isósceles 14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0" name="Triângulo isósceles 149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" name="Grupo 123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5" name="Triângulo isósceles 14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Triângulo isósceles 145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7" name="Triângulo isósceles 14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1" name="Grupo 124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2" name="Triângulo isósceles 14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Triângulo isósceles 142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4" name="Triângulo isósceles 143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2" name="Grupo 125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139" name="Triângulo isósceles 138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Triângulo isósceles 139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1" name="Triângulo isósceles 140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7" name="Triângulo isósceles 126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8" name="Triângulo isósceles 127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3" name="Grupo 128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4" name="Triângulo isósceles 13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Triângulo isósceles 13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7" name="Triângulo isósceles 13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4" name="Grupo 129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1" name="Triângulo isósceles 13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Triângulo isósceles 131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3" name="Triângulo isósceles 13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25" name="Grupo 107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26" name="Grupo 113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6" name="Triângulo isósceles 115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7" name="Triângulo isósceles 116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5" name="Triângulo isósceles 114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27" name="Grupo 108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28" name="Grupo 109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2" name="Triângulo isósceles 111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3" name="Triângulo isósceles 112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1" name="Triângulo isósceles 110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87" name="Triângulo isósceles 86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upo 87"/>
            <p:cNvGrpSpPr/>
            <p:nvPr/>
          </p:nvGrpSpPr>
          <p:grpSpPr>
            <a:xfrm rot="9900000">
              <a:off x="3966353" y="3297394"/>
              <a:ext cx="678735" cy="1823405"/>
              <a:chOff x="4697898" y="4815192"/>
              <a:chExt cx="1023200" cy="2300501"/>
            </a:xfrm>
          </p:grpSpPr>
          <p:sp>
            <p:nvSpPr>
              <p:cNvPr id="105" name="Triângulo isósceles 104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Triângulo isósceles 105"/>
              <p:cNvSpPr/>
              <p:nvPr/>
            </p:nvSpPr>
            <p:spPr bwMode="auto">
              <a:xfrm rot="8100000">
                <a:off x="5313087" y="5052581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" name="Grupo 8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02" name="Triângulo isósceles 101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Triângulo isósceles 102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Triângulo isósceles 103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Grupo 89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00" name="Triângulo isósceles 99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Triângulo isósceles 100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7" name="Grupo 90"/>
            <p:cNvGrpSpPr/>
            <p:nvPr/>
          </p:nvGrpSpPr>
          <p:grpSpPr>
            <a:xfrm rot="6300000">
              <a:off x="4516789" y="3163140"/>
              <a:ext cx="1368555" cy="1368552"/>
              <a:chOff x="3674180" y="4571626"/>
              <a:chExt cx="2063112" cy="1726637"/>
            </a:xfrm>
          </p:grpSpPr>
          <p:sp>
            <p:nvSpPr>
              <p:cNvPr id="98" name="Triângulo isósceles 97"/>
              <p:cNvSpPr/>
              <p:nvPr/>
            </p:nvSpPr>
            <p:spPr bwMode="auto">
              <a:xfrm rot="9794781">
                <a:off x="4517791" y="4571626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Triângulo isósceles 98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2" name="Triângulo isósceles 91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28" name="Grupo 92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94" name="Triângulo isósceles 93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riângulo isósceles 95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Triângulo isósceles 96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29" name="Grupo 78"/>
          <p:cNvGrpSpPr>
            <a:grpSpLocks noChangeAspect="1"/>
          </p:cNvGrpSpPr>
          <p:nvPr/>
        </p:nvGrpSpPr>
        <p:grpSpPr>
          <a:xfrm rot="5400000">
            <a:off x="5874992" y="3594378"/>
            <a:ext cx="6545880" cy="6545880"/>
            <a:chOff x="2317619" y="-6868143"/>
            <a:chExt cx="13680000" cy="13680000"/>
          </a:xfrm>
        </p:grpSpPr>
        <p:sp>
          <p:nvSpPr>
            <p:cNvPr id="80" name="Arco 79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65000">
                  <a:srgbClr val="FE732F">
                    <a:alpha val="5000"/>
                  </a:srgbClr>
                </a:gs>
                <a:gs pos="49000">
                  <a:srgbClr val="C00000">
                    <a:alpha val="93000"/>
                  </a:srgbClr>
                </a:gs>
                <a:gs pos="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Arco 80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59000">
                  <a:srgbClr val="C00000"/>
                </a:gs>
                <a:gs pos="9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grpSp>
        <p:nvGrpSpPr>
          <p:cNvPr id="230" name="Grupo 8"/>
          <p:cNvGrpSpPr>
            <a:grpSpLocks noChangeAspect="1"/>
          </p:cNvGrpSpPr>
          <p:nvPr/>
        </p:nvGrpSpPr>
        <p:grpSpPr>
          <a:xfrm>
            <a:off x="6588224" y="1108130"/>
            <a:ext cx="2235550" cy="2282770"/>
            <a:chOff x="3223674" y="1072897"/>
            <a:chExt cx="1705377" cy="1741394"/>
          </a:xfrm>
        </p:grpSpPr>
        <p:sp>
          <p:nvSpPr>
            <p:cNvPr id="77" name="Elipse 76"/>
            <p:cNvSpPr/>
            <p:nvPr/>
          </p:nvSpPr>
          <p:spPr bwMode="auto">
            <a:xfrm>
              <a:off x="3223674" y="1072897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rgbClr val="3788FF">
                    <a:alpha val="9000"/>
                  </a:srgbClr>
                </a:gs>
                <a:gs pos="100000">
                  <a:schemeClr val="tx1"/>
                </a:gs>
                <a:gs pos="56000">
                  <a:srgbClr val="69D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516430" y="1378324"/>
              <a:ext cx="1125958" cy="11259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69D8FF"/>
                </a:gs>
                <a:gs pos="87000">
                  <a:srgbClr val="CCECFF">
                    <a:lumMod val="93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5940152" y="655432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71601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7524328" y="478844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vermelha, fusão até o Fe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39752" y="57328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Resto de SN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massivas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948264" y="30689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Fusão do He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572000" y="57332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Supernova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79512" y="5661248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 ou Buraco Negro</a:t>
            </a:r>
          </a:p>
        </p:txBody>
      </p:sp>
      <p:grpSp>
        <p:nvGrpSpPr>
          <p:cNvPr id="231" name="Grupo 47"/>
          <p:cNvGrpSpPr/>
          <p:nvPr/>
        </p:nvGrpSpPr>
        <p:grpSpPr>
          <a:xfrm>
            <a:off x="251520" y="4446589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2807296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156176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>
            <a:off x="8172400" y="3435693"/>
            <a:ext cx="144016" cy="57606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 flipV="1">
            <a:off x="6156176" y="5239066"/>
            <a:ext cx="648072" cy="251482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851920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1763688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32" name="Grupo 8"/>
          <p:cNvGrpSpPr>
            <a:grpSpLocks noChangeAspect="1"/>
          </p:cNvGrpSpPr>
          <p:nvPr/>
        </p:nvGrpSpPr>
        <p:grpSpPr>
          <a:xfrm>
            <a:off x="4778970" y="1534812"/>
            <a:ext cx="1377206" cy="1406296"/>
            <a:chOff x="3190476" y="1101961"/>
            <a:chExt cx="1705377" cy="1741394"/>
          </a:xfrm>
        </p:grpSpPr>
        <p:sp>
          <p:nvSpPr>
            <p:cNvPr id="67" name="Elipse 66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rgbClr val="7030A0"/>
                </a:gs>
                <a:gs pos="36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3506653" y="142378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Grupo 200"/>
          <p:cNvGrpSpPr/>
          <p:nvPr/>
        </p:nvGrpSpPr>
        <p:grpSpPr>
          <a:xfrm rot="1927927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234" name="Grupo 201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219" name="Triângulo isósceles 218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35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225" name="Elipse 224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Triângulo isósceles 225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24" name="Elipse 223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0" name="Lua 209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Lua 210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39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13792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Supernova tipo II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ESA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Hubble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(M.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Kornmesser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&amp; L. L.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Christensen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3074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827" r="5789"/>
          <a:stretch>
            <a:fillRect/>
          </a:stretch>
        </p:blipFill>
        <p:spPr bwMode="auto">
          <a:xfrm>
            <a:off x="3298371" y="2276872"/>
            <a:ext cx="2542387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Estrelas de nêutrons 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 pulsares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Remanescente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supernova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67155"/>
            <a:ext cx="6840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Créditos :  André Luiz da Silva/CDA/CDCC/USP; pulsar: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http://astro.if.ufrgs.br</a:t>
            </a:r>
          </a:p>
        </p:txBody>
      </p:sp>
      <p:sp>
        <p:nvSpPr>
          <p:cNvPr id="165" name="CaixaDeTexto 164"/>
          <p:cNvSpPr txBox="1"/>
          <p:nvPr/>
        </p:nvSpPr>
        <p:spPr>
          <a:xfrm>
            <a:off x="6300192" y="63978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35" name="Grupo 16"/>
          <p:cNvGrpSpPr/>
          <p:nvPr/>
        </p:nvGrpSpPr>
        <p:grpSpPr>
          <a:xfrm>
            <a:off x="1043608" y="1556792"/>
            <a:ext cx="3950371" cy="3436370"/>
            <a:chOff x="2433826" y="1882586"/>
            <a:chExt cx="4578344" cy="4050048"/>
          </a:xfrm>
        </p:grpSpPr>
        <p:grpSp>
          <p:nvGrpSpPr>
            <p:cNvPr id="141" name="Grupo 14"/>
            <p:cNvGrpSpPr/>
            <p:nvPr/>
          </p:nvGrpSpPr>
          <p:grpSpPr>
            <a:xfrm>
              <a:off x="2433826" y="1882586"/>
              <a:ext cx="4578344" cy="4050048"/>
              <a:chOff x="4074852" y="2091977"/>
              <a:chExt cx="4578344" cy="4050048"/>
            </a:xfrm>
          </p:grpSpPr>
          <p:grpSp>
            <p:nvGrpSpPr>
              <p:cNvPr id="180" name="Grupo 7"/>
              <p:cNvGrpSpPr/>
              <p:nvPr/>
            </p:nvGrpSpPr>
            <p:grpSpPr>
              <a:xfrm>
                <a:off x="4074852" y="2091977"/>
                <a:ext cx="4578344" cy="4050048"/>
                <a:chOff x="2706700" y="2091977"/>
                <a:chExt cx="4578344" cy="4050048"/>
              </a:xfrm>
            </p:grpSpPr>
            <p:grpSp>
              <p:nvGrpSpPr>
                <p:cNvPr id="191" name="Grupo 3"/>
                <p:cNvGrpSpPr/>
                <p:nvPr/>
              </p:nvGrpSpPr>
              <p:grpSpPr>
                <a:xfrm rot="20700000">
                  <a:off x="2706700" y="2091977"/>
                  <a:ext cx="4578344" cy="4050048"/>
                  <a:chOff x="2197859" y="2104181"/>
                  <a:chExt cx="4578344" cy="4050048"/>
                </a:xfrm>
              </p:grpSpPr>
              <p:grpSp>
                <p:nvGrpSpPr>
                  <p:cNvPr id="231" name="Grupo 11"/>
                  <p:cNvGrpSpPr/>
                  <p:nvPr/>
                </p:nvGrpSpPr>
                <p:grpSpPr>
                  <a:xfrm>
                    <a:off x="2197859" y="2104181"/>
                    <a:ext cx="4578344" cy="4050048"/>
                    <a:chOff x="3769360" y="1731172"/>
                    <a:chExt cx="3395045" cy="3360160"/>
                  </a:xfrm>
                </p:grpSpPr>
                <p:grpSp>
                  <p:nvGrpSpPr>
                    <p:cNvPr id="264" name="Grupo 4"/>
                    <p:cNvGrpSpPr/>
                    <p:nvPr/>
                  </p:nvGrpSpPr>
                  <p:grpSpPr>
                    <a:xfrm rot="380658">
                      <a:off x="3769360" y="1731172"/>
                      <a:ext cx="3395045" cy="3360160"/>
                      <a:chOff x="4438984" y="1372527"/>
                      <a:chExt cx="3395045" cy="3360160"/>
                    </a:xfrm>
                  </p:grpSpPr>
                  <p:sp>
                    <p:nvSpPr>
                      <p:cNvPr id="268" name="Lua 267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69" name="Lua 268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0" name="Lua 269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1" name="Lua 270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2" name="Lua 78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3" name="Lua 272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4" name="Lua 273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5" name="Nuvem 274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100000">
                            <a:schemeClr val="tx1">
                              <a:alpha val="0"/>
                            </a:schemeClr>
                          </a:gs>
                          <a:gs pos="0">
                            <a:srgbClr val="FFC000">
                              <a:alpha val="0"/>
                            </a:srgbClr>
                          </a:gs>
                          <a:gs pos="37000">
                            <a:srgbClr val="FF7900">
                              <a:alpha val="50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276" name="Grupo 41"/>
                      <p:cNvGrpSpPr/>
                      <p:nvPr/>
                    </p:nvGrpSpPr>
                    <p:grpSpPr>
                      <a:xfrm rot="1247221">
                        <a:off x="4997554" y="1372527"/>
                        <a:ext cx="2322629" cy="3177578"/>
                        <a:chOff x="2403568" y="3096815"/>
                        <a:chExt cx="2295045" cy="3010348"/>
                      </a:xfrm>
                    </p:grpSpPr>
                    <p:sp>
                      <p:nvSpPr>
                        <p:cNvPr id="283" name="Nuvem 282"/>
                        <p:cNvSpPr/>
                        <p:nvPr/>
                      </p:nvSpPr>
                      <p:spPr bwMode="auto">
                        <a:xfrm rot="12600000">
                          <a:off x="2403568" y="3096815"/>
                          <a:ext cx="2295045" cy="301034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alpha val="18000"/>
                              </a:schemeClr>
                            </a:gs>
                            <a:gs pos="30000">
                              <a:srgbClr val="00FF00"/>
                            </a:gs>
                            <a:gs pos="83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4" name="Nuvem 283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57000">
                              <a:srgbClr val="CCECFF"/>
                            </a:gs>
                            <a:gs pos="0">
                              <a:srgbClr val="69D8FF"/>
                            </a:gs>
                            <a:gs pos="100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78" name="Lua 76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5000">
                            <a:srgbClr val="CCECFF">
                              <a:alpha val="27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9" name="Lua 77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0" name="Lua 279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1" name="Lua 280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2" name="Lua 281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7" name="Lua 1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265" name="Triângulo isósceles 264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rgbClr val="00FF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6" name="Triângulo isósceles 265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7" name="Triângulo isósceles 266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2" name="Grupo 2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261" name="Triângulo isósceles 39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2" name="Triângulo isósceles 40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3" name="Triângulo isósceles 41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rgbClr val="00FF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3" name="Grupo 45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256" name="Triângulo isósceles 255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7" name="Triângulo isósceles 25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8" name="Triângulo isósceles 257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9" name="Triângulo isósceles 258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60" name="Triângulo isósceles 259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4" name="Grupo 5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251" name="Triângulo isósceles 250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2" name="Triângulo isósceles 251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3" name="Triângulo isósceles 25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4" name="Triângulo isósceles 25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rgbClr val="69D8FF">
                            <a:alpha val="2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5" name="Triângulo isósceles 254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5" name="Grupo 60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246" name="Triângulo isósceles 245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7" name="Triângulo isósceles 24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8" name="Triângulo isósceles 247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9" name="Triângulo isósceles 248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0" name="Triângulo isósceles 249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6" name="Grupo 67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241" name="Triângulo isósceles 240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2" name="Triângulo isósceles 241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3" name="Triângulo isósceles 24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4" name="Triângulo isósceles 24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45" name="Triângulo isósceles 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7" name="Grupo 73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238" name="Triângulo isósceles 74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rgbClr val="00FF00">
                            <a:alpha val="2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9" name="Triângulo isósceles 75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0" name="Triângulo isósceles 239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92" name="Grupo 5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229" name="Triângulo isósceles 22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30" name="Triângulo isósceles 22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93" name="Triângulo isósceles 192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94" name="Grupo 122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6" name="Triângulo isósceles 225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Triângulo isósceles 22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8" name="Triângulo isósceles 22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5" name="Grupo 126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3" name="Triângulo isósceles 222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Triângulo isósceles 223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5" name="Triângulo isósceles 224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6" name="Grupo 130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220" name="Triângulo isósceles 219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Triângulo isósceles 220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2" name="Triângulo isósceles 221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8" name="Grupo 134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7" name="Triângulo isósceles 216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Triângulo isósceles 217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9" name="Triângulo isósceles 218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9" name="Grupo 140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4" name="Triângulo isósceles 21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5" name="Triângulo isósceles 21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6" name="Triângulo isósceles 21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0" name="Grupo 144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211" name="Triângulo isósceles 210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Triângulo isósceles 211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3" name="Triângulo isósceles 212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201" name="Triângulo isósceles 200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rgbClr val="00FF00">
                        <a:alpha val="2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Triângulo isósceles 201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03" name="Grupo 156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8" name="Triângulo isósceles 20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Triângulo isósceles 20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0" name="Triângulo isósceles 20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4" name="Grupo 160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5" name="Triângulo isósceles 20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Triângulo isósceles 205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07" name="Triângulo isósceles 20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181" name="Grupo 13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187" name="Grupo 8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9" name="Triângulo isósceles 188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90" name="Triângulo isósceles 189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8" name="Triângulo isósceles 187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182" name="Grupo 306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183" name="Grupo 307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5" name="Triângulo isósceles 184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rgbClr val="00FF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86" name="Triângulo isósceles 185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rgbClr val="00FF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4" name="Triângulo isósceles 183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145" name="Triângulo isósceles 144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rgbClr val="00FF00">
                    <a:alpha val="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51" name="Grupo 15"/>
            <p:cNvGrpSpPr/>
            <p:nvPr/>
          </p:nvGrpSpPr>
          <p:grpSpPr>
            <a:xfrm rot="9900000">
              <a:off x="4086462" y="3394654"/>
              <a:ext cx="571428" cy="1710332"/>
              <a:chOff x="4697898" y="4815192"/>
              <a:chExt cx="861433" cy="2157842"/>
            </a:xfrm>
          </p:grpSpPr>
          <p:sp>
            <p:nvSpPr>
              <p:cNvPr id="178" name="Triângulo isósceles 177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Triângulo isósceles 178"/>
              <p:cNvSpPr/>
              <p:nvPr/>
            </p:nvSpPr>
            <p:spPr bwMode="auto">
              <a:xfrm rot="8100000">
                <a:off x="5151319" y="4909922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8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3" name="Grupo 31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75" name="Triângulo isósceles 174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Triângulo isósceles 175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Triângulo isósceles 176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1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7" name="Grupo 322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73" name="Triângulo isósceles 172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Triângulo isósceles 173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1" name="Grupo 326"/>
            <p:cNvGrpSpPr/>
            <p:nvPr/>
          </p:nvGrpSpPr>
          <p:grpSpPr>
            <a:xfrm rot="6300000">
              <a:off x="4221541" y="3084028"/>
              <a:ext cx="1368555" cy="1368552"/>
              <a:chOff x="3674180" y="4957267"/>
              <a:chExt cx="2063112" cy="1726637"/>
            </a:xfrm>
          </p:grpSpPr>
          <p:sp>
            <p:nvSpPr>
              <p:cNvPr id="171" name="Triângulo isósceles 170"/>
              <p:cNvSpPr/>
              <p:nvPr/>
            </p:nvSpPr>
            <p:spPr bwMode="auto">
              <a:xfrm rot="9794781">
                <a:off x="4643349" y="4957267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2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Triângulo isósceles 171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6" name="Triângulo isósceles 165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rgbClr val="00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67" name="Grupo 334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168" name="Triângulo isósceles 167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Triângulo isósceles 168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Triângulo isósceles 169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285" name="Conector reto 284"/>
          <p:cNvCxnSpPr/>
          <p:nvPr/>
        </p:nvCxnSpPr>
        <p:spPr bwMode="auto">
          <a:xfrm flipV="1">
            <a:off x="2869139" y="2536371"/>
            <a:ext cx="2692250" cy="607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cxnSp>
        <p:nvCxnSpPr>
          <p:cNvPr id="286" name="Conector reto 285"/>
          <p:cNvCxnSpPr/>
          <p:nvPr/>
        </p:nvCxnSpPr>
        <p:spPr bwMode="auto">
          <a:xfrm>
            <a:off x="2864426" y="3299381"/>
            <a:ext cx="2686078" cy="11202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pic>
        <p:nvPicPr>
          <p:cNvPr id="287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44" y="2536275"/>
            <a:ext cx="2478185" cy="18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Retângulo 287"/>
          <p:cNvSpPr>
            <a:spLocks noChangeAspect="1"/>
          </p:cNvSpPr>
          <p:nvPr/>
        </p:nvSpPr>
        <p:spPr bwMode="auto">
          <a:xfrm>
            <a:off x="5544000" y="2529472"/>
            <a:ext cx="2478702" cy="1891862"/>
          </a:xfrm>
          <a:prstGeom prst="rect">
            <a:avLst/>
          </a:prstGeom>
          <a:gradFill flip="none" rotWithShape="1">
            <a:gsLst>
              <a:gs pos="100000">
                <a:srgbClr val="69D8FF">
                  <a:alpha val="0"/>
                </a:srgbClr>
              </a:gs>
              <a:gs pos="38000">
                <a:srgbClr val="3788FF">
                  <a:alpha val="73000"/>
                </a:srgbClr>
              </a:gs>
              <a:gs pos="17000">
                <a:schemeClr val="bg1">
                  <a:lumMod val="64000"/>
                  <a:lumOff val="36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9" name="Retângulo 288"/>
          <p:cNvSpPr>
            <a:spLocks noChangeAspect="1"/>
          </p:cNvSpPr>
          <p:nvPr/>
        </p:nvSpPr>
        <p:spPr bwMode="auto">
          <a:xfrm>
            <a:off x="2824262" y="3159553"/>
            <a:ext cx="173509" cy="13243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Densidade de estrela de nêutrons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124744"/>
            <a:ext cx="7772400" cy="1080120"/>
          </a:xfrm>
        </p:spPr>
        <p:txBody>
          <a:bodyPr/>
          <a:lstStyle/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err="1" smtClean="0">
                <a:solidFill>
                  <a:schemeClr val="bg1"/>
                </a:solidFill>
                <a:latin typeface="Century Gothic" pitchFamily="34" charset="0"/>
              </a:rPr>
              <a:t>en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18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3356992"/>
            <a:ext cx="2195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</a:t>
            </a:r>
            <a:r>
              <a:rPr kumimoji="0" lang="pt-BR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x  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caminhão: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http://www.logisticadescomplicada.com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/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colheres: http://pt.aliexpress.com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300258" cy="2411388"/>
          </a:xfrm>
          <a:prstGeom prst="rect">
            <a:avLst/>
          </a:prstGeom>
          <a:noFill/>
        </p:spPr>
      </p:pic>
      <p:pic>
        <p:nvPicPr>
          <p:cNvPr id="61442" name="Picture 2" descr="catterpilar 797b maior caminhão do m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3384376" cy="338437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471723" y="3936125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915816" y="3429001"/>
            <a:ext cx="504056" cy="4824536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664" y="6021288"/>
            <a:ext cx="3491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1bilhão de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Buracos negros</a:t>
            </a:r>
          </a:p>
        </p:txBody>
      </p:sp>
    </p:spTree>
    <p:extLst>
      <p:ext uri="{BB962C8B-B14F-4D97-AF65-F5344CB8AC3E}">
        <p14:creationId xmlns:p14="http://schemas.microsoft.com/office/powerpoint/2010/main" val="932141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6519446"/>
            <a:ext cx="2898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Mark A.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IAG-USP/UFABC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018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nucleossíntese e a origem dos elementos químicos</a:t>
            </a:r>
          </a:p>
        </p:txBody>
      </p:sp>
      <p:pic>
        <p:nvPicPr>
          <p:cNvPr id="38914" name="Picture 2" descr="http://www.universohq.com/wp-content/uploads/2014/03/the_rockstar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2344" b="7032"/>
          <a:stretch>
            <a:fillRect/>
          </a:stretch>
        </p:blipFill>
        <p:spPr bwMode="auto">
          <a:xfrm>
            <a:off x="3419872" y="2636912"/>
            <a:ext cx="2508251" cy="25121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743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64904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8"/>
          <p:cNvGrpSpPr>
            <a:grpSpLocks noChangeAspect="1"/>
          </p:cNvGrpSpPr>
          <p:nvPr/>
        </p:nvGrpSpPr>
        <p:grpSpPr>
          <a:xfrm>
            <a:off x="4957551" y="-52895"/>
            <a:ext cx="4237232" cy="4326735"/>
            <a:chOff x="3171762" y="1120675"/>
            <a:chExt cx="1705377" cy="1741394"/>
          </a:xfrm>
        </p:grpSpPr>
        <p:sp>
          <p:nvSpPr>
            <p:cNvPr id="24" name="Elipse 23"/>
            <p:cNvSpPr/>
            <p:nvPr/>
          </p:nvSpPr>
          <p:spPr bwMode="auto">
            <a:xfrm>
              <a:off x="3171762" y="1120675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63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ipse 24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Outras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influências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: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rotação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campos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magnéticos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484784"/>
            <a:ext cx="4000500" cy="1371600"/>
          </a:xfrm>
          <a:noFill/>
        </p:spPr>
        <p:txBody>
          <a:bodyPr/>
          <a:lstStyle/>
          <a:p>
            <a:r>
              <a:rPr lang="en-US" sz="5400" dirty="0" err="1" smtClean="0">
                <a:solidFill>
                  <a:srgbClr val="69D8FF"/>
                </a:solidFill>
                <a:latin typeface="Century Gothic" pitchFamily="34" charset="0"/>
              </a:rPr>
              <a:t>Gravidade</a:t>
            </a: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x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err="1" smtClean="0">
                <a:solidFill>
                  <a:schemeClr val="accent1"/>
                </a:solidFill>
                <a:latin typeface="Century Gothic" pitchFamily="34" charset="0"/>
              </a:rPr>
              <a:t>Calor</a:t>
            </a:r>
            <a:endParaRPr lang="en-US" sz="54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24128" y="6567155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Seta para baixo 12"/>
          <p:cNvSpPr/>
          <p:nvPr/>
        </p:nvSpPr>
        <p:spPr bwMode="auto">
          <a:xfrm rot="2400000">
            <a:off x="6155434" y="2765735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baixo 16"/>
          <p:cNvSpPr/>
          <p:nvPr/>
        </p:nvSpPr>
        <p:spPr bwMode="auto">
          <a:xfrm rot="7800000">
            <a:off x="5955397" y="1183931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baixo 17"/>
          <p:cNvSpPr/>
          <p:nvPr/>
        </p:nvSpPr>
        <p:spPr bwMode="auto">
          <a:xfrm rot="13200000">
            <a:off x="7523088" y="981540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 rot="18600000">
            <a:off x="7740339" y="2573614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Seta para baixo 19"/>
          <p:cNvSpPr/>
          <p:nvPr/>
        </p:nvSpPr>
        <p:spPr bwMode="auto">
          <a:xfrm rot="2400000">
            <a:off x="7825385" y="611921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Seta para baixo 20"/>
          <p:cNvSpPr/>
          <p:nvPr/>
        </p:nvSpPr>
        <p:spPr bwMode="auto">
          <a:xfrm rot="7800000">
            <a:off x="8119830" y="287402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Seta para baixo 21"/>
          <p:cNvSpPr/>
          <p:nvPr/>
        </p:nvSpPr>
        <p:spPr bwMode="auto">
          <a:xfrm rot="13200000">
            <a:off x="5854899" y="313185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Seta para baixo 22"/>
          <p:cNvSpPr/>
          <p:nvPr/>
        </p:nvSpPr>
        <p:spPr bwMode="auto">
          <a:xfrm rot="18600000">
            <a:off x="5589624" y="876850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pod.nasa.gov/apod/image/1207/orion_hubble_6000.jpg"/>
          <p:cNvPicPr>
            <a:picLocks noChangeAspect="1" noChangeArrowheads="1"/>
          </p:cNvPicPr>
          <p:nvPr/>
        </p:nvPicPr>
        <p:blipFill>
          <a:blip r:embed="rId3" cstate="print"/>
          <a:srcRect t="8899" b="16102"/>
          <a:stretch>
            <a:fillRect/>
          </a:stretch>
        </p:blipFill>
        <p:spPr bwMode="auto">
          <a:xfrm>
            <a:off x="-41126" y="-18751"/>
            <a:ext cx="9185126" cy="6888733"/>
          </a:xfrm>
          <a:prstGeom prst="rect">
            <a:avLst/>
          </a:prstGeom>
          <a:noFill/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de Orion (M42/M43)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NASA, ESA, M.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Robberto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(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STScI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/ESA)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et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al.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Resultado de imagem para brown dwarf"/>
          <p:cNvPicPr>
            <a:picLocks noChangeAspect="1" noChangeArrowheads="1"/>
          </p:cNvPicPr>
          <p:nvPr/>
        </p:nvPicPr>
        <p:blipFill>
          <a:blip r:embed="rId3" cstate="print"/>
          <a:srcRect b="5758"/>
          <a:stretch>
            <a:fillRect/>
          </a:stretch>
        </p:blipFill>
        <p:spPr bwMode="auto">
          <a:xfrm>
            <a:off x="0" y="-66677"/>
            <a:ext cx="9180512" cy="6925299"/>
          </a:xfrm>
          <a:prstGeom prst="rect">
            <a:avLst/>
          </a:prstGeom>
          <a:noFill/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-27384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Anãs marrons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64369"/>
            <a:ext cx="8460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 da imagem: </a:t>
            </a:r>
            <a:r>
              <a:rPr lang="pt-BR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Jeff </a:t>
            </a:r>
            <a:r>
              <a:rPr lang="pt-BR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Bryant</a:t>
            </a:r>
            <a:endParaRPr lang="pt-BR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07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3" y="116632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Massas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1751" y="1095646"/>
            <a:ext cx="82839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planetas: até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12 massas de Júpiter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(0,012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bg1"/>
                </a:solidFill>
                <a:cs typeface="Arial"/>
              </a:rPr>
              <a:t>ʘ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anãs marrons: </a:t>
            </a:r>
          </a:p>
          <a:p>
            <a:pPr algn="just">
              <a:buClr>
                <a:schemeClr val="accent1"/>
              </a:buClr>
            </a:pPr>
            <a:r>
              <a:rPr lang="pt-BR" sz="360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0,012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err="1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>
                <a:solidFill>
                  <a:schemeClr val="accent1"/>
                </a:solidFill>
                <a:cs typeface="Arial"/>
              </a:rPr>
              <a:t>ʘ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&lt; M &lt;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0,08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err="1" smtClean="0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accent1"/>
                </a:solidFill>
                <a:cs typeface="Arial"/>
              </a:rPr>
              <a:t>ʘ</a:t>
            </a:r>
            <a:endParaRPr lang="pt-BR" sz="3600" baseline="-25000" dirty="0" smtClean="0">
              <a:solidFill>
                <a:schemeClr val="accent1"/>
              </a:solidFill>
              <a:cs typeface="Arial"/>
            </a:endParaRPr>
          </a:p>
          <a:p>
            <a:pPr algn="just">
              <a:buClr>
                <a:schemeClr val="accent1"/>
              </a:buClr>
            </a:pP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estrelas: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0,08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M</a:t>
            </a:r>
            <a:r>
              <a:rPr lang="pt-BR" sz="3600" baseline="-25000" dirty="0" smtClean="0">
                <a:solidFill>
                  <a:schemeClr val="accent1"/>
                </a:solidFill>
                <a:cs typeface="Arial"/>
              </a:rPr>
              <a:t>ʘ </a:t>
            </a:r>
            <a:r>
              <a:rPr lang="pt-BR" sz="36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"/>
              </a:rPr>
              <a:t>&lt; M &lt; 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150</a:t>
            </a:r>
            <a:r>
              <a:rPr lang="pt-BR" sz="36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smtClean="0">
                <a:solidFill>
                  <a:schemeClr val="accent1"/>
                </a:solidFill>
                <a:cs typeface="Arial"/>
              </a:rPr>
              <a:t>ʘ</a:t>
            </a: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9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832454"/>
            <a:ext cx="7162800" cy="3276560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pouca massa</a:t>
            </a:r>
            <a:b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Estrelas de “pouca massa”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menos que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8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4000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r>
              <a:rPr lang="pt-BR" sz="4000" baseline="-25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: estrelas não farão síntese do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, indo até a fusão do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He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apenas</a:t>
            </a:r>
            <a:endParaRPr lang="pt-BR" sz="40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7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11108</TotalTime>
  <Words>589</Words>
  <Application>Microsoft Office PowerPoint</Application>
  <PresentationFormat>Apresentação na tela (4:3)</PresentationFormat>
  <Paragraphs>175</Paragraphs>
  <Slides>24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Castellar</vt:lpstr>
      <vt:lpstr>Century Gothic</vt:lpstr>
      <vt:lpstr>Times New Roman</vt:lpstr>
      <vt:lpstr>Wingdings</vt:lpstr>
      <vt:lpstr>Blank Presentation</vt:lpstr>
      <vt:lpstr>Apresentação do PowerPoint</vt:lpstr>
      <vt:lpstr>Apresentação do PowerPoint</vt:lpstr>
      <vt:lpstr>Evolução estelar</vt:lpstr>
      <vt:lpstr>Gravidade  x  Calor</vt:lpstr>
      <vt:lpstr>Nebulosa de Orion (M42/M43)</vt:lpstr>
      <vt:lpstr>Apresentação do PowerPoint</vt:lpstr>
      <vt:lpstr>Apresentação do PowerPoint</vt:lpstr>
      <vt:lpstr>Evolução de estrelas de pouca massa </vt:lpstr>
      <vt:lpstr>Estrelas de “pouca massa”</vt:lpstr>
      <vt:lpstr>Apresentação do PowerPoint</vt:lpstr>
      <vt:lpstr>A gigante vermelha Sol</vt:lpstr>
      <vt:lpstr>Apresentação do PowerPoint</vt:lpstr>
      <vt:lpstr>Tamanho de uma anã branca</vt:lpstr>
      <vt:lpstr>Tamanho de uma anã branca</vt:lpstr>
      <vt:lpstr>Densidade de  uma anã branca</vt:lpstr>
      <vt:lpstr>Evolução de estrelas de grande massa</vt:lpstr>
      <vt:lpstr>Apresentação do PowerPoint</vt:lpstr>
      <vt:lpstr>Supernova tipo II</vt:lpstr>
      <vt:lpstr>Apresentação do PowerPoint</vt:lpstr>
      <vt:lpstr>Apresentação do PowerPoint</vt:lpstr>
      <vt:lpstr>Densidade de estrela de nêutrons</vt:lpstr>
      <vt:lpstr>Apresentação do PowerPoint</vt:lpstr>
      <vt:lpstr>Buraco Negro</vt:lpstr>
      <vt:lpstr>nucleossíntese e a origem dos elementos químicos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757</cp:revision>
  <cp:lastPrinted>2000-05-01T12:23:36Z</cp:lastPrinted>
  <dcterms:created xsi:type="dcterms:W3CDTF">1995-06-17T23:31:02Z</dcterms:created>
  <dcterms:modified xsi:type="dcterms:W3CDTF">2018-04-12T18:26:28Z</dcterms:modified>
</cp:coreProperties>
</file>