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95" r:id="rId2"/>
    <p:sldId id="927" r:id="rId3"/>
    <p:sldId id="1035" r:id="rId4"/>
    <p:sldId id="1036" r:id="rId5"/>
    <p:sldId id="1037" r:id="rId6"/>
    <p:sldId id="1038" r:id="rId7"/>
    <p:sldId id="1039" r:id="rId8"/>
    <p:sldId id="1040" r:id="rId9"/>
    <p:sldId id="1041" r:id="rId10"/>
    <p:sldId id="1042" r:id="rId11"/>
    <p:sldId id="1043" r:id="rId12"/>
    <p:sldId id="1044" r:id="rId13"/>
    <p:sldId id="1045" r:id="rId14"/>
    <p:sldId id="1046" r:id="rId15"/>
    <p:sldId id="1047" r:id="rId16"/>
    <p:sldId id="1048" r:id="rId17"/>
    <p:sldId id="1049" r:id="rId18"/>
    <p:sldId id="1050" r:id="rId19"/>
    <p:sldId id="1051" r:id="rId20"/>
    <p:sldId id="1052" r:id="rId21"/>
    <p:sldId id="1053" r:id="rId22"/>
    <p:sldId id="1054" r:id="rId23"/>
    <p:sldId id="1055" r:id="rId24"/>
    <p:sldId id="1056" r:id="rId25"/>
    <p:sldId id="1057" r:id="rId26"/>
    <p:sldId id="945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  <a:srgbClr val="9933FF"/>
    <a:srgbClr val="0000FF"/>
    <a:srgbClr val="0066FF"/>
    <a:srgbClr val="FFFFCC"/>
    <a:srgbClr val="9966FF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8314" autoAdjust="0"/>
  </p:normalViewPr>
  <p:slideViewPr>
    <p:cSldViewPr>
      <p:cViewPr varScale="1">
        <p:scale>
          <a:sx n="57" d="100"/>
          <a:sy n="57" d="100"/>
        </p:scale>
        <p:origin x="1488" y="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6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4D307-C5DA-420B-9A89-231F852FECFD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95E42-7109-4C77-9ADB-0150A755D4A1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ds.org/messier/xtra/ngc/n4565.html" TargetMode="External"/><Relationship Id="rId13" Type="http://schemas.openxmlformats.org/officeDocument/2006/relationships/hyperlink" Target="http://nedwww.ipac.caltech.edu/level5/March02/Gordon/Gordon2.html" TargetMode="External"/><Relationship Id="rId3" Type="http://schemas.openxmlformats.org/officeDocument/2006/relationships/hyperlink" Target="mailto:ablock@noao.edu" TargetMode="External"/><Relationship Id="rId7" Type="http://schemas.openxmlformats.org/officeDocument/2006/relationships/hyperlink" Target="http://www.nsf.gov/" TargetMode="External"/><Relationship Id="rId12" Type="http://schemas.openxmlformats.org/officeDocument/2006/relationships/hyperlink" Target="http://www.noao.edu/outreach/aop/observers/n4565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ura-astronomy.org/" TargetMode="External"/><Relationship Id="rId11" Type="http://schemas.openxmlformats.org/officeDocument/2006/relationships/hyperlink" Target="http://www.dibonsmith.com/com_con.htm" TargetMode="External"/><Relationship Id="rId5" Type="http://schemas.openxmlformats.org/officeDocument/2006/relationships/hyperlink" Target="http://www.noao.edu/" TargetMode="External"/><Relationship Id="rId15" Type="http://schemas.openxmlformats.org/officeDocument/2006/relationships/hyperlink" Target="http://www.seds.org/pub/info/newsletters/WASP/wasp_mmm.html#8" TargetMode="External"/><Relationship Id="rId10" Type="http://schemas.openxmlformats.org/officeDocument/2006/relationships/hyperlink" Target="https://apod.nasa.gov/apod/ap990617.html" TargetMode="External"/><Relationship Id="rId4" Type="http://schemas.openxmlformats.org/officeDocument/2006/relationships/hyperlink" Target="http://www.noao.edu/outreach/nop/pop.html" TargetMode="External"/><Relationship Id="rId9" Type="http://schemas.openxmlformats.org/officeDocument/2006/relationships/hyperlink" Target="https://apod.nasa.gov/apod/ap010510.html" TargetMode="External"/><Relationship Id="rId14" Type="http://schemas.openxmlformats.org/officeDocument/2006/relationships/hyperlink" Target="http://cassfos02.ucsd.edu/public/tutorial/MW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>
                <a:sym typeface="+mn-ea"/>
              </a:rPr>
              <a:t>M 81 fica a 12 milhões de a.l. na constelação de Ursa Maior; </a:t>
            </a:r>
            <a:r>
              <a:rPr lang="en-US" altLang="pt-BR">
                <a:sym typeface="+mn-ea"/>
              </a:rPr>
              <a:t>NGC 7793 fica a 13 </a:t>
            </a:r>
            <a:r>
              <a:rPr lang="pt-BR" altLang="en-US">
                <a:sym typeface="+mn-ea"/>
              </a:rPr>
              <a:t>milhões</a:t>
            </a:r>
            <a:r>
              <a:rPr lang="en-US" altLang="pt-BR">
                <a:sym typeface="+mn-ea"/>
              </a:rPr>
              <a:t> de a.l. na constela</a:t>
            </a:r>
            <a:r>
              <a:rPr lang="pt-BR" altLang="pt-BR">
                <a:sym typeface="+mn-ea"/>
              </a:rPr>
              <a:t>ção de Sculptor, o Escultor.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NGC 4449 fica a 12 milhões de a.l. na constelação de Canes Venatici, os Cães de Caça. A Grande Nuvem de Magalhães é uma galáxia satélite da Via Láctea que fica a 163 mil a.l. ocupando uma área no céu nas constelações de Mensa, o Monte Mesa, e Dorado, o Dourado.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2399-F0D1-4FCF-A766-297B0FE15F88}" type="slidenum">
              <a:rPr lang="pt-BR" smtClean="0"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Nome: mitologia greco-romana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Visível de lugares com pouca PL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Galileu: “constituição estelar”</a:t>
            </a: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Regiões escuras: não são buracos.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sonda Juno</a:t>
            </a:r>
            <a:r>
              <a:rPr lang="pt-BR" baseline="0" dirty="0" smtClean="0"/>
              <a:t> é considerada o objeto mais rápido feito pela Humanidade, atingindo velocidade de 265 mil km/h, 74 km/s. Mesmo a essa velocidade, a sonda levaria cerca de 18 milhões de anos para chegar a </a:t>
            </a:r>
            <a:r>
              <a:rPr lang="pt-BR" baseline="0" dirty="0" err="1" smtClean="0"/>
              <a:t>Alpha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Centauri</a:t>
            </a:r>
            <a:r>
              <a:rPr lang="pt-BR" baseline="0" dirty="0" smtClean="0"/>
              <a:t> e 450 </a:t>
            </a:r>
            <a:r>
              <a:rPr lang="pt-BR" i="1" baseline="0" dirty="0" smtClean="0"/>
              <a:t>trilhões</a:t>
            </a:r>
            <a:r>
              <a:rPr lang="pt-BR" baseline="0" dirty="0" smtClean="0"/>
              <a:t>  de anos para cruzar uma distância equivalente ao diâmetro do disco galáctico.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NGC 4565: Galaxy on the 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Credit: </a:t>
            </a:r>
            <a:r>
              <a:rPr lang="en-US" dirty="0" smtClean="0"/>
              <a:t>Bruce Hugo and Leslie Gaul, </a:t>
            </a:r>
            <a:r>
              <a:rPr lang="en-US" dirty="0" smtClean="0">
                <a:hlinkClick r:id="rId3"/>
              </a:rPr>
              <a:t>Adam Block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KPNO Visitor Program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NOAO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AURA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NSF</a:t>
            </a:r>
            <a:r>
              <a:rPr lang="en-US" dirty="0" smtClean="0"/>
              <a:t> </a:t>
            </a:r>
            <a:r>
              <a:rPr lang="en-US" b="1" dirty="0" smtClean="0"/>
              <a:t>Explanation: </a:t>
            </a:r>
            <a:r>
              <a:rPr lang="en-US" dirty="0" smtClean="0"/>
              <a:t>Magnificent spiral galaxy </a:t>
            </a:r>
            <a:r>
              <a:rPr lang="en-US" dirty="0" smtClean="0">
                <a:hlinkClick r:id="rId8"/>
              </a:rPr>
              <a:t>NGC 4565</a:t>
            </a:r>
            <a:r>
              <a:rPr lang="en-US" dirty="0" smtClean="0"/>
              <a:t> is viewed </a:t>
            </a:r>
            <a:r>
              <a:rPr lang="en-US" dirty="0" smtClean="0">
                <a:hlinkClick r:id="rId9"/>
              </a:rPr>
              <a:t>edge-on</a:t>
            </a:r>
            <a:r>
              <a:rPr lang="en-US" dirty="0" smtClean="0"/>
              <a:t> from planet Earth. Also known as the </a:t>
            </a:r>
            <a:r>
              <a:rPr lang="en-US" dirty="0" smtClean="0">
                <a:hlinkClick r:id="rId10"/>
              </a:rPr>
              <a:t>Needle Galaxy</a:t>
            </a:r>
            <a:r>
              <a:rPr lang="en-US" dirty="0" smtClean="0"/>
              <a:t> for its narrow profile, bright NGC 4565 is a stop on many springtime telescopic tours of the northern sky as it lies in the faint but well-groomed constellation </a:t>
            </a:r>
            <a:r>
              <a:rPr lang="en-US" dirty="0" smtClean="0">
                <a:hlinkClick r:id="rId11"/>
              </a:rPr>
              <a:t>Coma </a:t>
            </a:r>
            <a:r>
              <a:rPr lang="en-US" dirty="0" err="1" smtClean="0">
                <a:hlinkClick r:id="rId11"/>
              </a:rPr>
              <a:t>Berenices</a:t>
            </a:r>
            <a:r>
              <a:rPr lang="en-US" dirty="0" smtClean="0"/>
              <a:t>. </a:t>
            </a:r>
            <a:r>
              <a:rPr lang="en-US" dirty="0" smtClean="0">
                <a:hlinkClick r:id="rId12"/>
              </a:rPr>
              <a:t>This sharp color image</a:t>
            </a:r>
            <a:r>
              <a:rPr lang="en-US" dirty="0" smtClean="0"/>
              <a:t> reveals the galaxy's bulging central core dominated by light from a population of older, yellowish stars. The core is dramatically cut by obscuring dust lanes which lace NGC 4565's thin galactic plane. A large </a:t>
            </a:r>
            <a:r>
              <a:rPr lang="en-US" dirty="0" smtClean="0">
                <a:hlinkClick r:id="rId13"/>
              </a:rPr>
              <a:t>island universe</a:t>
            </a:r>
            <a:r>
              <a:rPr lang="en-US" dirty="0" smtClean="0"/>
              <a:t> similar to our own </a:t>
            </a:r>
            <a:r>
              <a:rPr lang="en-US" dirty="0" smtClean="0">
                <a:hlinkClick r:id="rId14"/>
              </a:rPr>
              <a:t>Milky Way Galaxy</a:t>
            </a:r>
            <a:r>
              <a:rPr lang="en-US" dirty="0" smtClean="0"/>
              <a:t>, NGC 4565 is only about 30 million light-years distant, but over 100,000 light-years in diameter. In fact, some consider NGC 4565 to be a prominent celestial </a:t>
            </a:r>
            <a:r>
              <a:rPr lang="en-US" dirty="0" smtClean="0">
                <a:hlinkClick r:id="rId15"/>
              </a:rPr>
              <a:t>masterpiece Messier missed</a:t>
            </a:r>
            <a:r>
              <a:rPr 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87 fica a 60 milhões de a.l. e é uma das mais massivas galáxias conhecidas, contendo mais de um trilhão de estrelas, embora seja um pouco maior apenas que a Via Láctea, com 125 mil a.l. de diâmetro. M49 fica  a 56 milhões de a.l. e M 59 a 60 milhões de a.l. As três galáxias se localizam na constelação de Virgem.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NGC 3115 pertence à constelação de Sextante e </a:t>
            </a:r>
            <a:r>
              <a:rPr lang="pt-BR" dirty="0" smtClean="0"/>
              <a:t>fica </a:t>
            </a:r>
            <a:r>
              <a:rPr lang="pt-BR" dirty="0" smtClean="0"/>
              <a:t>a 32 milhões de a.l.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81 fica a 12 milhões de a.l. na constelação de Ursa Maior; M 51, a famosa galáxia do rodamoinho, fica a 23 milhões de a.l. na constelação de Canes Venatici, os Cães de Caça; NGC2997 fica a 25 milhões de a.l. na constelação de Antlia, a Máquina Pneumática.</a:t>
            </a:r>
          </a:p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altLang="en-US"/>
              <a:t>M 95 fica a 38 milhões de a.l. na constelação de Leão; MNGC 1365 fica a 56 milhões de a.l. na constelação de Fornax, o Forno Químico; M 61 está a 52 milhões de a.l. e pertence ao aglomerado de Virgem, na constelação de mesmo nome.</a:t>
            </a:r>
          </a:p>
          <a:p>
            <a:endParaRPr lang="pt-BR" alt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3CDBE-5829-4CE7-8048-54077965FD2E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The%20Large%20Stuff.mp4" TargetMode="External"/><Relationship Id="rId2" Type="http://schemas.openxmlformats.org/officeDocument/2006/relationships/hyperlink" Target="http://www.youtube.com/watch?v=OD-fpsHQCFg&amp;list=UUeKLuqGciqZZ5RFYk5CbqX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uringthenigh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Via</a:t>
            </a: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Láctea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 outras galáxias</a:t>
            </a:r>
            <a:endParaRPr kumimoji="0" lang="pt-BR" sz="4800" b="1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2" cstate="print">
            <a:lum bright="-16000" contrast="34000"/>
          </a:blip>
          <a:srcRect l="8549" t="8549" r="9449" b="13048"/>
          <a:stretch>
            <a:fillRect/>
          </a:stretch>
        </p:blipFill>
        <p:spPr bwMode="auto">
          <a:xfrm>
            <a:off x="1005201" y="113738"/>
            <a:ext cx="6878620" cy="6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Via Láctea: estrutura</a:t>
            </a:r>
          </a:p>
        </p:txBody>
      </p:sp>
      <p:sp>
        <p:nvSpPr>
          <p:cNvPr id="16" name="Chave esquerda 15"/>
          <p:cNvSpPr/>
          <p:nvPr/>
        </p:nvSpPr>
        <p:spPr bwMode="auto">
          <a:xfrm rot="10800000">
            <a:off x="6516217" y="3573013"/>
            <a:ext cx="571500" cy="1627637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Título 3"/>
          <p:cNvSpPr txBox="1"/>
          <p:nvPr/>
        </p:nvSpPr>
        <p:spPr bwMode="auto">
          <a:xfrm>
            <a:off x="7236296" y="3933056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/>
          <p:nvPr/>
        </p:nvGrpSpPr>
        <p:grpSpPr bwMode="auto">
          <a:xfrm>
            <a:off x="4173322" y="4902529"/>
            <a:ext cx="4863174" cy="1281939"/>
            <a:chOff x="4173319" y="4902543"/>
            <a:chExt cx="4863204" cy="1281945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4173319" y="4902543"/>
              <a:ext cx="4863204" cy="1281945"/>
              <a:chOff x="4173319" y="4902543"/>
              <a:chExt cx="4863204" cy="1281945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4173319" y="4902543"/>
                <a:ext cx="571504" cy="571505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</p:cNvCxnSpPr>
              <p:nvPr/>
            </p:nvCxnSpPr>
            <p:spPr bwMode="auto">
              <a:xfrm>
                <a:off x="4684744" y="5363583"/>
                <a:ext cx="1471441" cy="513707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6004181" y="5661266"/>
                <a:ext cx="3032342" cy="523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Posição do Sol</a:t>
                </a: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4387634" y="5116857"/>
              <a:ext cx="142876" cy="142877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4716016" y="3561968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4644008" y="5202912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" name="Grupo 37"/>
          <p:cNvGrpSpPr/>
          <p:nvPr/>
        </p:nvGrpSpPr>
        <p:grpSpPr bwMode="auto">
          <a:xfrm>
            <a:off x="1619672" y="836713"/>
            <a:ext cx="7200801" cy="5040559"/>
            <a:chOff x="1619645" y="980713"/>
            <a:chExt cx="7200832" cy="5040549"/>
          </a:xfrm>
        </p:grpSpPr>
        <p:grpSp>
          <p:nvGrpSpPr>
            <p:cNvPr id="5" name="Grupo 13"/>
            <p:cNvGrpSpPr/>
            <p:nvPr/>
          </p:nvGrpSpPr>
          <p:grpSpPr bwMode="auto">
            <a:xfrm>
              <a:off x="3113818" y="980713"/>
              <a:ext cx="5706659" cy="2243742"/>
              <a:chOff x="2961406" y="4695494"/>
              <a:chExt cx="5706693" cy="2243750"/>
            </a:xfrm>
          </p:grpSpPr>
          <p:cxnSp>
            <p:nvCxnSpPr>
              <p:cNvPr id="17423" name="Conector reto 5"/>
              <p:cNvCxnSpPr>
                <a:cxnSpLocks noChangeShapeType="1"/>
                <a:stCxn id="17421" idx="3"/>
                <a:endCxn id="17425" idx="2"/>
              </p:cNvCxnSpPr>
              <p:nvPr/>
            </p:nvCxnSpPr>
            <p:spPr bwMode="auto">
              <a:xfrm flipV="1">
                <a:off x="2961406" y="5218714"/>
                <a:ext cx="4266521" cy="1720530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25" name="CaixaDeTexto 12"/>
              <p:cNvSpPr txBox="1">
                <a:spLocks noChangeArrowheads="1"/>
              </p:cNvSpPr>
              <p:nvPr/>
            </p:nvSpPr>
            <p:spPr bwMode="auto">
              <a:xfrm>
                <a:off x="5787753" y="4695494"/>
                <a:ext cx="288034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Braços espirais</a:t>
                </a:r>
              </a:p>
            </p:txBody>
          </p:sp>
        </p:grpSp>
        <p:cxnSp>
          <p:nvCxnSpPr>
            <p:cNvPr id="17420" name="Conector reto 5"/>
            <p:cNvCxnSpPr>
              <a:cxnSpLocks noChangeShapeType="1"/>
            </p:cNvCxnSpPr>
            <p:nvPr/>
          </p:nvCxnSpPr>
          <p:spPr bwMode="auto">
            <a:xfrm flipV="1">
              <a:off x="6084160" y="1484770"/>
              <a:ext cx="1280741" cy="1512162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7421" name="Forma livre 40"/>
            <p:cNvSpPr>
              <a:spLocks noChangeArrowheads="1"/>
            </p:cNvSpPr>
            <p:nvPr/>
          </p:nvSpPr>
          <p:spPr bwMode="auto">
            <a:xfrm>
              <a:off x="2771778" y="2564885"/>
              <a:ext cx="4104474" cy="3456377"/>
            </a:xfrm>
            <a:custGeom>
              <a:avLst/>
              <a:gdLst>
                <a:gd name="T0" fmla="*/ 1849275 w 3193575"/>
                <a:gd name="T1" fmla="*/ 475396 h 2777319"/>
                <a:gd name="T2" fmla="*/ 1480785 w 3193575"/>
                <a:gd name="T3" fmla="*/ 134202 h 2777319"/>
                <a:gd name="T4" fmla="*/ 825689 w 3193575"/>
                <a:gd name="T5" fmla="*/ 65964 h 2777319"/>
                <a:gd name="T6" fmla="*/ 266131 w 3193575"/>
                <a:gd name="T7" fmla="*/ 529987 h 2777319"/>
                <a:gd name="T8" fmla="*/ 47767 w 3193575"/>
                <a:gd name="T9" fmla="*/ 1403448 h 2777319"/>
                <a:gd name="T10" fmla="*/ 552734 w 3193575"/>
                <a:gd name="T11" fmla="*/ 2304197 h 2777319"/>
                <a:gd name="T12" fmla="*/ 1235126 w 3193575"/>
                <a:gd name="T13" fmla="*/ 2713629 h 2777319"/>
                <a:gd name="T14" fmla="*/ 2395181 w 3193575"/>
                <a:gd name="T15" fmla="*/ 2686335 h 2777319"/>
                <a:gd name="T16" fmla="*/ 3077569 w 3193575"/>
                <a:gd name="T17" fmla="*/ 2304197 h 2777319"/>
                <a:gd name="T18" fmla="*/ 3091217 w 3193575"/>
                <a:gd name="T19" fmla="*/ 2290549 h 2777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3575"/>
                <a:gd name="T31" fmla="*/ 0 h 2777319"/>
                <a:gd name="T32" fmla="*/ 3193575 w 3193575"/>
                <a:gd name="T33" fmla="*/ 2777319 h 2777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3575" h="2777319">
                  <a:moveTo>
                    <a:pt x="1849271" y="475396"/>
                  </a:moveTo>
                  <a:cubicBezTo>
                    <a:pt x="1750324" y="338918"/>
                    <a:pt x="1651378" y="202441"/>
                    <a:pt x="1480781" y="134202"/>
                  </a:cubicBezTo>
                  <a:cubicBezTo>
                    <a:pt x="1310184" y="65963"/>
                    <a:pt x="1028131" y="0"/>
                    <a:pt x="825689" y="65964"/>
                  </a:cubicBezTo>
                  <a:cubicBezTo>
                    <a:pt x="623247" y="131928"/>
                    <a:pt x="395785" y="307074"/>
                    <a:pt x="266131" y="529987"/>
                  </a:cubicBezTo>
                  <a:cubicBezTo>
                    <a:pt x="136477" y="752900"/>
                    <a:pt x="0" y="1107743"/>
                    <a:pt x="47767" y="1403444"/>
                  </a:cubicBezTo>
                  <a:cubicBezTo>
                    <a:pt x="95534" y="1699146"/>
                    <a:pt x="354842" y="2085832"/>
                    <a:pt x="552734" y="2304196"/>
                  </a:cubicBezTo>
                  <a:cubicBezTo>
                    <a:pt x="750626" y="2522560"/>
                    <a:pt x="928048" y="2649939"/>
                    <a:pt x="1235122" y="2713629"/>
                  </a:cubicBezTo>
                  <a:cubicBezTo>
                    <a:pt x="1542196" y="2777319"/>
                    <a:pt x="2088107" y="2754573"/>
                    <a:pt x="2395181" y="2686334"/>
                  </a:cubicBezTo>
                  <a:cubicBezTo>
                    <a:pt x="2702256" y="2618095"/>
                    <a:pt x="2961563" y="2370160"/>
                    <a:pt x="3077569" y="2304196"/>
                  </a:cubicBezTo>
                  <a:cubicBezTo>
                    <a:pt x="3193575" y="2238232"/>
                    <a:pt x="3142396" y="2264390"/>
                    <a:pt x="3091217" y="2290549"/>
                  </a:cubicBezTo>
                </a:path>
              </a:pathLst>
            </a:custGeom>
            <a:noFill/>
            <a:ln w="25400" algn="ctr">
              <a:solidFill>
                <a:schemeClr val="bg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7422" name="Forma livre 41"/>
            <p:cNvSpPr>
              <a:spLocks noChangeArrowheads="1"/>
            </p:cNvSpPr>
            <p:nvPr/>
          </p:nvSpPr>
          <p:spPr bwMode="auto">
            <a:xfrm>
              <a:off x="1619645" y="1268746"/>
              <a:ext cx="4536524" cy="3672398"/>
            </a:xfrm>
            <a:custGeom>
              <a:avLst/>
              <a:gdLst>
                <a:gd name="T0" fmla="*/ 1842447 w 3734936"/>
                <a:gd name="T1" fmla="*/ 2495266 h 2852382"/>
                <a:gd name="T2" fmla="*/ 1992573 w 3734936"/>
                <a:gd name="T3" fmla="*/ 2659038 h 2852382"/>
                <a:gd name="T4" fmla="*/ 2306470 w 3734936"/>
                <a:gd name="T5" fmla="*/ 2809164 h 2852382"/>
                <a:gd name="T6" fmla="*/ 2852382 w 3734936"/>
                <a:gd name="T7" fmla="*/ 2809164 h 2852382"/>
                <a:gd name="T8" fmla="*/ 3289110 w 3734936"/>
                <a:gd name="T9" fmla="*/ 2549856 h 2852382"/>
                <a:gd name="T10" fmla="*/ 3671246 w 3734936"/>
                <a:gd name="T11" fmla="*/ 2085833 h 2852382"/>
                <a:gd name="T12" fmla="*/ 3671246 w 3734936"/>
                <a:gd name="T13" fmla="*/ 1403445 h 2852382"/>
                <a:gd name="T14" fmla="*/ 3548418 w 3734936"/>
                <a:gd name="T15" fmla="*/ 1075899 h 2852382"/>
                <a:gd name="T16" fmla="*/ 3261814 w 3734936"/>
                <a:gd name="T17" fmla="*/ 557284 h 2852382"/>
                <a:gd name="T18" fmla="*/ 2483892 w 3734936"/>
                <a:gd name="T19" fmla="*/ 65964 h 2852382"/>
                <a:gd name="T20" fmla="*/ 1228298 w 3734936"/>
                <a:gd name="T21" fmla="*/ 161499 h 2852382"/>
                <a:gd name="T22" fmla="*/ 313898 w 3734936"/>
                <a:gd name="T23" fmla="*/ 857535 h 2852382"/>
                <a:gd name="T24" fmla="*/ 0 w 3734936"/>
                <a:gd name="T25" fmla="*/ 1335206 h 2852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936"/>
                <a:gd name="T40" fmla="*/ 0 h 2852382"/>
                <a:gd name="T41" fmla="*/ 3734936 w 3734936"/>
                <a:gd name="T42" fmla="*/ 2852382 h 2852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936" h="2852382">
                  <a:moveTo>
                    <a:pt x="1842447" y="2495266"/>
                  </a:moveTo>
                  <a:cubicBezTo>
                    <a:pt x="1878841" y="2550994"/>
                    <a:pt x="1915236" y="2606723"/>
                    <a:pt x="1992573" y="2659039"/>
                  </a:cubicBezTo>
                  <a:cubicBezTo>
                    <a:pt x="2069910" y="2711355"/>
                    <a:pt x="2163170" y="2784143"/>
                    <a:pt x="2306471" y="2809164"/>
                  </a:cubicBezTo>
                  <a:cubicBezTo>
                    <a:pt x="2449772" y="2834185"/>
                    <a:pt x="2688609" y="2852382"/>
                    <a:pt x="2852382" y="2809164"/>
                  </a:cubicBezTo>
                  <a:cubicBezTo>
                    <a:pt x="3016155" y="2765946"/>
                    <a:pt x="3152633" y="2670412"/>
                    <a:pt x="3289110" y="2549857"/>
                  </a:cubicBezTo>
                  <a:cubicBezTo>
                    <a:pt x="3425587" y="2429302"/>
                    <a:pt x="3607558" y="2276902"/>
                    <a:pt x="3671247" y="2085833"/>
                  </a:cubicBezTo>
                  <a:cubicBezTo>
                    <a:pt x="3734936" y="1894764"/>
                    <a:pt x="3691718" y="1571767"/>
                    <a:pt x="3671247" y="1403445"/>
                  </a:cubicBezTo>
                  <a:cubicBezTo>
                    <a:pt x="3650776" y="1235123"/>
                    <a:pt x="3616657" y="1216926"/>
                    <a:pt x="3548418" y="1075899"/>
                  </a:cubicBezTo>
                  <a:cubicBezTo>
                    <a:pt x="3480179" y="934872"/>
                    <a:pt x="3439236" y="725607"/>
                    <a:pt x="3261815" y="557284"/>
                  </a:cubicBezTo>
                  <a:cubicBezTo>
                    <a:pt x="3084394" y="388961"/>
                    <a:pt x="2822812" y="131928"/>
                    <a:pt x="2483892" y="65964"/>
                  </a:cubicBezTo>
                  <a:cubicBezTo>
                    <a:pt x="2144973" y="0"/>
                    <a:pt x="1589964" y="29571"/>
                    <a:pt x="1228298" y="161499"/>
                  </a:cubicBezTo>
                  <a:cubicBezTo>
                    <a:pt x="866632" y="293427"/>
                    <a:pt x="518614" y="661917"/>
                    <a:pt x="313898" y="857535"/>
                  </a:cubicBezTo>
                  <a:cubicBezTo>
                    <a:pt x="109182" y="1053153"/>
                    <a:pt x="54591" y="1194179"/>
                    <a:pt x="0" y="1335206"/>
                  </a:cubicBezTo>
                </a:path>
              </a:pathLst>
            </a:custGeom>
            <a:noFill/>
            <a:ln w="25400" algn="ctr">
              <a:solidFill>
                <a:schemeClr val="bg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0" y="-99392"/>
            <a:ext cx="9144000" cy="7056784"/>
          </a:xfrm>
          <a:prstGeom prst="ellipse">
            <a:avLst/>
          </a:prstGeom>
          <a:gradFill>
            <a:gsLst>
              <a:gs pos="18000">
                <a:schemeClr val="bg1">
                  <a:alpha val="0"/>
                </a:schemeClr>
              </a:gs>
              <a:gs pos="91000">
                <a:srgbClr val="7030A0">
                  <a:alpha val="52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 rot="3380">
            <a:off x="2989064" y="2231095"/>
            <a:ext cx="3096412" cy="2522969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C00000">
                  <a:alpha val="56000"/>
                </a:srgbClr>
              </a:gs>
              <a:gs pos="100000">
                <a:schemeClr val="tx1">
                  <a:alpha val="0"/>
                </a:schemeClr>
              </a:gs>
              <a:gs pos="95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Silva/CDA/CDCC/USP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0" y="3140968"/>
            <a:ext cx="9144000" cy="720080"/>
          </a:xfrm>
          <a:prstGeom prst="ellipse">
            <a:avLst/>
          </a:prstGeom>
          <a:gradFill>
            <a:gsLst>
              <a:gs pos="9000">
                <a:schemeClr val="bg1"/>
              </a:gs>
              <a:gs pos="49000">
                <a:srgbClr val="FFC000"/>
              </a:gs>
              <a:gs pos="100000">
                <a:schemeClr val="tx1">
                  <a:alpha val="0"/>
                </a:schemeClr>
              </a:gs>
              <a:gs pos="77000">
                <a:srgbClr val="9933FF">
                  <a:alpha val="7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 bwMode="auto">
          <a:xfrm rot="3380">
            <a:off x="3564514" y="2853909"/>
            <a:ext cx="1978485" cy="1272991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FFC000"/>
              </a:gs>
              <a:gs pos="100000">
                <a:schemeClr val="tx1">
                  <a:alpha val="0"/>
                </a:schemeClr>
              </a:gs>
              <a:gs pos="78000">
                <a:srgbClr val="FF0000">
                  <a:alpha val="3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-3492896" y="3331592"/>
            <a:ext cx="15265696" cy="360040"/>
          </a:xfrm>
          <a:prstGeom prst="rect">
            <a:avLst/>
          </a:prstGeom>
          <a:gradFill flip="none" rotWithShape="1">
            <a:gsLst>
              <a:gs pos="11000">
                <a:schemeClr val="tx1"/>
              </a:gs>
              <a:gs pos="76000">
                <a:schemeClr val="tx1">
                  <a:alpha val="0"/>
                </a:schemeClr>
              </a:gs>
              <a:gs pos="90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5436096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3563888" y="458112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449999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5796136" y="220486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4355976" y="198884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779912" y="285293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2699792" y="24208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2627784" y="450912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6516216" y="443711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5004048" y="134076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3203848" y="16288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5220072" y="52292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419872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6804248" y="23488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5724128" y="41490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4139952" y="155679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Chave esquerda 32"/>
          <p:cNvSpPr>
            <a:spLocks noChangeAspect="1"/>
          </p:cNvSpPr>
          <p:nvPr/>
        </p:nvSpPr>
        <p:spPr bwMode="auto">
          <a:xfrm rot="16200000">
            <a:off x="2892444" y="3210694"/>
            <a:ext cx="571500" cy="2736304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ítulo 3"/>
          <p:cNvSpPr txBox="1">
            <a:spLocks noChangeAspect="1"/>
          </p:cNvSpPr>
          <p:nvPr/>
        </p:nvSpPr>
        <p:spPr bwMode="auto">
          <a:xfrm>
            <a:off x="2411760" y="4660552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Elipse 3"/>
          <p:cNvSpPr>
            <a:spLocks noChangeAspect="1" noChangeArrowheads="1"/>
          </p:cNvSpPr>
          <p:nvPr/>
        </p:nvSpPr>
        <p:spPr bwMode="auto">
          <a:xfrm rot="2270263">
            <a:off x="1669984" y="3343042"/>
            <a:ext cx="288000" cy="288000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Elipse 17"/>
          <p:cNvSpPr>
            <a:spLocks noChangeAspect="1" noChangeArrowheads="1"/>
          </p:cNvSpPr>
          <p:nvPr/>
        </p:nvSpPr>
        <p:spPr bwMode="auto">
          <a:xfrm>
            <a:off x="1759473" y="3429000"/>
            <a:ext cx="108000" cy="108000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37" name="Conector reto 36"/>
          <p:cNvCxnSpPr>
            <a:cxnSpLocks noChangeAspect="1" noChangeShapeType="1"/>
            <a:endCxn id="36" idx="4"/>
          </p:cNvCxnSpPr>
          <p:nvPr/>
        </p:nvCxnSpPr>
        <p:spPr bwMode="auto">
          <a:xfrm flipV="1">
            <a:off x="1811945" y="3537000"/>
            <a:ext cx="1528" cy="72515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2" name="Conector reto 41"/>
          <p:cNvCxnSpPr>
            <a:cxnSpLocks noChangeAspect="1" noChangeShapeType="1"/>
          </p:cNvCxnSpPr>
          <p:nvPr/>
        </p:nvCxnSpPr>
        <p:spPr bwMode="auto">
          <a:xfrm flipV="1">
            <a:off x="4549402" y="3625865"/>
            <a:ext cx="5743" cy="62434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572000" y="745540"/>
            <a:ext cx="4104456" cy="2539444"/>
            <a:chOff x="4572000" y="1177588"/>
            <a:chExt cx="4104456" cy="2539444"/>
          </a:xfrm>
        </p:grpSpPr>
        <p:cxnSp>
          <p:nvCxnSpPr>
            <p:cNvPr id="44" name="Conector reto 5"/>
            <p:cNvCxnSpPr>
              <a:cxnSpLocks noChangeShapeType="1"/>
            </p:cNvCxnSpPr>
            <p:nvPr/>
          </p:nvCxnSpPr>
          <p:spPr bwMode="auto">
            <a:xfrm flipV="1">
              <a:off x="4572000" y="1772816"/>
              <a:ext cx="2664297" cy="1944216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5" name="CaixaDeTexto 12"/>
            <p:cNvSpPr txBox="1">
              <a:spLocks noChangeArrowheads="1"/>
            </p:cNvSpPr>
            <p:nvPr/>
          </p:nvSpPr>
          <p:spPr bwMode="auto">
            <a:xfrm>
              <a:off x="5796137" y="1177588"/>
              <a:ext cx="288031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Bojo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55"/>
          <p:cNvGrpSpPr>
            <a:grpSpLocks noChangeAspect="1"/>
          </p:cNvGrpSpPr>
          <p:nvPr/>
        </p:nvGrpSpPr>
        <p:grpSpPr>
          <a:xfrm>
            <a:off x="5868145" y="4653136"/>
            <a:ext cx="2880319" cy="1440160"/>
            <a:chOff x="5796137" y="602685"/>
            <a:chExt cx="2880319" cy="1440160"/>
          </a:xfrm>
        </p:grpSpPr>
        <p:cxnSp>
          <p:nvCxnSpPr>
            <p:cNvPr id="57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602685"/>
              <a:ext cx="468052" cy="576064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CaixaDeTexto 12"/>
            <p:cNvSpPr txBox="1">
              <a:spLocks noChangeArrowheads="1"/>
            </p:cNvSpPr>
            <p:nvPr/>
          </p:nvSpPr>
          <p:spPr bwMode="auto">
            <a:xfrm>
              <a:off x="5796137" y="1088738"/>
              <a:ext cx="288031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Aglomerados Globulares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6"/>
          <p:cNvGrpSpPr>
            <a:grpSpLocks noChangeAspect="1"/>
          </p:cNvGrpSpPr>
          <p:nvPr/>
        </p:nvGrpSpPr>
        <p:grpSpPr>
          <a:xfrm>
            <a:off x="755576" y="890717"/>
            <a:ext cx="2160240" cy="2466275"/>
            <a:chOff x="5868144" y="1160746"/>
            <a:chExt cx="2160240" cy="2466275"/>
          </a:xfrm>
        </p:grpSpPr>
        <p:cxnSp>
          <p:nvCxnSpPr>
            <p:cNvPr id="68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1754813"/>
              <a:ext cx="1368152" cy="1872208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9" name="CaixaDeTexto 12"/>
            <p:cNvSpPr txBox="1">
              <a:spLocks noChangeArrowheads="1"/>
            </p:cNvSpPr>
            <p:nvPr/>
          </p:nvSpPr>
          <p:spPr bwMode="auto">
            <a:xfrm>
              <a:off x="5868144" y="116074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Disco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Conector reto 5"/>
          <p:cNvCxnSpPr>
            <a:cxnSpLocks noChangeAspect="1" noChangeShapeType="1"/>
          </p:cNvCxnSpPr>
          <p:nvPr/>
        </p:nvCxnSpPr>
        <p:spPr bwMode="auto">
          <a:xfrm flipV="1">
            <a:off x="3563888" y="1430780"/>
            <a:ext cx="504056" cy="2070228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73" name="CaixaDeTexto 12"/>
          <p:cNvSpPr txBox="1">
            <a:spLocks noChangeAspect="1" noChangeArrowheads="1"/>
          </p:cNvSpPr>
          <p:nvPr/>
        </p:nvSpPr>
        <p:spPr bwMode="auto">
          <a:xfrm>
            <a:off x="3275856" y="836712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Gás e Poeira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6956648" y="25012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7668344" y="206084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4716016" y="60212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1331640" y="26536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6228184" y="6926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738031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1475656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" name="Conector reto 5"/>
          <p:cNvCxnSpPr>
            <a:cxnSpLocks noChangeAspect="1" noChangeShapeType="1"/>
          </p:cNvCxnSpPr>
          <p:nvPr/>
        </p:nvCxnSpPr>
        <p:spPr bwMode="auto">
          <a:xfrm flipV="1">
            <a:off x="1115616" y="4293096"/>
            <a:ext cx="216024" cy="1152128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86" name="CaixaDeTexto 12"/>
          <p:cNvSpPr txBox="1">
            <a:spLocks noChangeAspect="1" noChangeArrowheads="1"/>
          </p:cNvSpPr>
          <p:nvPr/>
        </p:nvSpPr>
        <p:spPr bwMode="auto">
          <a:xfrm>
            <a:off x="323528" y="5427221"/>
            <a:ext cx="165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Halo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ítulo 1"/>
          <p:cNvSpPr txBox="1"/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Via Láctea: estrutura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ldLvl="0" animBg="1"/>
      <p:bldP spid="34" grpId="0"/>
      <p:bldP spid="35" grpId="0" bldLvl="0" animBg="1"/>
      <p:bldP spid="36" grpId="0" bldLvl="0" animBg="1"/>
      <p:bldP spid="7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Outras galáxias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9144000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Classificação </a:t>
            </a:r>
            <a:b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de Hubble</a:t>
            </a:r>
          </a:p>
        </p:txBody>
      </p:sp>
      <p:sp>
        <p:nvSpPr>
          <p:cNvPr id="8" name="Chave esquerda 7"/>
          <p:cNvSpPr/>
          <p:nvPr/>
        </p:nvSpPr>
        <p:spPr bwMode="auto">
          <a:xfrm rot="5400000" flipH="1">
            <a:off x="2250281" y="2893219"/>
            <a:ext cx="714375" cy="3500438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Título 3"/>
          <p:cNvSpPr txBox="1"/>
          <p:nvPr/>
        </p:nvSpPr>
        <p:spPr bwMode="auto">
          <a:xfrm>
            <a:off x="2000250" y="4786313"/>
            <a:ext cx="17145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</a:p>
        </p:txBody>
      </p:sp>
      <p:sp>
        <p:nvSpPr>
          <p:cNvPr id="10" name="Chave esquerda 9"/>
          <p:cNvSpPr/>
          <p:nvPr/>
        </p:nvSpPr>
        <p:spPr bwMode="auto">
          <a:xfrm rot="13679217" flipH="1">
            <a:off x="6412706" y="-127793"/>
            <a:ext cx="714375" cy="25193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have esquerda 10"/>
          <p:cNvSpPr/>
          <p:nvPr/>
        </p:nvSpPr>
        <p:spPr bwMode="auto">
          <a:xfrm rot="7975277" flipH="1">
            <a:off x="6422231" y="4493420"/>
            <a:ext cx="714375" cy="26717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Título 3"/>
          <p:cNvSpPr txBox="1"/>
          <p:nvPr/>
        </p:nvSpPr>
        <p:spPr bwMode="auto">
          <a:xfrm>
            <a:off x="5357813" y="5715000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 </a:t>
            </a:r>
          </a:p>
        </p:txBody>
      </p:sp>
      <p:sp>
        <p:nvSpPr>
          <p:cNvPr id="13" name="Título 3"/>
          <p:cNvSpPr txBox="1"/>
          <p:nvPr/>
        </p:nvSpPr>
        <p:spPr bwMode="auto">
          <a:xfrm>
            <a:off x="5857875" y="142875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</a:p>
        </p:txBody>
      </p:sp>
      <p:sp>
        <p:nvSpPr>
          <p:cNvPr id="16" name="Título 3"/>
          <p:cNvSpPr txBox="1"/>
          <p:nvPr/>
        </p:nvSpPr>
        <p:spPr bwMode="auto">
          <a:xfrm>
            <a:off x="7429500" y="3214688"/>
            <a:ext cx="1928813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irregulares</a:t>
            </a:r>
          </a:p>
        </p:txBody>
      </p:sp>
      <p:grpSp>
        <p:nvGrpSpPr>
          <p:cNvPr id="2" name="Grupo 20"/>
          <p:cNvGrpSpPr/>
          <p:nvPr/>
        </p:nvGrpSpPr>
        <p:grpSpPr bwMode="auto">
          <a:xfrm>
            <a:off x="3500438" y="1857375"/>
            <a:ext cx="2500312" cy="2071688"/>
            <a:chOff x="3500430" y="1857370"/>
            <a:chExt cx="2500330" cy="2071696"/>
          </a:xfrm>
        </p:grpSpPr>
        <p:sp>
          <p:nvSpPr>
            <p:cNvPr id="17" name="Elipse 16"/>
            <p:cNvSpPr/>
            <p:nvPr/>
          </p:nvSpPr>
          <p:spPr bwMode="auto">
            <a:xfrm>
              <a:off x="5000628" y="2928937"/>
              <a:ext cx="1000132" cy="1000129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" name="Título 3"/>
            <p:cNvSpPr txBox="1"/>
            <p:nvPr/>
          </p:nvSpPr>
          <p:spPr bwMode="auto">
            <a:xfrm>
              <a:off x="3500430" y="1857370"/>
              <a:ext cx="1928826" cy="642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lenticulares</a:t>
              </a:r>
            </a:p>
          </p:txBody>
        </p:sp>
        <p:cxnSp>
          <p:nvCxnSpPr>
            <p:cNvPr id="20" name="Conector de seta reta 19"/>
            <p:cNvCxnSpPr>
              <a:stCxn id="17" idx="1"/>
              <a:endCxn id="18" idx="2"/>
            </p:cNvCxnSpPr>
            <p:nvPr/>
          </p:nvCxnSpPr>
          <p:spPr bwMode="auto">
            <a:xfrm rot="16200000" flipV="1">
              <a:off x="4518819" y="2447128"/>
              <a:ext cx="574677" cy="681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5" name="Retângulo 14"/>
          <p:cNvSpPr/>
          <p:nvPr/>
        </p:nvSpPr>
        <p:spPr>
          <a:xfrm>
            <a:off x="0" y="6519446"/>
            <a:ext cx="2842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Fahad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Sulehna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 bldLvl="0" animBg="1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 l="23622" t="10697" r="25394" b="13371"/>
          <a:stretch>
            <a:fillRect/>
          </a:stretch>
        </p:blipFill>
        <p:spPr bwMode="auto">
          <a:xfrm>
            <a:off x="0" y="0"/>
            <a:ext cx="29189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8072" y="292494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M87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E0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M87: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M49 2MASS/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Caltech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Universidade de Massachusetts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M59: NOAO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579" name="Picture 3" descr="H:\3-palestra-UNESP-23fev17\M59-E5.jpg"/>
          <p:cNvPicPr>
            <a:picLocks noChangeAspect="1" noChangeArrowheads="1"/>
          </p:cNvPicPr>
          <p:nvPr/>
        </p:nvPicPr>
        <p:blipFill>
          <a:blip r:embed="rId4" cstate="print">
            <a:lum contrast="17000"/>
          </a:blip>
          <a:srcRect l="6366" r="3978"/>
          <a:stretch>
            <a:fillRect/>
          </a:stretch>
        </p:blipFill>
        <p:spPr bwMode="auto">
          <a:xfrm>
            <a:off x="6156176" y="3212976"/>
            <a:ext cx="2890542" cy="2884559"/>
          </a:xfrm>
          <a:prstGeom prst="rect">
            <a:avLst/>
          </a:prstGeom>
          <a:noFill/>
        </p:spPr>
      </p:pic>
      <p:pic>
        <p:nvPicPr>
          <p:cNvPr id="152580" name="Picture 4" descr="H:\3-palestra-UNESP-23fev17\M49-E2.jpg"/>
          <p:cNvPicPr>
            <a:picLocks noChangeAspect="1" noChangeArrowheads="1"/>
          </p:cNvPicPr>
          <p:nvPr/>
        </p:nvPicPr>
        <p:blipFill>
          <a:blip r:embed="rId5" cstate="print">
            <a:lum contrast="35000"/>
          </a:blip>
          <a:srcRect l="18674" t="21260" r="20914" b="31299"/>
          <a:stretch>
            <a:fillRect/>
          </a:stretch>
        </p:blipFill>
        <p:spPr bwMode="auto">
          <a:xfrm>
            <a:off x="3131840" y="1988840"/>
            <a:ext cx="2911793" cy="289192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44416" y="494116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M49: E2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84776" y="621814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M59: E5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vin.edu/academic/phys/observatory/images/Astr212.Spring2007/VanderTuig-NGC3115-IR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411760" y="1512168"/>
            <a:ext cx="4149079" cy="41490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9350" y="404664"/>
            <a:ext cx="521493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3115: lenticular (S0)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65" y="6565900"/>
            <a:ext cx="90722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+mn-ea"/>
              </a:rPr>
              <a:t>http://www.calvin.edu/academic/phys/observatory/images/Astr212.Spring2007/VanderTuig.html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35896" y="20416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2997: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02" name="Picture 2" descr="H:\3-palestra-UNESP-23fev17\M81-Sa.jpg"/>
          <p:cNvPicPr>
            <a:picLocks noChangeAspect="1" noChangeArrowheads="1"/>
          </p:cNvPicPr>
          <p:nvPr/>
        </p:nvPicPr>
        <p:blipFill>
          <a:blip r:embed="rId3" cstate="print"/>
          <a:srcRect l="12918" t="9227" r="5167" b="7013"/>
          <a:stretch>
            <a:fillRect/>
          </a:stretch>
        </p:blipFill>
        <p:spPr bwMode="auto">
          <a:xfrm>
            <a:off x="119582" y="713735"/>
            <a:ext cx="2956175" cy="3022758"/>
          </a:xfrm>
          <a:prstGeom prst="rect">
            <a:avLst/>
          </a:prstGeom>
          <a:noFill/>
        </p:spPr>
      </p:pic>
      <p:pic>
        <p:nvPicPr>
          <p:cNvPr id="153604" name="Picture 4" descr="H:\3-palestra-UNESP-23fev17\NGC-2997-Sc.jpg"/>
          <p:cNvPicPr>
            <a:picLocks noChangeAspect="1" noChangeArrowheads="1"/>
          </p:cNvPicPr>
          <p:nvPr/>
        </p:nvPicPr>
        <p:blipFill>
          <a:blip r:embed="rId4" cstate="print"/>
          <a:srcRect l="1181" r="886"/>
          <a:stretch>
            <a:fillRect/>
          </a:stretch>
        </p:blipFill>
        <p:spPr bwMode="auto">
          <a:xfrm rot="16200000">
            <a:off x="6248155" y="3956759"/>
            <a:ext cx="2865602" cy="2887210"/>
          </a:xfrm>
          <a:prstGeom prst="rect">
            <a:avLst/>
          </a:prstGeom>
          <a:noFill/>
        </p:spPr>
      </p:pic>
      <p:pic>
        <p:nvPicPr>
          <p:cNvPr id="153605" name="Picture 5" descr="H:\3-palestra-UNESP-23fev17\M51-Sb.jpg"/>
          <p:cNvPicPr>
            <a:picLocks noChangeAspect="1" noChangeArrowheads="1"/>
          </p:cNvPicPr>
          <p:nvPr/>
        </p:nvPicPr>
        <p:blipFill>
          <a:blip r:embed="rId5" cstate="print"/>
          <a:srcRect r="25995"/>
          <a:stretch>
            <a:fillRect/>
          </a:stretch>
        </p:blipFill>
        <p:spPr bwMode="auto">
          <a:xfrm rot="16200000">
            <a:off x="3251812" y="2563680"/>
            <a:ext cx="2905588" cy="2857500"/>
          </a:xfrm>
          <a:prstGeom prst="rect">
            <a:avLst/>
          </a:prstGeom>
          <a:noFill/>
        </p:spPr>
      </p:pic>
      <p:sp>
        <p:nvSpPr>
          <p:cNvPr id="14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Users\CDA\Documents\Andre\PALESTRA-UNESP-23fev17\material-auxiliar\M61-SBc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 l="11879" t="10259" r="11069" b="13228"/>
          <a:stretch>
            <a:fillRect/>
          </a:stretch>
        </p:blipFill>
        <p:spPr bwMode="auto">
          <a:xfrm>
            <a:off x="6288160" y="3941286"/>
            <a:ext cx="2876968" cy="2856843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4067944" y="260648"/>
            <a:ext cx="446449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M95: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M61: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6" name="Picture 2" descr="C:\Users\CDA\Documents\Andre\PALESTRA-UNESP-23fev17\material-auxiliar\M95-SBa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90" t="22849" r="3780" b="17180"/>
          <a:stretch>
            <a:fillRect/>
          </a:stretch>
        </p:blipFill>
        <p:spPr bwMode="auto">
          <a:xfrm>
            <a:off x="0" y="764704"/>
            <a:ext cx="2896382" cy="2893258"/>
          </a:xfrm>
          <a:prstGeom prst="rect">
            <a:avLst/>
          </a:prstGeom>
          <a:noFill/>
        </p:spPr>
      </p:pic>
      <p:pic>
        <p:nvPicPr>
          <p:cNvPr id="154627" name="Picture 3" descr="C:\Users\CDA\Documents\Andre\PALESTRA-UNESP-23fev17\material-auxiliar\NGC-1365-SBb.jpg"/>
          <p:cNvPicPr>
            <a:picLocks noChangeAspect="1" noChangeArrowheads="1"/>
          </p:cNvPicPr>
          <p:nvPr/>
        </p:nvPicPr>
        <p:blipFill>
          <a:blip r:embed="rId5" cstate="print">
            <a:lum contrast="23000"/>
          </a:blip>
          <a:srcRect r="2618" b="10747"/>
          <a:stretch>
            <a:fillRect/>
          </a:stretch>
        </p:blipFill>
        <p:spPr bwMode="auto">
          <a:xfrm>
            <a:off x="3190600" y="2564904"/>
            <a:ext cx="2677544" cy="2690667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1844824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1365: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CDA\Documents\Andre\PALESTRA-UNESP-23fev17\material-auxiliar\M81-Grand-Design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 rot="5400000">
            <a:off x="837551" y="2574871"/>
            <a:ext cx="4392488" cy="2932393"/>
          </a:xfrm>
          <a:prstGeom prst="rect">
            <a:avLst/>
          </a:prstGeom>
          <a:noFill/>
        </p:spPr>
      </p:pic>
      <p:pic>
        <p:nvPicPr>
          <p:cNvPr id="152579" name="Picture 3" descr="C:\Users\CDA\Documents\Andre\PALESTRA-UNESP-23fev17\material-auxiliar\NGC-7793-floculenta.JPG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 rot="5400000">
            <a:off x="4063774" y="2560734"/>
            <a:ext cx="5256583" cy="281665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260648"/>
            <a:ext cx="9144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grand-design</a:t>
            </a: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floculentas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67045"/>
            <a:ext cx="500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</a:t>
            </a:r>
            <a:r>
              <a:rPr lang="it-IT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Subaru Telescope (NAOJ),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7793: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41044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grand-design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1394773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7793: </a:t>
            </a: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floculenta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cdn.spacetelescope.org/archives/images/screen/heic0411d.jpg"/>
          <p:cNvPicPr>
            <a:picLocks noChangeAspect="1" noChangeArrowheads="1"/>
          </p:cNvPicPr>
          <p:nvPr/>
        </p:nvPicPr>
        <p:blipFill>
          <a:blip r:embed="rId3" cstate="print">
            <a:lum contrast="34000"/>
          </a:blip>
          <a:srcRect l="15059" t="8259" r="12402" b="11233"/>
          <a:stretch>
            <a:fillRect/>
          </a:stretch>
        </p:blipFill>
        <p:spPr bwMode="auto">
          <a:xfrm>
            <a:off x="4499992" y="2276872"/>
            <a:ext cx="3887752" cy="3856366"/>
          </a:xfrm>
          <a:prstGeom prst="rect">
            <a:avLst/>
          </a:prstGeom>
          <a:noFill/>
        </p:spPr>
      </p:pic>
      <p:pic>
        <p:nvPicPr>
          <p:cNvPr id="32770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4" cstate="print">
            <a:lum contrast="22000"/>
          </a:blip>
          <a:srcRect l="12180" r="7972" b="2062"/>
          <a:stretch>
            <a:fillRect/>
          </a:stretch>
        </p:blipFill>
        <p:spPr bwMode="auto">
          <a:xfrm rot="5400000">
            <a:off x="232712" y="2727729"/>
            <a:ext cx="3616372" cy="2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5374" y="406405"/>
            <a:ext cx="521493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Irregulares (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Irr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NGC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4449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5976" y="1268760"/>
            <a:ext cx="43924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 Nuvem de Magalhães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 Via Láctea como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vista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 Grupo Local de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galáxias e além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/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Grupo Local de Galáxias</a:t>
            </a:r>
            <a: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/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323528" y="2428875"/>
            <a:ext cx="3890144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2,2 </a:t>
            </a: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milhões de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</p:txBody>
      </p:sp>
      <p:grpSp>
        <p:nvGrpSpPr>
          <p:cNvPr id="2" name="Grupo 6"/>
          <p:cNvGrpSpPr/>
          <p:nvPr/>
        </p:nvGrpSpPr>
        <p:grpSpPr bwMode="auto">
          <a:xfrm>
            <a:off x="500062" y="714375"/>
            <a:ext cx="5643563" cy="1000125"/>
            <a:chOff x="500033" y="714356"/>
            <a:chExt cx="5643603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Título 3"/>
            <p:cNvSpPr txBox="1"/>
            <p:nvPr/>
          </p:nvSpPr>
          <p:spPr bwMode="auto">
            <a:xfrm>
              <a:off x="500033" y="714356"/>
              <a:ext cx="2631797" cy="642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3131830" y="1022738"/>
              <a:ext cx="204987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/>
          <p:nvPr/>
        </p:nvGrpSpPr>
        <p:grpSpPr bwMode="auto">
          <a:xfrm>
            <a:off x="571500" y="3857624"/>
            <a:ext cx="6715126" cy="1214439"/>
            <a:chOff x="-571536" y="714355"/>
            <a:chExt cx="6715173" cy="1214441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" name="Título 3"/>
            <p:cNvSpPr txBox="1"/>
            <p:nvPr/>
          </p:nvSpPr>
          <p:spPr bwMode="auto">
            <a:xfrm>
              <a:off x="-571536" y="1285857"/>
              <a:ext cx="2488349" cy="642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flipH="1">
              <a:off x="1916813" y="1568017"/>
              <a:ext cx="3373157" cy="39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-1" y="764705"/>
            <a:ext cx="91757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/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Galáxias do GL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5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B.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Binggeli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extraído de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Sparke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Gallagher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(2007)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anã esferoidal 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4248472" cy="457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Universidade de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Bonn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1071563" y="928688"/>
            <a:ext cx="71437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/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52 milhões de a.l.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709025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superaglomerado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local de galáxias</a:t>
            </a:r>
            <a:endParaRPr lang="pt-BR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2875" y="249238"/>
            <a:ext cx="90011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Estrutura em grande escala </a:t>
            </a:r>
          </a:p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do Universo</a:t>
            </a:r>
            <a:endParaRPr lang="pt-BR" sz="8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http://www.mpa-garching.mpg.de</a:t>
            </a:r>
          </a:p>
        </p:txBody>
      </p:sp>
      <p:sp>
        <p:nvSpPr>
          <p:cNvPr id="6" name="Chave esquerda 5"/>
          <p:cNvSpPr/>
          <p:nvPr/>
        </p:nvSpPr>
        <p:spPr bwMode="auto">
          <a:xfrm rot="5400000" flipH="1">
            <a:off x="4326255" y="1024255"/>
            <a:ext cx="468630" cy="2992120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064193" y="2754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1,6 bilhões de a.l.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795338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Escala de tamanhos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2" y="6536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jacknjellify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http://www.youtube.com/watch?v=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OD-fpsHQCFg&amp;list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=UUeKLuqGciqZZ5RFYk5CbqXg</a:t>
            </a:r>
            <a:endParaRPr lang="pt-BR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534462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http://apod.nasa.gov/apod/ap100823.html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capturingthenight.com/blog/wp-content/uploads/2013/02/slide61.jpg"/>
          <p:cNvPicPr>
            <a:picLocks noChangeAspect="1" noChangeArrowheads="1"/>
          </p:cNvPicPr>
          <p:nvPr/>
        </p:nvPicPr>
        <p:blipFill>
          <a:blip r:embed="rId2" cstate="print"/>
          <a:srcRect l="4724" r="4724"/>
          <a:stretch>
            <a:fillRect/>
          </a:stretch>
        </p:blipFill>
        <p:spPr bwMode="auto">
          <a:xfrm>
            <a:off x="-36512" y="27383"/>
            <a:ext cx="9132417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latin typeface="Century Gothic" panose="020B0502020202020204" pitchFamily="34" charset="0"/>
                <a:hlinkClick r:id="rId3"/>
              </a:rPr>
              <a:t>http://www.capturingthenight.com/</a:t>
            </a: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Via Láctea ou 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828675"/>
            <a:ext cx="6643687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 vista de frente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929313"/>
            <a:ext cx="9001125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2" name="Chave esquerda 11"/>
          <p:cNvSpPr/>
          <p:nvPr/>
        </p:nvSpPr>
        <p:spPr bwMode="auto">
          <a:xfrm>
            <a:off x="2357438" y="1268760"/>
            <a:ext cx="571500" cy="5374928"/>
          </a:xfrm>
          <a:prstGeom prst="leftBrace">
            <a:avLst>
              <a:gd name="adj1" fmla="val 65650"/>
              <a:gd name="adj2" fmla="val 4646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179512" y="3286125"/>
            <a:ext cx="2320801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100 mil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2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Láctea: vista oblíqua</a:t>
            </a: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3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seria a Via Láctea de perfil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Bruce Hugo e Leslie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Gaul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/Adam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Block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/NOAO/AURA/NSF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0" y="5301208"/>
            <a:ext cx="25912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4565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Estrutura da Galáxia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23</TotalTime>
  <Words>803</Words>
  <Application>Microsoft Office PowerPoint</Application>
  <PresentationFormat>Apresentação na tela (4:3)</PresentationFormat>
  <Paragraphs>120</Paragraphs>
  <Slides>26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 Via Láctea como  vista da Terra</vt:lpstr>
      <vt:lpstr>Apresentação do PowerPoint</vt:lpstr>
      <vt:lpstr>Apresentação do PowerPoint</vt:lpstr>
      <vt:lpstr>Via Láctea ou a Galáxia</vt:lpstr>
      <vt:lpstr>A Via Láctea vista de frente</vt:lpstr>
      <vt:lpstr>A Via Láctea: vista oblíqua</vt:lpstr>
      <vt:lpstr>Como seria a Via Láctea de perfil</vt:lpstr>
      <vt:lpstr>Estrutura da Galáxia</vt:lpstr>
      <vt:lpstr>Via Láctea: estrutura</vt:lpstr>
      <vt:lpstr>Apresentação do PowerPoint</vt:lpstr>
      <vt:lpstr>Outras galáxias</vt:lpstr>
      <vt:lpstr>Classificação  de Hubble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Grupo Local de  galáxias e além</vt:lpstr>
      <vt:lpstr>Apresentação do PowerPoint</vt:lpstr>
      <vt:lpstr>Apresentação do PowerPoint</vt:lpstr>
      <vt:lpstr>A anã esferoidal Ursa Minor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451</cp:revision>
  <cp:lastPrinted>2000-05-01T12:23:00Z</cp:lastPrinted>
  <dcterms:created xsi:type="dcterms:W3CDTF">1995-06-17T23:31:00Z</dcterms:created>
  <dcterms:modified xsi:type="dcterms:W3CDTF">2018-04-18T20:24:23Z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