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961" r:id="rId2"/>
    <p:sldId id="1028" r:id="rId3"/>
    <p:sldId id="1016" r:id="rId4"/>
    <p:sldId id="1017" r:id="rId5"/>
    <p:sldId id="1018" r:id="rId6"/>
    <p:sldId id="1019" r:id="rId7"/>
    <p:sldId id="1020" r:id="rId8"/>
    <p:sldId id="1021" r:id="rId9"/>
    <p:sldId id="1022" r:id="rId10"/>
    <p:sldId id="1023" r:id="rId11"/>
    <p:sldId id="1024" r:id="rId12"/>
    <p:sldId id="1025" r:id="rId13"/>
    <p:sldId id="1026" r:id="rId14"/>
    <p:sldId id="1027" r:id="rId15"/>
    <p:sldId id="996" r:id="rId16"/>
    <p:sldId id="980" r:id="rId17"/>
    <p:sldId id="1001" r:id="rId18"/>
    <p:sldId id="1029" r:id="rId19"/>
  </p:sldIdLst>
  <p:sldSz cx="9144000" cy="6858000" type="screen4x3"/>
  <p:notesSz cx="6858000" cy="8686800"/>
  <p:defaultTextStyle>
    <a:defPPr>
      <a:defRPr lang="pt-BR"/>
    </a:defPPr>
    <a:lvl1pPr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panose="020B0604020202020204" pitchFamily="34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panose="020B0604020202020204" pitchFamily="34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panose="020B0604020202020204" pitchFamily="34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panose="020B0604020202020204" pitchFamily="34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600" b="1" kern="1200">
        <a:solidFill>
          <a:srgbClr val="FF0066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1600" b="1" kern="1200">
        <a:solidFill>
          <a:srgbClr val="FF0066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1600" b="1" kern="1200">
        <a:solidFill>
          <a:srgbClr val="FF0066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1600" b="1" kern="1200">
        <a:solidFill>
          <a:srgbClr val="FF0066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6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99"/>
    <a:srgbClr val="143C2B"/>
    <a:srgbClr val="005392"/>
    <a:srgbClr val="FFFFCC"/>
    <a:srgbClr val="000066"/>
    <a:srgbClr val="0000FF"/>
    <a:srgbClr val="0066FF"/>
    <a:srgbClr val="EE8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22" autoAdjust="0"/>
    <p:restoredTop sz="94634" autoAdjust="0"/>
  </p:normalViewPr>
  <p:slideViewPr>
    <p:cSldViewPr>
      <p:cViewPr varScale="1">
        <p:scale>
          <a:sx n="61" d="100"/>
          <a:sy n="61" d="100"/>
        </p:scale>
        <p:origin x="1368" y="60"/>
      </p:cViewPr>
      <p:guideLst>
        <p:guide orient="horz" pos="225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66" d="100"/>
          <a:sy n="66" d="100"/>
        </p:scale>
        <p:origin x="-39" y="863"/>
      </p:cViewPr>
      <p:guideLst>
        <p:guide orient="horz" pos="2160"/>
        <p:guide pos="288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349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9050" tIns="0" rIns="19050" bIns="0" numCol="1" anchor="t" anchorCtr="0" compatLnSpc="1"/>
          <a:lstStyle>
            <a:lvl1pPr algn="l">
              <a:defRPr sz="1000" b="0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349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9050" tIns="0" rIns="19050" bIns="0" numCol="1" anchor="t" anchorCtr="0" compatLnSpc="1"/>
          <a:lstStyle>
            <a:lvl1pPr algn="r">
              <a:defRPr sz="1000" b="0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9050" tIns="0" rIns="19050" bIns="0" numCol="1" anchor="b" anchorCtr="0" compatLnSpc="1"/>
          <a:lstStyle>
            <a:lvl1pPr algn="l">
              <a:defRPr sz="1000" b="0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9050" tIns="0" rIns="19050" bIns="0" numCol="1" anchor="b" anchorCtr="0" compatLnSpc="1"/>
          <a:lstStyle>
            <a:lvl1pPr algn="r">
              <a:defRPr sz="1000" b="0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CFA652CD-3B31-4DA3-A018-E4E32F35A5AB}" type="slidenum">
              <a:rPr lang="pt-BR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349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9050" tIns="0" rIns="19050" bIns="0" numCol="1" anchor="t" anchorCtr="0" compatLnSpc="1"/>
          <a:lstStyle>
            <a:lvl1pPr algn="l"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349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9050" tIns="0" rIns="19050" bIns="0" numCol="1" anchor="t" anchorCtr="0" compatLnSpc="1"/>
          <a:lstStyle>
            <a:lvl1pPr algn="r"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3650" y="657225"/>
            <a:ext cx="4330700" cy="3244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125913"/>
            <a:ext cx="5029200" cy="391001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2075" tIns="46038" rIns="92075" bIns="46038" numCol="1" anchor="t" anchorCtr="0" compatLnSpc="1"/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9050" tIns="0" rIns="19050" bIns="0" numCol="1" anchor="b" anchorCtr="0" compatLnSpc="1"/>
          <a:lstStyle>
            <a:lvl1pPr algn="l"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9050" tIns="0" rIns="19050" bIns="0" numCol="1" anchor="b" anchorCtr="0" compatLnSpc="1"/>
          <a:lstStyle>
            <a:lvl1pPr algn="r"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4C27E86-A91C-48BC-BC6F-3157D93EDA57}" type="slidenum">
              <a:rPr lang="pt-BR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E9EFDE-3931-4916-A185-632897AC7FC4}" type="slidenum">
              <a:rPr lang="pt-BR" smtClean="0"/>
              <a:t>1</a:t>
            </a:fld>
            <a:endParaRPr lang="pt-BR" smtClean="0"/>
          </a:p>
        </p:txBody>
      </p:sp>
      <p:sp>
        <p:nvSpPr>
          <p:cNvPr id="32771" name="Text Box 2"/>
          <p:cNvSpPr txBox="1">
            <a:spLocks noChangeArrowheads="1"/>
          </p:cNvSpPr>
          <p:nvPr/>
        </p:nvSpPr>
        <p:spPr bwMode="auto">
          <a:xfrm>
            <a:off x="1190625" y="835025"/>
            <a:ext cx="4476750" cy="30067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/>
          </p:nvPr>
        </p:nvSpPr>
        <p:spPr>
          <a:xfrm>
            <a:off x="1062038" y="4132263"/>
            <a:ext cx="4735512" cy="3333750"/>
          </a:xfrm>
          <a:noFill/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343F6D-B3BC-43C7-9F61-0D3E4270499C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955AC8-A920-4769-B1A2-5912854039D9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 hasCustomPrompt="1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F7A315-CC19-44C3-8593-18B8EBEC57DD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7B8734-B6FD-4E2E-86CF-4B48DF8D7031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331C9D-6521-4E9E-9867-0D56DF9C17A7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 hasCustomPrompt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 hasCustomPrompt="1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92774E-4E5F-42E4-9C2D-D1ED87FE5F01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 hasCustomPrompt="1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 hasCustomPrompt="1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347BA4-A96F-4A96-AB57-9474F2437135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A8D6FD-40CF-4EB0-807D-3CD31BDC69B4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E96D3-7929-4008-98A5-E4F536520FE9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 hasCustomPrompt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11A674-F612-46AE-A196-8603CB9EACBD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F229ED-2D68-4DDB-BE4F-5D3D651D7D66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2075" tIns="46038" rIns="92075" bIns="46038" numCol="1" anchor="ctr" anchorCtr="0" compatLnSpc="1"/>
          <a:lstStyle/>
          <a:p>
            <a:pPr lvl="0"/>
            <a:r>
              <a:rPr lang="pt-BR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2075" tIns="46038" rIns="92075" bIns="46038" numCol="1" anchor="t" anchorCtr="0" compatLnSpc="1"/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2075" tIns="46038" rIns="92075" bIns="46038" numCol="1" anchor="ctr" anchorCtr="0" compatLnSpc="1"/>
          <a:lstStyle>
            <a:lvl1pPr algn="l"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2075" tIns="46038" rIns="92075" bIns="46038" numCol="1" anchor="ctr" anchorCtr="0" compatLnSpc="1"/>
          <a:lstStyle>
            <a:lvl1pPr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2075" tIns="46038" rIns="92075" bIns="46038" numCol="1" anchor="ctr" anchorCtr="0" compatLnSpc="1"/>
          <a:lstStyle>
            <a:lvl1pPr algn="r"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6C6CC0E-1808-46ED-B6CB-D709E7537B07}" type="slidenum">
              <a:rPr lang="pt-BR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anose="05000000000000000000" pitchFamily="2" charset="2"/>
        <a:buChar char="l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anose="05000000000000000000" pitchFamily="2" charset="2"/>
        <a:buChar char="l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anose="05000000000000000000" pitchFamily="2" charset="2"/>
        <a:buChar char="l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anose="05000000000000000000" pitchFamily="2" charset="2"/>
        <a:buChar char="l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anose="05000000000000000000" pitchFamily="2" charset="2"/>
        <a:buChar char="l"/>
        <a:defRPr sz="20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anose="05000000000000000000" pitchFamily="2" charset="2"/>
        <a:buChar char="l"/>
        <a:defRPr sz="20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anose="05000000000000000000" pitchFamily="2" charset="2"/>
        <a:buChar char="l"/>
        <a:defRPr sz="20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anose="05000000000000000000" pitchFamily="2" charset="2"/>
        <a:buChar char="l"/>
        <a:defRPr sz="20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anose="05000000000000000000" pitchFamily="2" charset="2"/>
        <a:buChar char="l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ellarium.org/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GFqYyO41cY&amp;feature=youtu.be" TargetMode="External"/><Relationship Id="rId2" Type="http://schemas.openxmlformats.org/officeDocument/2006/relationships/hyperlink" Target="https://www.youtube.com/watch?v=vwpUFoIdVoY&amp;feature=youtu.be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youtube.com/watch?v=0jq982UC0js&amp;feature=youtu.be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ubtítulo 3"/>
          <p:cNvSpPr>
            <a:spLocks noGrp="1"/>
          </p:cNvSpPr>
          <p:nvPr>
            <p:ph type="subTitle" idx="1"/>
          </p:nvPr>
        </p:nvSpPr>
        <p:spPr>
          <a:xfrm>
            <a:off x="0" y="2852936"/>
            <a:ext cx="9144000" cy="1752600"/>
          </a:xfrm>
        </p:spPr>
        <p:txBody>
          <a:bodyPr/>
          <a:lstStyle/>
          <a:p>
            <a:r>
              <a:rPr lang="pt-BR" sz="6000" b="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O céu à noite </a:t>
            </a:r>
          </a:p>
        </p:txBody>
      </p:sp>
      <p:sp>
        <p:nvSpPr>
          <p:cNvPr id="3076" name="AutoShape 9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15897" y="-171400"/>
            <a:ext cx="304800" cy="30480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endParaRPr lang="pt-BR"/>
          </a:p>
        </p:txBody>
      </p:sp>
      <p:sp>
        <p:nvSpPr>
          <p:cNvPr id="3077" name="AutoShape 11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15897" y="-171400"/>
            <a:ext cx="304800" cy="30480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endParaRPr lang="pt-BR"/>
          </a:p>
        </p:txBody>
      </p:sp>
      <p:sp>
        <p:nvSpPr>
          <p:cNvPr id="3078" name="AutoShape 13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15897" y="-171400"/>
            <a:ext cx="304800" cy="30480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endParaRPr lang="pt-BR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016" y="66528"/>
            <a:ext cx="2699792" cy="1448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18702" y="161703"/>
            <a:ext cx="152382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tângulo 10"/>
          <p:cNvSpPr/>
          <p:nvPr/>
        </p:nvSpPr>
        <p:spPr>
          <a:xfrm>
            <a:off x="2843808" y="1330381"/>
            <a:ext cx="405521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05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Centro de Divulgação da Astronomia</a:t>
            </a:r>
          </a:p>
          <a:p>
            <a:pPr algn="ctr"/>
            <a:r>
              <a:rPr lang="pt-BR" sz="105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Observatório Dietrich </a:t>
            </a:r>
            <a:r>
              <a:rPr lang="pt-BR" sz="1050" b="1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Schiel</a:t>
            </a:r>
            <a:endParaRPr lang="pt-BR" sz="1050" b="1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5652120" y="5212357"/>
            <a:ext cx="34563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00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André Luiz da Silva</a:t>
            </a:r>
          </a:p>
          <a:p>
            <a:pPr algn="l"/>
            <a:r>
              <a:rPr lang="pt-BR" sz="140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Observatório  Dietrich </a:t>
            </a:r>
            <a:r>
              <a:rPr lang="pt-BR" sz="1400" dirty="0" err="1" smtClean="0">
                <a:solidFill>
                  <a:srgbClr val="00B0F0"/>
                </a:solidFill>
                <a:latin typeface="Century Gothic" panose="020B0502020202020204" pitchFamily="34" charset="0"/>
              </a:rPr>
              <a:t>Schiel</a:t>
            </a:r>
            <a:endParaRPr lang="pt-BR" sz="1400" dirty="0" smtClean="0">
              <a:solidFill>
                <a:srgbClr val="00B0F0"/>
              </a:solidFill>
              <a:latin typeface="Century Gothic" panose="020B0502020202020204" pitchFamily="34" charset="0"/>
            </a:endParaRPr>
          </a:p>
          <a:p>
            <a:pPr algn="l"/>
            <a:r>
              <a:rPr lang="pt-BR" sz="140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/CDCC/USP</a:t>
            </a:r>
          </a:p>
          <a:p>
            <a:endParaRPr lang="pt-BR" dirty="0">
              <a:solidFill>
                <a:schemeClr val="accent1"/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469" y="12212"/>
            <a:ext cx="2388035" cy="2388035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2" cstate="print">
            <a:lum bright="47000" contrast="58000"/>
          </a:blip>
          <a:srcRect/>
          <a:stretch>
            <a:fillRect/>
          </a:stretch>
        </p:blipFill>
        <p:spPr bwMode="auto">
          <a:xfrm>
            <a:off x="111571" y="633388"/>
            <a:ext cx="8924925" cy="55340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55" name="CaixaDeTexto 54"/>
          <p:cNvSpPr txBox="1"/>
          <p:nvPr/>
        </p:nvSpPr>
        <p:spPr>
          <a:xfrm>
            <a:off x="0" y="6581775"/>
            <a:ext cx="600075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1200" dirty="0">
                <a:solidFill>
                  <a:srgbClr val="00B0F0"/>
                </a:solidFill>
                <a:latin typeface="Century Gothic" panose="020B0502020202020204" pitchFamily="34" charset="0"/>
              </a:rPr>
              <a:t>Crédito da imagem: software </a:t>
            </a:r>
            <a:r>
              <a:rPr lang="pt-BR" sz="1200" dirty="0" err="1">
                <a:solidFill>
                  <a:srgbClr val="00B0F0"/>
                </a:solidFill>
                <a:latin typeface="Century Gothic" panose="020B0502020202020204" pitchFamily="34" charset="0"/>
              </a:rPr>
              <a:t>stellarium</a:t>
            </a:r>
            <a:r>
              <a:rPr lang="pt-BR" sz="1200" dirty="0">
                <a:solidFill>
                  <a:srgbClr val="00B0F0"/>
                </a:solidFill>
                <a:latin typeface="Century Gothic" panose="020B0502020202020204" pitchFamily="34" charset="0"/>
              </a:rPr>
              <a:t>, disponível em </a:t>
            </a:r>
            <a:r>
              <a:rPr lang="pt-BR" sz="120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www.stellarium.org</a:t>
            </a:r>
            <a:endParaRPr lang="pt-BR" sz="1200" dirty="0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3" cstate="print">
            <a:lum bright="47000" contrast="58000"/>
          </a:blip>
          <a:srcRect/>
          <a:stretch>
            <a:fillRect/>
          </a:stretch>
        </p:blipFill>
        <p:spPr bwMode="auto">
          <a:xfrm>
            <a:off x="100013" y="631825"/>
            <a:ext cx="8943975" cy="5543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lum bright="47000" contrast="58000"/>
          </a:blip>
          <a:srcRect/>
          <a:stretch>
            <a:fillRect/>
          </a:stretch>
        </p:blipFill>
        <p:spPr bwMode="auto">
          <a:xfrm>
            <a:off x="100013" y="631825"/>
            <a:ext cx="8943975" cy="5543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 cstate="print">
            <a:lum bright="42000" contrast="61000"/>
          </a:blip>
          <a:srcRect/>
          <a:stretch>
            <a:fillRect/>
          </a:stretch>
        </p:blipFill>
        <p:spPr bwMode="auto">
          <a:xfrm>
            <a:off x="114300" y="635000"/>
            <a:ext cx="8915400" cy="55626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55" name="CaixaDeTexto 54"/>
          <p:cNvSpPr txBox="1"/>
          <p:nvPr/>
        </p:nvSpPr>
        <p:spPr>
          <a:xfrm>
            <a:off x="0" y="6581775"/>
            <a:ext cx="600075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1200" dirty="0">
                <a:solidFill>
                  <a:srgbClr val="00B0F0"/>
                </a:solidFill>
                <a:latin typeface="Century Gothic" panose="020B0502020202020204" pitchFamily="34" charset="0"/>
              </a:rPr>
              <a:t>Crédito da imagem: software </a:t>
            </a:r>
            <a:r>
              <a:rPr lang="pt-BR" sz="1200" dirty="0" err="1">
                <a:solidFill>
                  <a:srgbClr val="00B0F0"/>
                </a:solidFill>
                <a:latin typeface="Century Gothic" panose="020B0502020202020204" pitchFamily="34" charset="0"/>
              </a:rPr>
              <a:t>stellarium</a:t>
            </a:r>
            <a:r>
              <a:rPr lang="pt-BR" sz="1200" dirty="0">
                <a:solidFill>
                  <a:srgbClr val="00B0F0"/>
                </a:solidFill>
                <a:latin typeface="Century Gothic" panose="020B0502020202020204" pitchFamily="34" charset="0"/>
              </a:rPr>
              <a:t>, disponível em </a:t>
            </a:r>
            <a:r>
              <a:rPr lang="pt-BR" sz="120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www.stellarium.org</a:t>
            </a:r>
            <a:endParaRPr lang="pt-BR" sz="1200" dirty="0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CaixaDeTexto 54"/>
          <p:cNvSpPr txBox="1"/>
          <p:nvPr/>
        </p:nvSpPr>
        <p:spPr>
          <a:xfrm>
            <a:off x="0" y="6581775"/>
            <a:ext cx="600075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1200" dirty="0">
                <a:solidFill>
                  <a:srgbClr val="00B0F0"/>
                </a:solidFill>
                <a:latin typeface="Century Gothic" panose="020B0502020202020204" pitchFamily="34" charset="0"/>
              </a:rPr>
              <a:t>Crédito da imagem: software </a:t>
            </a:r>
            <a:r>
              <a:rPr lang="pt-BR" sz="1200" dirty="0" err="1">
                <a:solidFill>
                  <a:srgbClr val="00B0F0"/>
                </a:solidFill>
                <a:latin typeface="Century Gothic" panose="020B0502020202020204" pitchFamily="34" charset="0"/>
              </a:rPr>
              <a:t>stellarium</a:t>
            </a:r>
            <a:r>
              <a:rPr lang="pt-BR" sz="1200" dirty="0">
                <a:solidFill>
                  <a:srgbClr val="00B0F0"/>
                </a:solidFill>
                <a:latin typeface="Century Gothic" panose="020B0502020202020204" pitchFamily="34" charset="0"/>
              </a:rPr>
              <a:t>, disponível em </a:t>
            </a:r>
            <a:r>
              <a:rPr lang="pt-BR" sz="120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www.stellarium.org</a:t>
            </a:r>
            <a:endParaRPr lang="pt-BR" sz="1200" dirty="0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174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8" y="957263"/>
            <a:ext cx="8915400" cy="5543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grpSp>
        <p:nvGrpSpPr>
          <p:cNvPr id="2" name="Grupo 48"/>
          <p:cNvGrpSpPr/>
          <p:nvPr/>
        </p:nvGrpSpPr>
        <p:grpSpPr bwMode="auto">
          <a:xfrm>
            <a:off x="4773613" y="5883275"/>
            <a:ext cx="2870200" cy="571500"/>
            <a:chOff x="6273801" y="2863702"/>
            <a:chExt cx="2870230" cy="572084"/>
          </a:xfrm>
        </p:grpSpPr>
        <p:sp>
          <p:nvSpPr>
            <p:cNvPr id="31751" name="CaixaDeTexto 27"/>
            <p:cNvSpPr txBox="1">
              <a:spLocks noChangeArrowheads="1"/>
            </p:cNvSpPr>
            <p:nvPr/>
          </p:nvSpPr>
          <p:spPr bwMode="auto">
            <a:xfrm>
              <a:off x="6357944" y="2981295"/>
              <a:ext cx="2786087" cy="33889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l"/>
              <a:r>
                <a:rPr lang="pt-BR">
                  <a:solidFill>
                    <a:schemeClr val="bg1"/>
                  </a:solidFill>
                  <a:latin typeface="Century Gothic" panose="020B0502020202020204" pitchFamily="34" charset="0"/>
                </a:rPr>
                <a:t> </a:t>
              </a:r>
              <a:r>
                <a:rPr lang="pt-BR">
                  <a:solidFill>
                    <a:srgbClr val="FF0000"/>
                  </a:solidFill>
                  <a:latin typeface="Century Gothic" panose="020B0502020202020204" pitchFamily="34" charset="0"/>
                </a:rPr>
                <a:t>E</a:t>
              </a:r>
              <a:r>
                <a:rPr lang="pt-BR">
                  <a:solidFill>
                    <a:schemeClr val="bg1"/>
                  </a:solidFill>
                  <a:latin typeface="Century Gothic" panose="020B0502020202020204" pitchFamily="34" charset="0"/>
                </a:rPr>
                <a:t>       Ponto Cardeal Leste</a:t>
              </a:r>
            </a:p>
          </p:txBody>
        </p:sp>
        <p:sp>
          <p:nvSpPr>
            <p:cNvPr id="31752" name="Elipse 37"/>
            <p:cNvSpPr>
              <a:spLocks noChangeArrowheads="1"/>
            </p:cNvSpPr>
            <p:nvPr/>
          </p:nvSpPr>
          <p:spPr bwMode="auto">
            <a:xfrm>
              <a:off x="6273801" y="2863702"/>
              <a:ext cx="571507" cy="572084"/>
            </a:xfrm>
            <a:prstGeom prst="ellipse">
              <a:avLst/>
            </a:prstGeom>
            <a:noFill/>
            <a:ln w="25400" algn="ctr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>
                <a:latin typeface="Century Gothic" panose="020B0502020202020204" pitchFamily="34" charset="0"/>
              </a:endParaRPr>
            </a:p>
          </p:txBody>
        </p:sp>
      </p:grpSp>
      <p:cxnSp>
        <p:nvCxnSpPr>
          <p:cNvPr id="37" name="Conector de seta reta 36"/>
          <p:cNvCxnSpPr/>
          <p:nvPr/>
        </p:nvCxnSpPr>
        <p:spPr bwMode="auto">
          <a:xfrm rot="16200000" flipV="1">
            <a:off x="3964782" y="4036219"/>
            <a:ext cx="857250" cy="357187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B0F0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31750" name="Título 1"/>
          <p:cNvSpPr>
            <a:spLocks noGrp="1"/>
          </p:cNvSpPr>
          <p:nvPr>
            <p:ph type="title"/>
          </p:nvPr>
        </p:nvSpPr>
        <p:spPr>
          <a:xfrm>
            <a:off x="714375" y="269270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A Constelação de </a:t>
            </a:r>
            <a:r>
              <a:rPr lang="pt-BR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Órion</a:t>
            </a:r>
            <a:r>
              <a:rPr lang="pt-BR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e o ponto cardeal leste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l="9010" r="1203" b="3482"/>
          <a:stretch>
            <a:fillRect/>
          </a:stretch>
        </p:blipFill>
        <p:spPr>
          <a:xfrm>
            <a:off x="0" y="1350010"/>
            <a:ext cx="9108067" cy="5508041"/>
          </a:xfrm>
          <a:prstGeom prst="rect">
            <a:avLst/>
          </a:prstGeom>
        </p:spPr>
      </p:pic>
      <p:sp>
        <p:nvSpPr>
          <p:cNvPr id="27651" name="Título 1"/>
          <p:cNvSpPr>
            <a:spLocks noGrp="1"/>
          </p:cNvSpPr>
          <p:nvPr>
            <p:ph type="title"/>
          </p:nvPr>
        </p:nvSpPr>
        <p:spPr>
          <a:xfrm>
            <a:off x="49530" y="179070"/>
            <a:ext cx="9107170" cy="1143000"/>
          </a:xfrm>
        </p:spPr>
        <p:txBody>
          <a:bodyPr/>
          <a:lstStyle/>
          <a:p>
            <a:r>
              <a:rPr lang="pt-BR" smtClean="0">
                <a:solidFill>
                  <a:schemeClr val="bg1"/>
                </a:solidFill>
                <a:latin typeface="Century Gothic" panose="020B0502020202020204" pitchFamily="34" charset="0"/>
              </a:rPr>
              <a:t>A constelação </a:t>
            </a:r>
            <a:r>
              <a:rPr lang="pt-BR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de </a:t>
            </a:r>
            <a:r>
              <a:rPr lang="pt-BR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Escorpião</a:t>
            </a:r>
            <a:endParaRPr lang="pt-BR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5" name="CaixaDeTexto 54"/>
          <p:cNvSpPr txBox="1"/>
          <p:nvPr/>
        </p:nvSpPr>
        <p:spPr>
          <a:xfrm>
            <a:off x="0" y="6581775"/>
            <a:ext cx="600075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rgbClr val="00B0F0"/>
                </a:solidFill>
                <a:latin typeface="Century Gothic" panose="020B0502020202020204" pitchFamily="34" charset="0"/>
              </a:rPr>
              <a:t>Crédito da imagem: software </a:t>
            </a:r>
            <a:r>
              <a:rPr lang="pt-BR" sz="1200" dirty="0" err="1">
                <a:solidFill>
                  <a:srgbClr val="00B0F0"/>
                </a:solidFill>
                <a:latin typeface="Century Gothic" panose="020B0502020202020204" pitchFamily="34" charset="0"/>
              </a:rPr>
              <a:t>stellarium</a:t>
            </a:r>
            <a:r>
              <a:rPr lang="pt-BR" sz="1200" dirty="0">
                <a:solidFill>
                  <a:srgbClr val="00B0F0"/>
                </a:solidFill>
                <a:latin typeface="Century Gothic" panose="020B0502020202020204" pitchFamily="34" charset="0"/>
              </a:rPr>
              <a:t>, disponível em </a:t>
            </a:r>
            <a:r>
              <a:rPr lang="pt-BR" sz="120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www.stellarium.org</a:t>
            </a:r>
            <a:endParaRPr lang="pt-BR" sz="1200" dirty="0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1941830" y="3594735"/>
            <a:ext cx="2103120" cy="1152525"/>
            <a:chOff x="3058" y="5661"/>
            <a:chExt cx="3312" cy="1815"/>
          </a:xfrm>
        </p:grpSpPr>
        <p:cxnSp>
          <p:nvCxnSpPr>
            <p:cNvPr id="82" name="Conector reto 32"/>
            <p:cNvCxnSpPr>
              <a:cxnSpLocks noChangeShapeType="1"/>
            </p:cNvCxnSpPr>
            <p:nvPr/>
          </p:nvCxnSpPr>
          <p:spPr bwMode="auto">
            <a:xfrm>
              <a:off x="4380" y="6143"/>
              <a:ext cx="643" cy="1333"/>
            </a:xfrm>
            <a:prstGeom prst="straightConnector1">
              <a:avLst/>
            </a:prstGeom>
            <a:noFill/>
            <a:ln w="25400" algn="ctr">
              <a:solidFill>
                <a:schemeClr val="bg1"/>
              </a:solidFill>
              <a:round/>
              <a:headEnd type="none" w="sm" len="sm"/>
              <a:tailEnd type="arrow" w="sm" len="sm"/>
            </a:ln>
          </p:spPr>
        </p:cxnSp>
        <p:cxnSp>
          <p:nvCxnSpPr>
            <p:cNvPr id="83" name="Conector reto 32"/>
            <p:cNvCxnSpPr>
              <a:cxnSpLocks noChangeShapeType="1"/>
            </p:cNvCxnSpPr>
            <p:nvPr/>
          </p:nvCxnSpPr>
          <p:spPr bwMode="auto">
            <a:xfrm flipH="1">
              <a:off x="5171" y="6158"/>
              <a:ext cx="379" cy="1318"/>
            </a:xfrm>
            <a:prstGeom prst="straightConnector1">
              <a:avLst/>
            </a:prstGeom>
            <a:noFill/>
            <a:ln w="25400" algn="ctr">
              <a:solidFill>
                <a:schemeClr val="bg1"/>
              </a:solidFill>
              <a:round/>
              <a:headEnd type="none" w="sm" len="sm"/>
              <a:tailEnd type="arrow" w="sm" len="sm"/>
            </a:ln>
          </p:spPr>
        </p:cxnSp>
        <p:sp>
          <p:nvSpPr>
            <p:cNvPr id="91" name="CaixaDeTexto 41"/>
            <p:cNvSpPr txBox="1">
              <a:spLocks noChangeArrowheads="1"/>
            </p:cNvSpPr>
            <p:nvPr/>
          </p:nvSpPr>
          <p:spPr bwMode="auto">
            <a:xfrm>
              <a:off x="3058" y="5661"/>
              <a:ext cx="2587" cy="53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pt-BR" dirty="0" err="1">
                  <a:solidFill>
                    <a:schemeClr val="bg1"/>
                  </a:solidFill>
                  <a:latin typeface="Century Gothic" panose="020B0502020202020204" pitchFamily="34" charset="0"/>
                </a:rPr>
                <a:t>Shaula</a:t>
              </a:r>
              <a:endParaRPr lang="pt-BR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92" name="CaixaDeTexto 41"/>
            <p:cNvSpPr txBox="1">
              <a:spLocks noChangeArrowheads="1"/>
            </p:cNvSpPr>
            <p:nvPr/>
          </p:nvSpPr>
          <p:spPr bwMode="auto">
            <a:xfrm>
              <a:off x="4964" y="5661"/>
              <a:ext cx="1406" cy="53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l"/>
              <a:r>
                <a:rPr lang="pt-BR">
                  <a:solidFill>
                    <a:schemeClr val="bg1"/>
                  </a:solidFill>
                  <a:latin typeface="Century Gothic" panose="020B0502020202020204" pitchFamily="34" charset="0"/>
                </a:rPr>
                <a:t>Lesath</a:t>
              </a:r>
            </a:p>
          </p:txBody>
        </p:sp>
      </p:grpSp>
      <p:sp>
        <p:nvSpPr>
          <p:cNvPr id="34" name="CaixaDeTexto 29"/>
          <p:cNvSpPr txBox="1">
            <a:spLocks noChangeArrowheads="1"/>
          </p:cNvSpPr>
          <p:nvPr/>
        </p:nvSpPr>
        <p:spPr bwMode="auto">
          <a:xfrm>
            <a:off x="7779385" y="4794885"/>
            <a:ext cx="1399540" cy="70294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pt-BR" sz="200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Cruzeiro </a:t>
            </a:r>
          </a:p>
          <a:p>
            <a:r>
              <a:rPr lang="pt-BR" sz="200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do Sul</a:t>
            </a:r>
            <a:endParaRPr lang="pt-BR" sz="2000" dirty="0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  <p:sp>
        <p:nvSpPr>
          <p:cNvPr id="38" name="CaixaDeTexto 29"/>
          <p:cNvSpPr txBox="1">
            <a:spLocks noChangeArrowheads="1"/>
          </p:cNvSpPr>
          <p:nvPr/>
        </p:nvSpPr>
        <p:spPr bwMode="auto">
          <a:xfrm>
            <a:off x="621382" y="5817334"/>
            <a:ext cx="2411760" cy="39814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pt-BR" sz="200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 Sagitário</a:t>
            </a:r>
            <a:endParaRPr lang="pt-BR" sz="2000" dirty="0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6" name="Grupo 50"/>
          <p:cNvGrpSpPr/>
          <p:nvPr/>
        </p:nvGrpSpPr>
        <p:grpSpPr bwMode="auto">
          <a:xfrm>
            <a:off x="5709286" y="5631545"/>
            <a:ext cx="1289115" cy="357189"/>
            <a:chOff x="4812350" y="4496490"/>
            <a:chExt cx="1289124" cy="357191"/>
          </a:xfrm>
        </p:grpSpPr>
        <p:sp>
          <p:nvSpPr>
            <p:cNvPr id="7" name="Elipse 24"/>
            <p:cNvSpPr>
              <a:spLocks noChangeArrowheads="1"/>
            </p:cNvSpPr>
            <p:nvPr/>
          </p:nvSpPr>
          <p:spPr bwMode="auto">
            <a:xfrm>
              <a:off x="5744284" y="4496491"/>
              <a:ext cx="357190" cy="357190"/>
            </a:xfrm>
            <a:prstGeom prst="ellipse">
              <a:avLst/>
            </a:prstGeom>
            <a:noFill/>
            <a:ln w="25400" algn="ctr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8" name="CaixaDeTexto 30"/>
            <p:cNvSpPr txBox="1">
              <a:spLocks noChangeArrowheads="1"/>
            </p:cNvSpPr>
            <p:nvPr/>
          </p:nvSpPr>
          <p:spPr bwMode="auto">
            <a:xfrm>
              <a:off x="4812350" y="4496490"/>
              <a:ext cx="932186" cy="33782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pt-BR">
                  <a:solidFill>
                    <a:schemeClr val="bg1"/>
                  </a:solidFill>
                  <a:latin typeface="Symbol" panose="05050102010706020507" charset="0"/>
                </a:rPr>
                <a:t>a </a:t>
              </a:r>
              <a:r>
                <a:rPr lang="pt-BR">
                  <a:solidFill>
                    <a:schemeClr val="bg1"/>
                  </a:solidFill>
                  <a:latin typeface="Century Gothic" panose="020B0502020202020204" pitchFamily="34" charset="0"/>
                </a:rPr>
                <a:t>Cen 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7117715" y="5179695"/>
            <a:ext cx="932180" cy="730250"/>
            <a:chOff x="11209" y="8157"/>
            <a:chExt cx="1468" cy="1150"/>
          </a:xfrm>
        </p:grpSpPr>
        <p:sp>
          <p:nvSpPr>
            <p:cNvPr id="9" name="Elipse 24"/>
            <p:cNvSpPr>
              <a:spLocks noChangeArrowheads="1"/>
            </p:cNvSpPr>
            <p:nvPr/>
          </p:nvSpPr>
          <p:spPr bwMode="auto">
            <a:xfrm>
              <a:off x="11209" y="8745"/>
              <a:ext cx="563" cy="563"/>
            </a:xfrm>
            <a:prstGeom prst="ellipse">
              <a:avLst/>
            </a:prstGeom>
            <a:noFill/>
            <a:ln w="25400" algn="ctr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12" name="CaixaDeTexto 30"/>
            <p:cNvSpPr txBox="1">
              <a:spLocks noChangeArrowheads="1"/>
            </p:cNvSpPr>
            <p:nvPr/>
          </p:nvSpPr>
          <p:spPr bwMode="auto">
            <a:xfrm>
              <a:off x="11209" y="8157"/>
              <a:ext cx="1468" cy="53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pt-BR">
                  <a:solidFill>
                    <a:schemeClr val="bg1"/>
                  </a:solidFill>
                  <a:latin typeface="Symbol" panose="05050102010706020507" charset="0"/>
                </a:rPr>
                <a:t>b </a:t>
              </a:r>
              <a:r>
                <a:rPr lang="pt-BR">
                  <a:solidFill>
                    <a:schemeClr val="bg1"/>
                  </a:solidFill>
                  <a:latin typeface="Century Gothic" panose="020B0502020202020204" pitchFamily="34" charset="0"/>
                </a:rPr>
                <a:t>Cen 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1055370" y="4699000"/>
            <a:ext cx="1186180" cy="912495"/>
            <a:chOff x="1662" y="7400"/>
            <a:chExt cx="1868" cy="1437"/>
          </a:xfrm>
        </p:grpSpPr>
        <p:cxnSp>
          <p:nvCxnSpPr>
            <p:cNvPr id="18" name="Straight Connector 17"/>
            <p:cNvCxnSpPr/>
            <p:nvPr/>
          </p:nvCxnSpPr>
          <p:spPr>
            <a:xfrm flipH="1" flipV="1">
              <a:off x="3116" y="7788"/>
              <a:ext cx="332" cy="46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00B0F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9" name="Straight Connector 18"/>
            <p:cNvCxnSpPr/>
            <p:nvPr/>
          </p:nvCxnSpPr>
          <p:spPr>
            <a:xfrm flipH="1" flipV="1">
              <a:off x="2427" y="7400"/>
              <a:ext cx="570" cy="296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00B0F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" name="Straight Connector 19"/>
            <p:cNvCxnSpPr/>
            <p:nvPr/>
          </p:nvCxnSpPr>
          <p:spPr>
            <a:xfrm flipV="1">
              <a:off x="2113" y="7456"/>
              <a:ext cx="212" cy="516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00B0F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1" name="Straight Connector 20"/>
            <p:cNvCxnSpPr/>
            <p:nvPr/>
          </p:nvCxnSpPr>
          <p:spPr>
            <a:xfrm flipV="1">
              <a:off x="3530" y="7539"/>
              <a:ext cx="0" cy="681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00B0F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2" name="Straight Connector 21"/>
            <p:cNvCxnSpPr/>
            <p:nvPr/>
          </p:nvCxnSpPr>
          <p:spPr>
            <a:xfrm flipH="1">
              <a:off x="3118" y="7484"/>
              <a:ext cx="330" cy="184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00B0F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3" name="Straight Connector 22"/>
            <p:cNvCxnSpPr/>
            <p:nvPr/>
          </p:nvCxnSpPr>
          <p:spPr>
            <a:xfrm flipH="1">
              <a:off x="2040" y="8128"/>
              <a:ext cx="55" cy="653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00B0F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4" name="Straight Connector 23"/>
            <p:cNvCxnSpPr/>
            <p:nvPr/>
          </p:nvCxnSpPr>
          <p:spPr>
            <a:xfrm flipH="1">
              <a:off x="2141" y="8413"/>
              <a:ext cx="1297" cy="424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00B0F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5" name="Straight Connector 24"/>
            <p:cNvCxnSpPr/>
            <p:nvPr/>
          </p:nvCxnSpPr>
          <p:spPr>
            <a:xfrm flipH="1" flipV="1">
              <a:off x="1690" y="8754"/>
              <a:ext cx="248" cy="83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00B0F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6" name="Straight Connector 25"/>
            <p:cNvCxnSpPr/>
            <p:nvPr/>
          </p:nvCxnSpPr>
          <p:spPr>
            <a:xfrm flipH="1">
              <a:off x="1792" y="8091"/>
              <a:ext cx="229" cy="129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00B0F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7" name="Straight Connector 26"/>
            <p:cNvCxnSpPr/>
            <p:nvPr/>
          </p:nvCxnSpPr>
          <p:spPr>
            <a:xfrm flipH="1">
              <a:off x="1662" y="8340"/>
              <a:ext cx="74" cy="322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00B0F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8" name="Straight Connector 27"/>
            <p:cNvCxnSpPr/>
            <p:nvPr/>
          </p:nvCxnSpPr>
          <p:spPr>
            <a:xfrm flipV="1">
              <a:off x="2218" y="7770"/>
              <a:ext cx="750" cy="27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00B0F0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32" name="Group 31"/>
          <p:cNvGrpSpPr/>
          <p:nvPr/>
        </p:nvGrpSpPr>
        <p:grpSpPr>
          <a:xfrm>
            <a:off x="8421370" y="5659755"/>
            <a:ext cx="400050" cy="580390"/>
            <a:chOff x="13266" y="8900"/>
            <a:chExt cx="630" cy="914"/>
          </a:xfrm>
        </p:grpSpPr>
        <p:cxnSp>
          <p:nvCxnSpPr>
            <p:cNvPr id="33" name="Straight Connector 32"/>
            <p:cNvCxnSpPr/>
            <p:nvPr/>
          </p:nvCxnSpPr>
          <p:spPr>
            <a:xfrm flipV="1">
              <a:off x="13443" y="8900"/>
              <a:ext cx="234" cy="915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00B0F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5" name="Straight Connector 34"/>
            <p:cNvCxnSpPr/>
            <p:nvPr/>
          </p:nvCxnSpPr>
          <p:spPr>
            <a:xfrm flipH="1" flipV="1">
              <a:off x="13266" y="9161"/>
              <a:ext cx="631" cy="76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00B0F0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46" name="Group 45"/>
          <p:cNvGrpSpPr/>
          <p:nvPr/>
        </p:nvGrpSpPr>
        <p:grpSpPr>
          <a:xfrm>
            <a:off x="3186430" y="2295525"/>
            <a:ext cx="1163955" cy="3006725"/>
            <a:chOff x="5018" y="3615"/>
            <a:chExt cx="1833" cy="4735"/>
          </a:xfrm>
        </p:grpSpPr>
        <p:cxnSp>
          <p:nvCxnSpPr>
            <p:cNvPr id="10" name="Straight Connector 9"/>
            <p:cNvCxnSpPr/>
            <p:nvPr/>
          </p:nvCxnSpPr>
          <p:spPr>
            <a:xfrm flipV="1">
              <a:off x="6125" y="3615"/>
              <a:ext cx="120" cy="945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00B0F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1" name="Straight Connector 10"/>
            <p:cNvCxnSpPr/>
            <p:nvPr/>
          </p:nvCxnSpPr>
          <p:spPr>
            <a:xfrm flipH="1">
              <a:off x="6245" y="4403"/>
              <a:ext cx="607" cy="247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00B0F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6" name="Straight Connector 35"/>
            <p:cNvCxnSpPr/>
            <p:nvPr/>
          </p:nvCxnSpPr>
          <p:spPr>
            <a:xfrm flipV="1">
              <a:off x="6188" y="3939"/>
              <a:ext cx="402" cy="674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00B0F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7" name="Straight Connector 36"/>
            <p:cNvCxnSpPr/>
            <p:nvPr/>
          </p:nvCxnSpPr>
          <p:spPr>
            <a:xfrm>
              <a:off x="5887" y="5361"/>
              <a:ext cx="64" cy="926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00B0F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9" name="Straight Connector 38"/>
            <p:cNvCxnSpPr/>
            <p:nvPr/>
          </p:nvCxnSpPr>
          <p:spPr>
            <a:xfrm>
              <a:off x="6016" y="6474"/>
              <a:ext cx="172" cy="366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00B0F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0" name="Straight Connector 39"/>
            <p:cNvCxnSpPr/>
            <p:nvPr/>
          </p:nvCxnSpPr>
          <p:spPr>
            <a:xfrm>
              <a:off x="6281" y="6987"/>
              <a:ext cx="223" cy="452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00B0F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1" name="Straight Connector 40"/>
            <p:cNvCxnSpPr/>
            <p:nvPr/>
          </p:nvCxnSpPr>
          <p:spPr>
            <a:xfrm flipH="1">
              <a:off x="6245" y="7611"/>
              <a:ext cx="237" cy="273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00B0F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2" name="Straight Connector 41"/>
            <p:cNvCxnSpPr/>
            <p:nvPr/>
          </p:nvCxnSpPr>
          <p:spPr>
            <a:xfrm flipH="1">
              <a:off x="5679" y="8027"/>
              <a:ext cx="430" cy="295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00B0F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3" name="Straight Connector 42"/>
            <p:cNvCxnSpPr/>
            <p:nvPr/>
          </p:nvCxnSpPr>
          <p:spPr>
            <a:xfrm flipH="1" flipV="1">
              <a:off x="5133" y="8250"/>
              <a:ext cx="359" cy="1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00B0F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4" name="Straight Connector 43"/>
            <p:cNvCxnSpPr/>
            <p:nvPr/>
          </p:nvCxnSpPr>
          <p:spPr>
            <a:xfrm flipH="1">
              <a:off x="5018" y="8056"/>
              <a:ext cx="7" cy="101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00B0F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5" name="Straight Connector 44"/>
            <p:cNvCxnSpPr/>
            <p:nvPr/>
          </p:nvCxnSpPr>
          <p:spPr>
            <a:xfrm flipV="1">
              <a:off x="5025" y="7654"/>
              <a:ext cx="29" cy="251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00B0F0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4" name="Grupo 46"/>
          <p:cNvGrpSpPr/>
          <p:nvPr/>
        </p:nvGrpSpPr>
        <p:grpSpPr bwMode="auto">
          <a:xfrm>
            <a:off x="2746376" y="2667225"/>
            <a:ext cx="1214739" cy="645253"/>
            <a:chOff x="4298949" y="2855181"/>
            <a:chExt cx="1214747" cy="645257"/>
          </a:xfrm>
        </p:grpSpPr>
        <p:sp>
          <p:nvSpPr>
            <p:cNvPr id="27667" name="CaixaDeTexto 29"/>
            <p:cNvSpPr txBox="1">
              <a:spLocks noChangeArrowheads="1"/>
            </p:cNvSpPr>
            <p:nvPr/>
          </p:nvSpPr>
          <p:spPr bwMode="auto">
            <a:xfrm>
              <a:off x="4298949" y="2855181"/>
              <a:ext cx="1107447" cy="33655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pt-BR" dirty="0" err="1">
                  <a:solidFill>
                    <a:schemeClr val="bg1"/>
                  </a:solidFill>
                  <a:latin typeface="Century Gothic" panose="020B0502020202020204" pitchFamily="34" charset="0"/>
                </a:rPr>
                <a:t>Antares</a:t>
              </a:r>
              <a:endParaRPr lang="pt-BR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7668" name="Elipse 38"/>
            <p:cNvSpPr>
              <a:spLocks noChangeArrowheads="1"/>
            </p:cNvSpPr>
            <p:nvPr/>
          </p:nvSpPr>
          <p:spPr bwMode="auto">
            <a:xfrm>
              <a:off x="5156506" y="3143248"/>
              <a:ext cx="357190" cy="357190"/>
            </a:xfrm>
            <a:prstGeom prst="ellipse">
              <a:avLst/>
            </a:prstGeom>
            <a:noFill/>
            <a:ln w="25400" algn="ctr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>
                <a:latin typeface="Century Gothic" panose="020B0502020202020204" pitchFamily="34" charset="0"/>
              </a:endParaRPr>
            </a:p>
          </p:txBody>
        </p:sp>
      </p:grpSp>
      <p:sp>
        <p:nvSpPr>
          <p:cNvPr id="48" name="CaixaDeTexto 29"/>
          <p:cNvSpPr txBox="1">
            <a:spLocks noChangeArrowheads="1"/>
          </p:cNvSpPr>
          <p:nvPr/>
        </p:nvSpPr>
        <p:spPr bwMode="auto">
          <a:xfrm>
            <a:off x="3833847" y="2356584"/>
            <a:ext cx="2411760" cy="39814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pt-BR" sz="200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 Escorpião</a:t>
            </a:r>
            <a:endParaRPr lang="pt-BR" sz="2000" dirty="0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8" grpId="0"/>
      <p:bldP spid="4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Content Placeholder 12"/>
          <p:cNvPicPr>
            <a:picLocks noGrp="1" noChangeAspect="1"/>
          </p:cNvPicPr>
          <p:nvPr>
            <p:ph idx="1"/>
          </p:nvPr>
        </p:nvPicPr>
        <p:blipFill>
          <a:blip r:embed="rId2"/>
          <a:srcRect l="23341" t="4569" r="16706" b="25502"/>
          <a:stretch>
            <a:fillRect/>
          </a:stretch>
        </p:blipFill>
        <p:spPr>
          <a:xfrm>
            <a:off x="6985" y="1306195"/>
            <a:ext cx="9108067" cy="5544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Título 1"/>
          <p:cNvSpPr>
            <a:spLocks noGrp="1"/>
          </p:cNvSpPr>
          <p:nvPr>
            <p:ph type="title"/>
          </p:nvPr>
        </p:nvSpPr>
        <p:spPr>
          <a:xfrm>
            <a:off x="7620" y="107315"/>
            <a:ext cx="9107170" cy="1143000"/>
          </a:xfrm>
        </p:spPr>
        <p:txBody>
          <a:bodyPr/>
          <a:lstStyle/>
          <a:p>
            <a:r>
              <a:rPr lang="pt-BR" smtClean="0">
                <a:solidFill>
                  <a:schemeClr val="bg1"/>
                </a:solidFill>
                <a:latin typeface="Century Gothic" panose="020B0502020202020204" pitchFamily="34" charset="0"/>
              </a:rPr>
              <a:t>A constelação </a:t>
            </a:r>
            <a:r>
              <a:rPr lang="pt-BR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de </a:t>
            </a:r>
            <a:r>
              <a:rPr lang="pt-BR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Escorpião</a:t>
            </a:r>
            <a:endParaRPr lang="pt-BR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5" name="CaixaDeTexto 54"/>
          <p:cNvSpPr txBox="1"/>
          <p:nvPr/>
        </p:nvSpPr>
        <p:spPr>
          <a:xfrm>
            <a:off x="0" y="6581775"/>
            <a:ext cx="600075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1200" dirty="0">
                <a:solidFill>
                  <a:srgbClr val="00B0F0"/>
                </a:solidFill>
                <a:latin typeface="Century Gothic" panose="020B0502020202020204" pitchFamily="34" charset="0"/>
              </a:rPr>
              <a:t>Crédito da imagem: software </a:t>
            </a:r>
            <a:r>
              <a:rPr lang="pt-BR" sz="1200" dirty="0" err="1">
                <a:solidFill>
                  <a:srgbClr val="00B0F0"/>
                </a:solidFill>
                <a:latin typeface="Century Gothic" panose="020B0502020202020204" pitchFamily="34" charset="0"/>
              </a:rPr>
              <a:t>stellarium</a:t>
            </a:r>
            <a:r>
              <a:rPr lang="pt-BR" sz="1200" dirty="0">
                <a:solidFill>
                  <a:srgbClr val="00B0F0"/>
                </a:solidFill>
                <a:latin typeface="Century Gothic" panose="020B0502020202020204" pitchFamily="34" charset="0"/>
              </a:rPr>
              <a:t>, disponível em </a:t>
            </a:r>
            <a:r>
              <a:rPr lang="pt-BR" sz="120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www.stellarium.org</a:t>
            </a:r>
            <a:endParaRPr lang="pt-BR" sz="1200" dirty="0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>
            <a:lum bright="44000" contrast="58000"/>
          </a:blip>
          <a:srcRect/>
          <a:stretch>
            <a:fillRect/>
          </a:stretch>
        </p:blipFill>
        <p:spPr bwMode="auto">
          <a:xfrm>
            <a:off x="100013" y="947738"/>
            <a:ext cx="8943975" cy="55530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24579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pt-BR" sz="4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Ursa Menor e Ursa Maior</a:t>
            </a:r>
          </a:p>
        </p:txBody>
      </p:sp>
      <p:sp>
        <p:nvSpPr>
          <p:cNvPr id="55" name="CaixaDeTexto 54"/>
          <p:cNvSpPr txBox="1"/>
          <p:nvPr/>
        </p:nvSpPr>
        <p:spPr>
          <a:xfrm>
            <a:off x="0" y="6581775"/>
            <a:ext cx="600075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1200" dirty="0">
                <a:solidFill>
                  <a:srgbClr val="00B0F0"/>
                </a:solidFill>
                <a:latin typeface="Century Gothic" panose="020B0502020202020204" pitchFamily="34" charset="0"/>
              </a:rPr>
              <a:t>Crédito da imagem: software </a:t>
            </a:r>
            <a:r>
              <a:rPr lang="pt-BR" sz="1200" dirty="0" err="1">
                <a:solidFill>
                  <a:srgbClr val="00B0F0"/>
                </a:solidFill>
                <a:latin typeface="Century Gothic" panose="020B0502020202020204" pitchFamily="34" charset="0"/>
              </a:rPr>
              <a:t>stellarium</a:t>
            </a:r>
            <a:r>
              <a:rPr lang="pt-BR" sz="1200" dirty="0">
                <a:solidFill>
                  <a:srgbClr val="00B0F0"/>
                </a:solidFill>
                <a:latin typeface="Century Gothic" panose="020B0502020202020204" pitchFamily="34" charset="0"/>
              </a:rPr>
              <a:t>, disponível em </a:t>
            </a:r>
            <a:r>
              <a:rPr lang="pt-BR" sz="120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www.stellarium.org</a:t>
            </a:r>
            <a:endParaRPr lang="pt-BR" sz="1200" dirty="0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" y="857250"/>
            <a:ext cx="8915400" cy="57150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25603" name="Título 1"/>
          <p:cNvSpPr>
            <a:spLocks noGrp="1"/>
          </p:cNvSpPr>
          <p:nvPr>
            <p:ph type="title"/>
          </p:nvPr>
        </p:nvSpPr>
        <p:spPr>
          <a:xfrm>
            <a:off x="357188" y="0"/>
            <a:ext cx="8501062" cy="1143000"/>
          </a:xfrm>
        </p:spPr>
        <p:txBody>
          <a:bodyPr/>
          <a:lstStyle/>
          <a:p>
            <a:r>
              <a:rPr lang="pt-BR" sz="4000" smtClean="0">
                <a:solidFill>
                  <a:schemeClr val="bg1"/>
                </a:solidFill>
                <a:latin typeface="Century Gothic" panose="020B0502020202020204" pitchFamily="34" charset="0"/>
              </a:rPr>
              <a:t>Polaris e o Ponto Cardeal Norte</a:t>
            </a:r>
          </a:p>
        </p:txBody>
      </p:sp>
      <p:sp>
        <p:nvSpPr>
          <p:cNvPr id="55" name="CaixaDeTexto 54"/>
          <p:cNvSpPr txBox="1"/>
          <p:nvPr/>
        </p:nvSpPr>
        <p:spPr>
          <a:xfrm>
            <a:off x="0" y="6581775"/>
            <a:ext cx="600075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1200" dirty="0">
                <a:solidFill>
                  <a:srgbClr val="00B0F0"/>
                </a:solidFill>
                <a:latin typeface="Century Gothic" panose="020B0502020202020204" pitchFamily="34" charset="0"/>
              </a:rPr>
              <a:t>Crédito da imagem: software </a:t>
            </a:r>
            <a:r>
              <a:rPr lang="pt-BR" sz="1200" dirty="0" err="1">
                <a:solidFill>
                  <a:srgbClr val="00B0F0"/>
                </a:solidFill>
                <a:latin typeface="Century Gothic" panose="020B0502020202020204" pitchFamily="34" charset="0"/>
              </a:rPr>
              <a:t>stellarium</a:t>
            </a:r>
            <a:r>
              <a:rPr lang="pt-BR" sz="1200" dirty="0">
                <a:solidFill>
                  <a:srgbClr val="00B0F0"/>
                </a:solidFill>
                <a:latin typeface="Century Gothic" panose="020B0502020202020204" pitchFamily="34" charset="0"/>
              </a:rPr>
              <a:t>, disponível em </a:t>
            </a:r>
            <a:r>
              <a:rPr lang="pt-BR" sz="120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www.stellarium.org</a:t>
            </a:r>
            <a:endParaRPr lang="pt-BR" sz="1200" dirty="0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Elipse 5"/>
          <p:cNvSpPr>
            <a:spLocks noChangeArrowheads="1"/>
          </p:cNvSpPr>
          <p:nvPr/>
        </p:nvSpPr>
        <p:spPr bwMode="auto">
          <a:xfrm>
            <a:off x="4202113" y="5799138"/>
            <a:ext cx="500062" cy="500062"/>
          </a:xfrm>
          <a:prstGeom prst="ellipse">
            <a:avLst/>
          </a:prstGeom>
          <a:noFill/>
          <a:ln w="25400" algn="ctr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7" name="CaixaDeTexto 6"/>
          <p:cNvSpPr txBox="1">
            <a:spLocks noChangeArrowheads="1"/>
          </p:cNvSpPr>
          <p:nvPr/>
        </p:nvSpPr>
        <p:spPr bwMode="auto">
          <a:xfrm>
            <a:off x="4714875" y="5929313"/>
            <a:ext cx="2500313" cy="3381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pt-BR">
                <a:solidFill>
                  <a:schemeClr val="bg1"/>
                </a:solidFill>
                <a:latin typeface="Century Gothic" panose="020B0502020202020204" pitchFamily="34" charset="0"/>
              </a:rPr>
              <a:t>Ponto Cardeal Norte</a:t>
            </a:r>
          </a:p>
        </p:txBody>
      </p:sp>
      <p:cxnSp>
        <p:nvCxnSpPr>
          <p:cNvPr id="8" name="Conector reto 7"/>
          <p:cNvCxnSpPr/>
          <p:nvPr/>
        </p:nvCxnSpPr>
        <p:spPr bwMode="auto">
          <a:xfrm rot="5400000">
            <a:off x="4464844" y="1821657"/>
            <a:ext cx="1857375" cy="1785937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B0F0"/>
            </a:solidFill>
            <a:prstDash val="dash"/>
            <a:round/>
            <a:headEnd type="none" w="sm" len="sm"/>
            <a:tailEnd type="arrow" w="lg" len="lg"/>
          </a:ln>
          <a:effectLst/>
        </p:spPr>
      </p:cxnSp>
      <p:cxnSp>
        <p:nvCxnSpPr>
          <p:cNvPr id="11" name="Conector reto 10"/>
          <p:cNvCxnSpPr/>
          <p:nvPr/>
        </p:nvCxnSpPr>
        <p:spPr bwMode="auto">
          <a:xfrm rot="5400000">
            <a:off x="3606800" y="4821238"/>
            <a:ext cx="1643063" cy="1587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B0F0"/>
            </a:solidFill>
            <a:prstDash val="dash"/>
            <a:round/>
            <a:headEnd type="none" w="sm" len="sm"/>
            <a:tailEnd type="arrow" w="lg" len="lg"/>
          </a:ln>
          <a:effectLst/>
        </p:spPr>
      </p:cxnSp>
      <p:grpSp>
        <p:nvGrpSpPr>
          <p:cNvPr id="9" name="Grupo 46"/>
          <p:cNvGrpSpPr/>
          <p:nvPr/>
        </p:nvGrpSpPr>
        <p:grpSpPr bwMode="auto">
          <a:xfrm>
            <a:off x="6241399" y="1453246"/>
            <a:ext cx="1354937" cy="370087"/>
            <a:chOff x="5178176" y="3143248"/>
            <a:chExt cx="1354944" cy="370090"/>
          </a:xfrm>
        </p:grpSpPr>
        <p:sp>
          <p:nvSpPr>
            <p:cNvPr id="10" name="CaixaDeTexto 9"/>
            <p:cNvSpPr txBox="1">
              <a:spLocks noChangeArrowheads="1"/>
            </p:cNvSpPr>
            <p:nvPr/>
          </p:nvSpPr>
          <p:spPr bwMode="auto">
            <a:xfrm>
              <a:off x="5437228" y="3174782"/>
              <a:ext cx="1095892" cy="33855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pt-BR" dirty="0" err="1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Dubhe</a:t>
              </a:r>
              <a:endParaRPr lang="pt-BR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2" name="Elipse 38"/>
            <p:cNvSpPr>
              <a:spLocks noChangeArrowheads="1"/>
            </p:cNvSpPr>
            <p:nvPr/>
          </p:nvSpPr>
          <p:spPr bwMode="auto">
            <a:xfrm>
              <a:off x="5178176" y="3143248"/>
              <a:ext cx="357190" cy="357190"/>
            </a:xfrm>
            <a:prstGeom prst="ellipse">
              <a:avLst/>
            </a:prstGeom>
            <a:noFill/>
            <a:ln w="25400" algn="ctr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3" name="Grupo 46"/>
          <p:cNvGrpSpPr/>
          <p:nvPr/>
        </p:nvGrpSpPr>
        <p:grpSpPr bwMode="auto">
          <a:xfrm>
            <a:off x="6598858" y="1002214"/>
            <a:ext cx="1348574" cy="381893"/>
            <a:chOff x="5178176" y="3118542"/>
            <a:chExt cx="1348581" cy="381896"/>
          </a:xfrm>
        </p:grpSpPr>
        <p:sp>
          <p:nvSpPr>
            <p:cNvPr id="14" name="CaixaDeTexto 13"/>
            <p:cNvSpPr txBox="1">
              <a:spLocks noChangeArrowheads="1"/>
            </p:cNvSpPr>
            <p:nvPr/>
          </p:nvSpPr>
          <p:spPr bwMode="auto">
            <a:xfrm>
              <a:off x="5430865" y="3118542"/>
              <a:ext cx="1095892" cy="33855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pt-BR" dirty="0" err="1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Merak</a:t>
              </a:r>
              <a:endParaRPr lang="pt-BR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5" name="Elipse 38"/>
            <p:cNvSpPr>
              <a:spLocks noChangeArrowheads="1"/>
            </p:cNvSpPr>
            <p:nvPr/>
          </p:nvSpPr>
          <p:spPr bwMode="auto">
            <a:xfrm>
              <a:off x="5178176" y="3143248"/>
              <a:ext cx="357190" cy="357190"/>
            </a:xfrm>
            <a:prstGeom prst="ellipse">
              <a:avLst/>
            </a:prstGeom>
            <a:noFill/>
            <a:ln w="25400" algn="ctr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6" name="Grupo 46"/>
          <p:cNvGrpSpPr/>
          <p:nvPr/>
        </p:nvGrpSpPr>
        <p:grpSpPr bwMode="auto">
          <a:xfrm>
            <a:off x="4243492" y="3594501"/>
            <a:ext cx="1354937" cy="370087"/>
            <a:chOff x="5178176" y="3143248"/>
            <a:chExt cx="1354944" cy="370090"/>
          </a:xfrm>
        </p:grpSpPr>
        <p:sp>
          <p:nvSpPr>
            <p:cNvPr id="17" name="CaixaDeTexto 16"/>
            <p:cNvSpPr txBox="1">
              <a:spLocks noChangeArrowheads="1"/>
            </p:cNvSpPr>
            <p:nvPr/>
          </p:nvSpPr>
          <p:spPr bwMode="auto">
            <a:xfrm>
              <a:off x="5437228" y="3174782"/>
              <a:ext cx="1095892" cy="33855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pt-BR" dirty="0" err="1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Polaris</a:t>
              </a:r>
              <a:endParaRPr lang="pt-BR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8" name="Elipse 38"/>
            <p:cNvSpPr>
              <a:spLocks noChangeArrowheads="1"/>
            </p:cNvSpPr>
            <p:nvPr/>
          </p:nvSpPr>
          <p:spPr bwMode="auto">
            <a:xfrm>
              <a:off x="5178176" y="3143248"/>
              <a:ext cx="357190" cy="357190"/>
            </a:xfrm>
            <a:prstGeom prst="ellipse">
              <a:avLst/>
            </a:prstGeom>
            <a:noFill/>
            <a:ln w="25400" algn="ctr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>
                <a:latin typeface="Century Gothic" panose="020B0502020202020204" pitchFamily="34" charset="0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upload.wikimedia.org/wikipedia/commons/5/5b/Stellarium_ic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2636912"/>
            <a:ext cx="2144291" cy="2144292"/>
          </a:xfrm>
          <a:prstGeom prst="rect">
            <a:avLst/>
          </a:prstGeom>
          <a:noFill/>
        </p:spPr>
      </p:pic>
      <p:sp>
        <p:nvSpPr>
          <p:cNvPr id="5" name="Título 1"/>
          <p:cNvSpPr txBox="1"/>
          <p:nvPr/>
        </p:nvSpPr>
        <p:spPr bwMode="auto">
          <a:xfrm>
            <a:off x="683568" y="692696"/>
            <a:ext cx="77724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2075" tIns="46038" rIns="92075" bIns="46038" numCol="1" anchor="ctr" anchorCtr="0" compatLnSpc="1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pt-BR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Como o céu se altera com o passar das estações do ano – </a:t>
            </a:r>
            <a:r>
              <a:rPr kumimoji="0" lang="pt-BR" sz="4400" b="1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software </a:t>
            </a:r>
            <a:r>
              <a:rPr kumimoji="0" lang="pt-BR" sz="4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Stellarium</a:t>
            </a:r>
            <a:endParaRPr kumimoji="0" lang="pt-BR" sz="44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-22440" y="6519446"/>
            <a:ext cx="415049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Crédito da imagem: www.stellarium.org</a:t>
            </a:r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395536" y="5059050"/>
            <a:ext cx="83529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b="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Acesse para download gratuito: </a:t>
            </a:r>
          </a:p>
          <a:p>
            <a:r>
              <a:rPr lang="pt-BR" sz="3600" b="0" dirty="0" smtClean="0">
                <a:solidFill>
                  <a:srgbClr val="00B0F0"/>
                </a:solidFill>
                <a:latin typeface="Century Gothic" panose="020B0502020202020204" pitchFamily="34" charset="0"/>
                <a:hlinkClick r:id="rId3"/>
              </a:rPr>
              <a:t>http://www.stellarium.org</a:t>
            </a:r>
            <a:endParaRPr lang="pt-BR" sz="3600" b="0" dirty="0" smtClean="0">
              <a:solidFill>
                <a:srgbClr val="00B0F0"/>
              </a:solidFill>
              <a:latin typeface="Century Gothic" panose="020B0502020202020204" pitchFamily="34" charset="0"/>
            </a:endParaRPr>
          </a:p>
          <a:p>
            <a:endParaRPr lang="pt-BR" sz="3600" b="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endParaRPr lang="pt-BR" sz="3600" b="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/>
          <p:nvPr/>
        </p:nvSpPr>
        <p:spPr bwMode="auto">
          <a:xfrm>
            <a:off x="468660" y="1196752"/>
            <a:ext cx="820668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2075" tIns="46038" rIns="92075" bIns="46038" numCol="1" anchor="ctr" anchorCtr="0" compatLnSpc="1"/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pt-BR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Vídeo</a:t>
            </a:r>
            <a:r>
              <a:rPr lang="pt-BR" sz="3600" kern="0" dirty="0" smtClean="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rPr>
              <a:t>-</a:t>
            </a:r>
            <a:r>
              <a:rPr kumimoji="0" lang="pt-BR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aulas com instruções de</a:t>
            </a:r>
            <a:r>
              <a:rPr kumimoji="0" lang="pt-BR" sz="3600" b="1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 como usar o </a:t>
            </a:r>
            <a:r>
              <a:rPr kumimoji="0" lang="pt-BR" sz="3600" b="1" i="0" u="none" strike="noStrike" kern="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Stellarium</a:t>
            </a:r>
            <a:r>
              <a:rPr kumimoji="0" lang="pt-BR" sz="3600" b="1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 dadas pelo coordenador nacional da OBA:</a:t>
            </a:r>
            <a:endParaRPr kumimoji="0" lang="pt-BR" sz="36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068673"/>
              </p:ext>
            </p:extLst>
          </p:nvPr>
        </p:nvGraphicFramePr>
        <p:xfrm>
          <a:off x="685800" y="3489960"/>
          <a:ext cx="7772400" cy="1737360"/>
        </p:xfrm>
        <a:graphic>
          <a:graphicData uri="http://schemas.openxmlformats.org/drawingml/2006/table">
            <a:tbl>
              <a:tblPr/>
              <a:tblGrid>
                <a:gridCol w="3886200">
                  <a:extLst>
                    <a:ext uri="{9D8B030D-6E8A-4147-A177-3AD203B41FA5}">
                      <a16:colId xmlns:a16="http://schemas.microsoft.com/office/drawing/2014/main" val="3921001691"/>
                    </a:ext>
                  </a:extLst>
                </a:gridCol>
                <a:gridCol w="3886200">
                  <a:extLst>
                    <a:ext uri="{9D8B030D-6E8A-4147-A177-3AD203B41FA5}">
                      <a16:colId xmlns:a16="http://schemas.microsoft.com/office/drawing/2014/main" val="259113791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pt-BR" sz="320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Stellarium Aula 01 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200" dirty="0" err="1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hlinkClick r:id="rId2"/>
                        </a:rPr>
                        <a:t>You</a:t>
                      </a:r>
                      <a:r>
                        <a:rPr lang="pt-BR" sz="32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hlinkClick r:id="rId2"/>
                        </a:rPr>
                        <a:t> Tube</a:t>
                      </a:r>
                      <a:r>
                        <a:rPr lang="pt-BR" sz="32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99076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pt-BR" sz="320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Stellarium Aula 02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20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hlinkClick r:id="rId3"/>
                        </a:rPr>
                        <a:t>You Tube</a:t>
                      </a:r>
                      <a:endParaRPr lang="pt-BR" sz="320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785099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pt-BR" sz="3200" dirty="0" err="1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Stellarium</a:t>
                      </a:r>
                      <a:r>
                        <a:rPr lang="pt-BR" sz="32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 Aula 03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200" dirty="0" err="1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hlinkClick r:id="rId4"/>
                        </a:rPr>
                        <a:t>You</a:t>
                      </a:r>
                      <a:r>
                        <a:rPr lang="pt-BR" sz="32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hlinkClick r:id="rId4"/>
                        </a:rPr>
                        <a:t> Tube</a:t>
                      </a:r>
                      <a:endParaRPr lang="pt-BR" sz="320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41674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04368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ítulo 1"/>
          <p:cNvSpPr>
            <a:spLocks noGrp="1"/>
          </p:cNvSpPr>
          <p:nvPr>
            <p:ph type="title"/>
          </p:nvPr>
        </p:nvSpPr>
        <p:spPr>
          <a:xfrm>
            <a:off x="683568" y="2492896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/>
            </a:r>
            <a:br>
              <a:rPr lang="pt-BR" dirty="0" smtClean="0">
                <a:solidFill>
                  <a:srgbClr val="00B0F0"/>
                </a:solidFill>
                <a:latin typeface="Century Gothic" panose="020B0502020202020204" pitchFamily="34" charset="0"/>
              </a:rPr>
            </a:br>
            <a:r>
              <a:rPr lang="pt-BR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Constelações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/>
          <a:srcRect l="37081" t="29176" r="7302" b="12049"/>
          <a:stretch>
            <a:fillRect/>
          </a:stretch>
        </p:blipFill>
        <p:spPr>
          <a:xfrm>
            <a:off x="0" y="1421765"/>
            <a:ext cx="9144067" cy="5436040"/>
          </a:xfrm>
          <a:prstGeom prst="rect">
            <a:avLst/>
          </a:prstGeom>
        </p:spPr>
      </p:pic>
      <p:sp>
        <p:nvSpPr>
          <p:cNvPr id="55" name="CaixaDeTexto 54"/>
          <p:cNvSpPr txBox="1"/>
          <p:nvPr/>
        </p:nvSpPr>
        <p:spPr>
          <a:xfrm>
            <a:off x="0" y="6581775"/>
            <a:ext cx="600075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1200" dirty="0">
                <a:solidFill>
                  <a:srgbClr val="00B0F0"/>
                </a:solidFill>
                <a:latin typeface="Century Gothic" panose="020B0502020202020204" pitchFamily="34" charset="0"/>
              </a:rPr>
              <a:t>Crédito da imagem: software </a:t>
            </a:r>
            <a:r>
              <a:rPr lang="pt-BR" sz="1200" dirty="0" err="1">
                <a:solidFill>
                  <a:srgbClr val="00B0F0"/>
                </a:solidFill>
                <a:latin typeface="Century Gothic" panose="020B0502020202020204" pitchFamily="34" charset="0"/>
              </a:rPr>
              <a:t>stellarium</a:t>
            </a:r>
            <a:r>
              <a:rPr lang="pt-BR" sz="1200" dirty="0">
                <a:solidFill>
                  <a:srgbClr val="00B0F0"/>
                </a:solidFill>
                <a:latin typeface="Century Gothic" panose="020B0502020202020204" pitchFamily="34" charset="0"/>
              </a:rPr>
              <a:t>, disponível em </a:t>
            </a:r>
            <a:r>
              <a:rPr lang="pt-BR" sz="120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www.stellarium.org</a:t>
            </a:r>
            <a:endParaRPr lang="pt-BR" sz="1200" dirty="0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  <p:sp>
        <p:nvSpPr>
          <p:cNvPr id="20482" name="Título 1"/>
          <p:cNvSpPr>
            <a:spLocks noGrp="1"/>
          </p:cNvSpPr>
          <p:nvPr>
            <p:ph type="title"/>
          </p:nvPr>
        </p:nvSpPr>
        <p:spPr>
          <a:xfrm>
            <a:off x="685800" y="107315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A constelação do </a:t>
            </a:r>
            <a:br>
              <a:rPr lang="pt-BR" dirty="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pt-BR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Cruzeiro do Sul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/>
          <a:srcRect l="37081" t="29176" r="7302" b="12049"/>
          <a:stretch>
            <a:fillRect/>
          </a:stretch>
        </p:blipFill>
        <p:spPr>
          <a:xfrm>
            <a:off x="0" y="1421765"/>
            <a:ext cx="9144067" cy="5436040"/>
          </a:xfrm>
          <a:prstGeom prst="rect">
            <a:avLst/>
          </a:prstGeom>
        </p:spPr>
      </p:pic>
      <p:sp>
        <p:nvSpPr>
          <p:cNvPr id="55" name="CaixaDeTexto 54"/>
          <p:cNvSpPr txBox="1"/>
          <p:nvPr/>
        </p:nvSpPr>
        <p:spPr>
          <a:xfrm>
            <a:off x="0" y="6581775"/>
            <a:ext cx="600075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1200" dirty="0">
                <a:solidFill>
                  <a:srgbClr val="00B0F0"/>
                </a:solidFill>
                <a:latin typeface="Century Gothic" panose="020B0502020202020204" pitchFamily="34" charset="0"/>
              </a:rPr>
              <a:t>Crédito da imagem: software </a:t>
            </a:r>
            <a:r>
              <a:rPr lang="pt-BR" sz="1200" dirty="0" err="1">
                <a:solidFill>
                  <a:srgbClr val="00B0F0"/>
                </a:solidFill>
                <a:latin typeface="Century Gothic" panose="020B0502020202020204" pitchFamily="34" charset="0"/>
              </a:rPr>
              <a:t>stellarium</a:t>
            </a:r>
            <a:r>
              <a:rPr lang="pt-BR" sz="1200" dirty="0">
                <a:solidFill>
                  <a:srgbClr val="00B0F0"/>
                </a:solidFill>
                <a:latin typeface="Century Gothic" panose="020B0502020202020204" pitchFamily="34" charset="0"/>
              </a:rPr>
              <a:t>, disponível em </a:t>
            </a:r>
            <a:r>
              <a:rPr lang="pt-BR" sz="120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www.stellarium.org</a:t>
            </a:r>
            <a:endParaRPr lang="pt-BR" sz="1200" dirty="0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  <p:sp>
        <p:nvSpPr>
          <p:cNvPr id="20482" name="Título 1"/>
          <p:cNvSpPr>
            <a:spLocks noGrp="1"/>
          </p:cNvSpPr>
          <p:nvPr>
            <p:ph type="title"/>
          </p:nvPr>
        </p:nvSpPr>
        <p:spPr>
          <a:xfrm>
            <a:off x="685800" y="107315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A constelação do </a:t>
            </a:r>
            <a:br>
              <a:rPr lang="pt-BR" dirty="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pt-BR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Cruzeiro do Sul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3145790" y="4427442"/>
            <a:ext cx="1595120" cy="610423"/>
            <a:chOff x="9579" y="8079"/>
            <a:chExt cx="1688" cy="691"/>
          </a:xfrm>
        </p:grpSpPr>
        <p:cxnSp>
          <p:nvCxnSpPr>
            <p:cNvPr id="13" name="Conector reto 34"/>
            <p:cNvCxnSpPr/>
            <p:nvPr/>
          </p:nvCxnSpPr>
          <p:spPr bwMode="auto">
            <a:xfrm flipH="1">
              <a:off x="9579" y="8337"/>
              <a:ext cx="1688" cy="194"/>
            </a:xfrm>
            <a:prstGeom prst="line">
              <a:avLst/>
            </a:prstGeom>
            <a:solidFill>
              <a:schemeClr val="accent1"/>
            </a:solidFill>
            <a:ln w="47625" cap="flat" cmpd="sng" algn="ctr">
              <a:solidFill>
                <a:srgbClr val="00B0F0"/>
              </a:solidFill>
              <a:prstDash val="sysDot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14" name="Conector reto 34"/>
            <p:cNvCxnSpPr/>
            <p:nvPr/>
          </p:nvCxnSpPr>
          <p:spPr bwMode="auto">
            <a:xfrm>
              <a:off x="10695" y="8079"/>
              <a:ext cx="181" cy="691"/>
            </a:xfrm>
            <a:prstGeom prst="line">
              <a:avLst/>
            </a:prstGeom>
            <a:solidFill>
              <a:schemeClr val="accent1"/>
            </a:solidFill>
            <a:ln w="47625" cap="flat" cmpd="sng" algn="ctr">
              <a:solidFill>
                <a:srgbClr val="00B0F0"/>
              </a:solidFill>
              <a:prstDash val="sysDot"/>
              <a:round/>
              <a:headEnd type="none" w="sm" len="sm"/>
              <a:tailEnd type="none" w="sm" len="sm"/>
            </a:ln>
            <a:effectLst/>
          </p:spPr>
        </p:cxn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/>
          <a:srcRect l="37081" t="29176" r="7302" b="12049"/>
          <a:stretch>
            <a:fillRect/>
          </a:stretch>
        </p:blipFill>
        <p:spPr>
          <a:xfrm>
            <a:off x="0" y="1421765"/>
            <a:ext cx="9144067" cy="5436040"/>
          </a:xfrm>
          <a:prstGeom prst="rect">
            <a:avLst/>
          </a:prstGeom>
        </p:spPr>
      </p:pic>
      <p:sp>
        <p:nvSpPr>
          <p:cNvPr id="55" name="CaixaDeTexto 54"/>
          <p:cNvSpPr txBox="1"/>
          <p:nvPr/>
        </p:nvSpPr>
        <p:spPr>
          <a:xfrm>
            <a:off x="0" y="6581775"/>
            <a:ext cx="600075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1200" dirty="0">
                <a:solidFill>
                  <a:srgbClr val="00B0F0"/>
                </a:solidFill>
                <a:latin typeface="Century Gothic" panose="020B0502020202020204" pitchFamily="34" charset="0"/>
              </a:rPr>
              <a:t>Crédito da imagem: software </a:t>
            </a:r>
            <a:r>
              <a:rPr lang="pt-BR" sz="1200" dirty="0" err="1">
                <a:solidFill>
                  <a:srgbClr val="00B0F0"/>
                </a:solidFill>
                <a:latin typeface="Century Gothic" panose="020B0502020202020204" pitchFamily="34" charset="0"/>
              </a:rPr>
              <a:t>stellarium</a:t>
            </a:r>
            <a:r>
              <a:rPr lang="pt-BR" sz="1200" dirty="0">
                <a:solidFill>
                  <a:srgbClr val="00B0F0"/>
                </a:solidFill>
                <a:latin typeface="Century Gothic" panose="020B0502020202020204" pitchFamily="34" charset="0"/>
              </a:rPr>
              <a:t>, disponível em </a:t>
            </a:r>
            <a:r>
              <a:rPr lang="pt-BR" sz="120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www.stellarium.org</a:t>
            </a:r>
            <a:endParaRPr lang="pt-BR" sz="1200" dirty="0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  <p:sp>
        <p:nvSpPr>
          <p:cNvPr id="20482" name="Título 1"/>
          <p:cNvSpPr>
            <a:spLocks noGrp="1"/>
          </p:cNvSpPr>
          <p:nvPr>
            <p:ph type="title"/>
          </p:nvPr>
        </p:nvSpPr>
        <p:spPr>
          <a:xfrm>
            <a:off x="685800" y="107315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A constelação do </a:t>
            </a:r>
            <a:br>
              <a:rPr lang="pt-BR" dirty="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pt-BR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Cruzeiro do Sul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4212380" y="4139848"/>
            <a:ext cx="576904" cy="962230"/>
            <a:chOff x="10679" y="7817"/>
            <a:chExt cx="574" cy="1026"/>
          </a:xfrm>
        </p:grpSpPr>
        <p:cxnSp>
          <p:nvCxnSpPr>
            <p:cNvPr id="16" name="Conector reto 35"/>
            <p:cNvCxnSpPr/>
            <p:nvPr/>
          </p:nvCxnSpPr>
          <p:spPr bwMode="auto">
            <a:xfrm>
              <a:off x="10679" y="8057"/>
              <a:ext cx="574" cy="307"/>
            </a:xfrm>
            <a:prstGeom prst="line">
              <a:avLst/>
            </a:prstGeom>
            <a:solidFill>
              <a:schemeClr val="accent1"/>
            </a:solidFill>
            <a:ln w="47625" cap="flat" cmpd="sng" algn="ctr">
              <a:solidFill>
                <a:srgbClr val="00B0F0"/>
              </a:solidFill>
              <a:prstDash val="sysDot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17" name="Conector reto 34"/>
            <p:cNvCxnSpPr/>
            <p:nvPr/>
          </p:nvCxnSpPr>
          <p:spPr bwMode="auto">
            <a:xfrm flipH="1">
              <a:off x="10857" y="7817"/>
              <a:ext cx="180" cy="1026"/>
            </a:xfrm>
            <a:prstGeom prst="line">
              <a:avLst/>
            </a:prstGeom>
            <a:solidFill>
              <a:schemeClr val="accent1"/>
            </a:solidFill>
            <a:ln w="47625" cap="flat" cmpd="sng" algn="ctr">
              <a:solidFill>
                <a:srgbClr val="00B0F0"/>
              </a:solidFill>
              <a:prstDash val="sysDot"/>
              <a:round/>
              <a:headEnd type="none" w="sm" len="sm"/>
              <a:tailEnd type="none" w="sm" len="sm"/>
            </a:ln>
            <a:effectLst/>
          </p:spPr>
        </p:cxn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/>
          <a:srcRect l="37081" t="29176" r="7302" b="12049"/>
          <a:stretch>
            <a:fillRect/>
          </a:stretch>
        </p:blipFill>
        <p:spPr>
          <a:xfrm>
            <a:off x="0" y="1421765"/>
            <a:ext cx="9144067" cy="5436040"/>
          </a:xfrm>
          <a:prstGeom prst="rect">
            <a:avLst/>
          </a:prstGeom>
        </p:spPr>
      </p:pic>
      <p:sp>
        <p:nvSpPr>
          <p:cNvPr id="55" name="CaixaDeTexto 54"/>
          <p:cNvSpPr txBox="1"/>
          <p:nvPr/>
        </p:nvSpPr>
        <p:spPr>
          <a:xfrm>
            <a:off x="0" y="6581775"/>
            <a:ext cx="600075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1200" dirty="0">
                <a:solidFill>
                  <a:srgbClr val="00B0F0"/>
                </a:solidFill>
                <a:latin typeface="Century Gothic" panose="020B0502020202020204" pitchFamily="34" charset="0"/>
              </a:rPr>
              <a:t>Crédito da imagem: software </a:t>
            </a:r>
            <a:r>
              <a:rPr lang="pt-BR" sz="1200" dirty="0" err="1">
                <a:solidFill>
                  <a:srgbClr val="00B0F0"/>
                </a:solidFill>
                <a:latin typeface="Century Gothic" panose="020B0502020202020204" pitchFamily="34" charset="0"/>
              </a:rPr>
              <a:t>stellarium</a:t>
            </a:r>
            <a:r>
              <a:rPr lang="pt-BR" sz="1200" dirty="0">
                <a:solidFill>
                  <a:srgbClr val="00B0F0"/>
                </a:solidFill>
                <a:latin typeface="Century Gothic" panose="020B0502020202020204" pitchFamily="34" charset="0"/>
              </a:rPr>
              <a:t>, disponível em </a:t>
            </a:r>
            <a:r>
              <a:rPr lang="pt-BR" sz="120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www.stellarium.org</a:t>
            </a:r>
            <a:endParaRPr lang="pt-BR" sz="1200" dirty="0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  <p:sp>
        <p:nvSpPr>
          <p:cNvPr id="20482" name="Título 1"/>
          <p:cNvSpPr>
            <a:spLocks noGrp="1"/>
          </p:cNvSpPr>
          <p:nvPr>
            <p:ph type="title"/>
          </p:nvPr>
        </p:nvSpPr>
        <p:spPr>
          <a:xfrm>
            <a:off x="685800" y="107315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A constelação do </a:t>
            </a:r>
            <a:br>
              <a:rPr lang="pt-BR" dirty="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pt-BR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Cruzeiro do Sul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2051685" y="2250440"/>
            <a:ext cx="364490" cy="524510"/>
            <a:chOff x="3231" y="3544"/>
            <a:chExt cx="574" cy="826"/>
          </a:xfrm>
        </p:grpSpPr>
        <p:cxnSp>
          <p:nvCxnSpPr>
            <p:cNvPr id="19" name="Conector reto 34"/>
            <p:cNvCxnSpPr/>
            <p:nvPr/>
          </p:nvCxnSpPr>
          <p:spPr bwMode="auto">
            <a:xfrm flipH="1">
              <a:off x="3376" y="3544"/>
              <a:ext cx="255" cy="826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B0F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20" name="Conector reto 35"/>
            <p:cNvCxnSpPr/>
            <p:nvPr/>
          </p:nvCxnSpPr>
          <p:spPr bwMode="auto">
            <a:xfrm>
              <a:off x="3231" y="3788"/>
              <a:ext cx="574" cy="93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B0F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" y="1428750"/>
            <a:ext cx="7810500" cy="48863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grpSp>
        <p:nvGrpSpPr>
          <p:cNvPr id="2" name="Grupo 15"/>
          <p:cNvGrpSpPr/>
          <p:nvPr/>
        </p:nvGrpSpPr>
        <p:grpSpPr bwMode="auto">
          <a:xfrm>
            <a:off x="5438775" y="2786063"/>
            <a:ext cx="990600" cy="1500187"/>
            <a:chOff x="5438781" y="2786058"/>
            <a:chExt cx="990607" cy="1500198"/>
          </a:xfrm>
        </p:grpSpPr>
        <p:cxnSp>
          <p:nvCxnSpPr>
            <p:cNvPr id="6" name="Conector reto 5"/>
            <p:cNvCxnSpPr/>
            <p:nvPr/>
          </p:nvCxnSpPr>
          <p:spPr bwMode="auto">
            <a:xfrm flipV="1">
              <a:off x="5438781" y="3215003"/>
              <a:ext cx="990607" cy="109221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B0F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7" name="Conector reto 6"/>
            <p:cNvCxnSpPr/>
            <p:nvPr/>
          </p:nvCxnSpPr>
          <p:spPr bwMode="auto">
            <a:xfrm rot="5400000">
              <a:off x="5214942" y="3500438"/>
              <a:ext cx="1500198" cy="71437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B0F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cxnSp>
        <p:nvCxnSpPr>
          <p:cNvPr id="18" name="Conector reto 17"/>
          <p:cNvCxnSpPr/>
          <p:nvPr/>
        </p:nvCxnSpPr>
        <p:spPr bwMode="auto">
          <a:xfrm flipV="1">
            <a:off x="1500188" y="3284984"/>
            <a:ext cx="2207716" cy="911899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B0F0"/>
            </a:solidFill>
            <a:prstDash val="dash"/>
            <a:round/>
            <a:headEnd type="none" w="sm" len="sm"/>
            <a:tailEnd type="arrow" w="lg" len="lg"/>
          </a:ln>
          <a:effectLst/>
        </p:spPr>
      </p:cxnSp>
      <p:sp>
        <p:nvSpPr>
          <p:cNvPr id="24" name="Arco 23"/>
          <p:cNvSpPr/>
          <p:nvPr/>
        </p:nvSpPr>
        <p:spPr bwMode="auto">
          <a:xfrm rot="5400000">
            <a:off x="4063380" y="2008807"/>
            <a:ext cx="3874740" cy="3286125"/>
          </a:xfrm>
          <a:prstGeom prst="arc">
            <a:avLst>
              <a:gd name="adj1" fmla="val 126910"/>
              <a:gd name="adj2" fmla="val 10765698"/>
            </a:avLst>
          </a:prstGeom>
          <a:noFill/>
          <a:ln w="25400" cap="flat" cmpd="sng" algn="ctr">
            <a:solidFill>
              <a:srgbClr val="00B0F0"/>
            </a:solidFill>
            <a:prstDash val="solid"/>
            <a:round/>
            <a:headEnd type="none" w="sm" len="sm"/>
            <a:tailEnd type="none" w="lg" len="lg"/>
          </a:ln>
          <a:effectLst/>
        </p:spPr>
        <p:txBody>
          <a:bodyPr/>
          <a:lstStyle/>
          <a:p>
            <a:pPr>
              <a:defRPr/>
            </a:pPr>
            <a:endParaRPr lang="pt-BR">
              <a:latin typeface="Century Gothic" panose="020B0502020202020204" pitchFamily="34" charset="0"/>
            </a:endParaRPr>
          </a:p>
        </p:txBody>
      </p:sp>
      <p:grpSp>
        <p:nvGrpSpPr>
          <p:cNvPr id="3" name="Grupo 50"/>
          <p:cNvGrpSpPr/>
          <p:nvPr/>
        </p:nvGrpSpPr>
        <p:grpSpPr bwMode="auto">
          <a:xfrm>
            <a:off x="5214938" y="4185161"/>
            <a:ext cx="1643062" cy="672591"/>
            <a:chOff x="5214942" y="4185164"/>
            <a:chExt cx="1643074" cy="672596"/>
          </a:xfrm>
        </p:grpSpPr>
        <p:sp>
          <p:nvSpPr>
            <p:cNvPr id="20508" name="Elipse 24"/>
            <p:cNvSpPr>
              <a:spLocks noChangeArrowheads="1"/>
            </p:cNvSpPr>
            <p:nvPr/>
          </p:nvSpPr>
          <p:spPr bwMode="auto">
            <a:xfrm>
              <a:off x="5749416" y="4185164"/>
              <a:ext cx="357190" cy="357190"/>
            </a:xfrm>
            <a:prstGeom prst="ellipse">
              <a:avLst/>
            </a:prstGeom>
            <a:noFill/>
            <a:ln w="25400" algn="ctr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20509" name="CaixaDeTexto 30"/>
            <p:cNvSpPr txBox="1">
              <a:spLocks noChangeArrowheads="1"/>
            </p:cNvSpPr>
            <p:nvPr/>
          </p:nvSpPr>
          <p:spPr bwMode="auto">
            <a:xfrm>
              <a:off x="5214942" y="4519206"/>
              <a:ext cx="1643074" cy="33855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pt-BR">
                  <a:solidFill>
                    <a:schemeClr val="bg1"/>
                  </a:solidFill>
                  <a:latin typeface="Century Gothic" panose="020B0502020202020204" pitchFamily="34" charset="0"/>
                </a:rPr>
                <a:t>Magalhães</a:t>
              </a:r>
            </a:p>
          </p:txBody>
        </p:sp>
      </p:grpSp>
      <p:grpSp>
        <p:nvGrpSpPr>
          <p:cNvPr id="4" name="Grupo 48"/>
          <p:cNvGrpSpPr/>
          <p:nvPr/>
        </p:nvGrpSpPr>
        <p:grpSpPr bwMode="auto">
          <a:xfrm>
            <a:off x="6286500" y="3029974"/>
            <a:ext cx="1643063" cy="379985"/>
            <a:chOff x="6286512" y="3029993"/>
            <a:chExt cx="1643074" cy="380371"/>
          </a:xfrm>
        </p:grpSpPr>
        <p:sp>
          <p:nvSpPr>
            <p:cNvPr id="20506" name="CaixaDeTexto 27"/>
            <p:cNvSpPr txBox="1">
              <a:spLocks noChangeArrowheads="1"/>
            </p:cNvSpPr>
            <p:nvPr/>
          </p:nvSpPr>
          <p:spPr bwMode="auto">
            <a:xfrm>
              <a:off x="6286512" y="3071810"/>
              <a:ext cx="1643074" cy="33855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pt-BR">
                  <a:solidFill>
                    <a:schemeClr val="bg1"/>
                  </a:solidFill>
                  <a:latin typeface="Century Gothic" panose="020B0502020202020204" pitchFamily="34" charset="0"/>
                </a:rPr>
                <a:t>Pálida</a:t>
              </a:r>
            </a:p>
          </p:txBody>
        </p:sp>
        <p:sp>
          <p:nvSpPr>
            <p:cNvPr id="20507" name="Elipse 37"/>
            <p:cNvSpPr>
              <a:spLocks noChangeArrowheads="1"/>
            </p:cNvSpPr>
            <p:nvPr/>
          </p:nvSpPr>
          <p:spPr bwMode="auto">
            <a:xfrm>
              <a:off x="6349963" y="3029993"/>
              <a:ext cx="357190" cy="357190"/>
            </a:xfrm>
            <a:prstGeom prst="ellipse">
              <a:avLst/>
            </a:prstGeom>
            <a:noFill/>
            <a:ln w="25400" algn="ctr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5" name="Grupo 46"/>
          <p:cNvGrpSpPr/>
          <p:nvPr/>
        </p:nvGrpSpPr>
        <p:grpSpPr bwMode="auto">
          <a:xfrm>
            <a:off x="4429125" y="3144689"/>
            <a:ext cx="1643063" cy="641499"/>
            <a:chOff x="4429124" y="3144687"/>
            <a:chExt cx="1643074" cy="641503"/>
          </a:xfrm>
        </p:grpSpPr>
        <p:sp>
          <p:nvSpPr>
            <p:cNvPr id="20504" name="CaixaDeTexto 29"/>
            <p:cNvSpPr txBox="1">
              <a:spLocks noChangeArrowheads="1"/>
            </p:cNvSpPr>
            <p:nvPr/>
          </p:nvSpPr>
          <p:spPr bwMode="auto">
            <a:xfrm>
              <a:off x="4429124" y="3447636"/>
              <a:ext cx="1643074" cy="33855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pt-BR">
                  <a:solidFill>
                    <a:schemeClr val="bg1"/>
                  </a:solidFill>
                  <a:latin typeface="Century Gothic" panose="020B0502020202020204" pitchFamily="34" charset="0"/>
                </a:rPr>
                <a:t>Mimosa</a:t>
              </a:r>
            </a:p>
          </p:txBody>
        </p:sp>
        <p:sp>
          <p:nvSpPr>
            <p:cNvPr id="20505" name="Elipse 38"/>
            <p:cNvSpPr>
              <a:spLocks noChangeArrowheads="1"/>
            </p:cNvSpPr>
            <p:nvPr/>
          </p:nvSpPr>
          <p:spPr bwMode="auto">
            <a:xfrm>
              <a:off x="5130804" y="3144687"/>
              <a:ext cx="357190" cy="357190"/>
            </a:xfrm>
            <a:prstGeom prst="ellipse">
              <a:avLst/>
            </a:prstGeom>
            <a:noFill/>
            <a:ln w="25400" algn="ctr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8" name="Grupo 47"/>
          <p:cNvGrpSpPr/>
          <p:nvPr/>
        </p:nvGrpSpPr>
        <p:grpSpPr bwMode="auto">
          <a:xfrm>
            <a:off x="5214938" y="2167063"/>
            <a:ext cx="1643062" cy="661246"/>
            <a:chOff x="5214942" y="2167054"/>
            <a:chExt cx="1643074" cy="661251"/>
          </a:xfrm>
        </p:grpSpPr>
        <p:sp>
          <p:nvSpPr>
            <p:cNvPr id="20502" name="CaixaDeTexto 28"/>
            <p:cNvSpPr txBox="1">
              <a:spLocks noChangeArrowheads="1"/>
            </p:cNvSpPr>
            <p:nvPr/>
          </p:nvSpPr>
          <p:spPr bwMode="auto">
            <a:xfrm>
              <a:off x="5214942" y="2167054"/>
              <a:ext cx="1643074" cy="33855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pt-BR" dirty="0" err="1">
                  <a:solidFill>
                    <a:schemeClr val="bg1"/>
                  </a:solidFill>
                  <a:latin typeface="Century Gothic" panose="020B0502020202020204" pitchFamily="34" charset="0"/>
                </a:rPr>
                <a:t>Rubídea</a:t>
              </a:r>
              <a:endParaRPr lang="pt-BR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0503" name="Elipse 39"/>
            <p:cNvSpPr>
              <a:spLocks noChangeArrowheads="1"/>
            </p:cNvSpPr>
            <p:nvPr/>
          </p:nvSpPr>
          <p:spPr bwMode="auto">
            <a:xfrm>
              <a:off x="5823518" y="2471115"/>
              <a:ext cx="357190" cy="357190"/>
            </a:xfrm>
            <a:prstGeom prst="ellipse">
              <a:avLst/>
            </a:prstGeom>
            <a:noFill/>
            <a:ln w="25400" algn="ctr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9" name="Grupo 44"/>
          <p:cNvGrpSpPr/>
          <p:nvPr/>
        </p:nvGrpSpPr>
        <p:grpSpPr bwMode="auto">
          <a:xfrm>
            <a:off x="857250" y="4043259"/>
            <a:ext cx="1643063" cy="899002"/>
            <a:chOff x="857224" y="4043254"/>
            <a:chExt cx="1643074" cy="899608"/>
          </a:xfrm>
        </p:grpSpPr>
        <p:sp>
          <p:nvSpPr>
            <p:cNvPr id="20500" name="CaixaDeTexto 25"/>
            <p:cNvSpPr txBox="1">
              <a:spLocks noChangeArrowheads="1"/>
            </p:cNvSpPr>
            <p:nvPr/>
          </p:nvSpPr>
          <p:spPr bwMode="auto">
            <a:xfrm>
              <a:off x="857224" y="4357694"/>
              <a:ext cx="1643074" cy="58516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pt-BR">
                  <a:solidFill>
                    <a:schemeClr val="bg1"/>
                  </a:solidFill>
                  <a:latin typeface="Century Gothic" panose="020B0502020202020204" pitchFamily="34" charset="0"/>
                </a:rPr>
                <a:t>Alpha Centauri</a:t>
              </a:r>
            </a:p>
          </p:txBody>
        </p:sp>
        <p:sp>
          <p:nvSpPr>
            <p:cNvPr id="20501" name="Elipse 40"/>
            <p:cNvSpPr>
              <a:spLocks noChangeArrowheads="1"/>
            </p:cNvSpPr>
            <p:nvPr/>
          </p:nvSpPr>
          <p:spPr bwMode="auto">
            <a:xfrm>
              <a:off x="1276426" y="4043254"/>
              <a:ext cx="357190" cy="357191"/>
            </a:xfrm>
            <a:prstGeom prst="ellipse">
              <a:avLst/>
            </a:prstGeom>
            <a:noFill/>
            <a:ln w="25400" algn="ctr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0" name="Grupo 45"/>
          <p:cNvGrpSpPr/>
          <p:nvPr/>
        </p:nvGrpSpPr>
        <p:grpSpPr bwMode="auto">
          <a:xfrm>
            <a:off x="2286000" y="3559173"/>
            <a:ext cx="1643063" cy="708025"/>
            <a:chOff x="2285984" y="3559168"/>
            <a:chExt cx="1643074" cy="708452"/>
          </a:xfrm>
        </p:grpSpPr>
        <p:sp>
          <p:nvSpPr>
            <p:cNvPr id="20498" name="Elipse 36"/>
            <p:cNvSpPr>
              <a:spLocks noChangeArrowheads="1"/>
            </p:cNvSpPr>
            <p:nvPr/>
          </p:nvSpPr>
          <p:spPr bwMode="auto">
            <a:xfrm>
              <a:off x="2454260" y="3559168"/>
              <a:ext cx="357190" cy="357190"/>
            </a:xfrm>
            <a:prstGeom prst="ellipse">
              <a:avLst/>
            </a:prstGeom>
            <a:noFill/>
            <a:ln w="25400" algn="ctr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20499" name="CaixaDeTexto 41"/>
            <p:cNvSpPr txBox="1">
              <a:spLocks noChangeArrowheads="1"/>
            </p:cNvSpPr>
            <p:nvPr/>
          </p:nvSpPr>
          <p:spPr bwMode="auto">
            <a:xfrm>
              <a:off x="2285984" y="3929066"/>
              <a:ext cx="1643074" cy="33855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pt-BR">
                  <a:solidFill>
                    <a:schemeClr val="bg1"/>
                  </a:solidFill>
                  <a:latin typeface="Century Gothic" panose="020B0502020202020204" pitchFamily="34" charset="0"/>
                </a:rPr>
                <a:t>Beta Centauri</a:t>
              </a:r>
            </a:p>
          </p:txBody>
        </p:sp>
      </p:grpSp>
      <p:grpSp>
        <p:nvGrpSpPr>
          <p:cNvPr id="11" name="Grupo 49"/>
          <p:cNvGrpSpPr/>
          <p:nvPr/>
        </p:nvGrpSpPr>
        <p:grpSpPr bwMode="auto">
          <a:xfrm>
            <a:off x="6072188" y="3558660"/>
            <a:ext cx="1643062" cy="351355"/>
            <a:chOff x="6072198" y="3558643"/>
            <a:chExt cx="1643074" cy="351787"/>
          </a:xfrm>
        </p:grpSpPr>
        <p:sp>
          <p:nvSpPr>
            <p:cNvPr id="20496" name="CaixaDeTexto 26"/>
            <p:cNvSpPr txBox="1">
              <a:spLocks noChangeArrowheads="1"/>
            </p:cNvSpPr>
            <p:nvPr/>
          </p:nvSpPr>
          <p:spPr bwMode="auto">
            <a:xfrm>
              <a:off x="6072198" y="3571876"/>
              <a:ext cx="1643074" cy="33855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pt-BR">
                  <a:solidFill>
                    <a:schemeClr val="bg1"/>
                  </a:solidFill>
                  <a:latin typeface="Century Gothic" panose="020B0502020202020204" pitchFamily="34" charset="0"/>
                </a:rPr>
                <a:t>Intrometida</a:t>
              </a:r>
            </a:p>
          </p:txBody>
        </p:sp>
        <p:sp>
          <p:nvSpPr>
            <p:cNvPr id="20497" name="Elipse 43"/>
            <p:cNvSpPr>
              <a:spLocks noChangeArrowheads="1"/>
            </p:cNvSpPr>
            <p:nvPr/>
          </p:nvSpPr>
          <p:spPr bwMode="auto">
            <a:xfrm>
              <a:off x="6152700" y="3558643"/>
              <a:ext cx="142876" cy="152400"/>
            </a:xfrm>
            <a:prstGeom prst="ellipse">
              <a:avLst/>
            </a:prstGeom>
            <a:noFill/>
            <a:ln w="25400" algn="ctr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>
                <a:latin typeface="Century Gothic" panose="020B0502020202020204" pitchFamily="34" charset="0"/>
              </a:endParaRPr>
            </a:p>
          </p:txBody>
        </p:sp>
      </p:grpSp>
      <p:sp>
        <p:nvSpPr>
          <p:cNvPr id="54" name="CaixaDeTexto 53"/>
          <p:cNvSpPr txBox="1"/>
          <p:nvPr/>
        </p:nvSpPr>
        <p:spPr>
          <a:xfrm>
            <a:off x="5072063" y="5572125"/>
            <a:ext cx="242887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dirty="0">
                <a:solidFill>
                  <a:srgbClr val="00B0F0"/>
                </a:solidFill>
                <a:latin typeface="Century Gothic" panose="020B0502020202020204" pitchFamily="34" charset="0"/>
              </a:rPr>
              <a:t>Sentido de diminuição do brilho</a:t>
            </a:r>
          </a:p>
        </p:txBody>
      </p:sp>
      <p:sp>
        <p:nvSpPr>
          <p:cNvPr id="55" name="CaixaDeTexto 54"/>
          <p:cNvSpPr txBox="1"/>
          <p:nvPr/>
        </p:nvSpPr>
        <p:spPr>
          <a:xfrm>
            <a:off x="0" y="6581775"/>
            <a:ext cx="600075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1200" dirty="0">
                <a:solidFill>
                  <a:srgbClr val="00B0F0"/>
                </a:solidFill>
                <a:latin typeface="Century Gothic" panose="020B0502020202020204" pitchFamily="34" charset="0"/>
              </a:rPr>
              <a:t>Crédito da imagem: software </a:t>
            </a:r>
            <a:r>
              <a:rPr lang="pt-BR" sz="1200" dirty="0" err="1">
                <a:solidFill>
                  <a:srgbClr val="00B0F0"/>
                </a:solidFill>
                <a:latin typeface="Century Gothic" panose="020B0502020202020204" pitchFamily="34" charset="0"/>
              </a:rPr>
              <a:t>stellarium</a:t>
            </a:r>
            <a:r>
              <a:rPr lang="pt-BR" sz="1200" dirty="0">
                <a:solidFill>
                  <a:srgbClr val="00B0F0"/>
                </a:solidFill>
                <a:latin typeface="Century Gothic" panose="020B0502020202020204" pitchFamily="34" charset="0"/>
              </a:rPr>
              <a:t>, disponível em </a:t>
            </a:r>
            <a:r>
              <a:rPr lang="pt-BR" sz="120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www.stellarium.org</a:t>
            </a:r>
            <a:endParaRPr lang="pt-BR" sz="1200" dirty="0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  <p:sp>
        <p:nvSpPr>
          <p:cNvPr id="20482" name="Título 1"/>
          <p:cNvSpPr>
            <a:spLocks noGrp="1"/>
          </p:cNvSpPr>
          <p:nvPr>
            <p:ph type="title"/>
          </p:nvPr>
        </p:nvSpPr>
        <p:spPr>
          <a:xfrm>
            <a:off x="0" y="125760"/>
            <a:ext cx="91440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Reconhecimento do </a:t>
            </a:r>
            <a:br>
              <a:rPr lang="pt-BR" dirty="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pt-BR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Cruzeiro do Sul</a:t>
            </a:r>
          </a:p>
        </p:txBody>
      </p:sp>
      <p:sp>
        <p:nvSpPr>
          <p:cNvPr id="32" name="Arco 31"/>
          <p:cNvSpPr/>
          <p:nvPr/>
        </p:nvSpPr>
        <p:spPr bwMode="auto">
          <a:xfrm rot="5400000">
            <a:off x="3998218" y="2000245"/>
            <a:ext cx="3857625" cy="3286125"/>
          </a:xfrm>
          <a:prstGeom prst="arc">
            <a:avLst>
              <a:gd name="adj1" fmla="val 10857613"/>
              <a:gd name="adj2" fmla="val 16408775"/>
            </a:avLst>
          </a:prstGeom>
          <a:noFill/>
          <a:ln w="25400" cap="flat" cmpd="sng" algn="ctr">
            <a:solidFill>
              <a:srgbClr val="00B0F0"/>
            </a:solidFill>
            <a:prstDash val="solid"/>
            <a:round/>
            <a:headEnd type="none" w="sm" len="sm"/>
            <a:tailEnd type="arrow" w="lg" len="lg"/>
          </a:ln>
          <a:effectLst/>
        </p:spPr>
        <p:txBody>
          <a:bodyPr/>
          <a:lstStyle/>
          <a:p>
            <a:pPr>
              <a:defRPr/>
            </a:pPr>
            <a:endParaRPr lang="pt-BR"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3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bldLvl="0" animBg="1"/>
      <p:bldP spid="54" grpId="0"/>
      <p:bldP spid="32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38" y="1196752"/>
            <a:ext cx="6667500" cy="5400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cxnSp>
        <p:nvCxnSpPr>
          <p:cNvPr id="6" name="Conector reto 5"/>
          <p:cNvCxnSpPr/>
          <p:nvPr/>
        </p:nvCxnSpPr>
        <p:spPr bwMode="auto">
          <a:xfrm flipH="1">
            <a:off x="4523152" y="2132856"/>
            <a:ext cx="2569128" cy="1287476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B0F0"/>
            </a:solidFill>
            <a:prstDash val="dash"/>
            <a:round/>
            <a:headEnd type="none" w="sm" len="sm"/>
            <a:tailEnd type="arrow" w="lg" len="lg"/>
          </a:ln>
          <a:effectLst/>
        </p:spPr>
      </p:cxnSp>
      <p:cxnSp>
        <p:nvCxnSpPr>
          <p:cNvPr id="14" name="Conector reto 13"/>
          <p:cNvCxnSpPr/>
          <p:nvPr/>
        </p:nvCxnSpPr>
        <p:spPr bwMode="auto">
          <a:xfrm rot="5400000" flipH="1" flipV="1">
            <a:off x="3232334" y="4714875"/>
            <a:ext cx="2571750" cy="3175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B0F0"/>
            </a:solidFill>
            <a:prstDash val="dash"/>
            <a:round/>
            <a:headEnd type="arrow" w="sm" len="sm"/>
            <a:tailEnd type="none" w="sm" len="sm"/>
          </a:ln>
          <a:effectLst/>
        </p:spPr>
      </p:cxnSp>
      <p:sp>
        <p:nvSpPr>
          <p:cNvPr id="24" name="Chave esquerda 23"/>
          <p:cNvSpPr/>
          <p:nvPr/>
        </p:nvSpPr>
        <p:spPr bwMode="auto">
          <a:xfrm rot="3546723">
            <a:off x="6966744" y="1342232"/>
            <a:ext cx="495300" cy="703262"/>
          </a:xfrm>
          <a:prstGeom prst="leftBrace">
            <a:avLst>
              <a:gd name="adj1" fmla="val 34517"/>
              <a:gd name="adj2" fmla="val 48620"/>
            </a:avLst>
          </a:prstGeom>
          <a:noFill/>
          <a:ln w="25400" algn="ctr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25" name="Chave esquerda 24"/>
          <p:cNvSpPr/>
          <p:nvPr/>
        </p:nvSpPr>
        <p:spPr bwMode="auto">
          <a:xfrm rot="-6924691">
            <a:off x="5709556" y="1678914"/>
            <a:ext cx="466725" cy="2865868"/>
          </a:xfrm>
          <a:prstGeom prst="leftBrace">
            <a:avLst>
              <a:gd name="adj1" fmla="val 34531"/>
              <a:gd name="adj2" fmla="val 48620"/>
            </a:avLst>
          </a:prstGeom>
          <a:noFill/>
          <a:ln w="25400" algn="ctr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27" name="Elipse 26"/>
          <p:cNvSpPr>
            <a:spLocks noChangeArrowheads="1"/>
          </p:cNvSpPr>
          <p:nvPr/>
        </p:nvSpPr>
        <p:spPr bwMode="auto">
          <a:xfrm>
            <a:off x="4375333" y="3286125"/>
            <a:ext cx="285750" cy="285750"/>
          </a:xfrm>
          <a:prstGeom prst="ellipse">
            <a:avLst/>
          </a:prstGeom>
          <a:noFill/>
          <a:ln w="25400" algn="ctr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28" name="CaixaDeTexto 27"/>
          <p:cNvSpPr txBox="1">
            <a:spLocks noChangeArrowheads="1"/>
          </p:cNvSpPr>
          <p:nvPr/>
        </p:nvSpPr>
        <p:spPr bwMode="auto">
          <a:xfrm>
            <a:off x="3286125" y="2786063"/>
            <a:ext cx="2000250" cy="3381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pt-BR">
                <a:solidFill>
                  <a:schemeClr val="bg1"/>
                </a:solidFill>
                <a:latin typeface="Century Gothic" panose="020B0502020202020204" pitchFamily="34" charset="0"/>
              </a:rPr>
              <a:t>Polo celeste Sul</a:t>
            </a:r>
          </a:p>
        </p:txBody>
      </p:sp>
      <p:sp>
        <p:nvSpPr>
          <p:cNvPr id="29" name="CaixaDeTexto 28"/>
          <p:cNvSpPr txBox="1">
            <a:spLocks noChangeArrowheads="1"/>
          </p:cNvSpPr>
          <p:nvPr/>
        </p:nvSpPr>
        <p:spPr bwMode="auto">
          <a:xfrm>
            <a:off x="5429250" y="3429000"/>
            <a:ext cx="1643063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pt-BR">
                <a:solidFill>
                  <a:schemeClr val="bg1"/>
                </a:solidFill>
                <a:latin typeface="Century Gothic" panose="020B0502020202020204" pitchFamily="34" charset="0"/>
              </a:rPr>
              <a:t>4 vezes e meia</a:t>
            </a:r>
          </a:p>
        </p:txBody>
      </p:sp>
      <p:sp>
        <p:nvSpPr>
          <p:cNvPr id="30" name="Elipse 29"/>
          <p:cNvSpPr>
            <a:spLocks noChangeArrowheads="1"/>
          </p:cNvSpPr>
          <p:nvPr/>
        </p:nvSpPr>
        <p:spPr bwMode="auto">
          <a:xfrm>
            <a:off x="4286250" y="6072188"/>
            <a:ext cx="428625" cy="428625"/>
          </a:xfrm>
          <a:prstGeom prst="ellipse">
            <a:avLst/>
          </a:prstGeom>
          <a:noFill/>
          <a:ln w="25400" algn="ctr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31" name="CaixaDeTexto 30"/>
          <p:cNvSpPr txBox="1">
            <a:spLocks noChangeArrowheads="1"/>
          </p:cNvSpPr>
          <p:nvPr/>
        </p:nvSpPr>
        <p:spPr bwMode="auto">
          <a:xfrm>
            <a:off x="4786313" y="6143625"/>
            <a:ext cx="2000250" cy="3381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pt-BR">
                <a:solidFill>
                  <a:schemeClr val="bg1"/>
                </a:solidFill>
                <a:latin typeface="Century Gothic" panose="020B0502020202020204" pitchFamily="34" charset="0"/>
              </a:rPr>
              <a:t>Ponto Cardeal Sul</a:t>
            </a:r>
          </a:p>
        </p:txBody>
      </p:sp>
      <p:cxnSp>
        <p:nvCxnSpPr>
          <p:cNvPr id="32" name="Conector reto 31"/>
          <p:cNvCxnSpPr/>
          <p:nvPr/>
        </p:nvCxnSpPr>
        <p:spPr bwMode="auto">
          <a:xfrm rot="10800000" flipV="1">
            <a:off x="7215188" y="1857375"/>
            <a:ext cx="357187" cy="214313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34" name="Conector reto 33"/>
          <p:cNvCxnSpPr/>
          <p:nvPr/>
        </p:nvCxnSpPr>
        <p:spPr bwMode="auto">
          <a:xfrm rot="16200000" flipH="1">
            <a:off x="7358063" y="1785938"/>
            <a:ext cx="214312" cy="214312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55" name="CaixaDeTexto 54"/>
          <p:cNvSpPr txBox="1"/>
          <p:nvPr/>
        </p:nvSpPr>
        <p:spPr>
          <a:xfrm>
            <a:off x="0" y="6581775"/>
            <a:ext cx="600075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1200" dirty="0">
                <a:solidFill>
                  <a:srgbClr val="00B0F0"/>
                </a:solidFill>
                <a:latin typeface="Century Gothic" panose="020B0502020202020204" pitchFamily="34" charset="0"/>
              </a:rPr>
              <a:t>Crédito da imagem: software </a:t>
            </a:r>
            <a:r>
              <a:rPr lang="pt-BR" sz="1200" dirty="0" err="1">
                <a:solidFill>
                  <a:srgbClr val="00B0F0"/>
                </a:solidFill>
                <a:latin typeface="Century Gothic" panose="020B0502020202020204" pitchFamily="34" charset="0"/>
              </a:rPr>
              <a:t>stellarium</a:t>
            </a:r>
            <a:r>
              <a:rPr lang="pt-BR" sz="1200" dirty="0">
                <a:solidFill>
                  <a:srgbClr val="00B0F0"/>
                </a:solidFill>
                <a:latin typeface="Century Gothic" panose="020B0502020202020204" pitchFamily="34" charset="0"/>
              </a:rPr>
              <a:t>, disponível em </a:t>
            </a:r>
            <a:r>
              <a:rPr lang="pt-BR" sz="120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www.stellarium.org</a:t>
            </a:r>
            <a:endParaRPr lang="pt-BR" sz="1200" dirty="0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  <p:sp>
        <p:nvSpPr>
          <p:cNvPr id="21506" name="Título 1"/>
          <p:cNvSpPr>
            <a:spLocks noGrp="1"/>
          </p:cNvSpPr>
          <p:nvPr>
            <p:ph type="title"/>
          </p:nvPr>
        </p:nvSpPr>
        <p:spPr>
          <a:xfrm>
            <a:off x="714375" y="125760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Cruzeiro do Sul e o Ponto Cardeal Sul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bldLvl="0" animBg="1"/>
      <p:bldP spid="25" grpId="0" bldLvl="0" animBg="1"/>
      <p:bldP spid="27" grpId="0" bldLvl="0" animBg="1"/>
      <p:bldP spid="28" grpId="0"/>
      <p:bldP spid="29" grpId="0"/>
      <p:bldP spid="30" grpId="0" bldLvl="0" animBg="1"/>
      <p:bldP spid="3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>
            <a:lum bright="15000" contrast="19000"/>
          </a:blip>
          <a:srcRect/>
          <a:stretch>
            <a:fillRect/>
          </a:stretch>
        </p:blipFill>
        <p:spPr bwMode="auto">
          <a:xfrm>
            <a:off x="71438" y="991319"/>
            <a:ext cx="8924925" cy="55340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27651" name="Título 1"/>
          <p:cNvSpPr>
            <a:spLocks noGrp="1"/>
          </p:cNvSpPr>
          <p:nvPr>
            <p:ph type="title"/>
          </p:nvPr>
        </p:nvSpPr>
        <p:spPr>
          <a:xfrm>
            <a:off x="714375" y="0"/>
            <a:ext cx="7772400" cy="1143000"/>
          </a:xfrm>
        </p:spPr>
        <p:txBody>
          <a:bodyPr/>
          <a:lstStyle/>
          <a:p>
            <a:r>
              <a:rPr lang="pt-BR" smtClean="0">
                <a:solidFill>
                  <a:schemeClr val="bg1"/>
                </a:solidFill>
                <a:latin typeface="Century Gothic" panose="020B0502020202020204" pitchFamily="34" charset="0"/>
              </a:rPr>
              <a:t>A constelação </a:t>
            </a:r>
            <a:r>
              <a:rPr lang="pt-BR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de </a:t>
            </a:r>
            <a:r>
              <a:rPr lang="pt-BR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Órion</a:t>
            </a:r>
            <a:endParaRPr lang="pt-BR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18" name="Conector reto 17"/>
          <p:cNvCxnSpPr/>
          <p:nvPr/>
        </p:nvCxnSpPr>
        <p:spPr bwMode="auto">
          <a:xfrm rot="10800000">
            <a:off x="3000375" y="3071813"/>
            <a:ext cx="1643063" cy="85725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B0F0"/>
            </a:solidFill>
            <a:prstDash val="dash"/>
            <a:round/>
            <a:headEnd type="none" w="sm" len="sm"/>
            <a:tailEnd type="arrow" w="lg" len="lg"/>
          </a:ln>
          <a:effectLst/>
        </p:spPr>
      </p:cxnSp>
      <p:grpSp>
        <p:nvGrpSpPr>
          <p:cNvPr id="2" name="Grupo 50"/>
          <p:cNvGrpSpPr/>
          <p:nvPr/>
        </p:nvGrpSpPr>
        <p:grpSpPr bwMode="auto">
          <a:xfrm>
            <a:off x="3571875" y="4852403"/>
            <a:ext cx="1643063" cy="648285"/>
            <a:chOff x="5214942" y="4209471"/>
            <a:chExt cx="1643074" cy="648289"/>
          </a:xfrm>
        </p:grpSpPr>
        <p:sp>
          <p:nvSpPr>
            <p:cNvPr id="27671" name="Elipse 24"/>
            <p:cNvSpPr>
              <a:spLocks noChangeArrowheads="1"/>
            </p:cNvSpPr>
            <p:nvPr/>
          </p:nvSpPr>
          <p:spPr bwMode="auto">
            <a:xfrm>
              <a:off x="5696659" y="4209471"/>
              <a:ext cx="357190" cy="357190"/>
            </a:xfrm>
            <a:prstGeom prst="ellipse">
              <a:avLst/>
            </a:prstGeom>
            <a:noFill/>
            <a:ln w="25400" algn="ctr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27672" name="CaixaDeTexto 30"/>
            <p:cNvSpPr txBox="1">
              <a:spLocks noChangeArrowheads="1"/>
            </p:cNvSpPr>
            <p:nvPr/>
          </p:nvSpPr>
          <p:spPr bwMode="auto">
            <a:xfrm>
              <a:off x="5214942" y="4519206"/>
              <a:ext cx="1643074" cy="33855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pt-BR">
                  <a:solidFill>
                    <a:schemeClr val="bg1"/>
                  </a:solidFill>
                  <a:latin typeface="Century Gothic" panose="020B0502020202020204" pitchFamily="34" charset="0"/>
                </a:rPr>
                <a:t>Beteugeuse</a:t>
              </a:r>
            </a:p>
          </p:txBody>
        </p:sp>
      </p:grpSp>
      <p:grpSp>
        <p:nvGrpSpPr>
          <p:cNvPr id="3" name="Grupo 48"/>
          <p:cNvGrpSpPr/>
          <p:nvPr/>
        </p:nvGrpSpPr>
        <p:grpSpPr bwMode="auto">
          <a:xfrm>
            <a:off x="5214938" y="2947988"/>
            <a:ext cx="1643062" cy="409575"/>
            <a:chOff x="6286512" y="3000372"/>
            <a:chExt cx="1643074" cy="409992"/>
          </a:xfrm>
        </p:grpSpPr>
        <p:sp>
          <p:nvSpPr>
            <p:cNvPr id="27669" name="CaixaDeTexto 27"/>
            <p:cNvSpPr txBox="1">
              <a:spLocks noChangeArrowheads="1"/>
            </p:cNvSpPr>
            <p:nvPr/>
          </p:nvSpPr>
          <p:spPr bwMode="auto">
            <a:xfrm>
              <a:off x="6286512" y="3071810"/>
              <a:ext cx="1643074" cy="33855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pt-BR">
                  <a:solidFill>
                    <a:schemeClr val="bg1"/>
                  </a:solidFill>
                  <a:latin typeface="Century Gothic" panose="020B0502020202020204" pitchFamily="34" charset="0"/>
                </a:rPr>
                <a:t>Rigel</a:t>
              </a:r>
            </a:p>
          </p:txBody>
        </p:sp>
        <p:sp>
          <p:nvSpPr>
            <p:cNvPr id="27670" name="Elipse 37"/>
            <p:cNvSpPr>
              <a:spLocks noChangeArrowheads="1"/>
            </p:cNvSpPr>
            <p:nvPr/>
          </p:nvSpPr>
          <p:spPr bwMode="auto">
            <a:xfrm>
              <a:off x="6383954" y="3000372"/>
              <a:ext cx="357190" cy="357190"/>
            </a:xfrm>
            <a:prstGeom prst="ellipse">
              <a:avLst/>
            </a:prstGeom>
            <a:noFill/>
            <a:ln w="25400" algn="ctr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4" name="Grupo 46"/>
          <p:cNvGrpSpPr/>
          <p:nvPr/>
        </p:nvGrpSpPr>
        <p:grpSpPr bwMode="auto">
          <a:xfrm>
            <a:off x="1285875" y="3143250"/>
            <a:ext cx="1643063" cy="642938"/>
            <a:chOff x="4429124" y="3143248"/>
            <a:chExt cx="1643074" cy="642942"/>
          </a:xfrm>
        </p:grpSpPr>
        <p:sp>
          <p:nvSpPr>
            <p:cNvPr id="27667" name="CaixaDeTexto 29"/>
            <p:cNvSpPr txBox="1">
              <a:spLocks noChangeArrowheads="1"/>
            </p:cNvSpPr>
            <p:nvPr/>
          </p:nvSpPr>
          <p:spPr bwMode="auto">
            <a:xfrm>
              <a:off x="4429124" y="3447636"/>
              <a:ext cx="1643074" cy="33855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pt-BR" dirty="0" err="1">
                  <a:solidFill>
                    <a:schemeClr val="bg1"/>
                  </a:solidFill>
                  <a:latin typeface="Century Gothic" panose="020B0502020202020204" pitchFamily="34" charset="0"/>
                </a:rPr>
                <a:t>Aldebaran</a:t>
              </a:r>
              <a:endParaRPr lang="pt-BR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7668" name="Elipse 38"/>
            <p:cNvSpPr>
              <a:spLocks noChangeArrowheads="1"/>
            </p:cNvSpPr>
            <p:nvPr/>
          </p:nvSpPr>
          <p:spPr bwMode="auto">
            <a:xfrm>
              <a:off x="5156506" y="3143248"/>
              <a:ext cx="357190" cy="357190"/>
            </a:xfrm>
            <a:prstGeom prst="ellipse">
              <a:avLst/>
            </a:prstGeom>
            <a:noFill/>
            <a:ln w="25400" algn="ctr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>
                <a:latin typeface="Century Gothic" panose="020B0502020202020204" pitchFamily="34" charset="0"/>
              </a:endParaRPr>
            </a:p>
          </p:txBody>
        </p:sp>
      </p:grpSp>
      <p:sp>
        <p:nvSpPr>
          <p:cNvPr id="47123" name="CaixaDeTexto 41"/>
          <p:cNvSpPr txBox="1">
            <a:spLocks noChangeArrowheads="1"/>
          </p:cNvSpPr>
          <p:nvPr/>
        </p:nvSpPr>
        <p:spPr bwMode="auto">
          <a:xfrm>
            <a:off x="4071938" y="4429125"/>
            <a:ext cx="1643062" cy="3381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pt-BR">
                <a:solidFill>
                  <a:schemeClr val="bg1"/>
                </a:solidFill>
                <a:latin typeface="Century Gothic" panose="020B0502020202020204" pitchFamily="34" charset="0"/>
              </a:rPr>
              <a:t>Mintaka</a:t>
            </a:r>
          </a:p>
        </p:txBody>
      </p:sp>
      <p:sp>
        <p:nvSpPr>
          <p:cNvPr id="47121" name="Elipse 43"/>
          <p:cNvSpPr>
            <a:spLocks noChangeArrowheads="1"/>
          </p:cNvSpPr>
          <p:nvPr/>
        </p:nvSpPr>
        <p:spPr bwMode="auto">
          <a:xfrm>
            <a:off x="4736545" y="3923872"/>
            <a:ext cx="142875" cy="152400"/>
          </a:xfrm>
          <a:prstGeom prst="ellipse">
            <a:avLst/>
          </a:prstGeom>
          <a:noFill/>
          <a:ln w="25400" algn="ctr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55" name="CaixaDeTexto 54"/>
          <p:cNvSpPr txBox="1"/>
          <p:nvPr/>
        </p:nvSpPr>
        <p:spPr>
          <a:xfrm>
            <a:off x="0" y="6581775"/>
            <a:ext cx="600075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1200" dirty="0">
                <a:solidFill>
                  <a:srgbClr val="00B0F0"/>
                </a:solidFill>
                <a:latin typeface="Century Gothic" panose="020B0502020202020204" pitchFamily="34" charset="0"/>
              </a:rPr>
              <a:t>Crédito da imagem: software </a:t>
            </a:r>
            <a:r>
              <a:rPr lang="pt-BR" sz="1200" dirty="0" err="1">
                <a:solidFill>
                  <a:srgbClr val="00B0F0"/>
                </a:solidFill>
                <a:latin typeface="Century Gothic" panose="020B0502020202020204" pitchFamily="34" charset="0"/>
              </a:rPr>
              <a:t>stellarium</a:t>
            </a:r>
            <a:r>
              <a:rPr lang="pt-BR" sz="1200" dirty="0">
                <a:solidFill>
                  <a:srgbClr val="00B0F0"/>
                </a:solidFill>
                <a:latin typeface="Century Gothic" panose="020B0502020202020204" pitchFamily="34" charset="0"/>
              </a:rPr>
              <a:t>, disponível em </a:t>
            </a:r>
            <a:r>
              <a:rPr lang="pt-BR" sz="120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www.stellarium.org</a:t>
            </a:r>
            <a:endParaRPr lang="pt-BR" sz="1200" dirty="0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  <p:sp>
        <p:nvSpPr>
          <p:cNvPr id="36" name="Elipse 43"/>
          <p:cNvSpPr>
            <a:spLocks noChangeArrowheads="1"/>
          </p:cNvSpPr>
          <p:nvPr/>
        </p:nvSpPr>
        <p:spPr bwMode="auto">
          <a:xfrm>
            <a:off x="4888945" y="3995309"/>
            <a:ext cx="142875" cy="152400"/>
          </a:xfrm>
          <a:prstGeom prst="ellipse">
            <a:avLst/>
          </a:prstGeom>
          <a:noFill/>
          <a:ln w="25400" algn="ctr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37" name="Elipse 43"/>
          <p:cNvSpPr>
            <a:spLocks noChangeArrowheads="1"/>
          </p:cNvSpPr>
          <p:nvPr/>
        </p:nvSpPr>
        <p:spPr bwMode="auto">
          <a:xfrm>
            <a:off x="5028343" y="4084940"/>
            <a:ext cx="142875" cy="152400"/>
          </a:xfrm>
          <a:prstGeom prst="ellipse">
            <a:avLst/>
          </a:prstGeom>
          <a:noFill/>
          <a:ln w="25400" algn="ctr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cxnSp>
        <p:nvCxnSpPr>
          <p:cNvPr id="74" name="Conector reto 32"/>
          <p:cNvCxnSpPr>
            <a:cxnSpLocks noChangeShapeType="1"/>
          </p:cNvCxnSpPr>
          <p:nvPr/>
        </p:nvCxnSpPr>
        <p:spPr bwMode="auto">
          <a:xfrm rot="16200000" flipV="1">
            <a:off x="4643438" y="4286250"/>
            <a:ext cx="357188" cy="71437"/>
          </a:xfrm>
          <a:prstGeom prst="straightConnector1">
            <a:avLst/>
          </a:prstGeom>
          <a:noFill/>
          <a:ln w="25400" algn="ctr">
            <a:solidFill>
              <a:schemeClr val="bg1"/>
            </a:solidFill>
            <a:round/>
            <a:headEnd type="none" w="sm" len="sm"/>
            <a:tailEnd type="arrow" w="sm" len="sm"/>
          </a:ln>
        </p:spPr>
      </p:cxnSp>
      <p:cxnSp>
        <p:nvCxnSpPr>
          <p:cNvPr id="82" name="Conector reto 32"/>
          <p:cNvCxnSpPr>
            <a:cxnSpLocks noChangeShapeType="1"/>
          </p:cNvCxnSpPr>
          <p:nvPr/>
        </p:nvCxnSpPr>
        <p:spPr bwMode="auto">
          <a:xfrm rot="5400000">
            <a:off x="4964907" y="3750468"/>
            <a:ext cx="285750" cy="214313"/>
          </a:xfrm>
          <a:prstGeom prst="straightConnector1">
            <a:avLst/>
          </a:prstGeom>
          <a:noFill/>
          <a:ln w="25400" algn="ctr">
            <a:solidFill>
              <a:schemeClr val="bg1"/>
            </a:solidFill>
            <a:round/>
            <a:headEnd type="none" w="sm" len="sm"/>
            <a:tailEnd type="arrow" w="sm" len="sm"/>
          </a:ln>
        </p:spPr>
      </p:cxnSp>
      <p:cxnSp>
        <p:nvCxnSpPr>
          <p:cNvPr id="83" name="Conector reto 32"/>
          <p:cNvCxnSpPr>
            <a:cxnSpLocks noChangeShapeType="1"/>
          </p:cNvCxnSpPr>
          <p:nvPr/>
        </p:nvCxnSpPr>
        <p:spPr bwMode="auto">
          <a:xfrm rot="10800000">
            <a:off x="5214938" y="4214813"/>
            <a:ext cx="357187" cy="1587"/>
          </a:xfrm>
          <a:prstGeom prst="straightConnector1">
            <a:avLst/>
          </a:prstGeom>
          <a:noFill/>
          <a:ln w="25400" algn="ctr">
            <a:solidFill>
              <a:schemeClr val="bg1"/>
            </a:solidFill>
            <a:round/>
            <a:headEnd type="none" w="sm" len="sm"/>
            <a:tailEnd type="arrow" w="sm" len="sm"/>
          </a:ln>
        </p:spPr>
      </p:cxnSp>
      <p:sp>
        <p:nvSpPr>
          <p:cNvPr id="91" name="CaixaDeTexto 41"/>
          <p:cNvSpPr txBox="1">
            <a:spLocks noChangeArrowheads="1"/>
          </p:cNvSpPr>
          <p:nvPr/>
        </p:nvSpPr>
        <p:spPr bwMode="auto">
          <a:xfrm>
            <a:off x="4500563" y="3429000"/>
            <a:ext cx="1643062" cy="3381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pt-BR" dirty="0" err="1">
                <a:solidFill>
                  <a:schemeClr val="bg1"/>
                </a:solidFill>
                <a:latin typeface="Century Gothic" panose="020B0502020202020204" pitchFamily="34" charset="0"/>
              </a:rPr>
              <a:t>Alnilan</a:t>
            </a:r>
            <a:endParaRPr lang="pt-BR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92" name="CaixaDeTexto 41"/>
          <p:cNvSpPr txBox="1">
            <a:spLocks noChangeArrowheads="1"/>
          </p:cNvSpPr>
          <p:nvPr/>
        </p:nvSpPr>
        <p:spPr bwMode="auto">
          <a:xfrm>
            <a:off x="5572125" y="4019550"/>
            <a:ext cx="1000125" cy="3381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l"/>
            <a:r>
              <a:rPr lang="pt-BR">
                <a:solidFill>
                  <a:schemeClr val="bg1"/>
                </a:solidFill>
                <a:latin typeface="Century Gothic" panose="020B0502020202020204" pitchFamily="34" charset="0"/>
              </a:rPr>
              <a:t>Alnitak</a:t>
            </a:r>
          </a:p>
        </p:txBody>
      </p:sp>
      <p:cxnSp>
        <p:nvCxnSpPr>
          <p:cNvPr id="25" name="Conector reto 24"/>
          <p:cNvCxnSpPr/>
          <p:nvPr/>
        </p:nvCxnSpPr>
        <p:spPr bwMode="auto">
          <a:xfrm>
            <a:off x="4644008" y="3933056"/>
            <a:ext cx="2397934" cy="1156462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B0F0"/>
            </a:solidFill>
            <a:prstDash val="dash"/>
            <a:round/>
            <a:headEnd type="none" w="sm" len="sm"/>
            <a:tailEnd type="arrow" w="lg" len="lg"/>
          </a:ln>
          <a:effectLst/>
        </p:spPr>
      </p:cxnSp>
      <p:grpSp>
        <p:nvGrpSpPr>
          <p:cNvPr id="29" name="Grupo 46"/>
          <p:cNvGrpSpPr/>
          <p:nvPr/>
        </p:nvGrpSpPr>
        <p:grpSpPr bwMode="auto">
          <a:xfrm>
            <a:off x="6660232" y="5013176"/>
            <a:ext cx="1643063" cy="642938"/>
            <a:chOff x="4429124" y="3143248"/>
            <a:chExt cx="1643074" cy="642942"/>
          </a:xfrm>
        </p:grpSpPr>
        <p:sp>
          <p:nvSpPr>
            <p:cNvPr id="30" name="CaixaDeTexto 29"/>
            <p:cNvSpPr txBox="1">
              <a:spLocks noChangeArrowheads="1"/>
            </p:cNvSpPr>
            <p:nvPr/>
          </p:nvSpPr>
          <p:spPr bwMode="auto">
            <a:xfrm>
              <a:off x="4429124" y="3447636"/>
              <a:ext cx="1643074" cy="33855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pt-BR" dirty="0" err="1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Sírius</a:t>
              </a:r>
              <a:endParaRPr lang="pt-BR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1" name="Elipse 38"/>
            <p:cNvSpPr>
              <a:spLocks noChangeArrowheads="1"/>
            </p:cNvSpPr>
            <p:nvPr/>
          </p:nvSpPr>
          <p:spPr bwMode="auto">
            <a:xfrm>
              <a:off x="5178176" y="3143248"/>
              <a:ext cx="357190" cy="357190"/>
            </a:xfrm>
            <a:prstGeom prst="ellipse">
              <a:avLst/>
            </a:prstGeom>
            <a:noFill/>
            <a:ln w="25400" algn="ctr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>
                <a:latin typeface="Century Gothic" panose="020B0502020202020204" pitchFamily="34" charset="0"/>
              </a:endParaRPr>
            </a:p>
          </p:txBody>
        </p:sp>
      </p:grpSp>
      <p:sp>
        <p:nvSpPr>
          <p:cNvPr id="34" name="CaixaDeTexto 29"/>
          <p:cNvSpPr txBox="1">
            <a:spLocks noChangeArrowheads="1"/>
          </p:cNvSpPr>
          <p:nvPr/>
        </p:nvSpPr>
        <p:spPr bwMode="auto">
          <a:xfrm>
            <a:off x="395536" y="2132856"/>
            <a:ext cx="3600400" cy="7078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pt-BR" sz="200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Constelação </a:t>
            </a:r>
          </a:p>
          <a:p>
            <a:r>
              <a:rPr lang="pt-BR" sz="200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de Touro</a:t>
            </a:r>
            <a:endParaRPr lang="pt-BR" sz="2000" dirty="0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  <p:sp>
        <p:nvSpPr>
          <p:cNvPr id="38" name="CaixaDeTexto 29"/>
          <p:cNvSpPr txBox="1">
            <a:spLocks noChangeArrowheads="1"/>
          </p:cNvSpPr>
          <p:nvPr/>
        </p:nvSpPr>
        <p:spPr bwMode="auto">
          <a:xfrm>
            <a:off x="6660232" y="5601434"/>
            <a:ext cx="2411760" cy="7078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pt-BR" sz="200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Constelação </a:t>
            </a:r>
          </a:p>
          <a:p>
            <a:r>
              <a:rPr lang="pt-BR" sz="200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de Cão Maior</a:t>
            </a:r>
            <a:endParaRPr lang="pt-BR" sz="2000" dirty="0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7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7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23" grpId="0"/>
      <p:bldP spid="47121" grpId="0" bldLvl="0" animBg="1"/>
      <p:bldP spid="36" grpId="0" bldLvl="0" animBg="1"/>
      <p:bldP spid="37" grpId="0" bldLvl="0" animBg="1"/>
      <p:bldP spid="91" grpId="0"/>
      <p:bldP spid="92" grpId="0"/>
      <p:bldP spid="34" grpId="0"/>
      <p:bldP spid="38" grpId="0"/>
    </p:bld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pt-BR" sz="1600" b="1" i="0" u="none" strike="noStrike" cap="none" normalizeH="0" baseline="0" smtClean="0">
            <a:ln>
              <a:noFill/>
            </a:ln>
            <a:solidFill>
              <a:srgbClr val="FF0066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pt-BR" sz="1600" b="1" i="0" u="none" strike="noStrike" cap="none" normalizeH="0" baseline="0" smtClean="0">
            <a:ln>
              <a:noFill/>
            </a:ln>
            <a:solidFill>
              <a:srgbClr val="FF0066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C:\MSOffice\Templates\Blank Presentation.pot</Template>
  <TotalTime>98</TotalTime>
  <Words>337</Words>
  <Application>Microsoft Office PowerPoint</Application>
  <PresentationFormat>Apresentação na tela (4:3)</PresentationFormat>
  <Paragraphs>81</Paragraphs>
  <Slides>18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24" baseType="lpstr">
      <vt:lpstr>Arial</vt:lpstr>
      <vt:lpstr>Century Gothic</vt:lpstr>
      <vt:lpstr>Symbol</vt:lpstr>
      <vt:lpstr>Times New Roman</vt:lpstr>
      <vt:lpstr>Wingdings</vt:lpstr>
      <vt:lpstr>Blank Presentation</vt:lpstr>
      <vt:lpstr>Apresentação do PowerPoint</vt:lpstr>
      <vt:lpstr> Constelações</vt:lpstr>
      <vt:lpstr>A constelação do  Cruzeiro do Sul</vt:lpstr>
      <vt:lpstr>A constelação do  Cruzeiro do Sul</vt:lpstr>
      <vt:lpstr>A constelação do  Cruzeiro do Sul</vt:lpstr>
      <vt:lpstr>A constelação do  Cruzeiro do Sul</vt:lpstr>
      <vt:lpstr>Reconhecimento do  Cruzeiro do Sul</vt:lpstr>
      <vt:lpstr>Cruzeiro do Sul e o Ponto Cardeal Sul</vt:lpstr>
      <vt:lpstr>A constelação de Órion</vt:lpstr>
      <vt:lpstr>Apresentação do PowerPoint</vt:lpstr>
      <vt:lpstr>Apresentação do PowerPoint</vt:lpstr>
      <vt:lpstr>A Constelação de Órion e o ponto cardeal leste</vt:lpstr>
      <vt:lpstr>A constelação de Escorpião</vt:lpstr>
      <vt:lpstr>A constelação de Escorpião</vt:lpstr>
      <vt:lpstr>Ursa Menor e Ursa Maior</vt:lpstr>
      <vt:lpstr>Polaris e o Ponto Cardeal Norte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Calendários</dc:title>
  <dc:creator>Iagusp</dc:creator>
  <cp:lastModifiedBy>ANDRE</cp:lastModifiedBy>
  <cp:revision>464</cp:revision>
  <cp:lastPrinted>2000-05-01T12:23:00Z</cp:lastPrinted>
  <dcterms:created xsi:type="dcterms:W3CDTF">1995-06-17T23:31:00Z</dcterms:created>
  <dcterms:modified xsi:type="dcterms:W3CDTF">2018-08-02T19:04:20Z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1033-10.2.0.5934</vt:lpwstr>
  </property>
</Properties>
</file>