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961" r:id="rId2"/>
    <p:sldId id="950" r:id="rId3"/>
    <p:sldId id="978" r:id="rId4"/>
    <p:sldId id="979" r:id="rId5"/>
    <p:sldId id="980" r:id="rId6"/>
    <p:sldId id="981" r:id="rId7"/>
    <p:sldId id="983" r:id="rId8"/>
    <p:sldId id="984" r:id="rId9"/>
    <p:sldId id="985" r:id="rId10"/>
    <p:sldId id="997" r:id="rId11"/>
    <p:sldId id="987" r:id="rId12"/>
    <p:sldId id="998" r:id="rId13"/>
    <p:sldId id="965" r:id="rId14"/>
    <p:sldId id="993" r:id="rId15"/>
    <p:sldId id="917" r:id="rId16"/>
    <p:sldId id="994" r:id="rId17"/>
    <p:sldId id="989" r:id="rId18"/>
    <p:sldId id="990" r:id="rId19"/>
    <p:sldId id="991" r:id="rId20"/>
    <p:sldId id="996" r:id="rId21"/>
    <p:sldId id="975" r:id="rId22"/>
    <p:sldId id="976" r:id="rId23"/>
    <p:sldId id="974" r:id="rId24"/>
    <p:sldId id="977" r:id="rId2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EE8800"/>
    <a:srgbClr val="FFFFCC"/>
    <a:srgbClr val="143C2B"/>
    <a:srgbClr val="005392"/>
    <a:srgbClr val="000066"/>
    <a:srgbClr val="0000FF"/>
    <a:srgbClr val="0066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4155" autoAdjust="0"/>
  </p:normalViewPr>
  <p:slideViewPr>
    <p:cSldViewPr>
      <p:cViewPr varScale="1">
        <p:scale>
          <a:sx n="54" d="100"/>
          <a:sy n="54" d="100"/>
        </p:scale>
        <p:origin x="1578" y="6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Crédito da imagem: André Luiz da Silva CDA/CDCC/USP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Crédito da imagem: André Luiz da Silva CDA/CDCC/USP</a:t>
            </a:r>
          </a:p>
        </p:txBody>
      </p:sp>
    </p:spTree>
    <p:extLst>
      <p:ext uri="{BB962C8B-B14F-4D97-AF65-F5344CB8AC3E}">
        <p14:creationId xmlns:p14="http://schemas.microsoft.com/office/powerpoint/2010/main" val="2146784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332DE-4317-47AD-90BE-9E3CEB3487B0}" type="slidenum">
              <a:rPr lang="pt-BR" smtClean="0"/>
              <a:pPr/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2DECB-E6A0-4301-8827-C8632023B1A6}" type="slidenum">
              <a:rPr lang="pt-BR" smtClean="0"/>
              <a:pPr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50D7A-7548-4C55-B0C1-3D3B0AA5BD21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990C0-7B6B-4129-AAFF-B29DE06D4EEA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EE5D2-2ED5-430A-B6F6-5863F8FB1968}" type="slidenum">
              <a:rPr lang="pt-BR" smtClean="0"/>
              <a:pPr/>
              <a:t>10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0730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6BFA6-82A1-4F8C-8AFA-53F5568F5F52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700088"/>
            <a:ext cx="4229100" cy="3171825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116388"/>
            <a:ext cx="5026025" cy="38830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93048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14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da Lua</a:t>
            </a:r>
            <a:br>
              <a:rPr lang="pt-BR" sz="4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endParaRPr lang="pt-BR" sz="48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70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284380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69" y="12212"/>
            <a:ext cx="2388035" cy="23880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Last Quarter Moon - 21.2 day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2" r="1402" b="4698"/>
          <a:stretch/>
        </p:blipFill>
        <p:spPr bwMode="auto">
          <a:xfrm rot="10800000">
            <a:off x="922187" y="692696"/>
            <a:ext cx="6660000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ítulo 3"/>
          <p:cNvSpPr>
            <a:spLocks noGrp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Minguante</a:t>
            </a: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0" y="6581001"/>
            <a:ext cx="87484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Fonte da imagem: 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Fred </a:t>
            </a:r>
            <a:r>
              <a:rPr lang="pt-BR" sz="12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Espenak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/http://astropixels.com</a:t>
            </a:r>
          </a:p>
        </p:txBody>
      </p:sp>
    </p:spTree>
    <p:extLst>
      <p:ext uri="{BB962C8B-B14F-4D97-AF65-F5344CB8AC3E}">
        <p14:creationId xmlns:p14="http://schemas.microsoft.com/office/powerpoint/2010/main" val="588182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 as outras fases?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323528" y="1916832"/>
            <a:ext cx="8496944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Dois </a:t>
            </a:r>
            <a:r>
              <a:rPr lang="pt-BR" sz="40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grandes conjuntos: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kern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crescentes</a:t>
            </a:r>
          </a:p>
          <a:p>
            <a:pPr marL="800100" lvl="1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minguantes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kern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179512" y="3111838"/>
            <a:ext cx="1728192" cy="1037242"/>
            <a:chOff x="725298" y="3111838"/>
            <a:chExt cx="1728192" cy="1037242"/>
          </a:xfrm>
        </p:grpSpPr>
        <p:sp>
          <p:nvSpPr>
            <p:cNvPr id="28675" name="Oval 4"/>
            <p:cNvSpPr>
              <a:spLocks noChangeArrowheads="1"/>
            </p:cNvSpPr>
            <p:nvPr/>
          </p:nvSpPr>
          <p:spPr bwMode="auto">
            <a:xfrm>
              <a:off x="965448" y="3111838"/>
              <a:ext cx="682625" cy="682625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725298" y="3810526"/>
              <a:ext cx="1254414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Dia 1 e 29</a:t>
              </a:r>
              <a:endPara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28677" name="Text Box 6"/>
            <p:cNvSpPr txBox="1">
              <a:spLocks noChangeArrowheads="1"/>
            </p:cNvSpPr>
            <p:nvPr/>
          </p:nvSpPr>
          <p:spPr bwMode="auto">
            <a:xfrm>
              <a:off x="1733420" y="3276273"/>
              <a:ext cx="720070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Lua</a:t>
              </a:r>
            </a:p>
            <a:p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Nova</a:t>
              </a:r>
            </a:p>
          </p:txBody>
        </p:sp>
      </p:grpSp>
      <p:sp>
        <p:nvSpPr>
          <p:cNvPr id="11404" name="AutoShape 8"/>
          <p:cNvSpPr>
            <a:spLocks noChangeArrowheads="1"/>
          </p:cNvSpPr>
          <p:nvPr/>
        </p:nvSpPr>
        <p:spPr bwMode="auto">
          <a:xfrm>
            <a:off x="971600" y="1284526"/>
            <a:ext cx="381000" cy="762000"/>
          </a:xfrm>
          <a:prstGeom prst="moon">
            <a:avLst>
              <a:gd name="adj" fmla="val 2958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402" name="AutoShape 11"/>
          <p:cNvSpPr>
            <a:spLocks noChangeArrowheads="1"/>
          </p:cNvSpPr>
          <p:nvPr/>
        </p:nvSpPr>
        <p:spPr bwMode="auto">
          <a:xfrm>
            <a:off x="2000232" y="1284444"/>
            <a:ext cx="381000" cy="762000"/>
          </a:xfrm>
          <a:prstGeom prst="moon">
            <a:avLst>
              <a:gd name="adj" fmla="val 5833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400" name="AutoShape 14"/>
          <p:cNvSpPr>
            <a:spLocks noChangeArrowheads="1"/>
          </p:cNvSpPr>
          <p:nvPr/>
        </p:nvSpPr>
        <p:spPr bwMode="auto">
          <a:xfrm>
            <a:off x="3143240" y="1268484"/>
            <a:ext cx="381000" cy="762000"/>
          </a:xfrm>
          <a:prstGeom prst="moon">
            <a:avLst>
              <a:gd name="adj" fmla="val 79167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2672" y="823459"/>
            <a:ext cx="2249489" cy="1885951"/>
            <a:chOff x="2284" y="294"/>
            <a:chExt cx="1417" cy="1188"/>
          </a:xfrm>
          <a:solidFill>
            <a:schemeClr val="accent3">
              <a:lumMod val="75000"/>
            </a:schemeClr>
          </a:solidFill>
        </p:grpSpPr>
        <p:sp>
          <p:nvSpPr>
            <p:cNvPr id="11396" name="Arc 17"/>
            <p:cNvSpPr>
              <a:spLocks/>
            </p:cNvSpPr>
            <p:nvPr/>
          </p:nvSpPr>
          <p:spPr bwMode="auto">
            <a:xfrm flipH="1">
              <a:off x="2786" y="57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7" name="Text Box 18"/>
            <p:cNvSpPr txBox="1">
              <a:spLocks noChangeArrowheads="1"/>
            </p:cNvSpPr>
            <p:nvPr/>
          </p:nvSpPr>
          <p:spPr bwMode="auto">
            <a:xfrm>
              <a:off x="2604" y="294"/>
              <a:ext cx="732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Dia 7</a:t>
              </a:r>
              <a:endPara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98" name="Text Box 19"/>
            <p:cNvSpPr txBox="1">
              <a:spLocks noChangeArrowheads="1"/>
            </p:cNvSpPr>
            <p:nvPr/>
          </p:nvSpPr>
          <p:spPr bwMode="auto">
            <a:xfrm>
              <a:off x="2284" y="1114"/>
              <a:ext cx="1417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Lua </a:t>
              </a:r>
              <a:r>
                <a:rPr lang="pt-BR" dirty="0" smtClean="0">
                  <a:solidFill>
                    <a:srgbClr val="FFFF00"/>
                  </a:solidFill>
                  <a:latin typeface="Century Gothic" pitchFamily="34" charset="0"/>
                </a:rPr>
                <a:t>Quarto </a:t>
              </a:r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Crescente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436096" y="1260644"/>
            <a:ext cx="452438" cy="755650"/>
            <a:chOff x="3315" y="964"/>
            <a:chExt cx="325" cy="476"/>
          </a:xfrm>
          <a:solidFill>
            <a:schemeClr val="accent3">
              <a:lumMod val="75000"/>
            </a:schemeClr>
          </a:solidFill>
        </p:grpSpPr>
        <p:sp>
          <p:nvSpPr>
            <p:cNvPr id="11394" name="Oval 23"/>
            <p:cNvSpPr>
              <a:spLocks noChangeArrowheads="1"/>
            </p:cNvSpPr>
            <p:nvPr/>
          </p:nvSpPr>
          <p:spPr bwMode="auto">
            <a:xfrm>
              <a:off x="3456" y="968"/>
              <a:ext cx="184" cy="47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5" name="Arc 24"/>
            <p:cNvSpPr>
              <a:spLocks/>
            </p:cNvSpPr>
            <p:nvPr/>
          </p:nvSpPr>
          <p:spPr bwMode="auto">
            <a:xfrm flipH="1">
              <a:off x="3315" y="964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6574449" y="1252983"/>
            <a:ext cx="569913" cy="785813"/>
            <a:chOff x="4001" y="1235"/>
            <a:chExt cx="359" cy="495"/>
          </a:xfrm>
          <a:solidFill>
            <a:schemeClr val="accent3">
              <a:lumMod val="75000"/>
            </a:schemeClr>
          </a:solidFill>
        </p:grpSpPr>
        <p:sp>
          <p:nvSpPr>
            <p:cNvPr id="11390" name="Oval 28"/>
            <p:cNvSpPr>
              <a:spLocks noChangeArrowheads="1"/>
            </p:cNvSpPr>
            <p:nvPr/>
          </p:nvSpPr>
          <p:spPr bwMode="auto">
            <a:xfrm>
              <a:off x="4136" y="1235"/>
              <a:ext cx="224" cy="49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1" name="Arc 29"/>
            <p:cNvSpPr>
              <a:spLocks/>
            </p:cNvSpPr>
            <p:nvPr/>
          </p:nvSpPr>
          <p:spPr bwMode="auto">
            <a:xfrm flipH="1">
              <a:off x="4001" y="1235"/>
              <a:ext cx="237" cy="495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7380162" y="3086442"/>
            <a:ext cx="1584326" cy="1112839"/>
            <a:chOff x="4519" y="2025"/>
            <a:chExt cx="998" cy="701"/>
          </a:xfrm>
          <a:solidFill>
            <a:schemeClr val="accent3">
              <a:lumMod val="75000"/>
            </a:schemeClr>
          </a:solidFill>
        </p:grpSpPr>
        <p:sp>
          <p:nvSpPr>
            <p:cNvPr id="11379" name="Oval 37"/>
            <p:cNvSpPr>
              <a:spLocks noChangeArrowheads="1"/>
            </p:cNvSpPr>
            <p:nvPr/>
          </p:nvSpPr>
          <p:spPr bwMode="auto">
            <a:xfrm>
              <a:off x="4995" y="2025"/>
              <a:ext cx="476" cy="47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80" name="Text Box 38"/>
            <p:cNvSpPr txBox="1">
              <a:spLocks noChangeArrowheads="1"/>
            </p:cNvSpPr>
            <p:nvPr/>
          </p:nvSpPr>
          <p:spPr bwMode="auto">
            <a:xfrm>
              <a:off x="4990" y="2513"/>
              <a:ext cx="527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Dia 14</a:t>
              </a:r>
              <a:endPara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81" name="Text Box 39"/>
            <p:cNvSpPr txBox="1">
              <a:spLocks noChangeArrowheads="1"/>
            </p:cNvSpPr>
            <p:nvPr/>
          </p:nvSpPr>
          <p:spPr bwMode="auto">
            <a:xfrm>
              <a:off x="4519" y="2092"/>
              <a:ext cx="495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Lua</a:t>
              </a:r>
            </a:p>
            <a:p>
              <a:pPr>
                <a:defRPr/>
              </a:pPr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Cheia</a:t>
              </a: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211960" y="4458957"/>
            <a:ext cx="1339851" cy="1922466"/>
            <a:chOff x="2474" y="3172"/>
            <a:chExt cx="844" cy="1211"/>
          </a:xfrm>
          <a:solidFill>
            <a:schemeClr val="accent3">
              <a:lumMod val="75000"/>
            </a:schemeClr>
          </a:solidFill>
        </p:grpSpPr>
        <p:sp>
          <p:nvSpPr>
            <p:cNvPr id="11363" name="Arc 58"/>
            <p:cNvSpPr>
              <a:spLocks/>
            </p:cNvSpPr>
            <p:nvPr/>
          </p:nvSpPr>
          <p:spPr bwMode="auto">
            <a:xfrm>
              <a:off x="2786" y="3460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64" name="Text Box 59"/>
            <p:cNvSpPr txBox="1">
              <a:spLocks noChangeArrowheads="1"/>
            </p:cNvSpPr>
            <p:nvPr/>
          </p:nvSpPr>
          <p:spPr bwMode="auto">
            <a:xfrm>
              <a:off x="2573" y="3172"/>
              <a:ext cx="582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Dia 21</a:t>
              </a:r>
              <a:endPara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65" name="Text Box 60"/>
            <p:cNvSpPr txBox="1">
              <a:spLocks noChangeArrowheads="1"/>
            </p:cNvSpPr>
            <p:nvPr/>
          </p:nvSpPr>
          <p:spPr bwMode="auto">
            <a:xfrm>
              <a:off x="2474" y="4015"/>
              <a:ext cx="84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rgbClr val="FFFF00"/>
                  </a:solidFill>
                  <a:latin typeface="Century Gothic" pitchFamily="34" charset="0"/>
                </a:rPr>
                <a:t>Lua Quarto </a:t>
              </a:r>
            </a:p>
            <a:p>
              <a:pPr>
                <a:defRPr/>
              </a:pPr>
              <a:r>
                <a:rPr lang="pt-BR" dirty="0" smtClean="0">
                  <a:solidFill>
                    <a:srgbClr val="FFFF00"/>
                  </a:solidFill>
                  <a:latin typeface="Century Gothic" pitchFamily="34" charset="0"/>
                </a:rPr>
                <a:t>Minguante</a:t>
              </a:r>
              <a:endParaRPr lang="pt-BR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</p:grpSp>
      <p:sp>
        <p:nvSpPr>
          <p:cNvPr id="11357" name="AutoShape 69"/>
          <p:cNvSpPr>
            <a:spLocks noChangeArrowheads="1"/>
          </p:cNvSpPr>
          <p:nvPr/>
        </p:nvSpPr>
        <p:spPr bwMode="auto">
          <a:xfrm flipH="1">
            <a:off x="1125632" y="4908321"/>
            <a:ext cx="381000" cy="762000"/>
          </a:xfrm>
          <a:prstGeom prst="moon">
            <a:avLst>
              <a:gd name="adj" fmla="val 2958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349" name="AutoShape 81"/>
          <p:cNvSpPr>
            <a:spLocks noChangeArrowheads="1"/>
          </p:cNvSpPr>
          <p:nvPr/>
        </p:nvSpPr>
        <p:spPr bwMode="auto">
          <a:xfrm flipH="1">
            <a:off x="3347864" y="4915014"/>
            <a:ext cx="381000" cy="762000"/>
          </a:xfrm>
          <a:prstGeom prst="moon">
            <a:avLst>
              <a:gd name="adj" fmla="val 8333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00"/>
          <p:cNvGrpSpPr>
            <a:grpSpLocks/>
          </p:cNvGrpSpPr>
          <p:nvPr/>
        </p:nvGrpSpPr>
        <p:grpSpPr bwMode="auto">
          <a:xfrm>
            <a:off x="7659876" y="1259700"/>
            <a:ext cx="665162" cy="755650"/>
            <a:chOff x="4579" y="1636"/>
            <a:chExt cx="419" cy="476"/>
          </a:xfrm>
          <a:solidFill>
            <a:schemeClr val="accent3">
              <a:lumMod val="75000"/>
            </a:schemeClr>
          </a:solidFill>
        </p:grpSpPr>
        <p:sp>
          <p:nvSpPr>
            <p:cNvPr id="11335" name="Oval 101"/>
            <p:cNvSpPr>
              <a:spLocks noChangeArrowheads="1"/>
            </p:cNvSpPr>
            <p:nvPr/>
          </p:nvSpPr>
          <p:spPr bwMode="auto">
            <a:xfrm>
              <a:off x="4669" y="1636"/>
              <a:ext cx="329" cy="47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36" name="Arc 102"/>
            <p:cNvSpPr>
              <a:spLocks/>
            </p:cNvSpPr>
            <p:nvPr/>
          </p:nvSpPr>
          <p:spPr bwMode="auto">
            <a:xfrm flipH="1">
              <a:off x="4579" y="163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298" name="Text Box 119"/>
          <p:cNvSpPr txBox="1">
            <a:spLocks noChangeArrowheads="1"/>
          </p:cNvSpPr>
          <p:nvPr/>
        </p:nvSpPr>
        <p:spPr bwMode="auto">
          <a:xfrm>
            <a:off x="181676" y="156439"/>
            <a:ext cx="537897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>
                <a:solidFill>
                  <a:srgbClr val="57D3FF"/>
                </a:solidFill>
                <a:latin typeface="Century Gothic" pitchFamily="34" charset="0"/>
              </a:rPr>
              <a:t>Observador no hemisfério Sul da Terra</a:t>
            </a:r>
          </a:p>
        </p:txBody>
      </p:sp>
      <p:sp>
        <p:nvSpPr>
          <p:cNvPr id="11300" name="Text Box 141"/>
          <p:cNvSpPr txBox="1">
            <a:spLocks noChangeArrowheads="1"/>
          </p:cNvSpPr>
          <p:nvPr/>
        </p:nvSpPr>
        <p:spPr bwMode="auto">
          <a:xfrm>
            <a:off x="0" y="6536377"/>
            <a:ext cx="80361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imagem original: Prof</a:t>
            </a: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. 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Roberto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; adaptações: André Luiz da Silva/CDA/CDCC/USP</a:t>
            </a:r>
            <a:endParaRPr lang="pt-BR" sz="11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7" name="Group 100"/>
          <p:cNvGrpSpPr>
            <a:grpSpLocks/>
          </p:cNvGrpSpPr>
          <p:nvPr/>
        </p:nvGrpSpPr>
        <p:grpSpPr bwMode="auto">
          <a:xfrm rot="10800000">
            <a:off x="7740352" y="4930808"/>
            <a:ext cx="665162" cy="755650"/>
            <a:chOff x="4579" y="1636"/>
            <a:chExt cx="419" cy="476"/>
          </a:xfrm>
          <a:solidFill>
            <a:schemeClr val="accent3">
              <a:lumMod val="75000"/>
            </a:schemeClr>
          </a:solidFill>
        </p:grpSpPr>
        <p:sp>
          <p:nvSpPr>
            <p:cNvPr id="77" name="Oval 101"/>
            <p:cNvSpPr>
              <a:spLocks noChangeArrowheads="1"/>
            </p:cNvSpPr>
            <p:nvPr/>
          </p:nvSpPr>
          <p:spPr bwMode="auto">
            <a:xfrm>
              <a:off x="4669" y="1636"/>
              <a:ext cx="329" cy="47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Arc 102"/>
            <p:cNvSpPr>
              <a:spLocks/>
            </p:cNvSpPr>
            <p:nvPr/>
          </p:nvSpPr>
          <p:spPr bwMode="auto">
            <a:xfrm flipH="1">
              <a:off x="4579" y="163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Group 27"/>
          <p:cNvGrpSpPr>
            <a:grpSpLocks/>
          </p:cNvGrpSpPr>
          <p:nvPr/>
        </p:nvGrpSpPr>
        <p:grpSpPr bwMode="auto">
          <a:xfrm rot="10800000">
            <a:off x="6660233" y="4913636"/>
            <a:ext cx="569913" cy="785813"/>
            <a:chOff x="4001" y="1235"/>
            <a:chExt cx="359" cy="495"/>
          </a:xfrm>
          <a:solidFill>
            <a:schemeClr val="accent3">
              <a:lumMod val="75000"/>
            </a:schemeClr>
          </a:solidFill>
        </p:grpSpPr>
        <p:sp>
          <p:nvSpPr>
            <p:cNvPr id="82" name="Oval 28"/>
            <p:cNvSpPr>
              <a:spLocks noChangeArrowheads="1"/>
            </p:cNvSpPr>
            <p:nvPr/>
          </p:nvSpPr>
          <p:spPr bwMode="auto">
            <a:xfrm>
              <a:off x="4136" y="1235"/>
              <a:ext cx="224" cy="49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Arc 29"/>
            <p:cNvSpPr>
              <a:spLocks/>
            </p:cNvSpPr>
            <p:nvPr/>
          </p:nvSpPr>
          <p:spPr bwMode="auto">
            <a:xfrm flipH="1">
              <a:off x="4001" y="1235"/>
              <a:ext cx="237" cy="495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Group 22"/>
          <p:cNvGrpSpPr>
            <a:grpSpLocks/>
          </p:cNvGrpSpPr>
          <p:nvPr/>
        </p:nvGrpSpPr>
        <p:grpSpPr bwMode="auto">
          <a:xfrm rot="10800000">
            <a:off x="5705326" y="4917745"/>
            <a:ext cx="450850" cy="755650"/>
            <a:chOff x="3315" y="964"/>
            <a:chExt cx="325" cy="476"/>
          </a:xfrm>
          <a:solidFill>
            <a:schemeClr val="accent3">
              <a:lumMod val="75000"/>
            </a:schemeClr>
          </a:solidFill>
        </p:grpSpPr>
        <p:sp>
          <p:nvSpPr>
            <p:cNvPr id="87" name="Oval 23"/>
            <p:cNvSpPr>
              <a:spLocks noChangeArrowheads="1"/>
            </p:cNvSpPr>
            <p:nvPr/>
          </p:nvSpPr>
          <p:spPr bwMode="auto">
            <a:xfrm>
              <a:off x="3456" y="964"/>
              <a:ext cx="184" cy="47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Arc 24"/>
            <p:cNvSpPr>
              <a:spLocks/>
            </p:cNvSpPr>
            <p:nvPr/>
          </p:nvSpPr>
          <p:spPr bwMode="auto">
            <a:xfrm flipH="1">
              <a:off x="3315" y="964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0" name="AutoShape 11"/>
          <p:cNvSpPr>
            <a:spLocks noChangeArrowheads="1"/>
          </p:cNvSpPr>
          <p:nvPr/>
        </p:nvSpPr>
        <p:spPr bwMode="auto">
          <a:xfrm rot="11038625">
            <a:off x="2239412" y="4931572"/>
            <a:ext cx="381000" cy="762000"/>
          </a:xfrm>
          <a:prstGeom prst="moon">
            <a:avLst>
              <a:gd name="adj" fmla="val 5833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3076764" y="2924944"/>
            <a:ext cx="315142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fases crescentes</a:t>
            </a:r>
            <a:endParaRPr lang="pt-BR" sz="24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79" name="Text Box 119"/>
          <p:cNvSpPr txBox="1">
            <a:spLocks noChangeArrowheads="1"/>
          </p:cNvSpPr>
          <p:nvPr/>
        </p:nvSpPr>
        <p:spPr bwMode="auto">
          <a:xfrm>
            <a:off x="2795927" y="3659736"/>
            <a:ext cx="364828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fases minguantes</a:t>
            </a:r>
            <a:endParaRPr lang="pt-BR" sz="24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" name="Chave Esquerda 1"/>
          <p:cNvSpPr/>
          <p:nvPr/>
        </p:nvSpPr>
        <p:spPr bwMode="auto">
          <a:xfrm rot="16200000">
            <a:off x="4431298" y="-529022"/>
            <a:ext cx="519284" cy="6676680"/>
          </a:xfrm>
          <a:prstGeom prst="leftBrace">
            <a:avLst>
              <a:gd name="adj1" fmla="val 44056"/>
              <a:gd name="adj2" fmla="val 49585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9" name="Chave Esquerda 48"/>
          <p:cNvSpPr/>
          <p:nvPr/>
        </p:nvSpPr>
        <p:spPr bwMode="auto">
          <a:xfrm rot="5400000">
            <a:off x="4503991" y="1049006"/>
            <a:ext cx="519284" cy="6544959"/>
          </a:xfrm>
          <a:prstGeom prst="leftBrace">
            <a:avLst>
              <a:gd name="adj1" fmla="val 44056"/>
              <a:gd name="adj2" fmla="val 52578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4" name="Conector de Seta Reta 3"/>
          <p:cNvCxnSpPr/>
          <p:nvPr/>
        </p:nvCxnSpPr>
        <p:spPr bwMode="auto">
          <a:xfrm flipH="1">
            <a:off x="1676232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3" name="Conector de Seta Reta 52"/>
          <p:cNvCxnSpPr/>
          <p:nvPr/>
        </p:nvCxnSpPr>
        <p:spPr bwMode="auto">
          <a:xfrm flipH="1">
            <a:off x="2741364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4" name="Conector de Seta Reta 53"/>
          <p:cNvCxnSpPr/>
          <p:nvPr/>
        </p:nvCxnSpPr>
        <p:spPr bwMode="auto">
          <a:xfrm flipH="1">
            <a:off x="3959968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5220072" y="529862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6" name="Conector de Seta Reta 55"/>
          <p:cNvCxnSpPr/>
          <p:nvPr/>
        </p:nvCxnSpPr>
        <p:spPr bwMode="auto">
          <a:xfrm flipH="1">
            <a:off x="6264224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349316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8" name="Conector de Seta Reta 57"/>
          <p:cNvCxnSpPr/>
          <p:nvPr/>
        </p:nvCxnSpPr>
        <p:spPr bwMode="auto">
          <a:xfrm rot="10800000" flipH="1">
            <a:off x="7272336" y="1628800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9" name="Conector de Seta Reta 58"/>
          <p:cNvCxnSpPr/>
          <p:nvPr/>
        </p:nvCxnSpPr>
        <p:spPr bwMode="auto">
          <a:xfrm rot="10800000" flipH="1">
            <a:off x="6073714" y="1641713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0" name="Conector de Seta Reta 59"/>
          <p:cNvCxnSpPr/>
          <p:nvPr/>
        </p:nvCxnSpPr>
        <p:spPr bwMode="auto">
          <a:xfrm rot="10800000" flipH="1">
            <a:off x="4922024" y="1628801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1" name="Conector de Seta Reta 60"/>
          <p:cNvCxnSpPr/>
          <p:nvPr/>
        </p:nvCxnSpPr>
        <p:spPr bwMode="auto">
          <a:xfrm rot="10800000" flipH="1">
            <a:off x="3815952" y="1628801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rot="10800000" flipH="1">
            <a:off x="2591816" y="1628800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3" name="Conector de Seta Reta 62"/>
          <p:cNvCxnSpPr/>
          <p:nvPr/>
        </p:nvCxnSpPr>
        <p:spPr bwMode="auto">
          <a:xfrm rot="10800000" flipH="1">
            <a:off x="1491155" y="1628801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rot="6480000" flipH="1">
            <a:off x="715645" y="253394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6" name="Conector de Seta Reta 65"/>
          <p:cNvCxnSpPr/>
          <p:nvPr/>
        </p:nvCxnSpPr>
        <p:spPr bwMode="auto">
          <a:xfrm rot="4140000" flipH="1">
            <a:off x="723640" y="4454353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7" name="Conector de Seta Reta 66"/>
          <p:cNvCxnSpPr/>
          <p:nvPr/>
        </p:nvCxnSpPr>
        <p:spPr bwMode="auto">
          <a:xfrm rot="14700000" flipH="1">
            <a:off x="8114854" y="2461595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rot="17340000" flipH="1">
            <a:off x="8162850" y="4507617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B0F0"/>
            </a:solidFill>
            <a:prstDash val="solid"/>
            <a:round/>
            <a:headEnd type="none" w="lg" len="lg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42634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4" grpId="0" animBg="1"/>
      <p:bldP spid="11402" grpId="0" animBg="1"/>
      <p:bldP spid="11400" grpId="0" animBg="1"/>
      <p:bldP spid="11357" grpId="0" animBg="1"/>
      <p:bldP spid="11349" grpId="0" animBg="1"/>
      <p:bldP spid="90" grpId="0" animBg="1"/>
      <p:bldP spid="75" grpId="0"/>
      <p:bldP spid="79" grpId="0"/>
      <p:bldP spid="2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4604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Como reconhecer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as fases da Lua?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68" y="548680"/>
            <a:ext cx="2673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848" y="908720"/>
            <a:ext cx="5832648" cy="4813300"/>
          </a:xfrm>
        </p:spPr>
        <p:txBody>
          <a:bodyPr/>
          <a:lstStyle/>
          <a:p>
            <a:pPr lvl="1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2000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Cheia: fica toda iluminada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None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Nova: não é vista, exceto nos eclipses solares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539552" y="3717032"/>
            <a:ext cx="2664296" cy="2592288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EE8800">
                  <a:alpha val="89000"/>
                </a:srgb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611560" y="620688"/>
            <a:ext cx="2592288" cy="2448272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824" y="908720"/>
            <a:ext cx="6120680" cy="48133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  <a:buNone/>
              <a:defRPr/>
            </a:pPr>
            <a:r>
              <a:rPr lang="pt-BR" sz="4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Fases crescentes: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faz um “C” (para quem está no hemisfério sul)</a:t>
            </a:r>
            <a:r>
              <a:rPr lang="pt-BR" sz="4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*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Parte iluminada para o Oeste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é vista no final da tarde/começo da noite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, 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9458" name="Picture 2" descr="http://www.astrosurf.com/cidadao/moon_99_02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39552" y="620688"/>
            <a:ext cx="1296146" cy="2447357"/>
          </a:xfrm>
          <a:prstGeom prst="rect">
            <a:avLst/>
          </a:prstGeom>
          <a:noFill/>
        </p:spPr>
      </p:pic>
      <p:pic>
        <p:nvPicPr>
          <p:cNvPr id="19460" name="Picture 4" descr="http://www.astrosurf.com/cidadao/moon_99_02_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9553" y="3429000"/>
            <a:ext cx="2184974" cy="24928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, 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987824" y="620688"/>
            <a:ext cx="612068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 Fases minguantes: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Lua faz um “D” (para quem está no hemisfério sul)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*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Parte iluminada para o Leste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Lua é vista tarde da noite/ de manhã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2641795" cy="253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2664296" cy="276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Por que a Lua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apresenta fases?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827532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302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2304" name="Freeform 34"/>
          <p:cNvSpPr>
            <a:spLocks/>
          </p:cNvSpPr>
          <p:nvPr/>
        </p:nvSpPr>
        <p:spPr bwMode="auto">
          <a:xfrm rot="1410620">
            <a:off x="387699" y="1894895"/>
            <a:ext cx="8456569" cy="3262499"/>
          </a:xfrm>
          <a:custGeom>
            <a:avLst/>
            <a:gdLst>
              <a:gd name="T0" fmla="*/ 0 w 5328"/>
              <a:gd name="T1" fmla="*/ 2147483647 h 1440"/>
              <a:gd name="T2" fmla="*/ 2147483647 w 5328"/>
              <a:gd name="T3" fmla="*/ 2147483647 h 1440"/>
              <a:gd name="T4" fmla="*/ 2147483647 w 5328"/>
              <a:gd name="T5" fmla="*/ 0 h 1440"/>
              <a:gd name="T6" fmla="*/ 0 60000 65536"/>
              <a:gd name="T7" fmla="*/ 0 60000 65536"/>
              <a:gd name="T8" fmla="*/ 0 60000 65536"/>
              <a:gd name="T9" fmla="*/ 0 w 5328"/>
              <a:gd name="T10" fmla="*/ 0 h 1440"/>
              <a:gd name="T11" fmla="*/ 5328 w 5328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8" h="1440">
                <a:moveTo>
                  <a:pt x="0" y="1440"/>
                </a:moveTo>
                <a:lnTo>
                  <a:pt x="4032" y="1440"/>
                </a:lnTo>
                <a:lnTo>
                  <a:pt x="5328" y="0"/>
                </a:lnTo>
              </a:path>
            </a:pathLst>
          </a:custGeom>
          <a:noFill/>
          <a:ln w="57150">
            <a:solidFill>
              <a:schemeClr val="bg1">
                <a:lumMod val="9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53752" y="6536377"/>
            <a:ext cx="9090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 original: Prof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.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Adaptações: André Luiz da Silva/CDCC/USP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3" name="Conector de seta reta 52"/>
          <p:cNvCxnSpPr/>
          <p:nvPr/>
        </p:nvCxnSpPr>
        <p:spPr bwMode="auto">
          <a:xfrm flipH="1">
            <a:off x="7956376" y="134076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7956376" y="184482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956376" y="23197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flipH="1">
            <a:off x="7956376" y="27809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flipH="1">
            <a:off x="7956376" y="32341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flipH="1">
            <a:off x="7956376" y="37170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 flipH="1">
            <a:off x="7956376" y="415498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>
            <a:off x="7956376" y="45811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flipH="1">
            <a:off x="7956376" y="508518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Conector de seta reta 75"/>
          <p:cNvCxnSpPr/>
          <p:nvPr/>
        </p:nvCxnSpPr>
        <p:spPr bwMode="auto">
          <a:xfrm flipH="1">
            <a:off x="7956376" y="558924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8" name="Conector de seta reta 77"/>
          <p:cNvCxnSpPr/>
          <p:nvPr/>
        </p:nvCxnSpPr>
        <p:spPr bwMode="auto">
          <a:xfrm flipH="1">
            <a:off x="7956376" y="60932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552801" y="3542608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679192" y="2263156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pic>
        <p:nvPicPr>
          <p:cNvPr id="22540" name="Picture 12" descr="Earth_rotate_200_x_200_72dpi"/>
          <p:cNvPicPr>
            <a:picLocks noChangeAspect="1" noChangeArrowheads="1" noCrop="1"/>
          </p:cNvPicPr>
          <p:nvPr/>
        </p:nvPicPr>
        <p:blipFill>
          <a:blip r:embed="rId3" cstate="print">
            <a:lum bright="2000" contrast="21000"/>
          </a:blip>
          <a:srcRect/>
          <a:stretch>
            <a:fillRect/>
          </a:stretch>
        </p:blipFill>
        <p:spPr bwMode="auto">
          <a:xfrm rot="11161836">
            <a:off x="4021336" y="2564904"/>
            <a:ext cx="1044000" cy="1044000"/>
          </a:xfrm>
          <a:prstGeom prst="rect">
            <a:avLst/>
          </a:prstGeom>
          <a:noFill/>
        </p:spPr>
      </p:pic>
      <p:grpSp>
        <p:nvGrpSpPr>
          <p:cNvPr id="2" name="Grupo 39"/>
          <p:cNvGrpSpPr/>
          <p:nvPr/>
        </p:nvGrpSpPr>
        <p:grpSpPr>
          <a:xfrm>
            <a:off x="3967884" y="2559293"/>
            <a:ext cx="504000" cy="1044000"/>
            <a:chOff x="3967884" y="2559293"/>
            <a:chExt cx="504000" cy="1044000"/>
          </a:xfrm>
        </p:grpSpPr>
        <p:sp>
          <p:nvSpPr>
            <p:cNvPr id="29723" name="Freeform 47"/>
            <p:cNvSpPr>
              <a:spLocks/>
            </p:cNvSpPr>
            <p:nvPr/>
          </p:nvSpPr>
          <p:spPr bwMode="auto">
            <a:xfrm>
              <a:off x="3971944" y="2942951"/>
              <a:ext cx="370039" cy="438055"/>
            </a:xfrm>
            <a:custGeom>
              <a:avLst/>
              <a:gdLst>
                <a:gd name="T0" fmla="*/ 126 w 185"/>
                <a:gd name="T1" fmla="*/ 196 h 219"/>
                <a:gd name="T2" fmla="*/ 139 w 185"/>
                <a:gd name="T3" fmla="*/ 184 h 219"/>
                <a:gd name="T4" fmla="*/ 138 w 185"/>
                <a:gd name="T5" fmla="*/ 175 h 219"/>
                <a:gd name="T6" fmla="*/ 154 w 185"/>
                <a:gd name="T7" fmla="*/ 162 h 219"/>
                <a:gd name="T8" fmla="*/ 173 w 185"/>
                <a:gd name="T9" fmla="*/ 152 h 219"/>
                <a:gd name="T10" fmla="*/ 176 w 185"/>
                <a:gd name="T11" fmla="*/ 139 h 219"/>
                <a:gd name="T12" fmla="*/ 182 w 185"/>
                <a:gd name="T13" fmla="*/ 125 h 219"/>
                <a:gd name="T14" fmla="*/ 179 w 185"/>
                <a:gd name="T15" fmla="*/ 110 h 219"/>
                <a:gd name="T16" fmla="*/ 179 w 185"/>
                <a:gd name="T17" fmla="*/ 97 h 219"/>
                <a:gd name="T18" fmla="*/ 170 w 185"/>
                <a:gd name="T19" fmla="*/ 82 h 219"/>
                <a:gd name="T20" fmla="*/ 156 w 185"/>
                <a:gd name="T21" fmla="*/ 66 h 219"/>
                <a:gd name="T22" fmla="*/ 132 w 185"/>
                <a:gd name="T23" fmla="*/ 61 h 219"/>
                <a:gd name="T24" fmla="*/ 116 w 185"/>
                <a:gd name="T25" fmla="*/ 76 h 219"/>
                <a:gd name="T26" fmla="*/ 108 w 185"/>
                <a:gd name="T27" fmla="*/ 88 h 219"/>
                <a:gd name="T28" fmla="*/ 100 w 185"/>
                <a:gd name="T29" fmla="*/ 89 h 219"/>
                <a:gd name="T30" fmla="*/ 88 w 185"/>
                <a:gd name="T31" fmla="*/ 92 h 219"/>
                <a:gd name="T32" fmla="*/ 80 w 185"/>
                <a:gd name="T33" fmla="*/ 78 h 219"/>
                <a:gd name="T34" fmla="*/ 71 w 185"/>
                <a:gd name="T35" fmla="*/ 76 h 219"/>
                <a:gd name="T36" fmla="*/ 53 w 185"/>
                <a:gd name="T37" fmla="*/ 61 h 219"/>
                <a:gd name="T38" fmla="*/ 54 w 185"/>
                <a:gd name="T39" fmla="*/ 47 h 219"/>
                <a:gd name="T40" fmla="*/ 49 w 185"/>
                <a:gd name="T41" fmla="*/ 36 h 219"/>
                <a:gd name="T42" fmla="*/ 35 w 185"/>
                <a:gd name="T43" fmla="*/ 24 h 219"/>
                <a:gd name="T44" fmla="*/ 24 w 185"/>
                <a:gd name="T45" fmla="*/ 9 h 219"/>
                <a:gd name="T46" fmla="*/ 12 w 185"/>
                <a:gd name="T47" fmla="*/ 2 h 219"/>
                <a:gd name="T48" fmla="*/ 4 w 185"/>
                <a:gd name="T49" fmla="*/ 24 h 219"/>
                <a:gd name="T50" fmla="*/ 0 w 185"/>
                <a:gd name="T51" fmla="*/ 66 h 219"/>
                <a:gd name="T52" fmla="*/ 1 w 185"/>
                <a:gd name="T53" fmla="*/ 107 h 219"/>
                <a:gd name="T54" fmla="*/ 10 w 185"/>
                <a:gd name="T55" fmla="*/ 131 h 219"/>
                <a:gd name="T56" fmla="*/ 14 w 185"/>
                <a:gd name="T57" fmla="*/ 139 h 219"/>
                <a:gd name="T58" fmla="*/ 25 w 185"/>
                <a:gd name="T59" fmla="*/ 169 h 219"/>
                <a:gd name="T60" fmla="*/ 31 w 185"/>
                <a:gd name="T61" fmla="*/ 190 h 219"/>
                <a:gd name="T62" fmla="*/ 34 w 185"/>
                <a:gd name="T63" fmla="*/ 198 h 219"/>
                <a:gd name="T64" fmla="*/ 41 w 185"/>
                <a:gd name="T65" fmla="*/ 208 h 219"/>
                <a:gd name="T66" fmla="*/ 53 w 185"/>
                <a:gd name="T67" fmla="*/ 216 h 219"/>
                <a:gd name="T68" fmla="*/ 58 w 185"/>
                <a:gd name="T69" fmla="*/ 199 h 219"/>
                <a:gd name="T70" fmla="*/ 73 w 185"/>
                <a:gd name="T71" fmla="*/ 195 h 219"/>
                <a:gd name="T72" fmla="*/ 86 w 185"/>
                <a:gd name="T73" fmla="*/ 194 h 219"/>
                <a:gd name="T74" fmla="*/ 99 w 185"/>
                <a:gd name="T75" fmla="*/ 199 h 219"/>
                <a:gd name="T76" fmla="*/ 114 w 185"/>
                <a:gd name="T77" fmla="*/ 201 h 2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5"/>
                <a:gd name="T118" fmla="*/ 0 h 219"/>
                <a:gd name="T119" fmla="*/ 185 w 185"/>
                <a:gd name="T120" fmla="*/ 219 h 2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5" h="219">
                  <a:moveTo>
                    <a:pt x="127" y="201"/>
                  </a:moveTo>
                  <a:lnTo>
                    <a:pt x="126" y="196"/>
                  </a:lnTo>
                  <a:lnTo>
                    <a:pt x="136" y="185"/>
                  </a:lnTo>
                  <a:lnTo>
                    <a:pt x="139" y="184"/>
                  </a:lnTo>
                  <a:lnTo>
                    <a:pt x="140" y="178"/>
                  </a:lnTo>
                  <a:lnTo>
                    <a:pt x="138" y="175"/>
                  </a:lnTo>
                  <a:lnTo>
                    <a:pt x="141" y="169"/>
                  </a:lnTo>
                  <a:lnTo>
                    <a:pt x="154" y="162"/>
                  </a:lnTo>
                  <a:lnTo>
                    <a:pt x="164" y="165"/>
                  </a:lnTo>
                  <a:lnTo>
                    <a:pt x="173" y="152"/>
                  </a:lnTo>
                  <a:lnTo>
                    <a:pt x="174" y="149"/>
                  </a:lnTo>
                  <a:lnTo>
                    <a:pt x="176" y="139"/>
                  </a:lnTo>
                  <a:lnTo>
                    <a:pt x="184" y="136"/>
                  </a:lnTo>
                  <a:lnTo>
                    <a:pt x="182" y="125"/>
                  </a:lnTo>
                  <a:lnTo>
                    <a:pt x="179" y="118"/>
                  </a:lnTo>
                  <a:lnTo>
                    <a:pt x="179" y="110"/>
                  </a:lnTo>
                  <a:lnTo>
                    <a:pt x="180" y="108"/>
                  </a:lnTo>
                  <a:lnTo>
                    <a:pt x="179" y="97"/>
                  </a:lnTo>
                  <a:lnTo>
                    <a:pt x="179" y="88"/>
                  </a:lnTo>
                  <a:lnTo>
                    <a:pt x="170" y="82"/>
                  </a:lnTo>
                  <a:lnTo>
                    <a:pt x="167" y="73"/>
                  </a:lnTo>
                  <a:lnTo>
                    <a:pt x="156" y="66"/>
                  </a:lnTo>
                  <a:lnTo>
                    <a:pt x="139" y="61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6"/>
                  </a:lnTo>
                  <a:lnTo>
                    <a:pt x="109" y="86"/>
                  </a:lnTo>
                  <a:lnTo>
                    <a:pt x="108" y="88"/>
                  </a:lnTo>
                  <a:lnTo>
                    <a:pt x="105" y="91"/>
                  </a:lnTo>
                  <a:lnTo>
                    <a:pt x="100" y="89"/>
                  </a:lnTo>
                  <a:lnTo>
                    <a:pt x="95" y="94"/>
                  </a:lnTo>
                  <a:lnTo>
                    <a:pt x="88" y="92"/>
                  </a:lnTo>
                  <a:lnTo>
                    <a:pt x="83" y="82"/>
                  </a:lnTo>
                  <a:lnTo>
                    <a:pt x="80" y="78"/>
                  </a:lnTo>
                  <a:lnTo>
                    <a:pt x="77" y="78"/>
                  </a:lnTo>
                  <a:lnTo>
                    <a:pt x="71" y="76"/>
                  </a:lnTo>
                  <a:lnTo>
                    <a:pt x="65" y="74"/>
                  </a:lnTo>
                  <a:lnTo>
                    <a:pt x="53" y="61"/>
                  </a:lnTo>
                  <a:lnTo>
                    <a:pt x="55" y="59"/>
                  </a:lnTo>
                  <a:lnTo>
                    <a:pt x="54" y="47"/>
                  </a:lnTo>
                  <a:lnTo>
                    <a:pt x="54" y="42"/>
                  </a:lnTo>
                  <a:lnTo>
                    <a:pt x="49" y="36"/>
                  </a:lnTo>
                  <a:lnTo>
                    <a:pt x="41" y="31"/>
                  </a:lnTo>
                  <a:lnTo>
                    <a:pt x="35" y="24"/>
                  </a:lnTo>
                  <a:lnTo>
                    <a:pt x="31" y="18"/>
                  </a:lnTo>
                  <a:lnTo>
                    <a:pt x="24" y="9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4" y="24"/>
                  </a:lnTo>
                  <a:lnTo>
                    <a:pt x="1" y="42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1" y="107"/>
                  </a:lnTo>
                  <a:lnTo>
                    <a:pt x="5" y="127"/>
                  </a:lnTo>
                  <a:lnTo>
                    <a:pt x="10" y="131"/>
                  </a:lnTo>
                  <a:lnTo>
                    <a:pt x="11" y="134"/>
                  </a:lnTo>
                  <a:lnTo>
                    <a:pt x="14" y="139"/>
                  </a:lnTo>
                  <a:lnTo>
                    <a:pt x="23" y="156"/>
                  </a:lnTo>
                  <a:lnTo>
                    <a:pt x="25" y="169"/>
                  </a:lnTo>
                  <a:lnTo>
                    <a:pt x="26" y="181"/>
                  </a:lnTo>
                  <a:lnTo>
                    <a:pt x="31" y="190"/>
                  </a:lnTo>
                  <a:lnTo>
                    <a:pt x="33" y="195"/>
                  </a:lnTo>
                  <a:lnTo>
                    <a:pt x="34" y="198"/>
                  </a:lnTo>
                  <a:lnTo>
                    <a:pt x="39" y="203"/>
                  </a:lnTo>
                  <a:lnTo>
                    <a:pt x="41" y="208"/>
                  </a:lnTo>
                  <a:lnTo>
                    <a:pt x="49" y="218"/>
                  </a:lnTo>
                  <a:lnTo>
                    <a:pt x="53" y="216"/>
                  </a:lnTo>
                  <a:lnTo>
                    <a:pt x="54" y="204"/>
                  </a:lnTo>
                  <a:lnTo>
                    <a:pt x="58" y="199"/>
                  </a:lnTo>
                  <a:lnTo>
                    <a:pt x="63" y="202"/>
                  </a:lnTo>
                  <a:lnTo>
                    <a:pt x="73" y="195"/>
                  </a:lnTo>
                  <a:lnTo>
                    <a:pt x="80" y="198"/>
                  </a:lnTo>
                  <a:lnTo>
                    <a:pt x="86" y="194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6" y="200"/>
                  </a:lnTo>
                  <a:lnTo>
                    <a:pt x="114" y="201"/>
                  </a:lnTo>
                  <a:lnTo>
                    <a:pt x="127" y="20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9" name="Lua 38"/>
            <p:cNvSpPr>
              <a:spLocks/>
            </p:cNvSpPr>
            <p:nvPr/>
          </p:nvSpPr>
          <p:spPr bwMode="auto">
            <a:xfrm>
              <a:off x="3967884" y="2559293"/>
              <a:ext cx="504000" cy="1044000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Triângulo isósceles 29"/>
          <p:cNvSpPr/>
          <p:nvPr/>
        </p:nvSpPr>
        <p:spPr bwMode="auto">
          <a:xfrm rot="14612523">
            <a:off x="5803017" y="4201476"/>
            <a:ext cx="285939" cy="43204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42"/>
          <p:cNvGrpSpPr>
            <a:grpSpLocks noChangeAspect="1"/>
          </p:cNvGrpSpPr>
          <p:nvPr/>
        </p:nvGrpSpPr>
        <p:grpSpPr>
          <a:xfrm>
            <a:off x="4341835" y="1832195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138 C 0.13073 0.00926 0.23646 0.10178 0.23212 0.20611 C 0.22552 0.30812 0.11337 0.38677 -0.01979 0.37544 C -0.15434 0.36503 -0.25903 0.27181 -0.25365 0.16794 C -0.24705 0.06385 -0.13646 -0.00994 -0.0033 -0.00138 Z " pathEditMode="relative" rAng="205351" ptsTypes="fffff">
                                      <p:cBhvr>
                                        <p:cTn id="39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89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6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251520" y="476962"/>
            <a:ext cx="8535988" cy="5832648"/>
          </a:xfrm>
          <a:prstGeom prst="parallelogram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860032" y="2146203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78733" y="2243810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252021" y="3944023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>
            <a:off x="1979712" y="1268760"/>
            <a:ext cx="4464000" cy="4464000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688243" y="332656"/>
            <a:ext cx="14202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98" name="Conector de seta reta 97"/>
          <p:cNvCxnSpPr/>
          <p:nvPr/>
        </p:nvCxnSpPr>
        <p:spPr bwMode="auto">
          <a:xfrm flipH="1">
            <a:off x="8028384" y="155679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8028384" y="20317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8028384" y="24928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8028384" y="29461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8028384" y="342900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8028384" y="386695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8028384" y="42930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8028384" y="479715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8028384" y="53012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8028384" y="580526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5775866" y="5712500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69"/>
          <p:cNvGrpSpPr/>
          <p:nvPr/>
        </p:nvGrpSpPr>
        <p:grpSpPr>
          <a:xfrm>
            <a:off x="1722556" y="3166541"/>
            <a:ext cx="545188" cy="540000"/>
            <a:chOff x="2001382" y="3933056"/>
            <a:chExt cx="545188" cy="540000"/>
          </a:xfrm>
        </p:grpSpPr>
        <p:sp>
          <p:nvSpPr>
            <p:cNvPr id="123" name="Elipse 122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70"/>
          <p:cNvGrpSpPr/>
          <p:nvPr/>
        </p:nvGrpSpPr>
        <p:grpSpPr>
          <a:xfrm>
            <a:off x="3954804" y="5445224"/>
            <a:ext cx="545188" cy="540000"/>
            <a:chOff x="2001382" y="3933056"/>
            <a:chExt cx="545188" cy="540000"/>
          </a:xfrm>
        </p:grpSpPr>
        <p:sp>
          <p:nvSpPr>
            <p:cNvPr id="72" name="Elipse 7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5" name="Grupo 75"/>
          <p:cNvGrpSpPr/>
          <p:nvPr/>
        </p:nvGrpSpPr>
        <p:grpSpPr>
          <a:xfrm>
            <a:off x="6156176" y="3183792"/>
            <a:ext cx="545188" cy="540000"/>
            <a:chOff x="2001382" y="3933056"/>
            <a:chExt cx="545188" cy="540000"/>
          </a:xfrm>
        </p:grpSpPr>
        <p:sp>
          <p:nvSpPr>
            <p:cNvPr id="77" name="Elipse 76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6" name="Grupo 80"/>
          <p:cNvGrpSpPr/>
          <p:nvPr/>
        </p:nvGrpSpPr>
        <p:grpSpPr>
          <a:xfrm>
            <a:off x="3923928" y="1052736"/>
            <a:ext cx="545188" cy="540000"/>
            <a:chOff x="2001382" y="3933056"/>
            <a:chExt cx="545188" cy="540000"/>
          </a:xfrm>
        </p:grpSpPr>
        <p:sp>
          <p:nvSpPr>
            <p:cNvPr id="82" name="Elipse 8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7" name="Grupo 110"/>
          <p:cNvGrpSpPr/>
          <p:nvPr/>
        </p:nvGrpSpPr>
        <p:grpSpPr>
          <a:xfrm>
            <a:off x="4705793" y="764704"/>
            <a:ext cx="2160240" cy="1324081"/>
            <a:chOff x="5364088" y="1052736"/>
            <a:chExt cx="2160240" cy="1324081"/>
          </a:xfrm>
        </p:grpSpPr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5364088" y="1052736"/>
              <a:ext cx="2160240" cy="1324081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Minguante (HS)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grpSp>
          <p:nvGrpSpPr>
            <p:cNvPr id="8" name="Grupo 87"/>
            <p:cNvGrpSpPr/>
            <p:nvPr/>
          </p:nvGrpSpPr>
          <p:grpSpPr>
            <a:xfrm>
              <a:off x="5504611" y="1340768"/>
              <a:ext cx="542985" cy="540000"/>
              <a:chOff x="2069897" y="3933056"/>
              <a:chExt cx="542985" cy="540000"/>
            </a:xfrm>
          </p:grpSpPr>
          <p:sp>
            <p:nvSpPr>
              <p:cNvPr id="114" name="Elipse 113"/>
              <p:cNvSpPr/>
              <p:nvPr/>
            </p:nvSpPr>
            <p:spPr bwMode="auto">
              <a:xfrm rot="2280000">
                <a:off x="2072882" y="3933056"/>
                <a:ext cx="540000" cy="53866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Arc 37"/>
              <p:cNvSpPr>
                <a:spLocks noChangeAspect="1"/>
              </p:cNvSpPr>
              <p:nvPr/>
            </p:nvSpPr>
            <p:spPr bwMode="auto">
              <a:xfrm>
                <a:off x="2069897" y="3933056"/>
                <a:ext cx="270000" cy="54000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9" name="Grupo 140"/>
          <p:cNvGrpSpPr/>
          <p:nvPr/>
        </p:nvGrpSpPr>
        <p:grpSpPr>
          <a:xfrm>
            <a:off x="395536" y="2025911"/>
            <a:ext cx="2160240" cy="1077860"/>
            <a:chOff x="395536" y="2348880"/>
            <a:chExt cx="2160240" cy="1077860"/>
          </a:xfrm>
        </p:grpSpPr>
        <p:sp>
          <p:nvSpPr>
            <p:cNvPr id="137" name="Rectangle 24"/>
            <p:cNvSpPr>
              <a:spLocks noChangeArrowheads="1"/>
            </p:cNvSpPr>
            <p:nvPr/>
          </p:nvSpPr>
          <p:spPr bwMode="auto">
            <a:xfrm>
              <a:off x="395536" y="2348880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 marL="717550" algn="l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39" name="Elipse 138"/>
            <p:cNvSpPr/>
            <p:nvPr/>
          </p:nvSpPr>
          <p:spPr bwMode="auto">
            <a:xfrm rot="2280000">
              <a:off x="1584236" y="2602029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162"/>
          <p:cNvGrpSpPr/>
          <p:nvPr/>
        </p:nvGrpSpPr>
        <p:grpSpPr>
          <a:xfrm>
            <a:off x="1426228" y="5132478"/>
            <a:ext cx="2304256" cy="1324081"/>
            <a:chOff x="-324544" y="1196752"/>
            <a:chExt cx="2304256" cy="1324081"/>
          </a:xfrm>
        </p:grpSpPr>
        <p:sp>
          <p:nvSpPr>
            <p:cNvPr id="148" name="Rectangle 24"/>
            <p:cNvSpPr>
              <a:spLocks noChangeArrowheads="1"/>
            </p:cNvSpPr>
            <p:nvPr/>
          </p:nvSpPr>
          <p:spPr bwMode="auto">
            <a:xfrm>
              <a:off x="-324544" y="1196752"/>
              <a:ext cx="2304256" cy="1324081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Crescente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(HS)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43" name="Elipse 142"/>
            <p:cNvSpPr/>
            <p:nvPr/>
          </p:nvSpPr>
          <p:spPr bwMode="auto">
            <a:xfrm>
              <a:off x="1308053" y="1484784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Arc 37"/>
            <p:cNvSpPr>
              <a:spLocks noChangeAspect="1"/>
            </p:cNvSpPr>
            <p:nvPr/>
          </p:nvSpPr>
          <p:spPr bwMode="auto">
            <a:xfrm rot="10800000">
              <a:off x="1575377" y="1480212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1" name="Grupo 161"/>
          <p:cNvGrpSpPr/>
          <p:nvPr/>
        </p:nvGrpSpPr>
        <p:grpSpPr>
          <a:xfrm>
            <a:off x="6012160" y="3768720"/>
            <a:ext cx="2016224" cy="1077860"/>
            <a:chOff x="313169" y="3429000"/>
            <a:chExt cx="2016224" cy="1077860"/>
          </a:xfrm>
        </p:grpSpPr>
        <p:sp>
          <p:nvSpPr>
            <p:cNvPr id="156" name="Rectangle 24"/>
            <p:cNvSpPr>
              <a:spLocks noChangeArrowheads="1"/>
            </p:cNvSpPr>
            <p:nvPr/>
          </p:nvSpPr>
          <p:spPr bwMode="auto">
            <a:xfrm>
              <a:off x="313169" y="3429000"/>
              <a:ext cx="2016224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Nova 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8" name="Elipse 157"/>
            <p:cNvSpPr/>
            <p:nvPr/>
          </p:nvSpPr>
          <p:spPr bwMode="auto">
            <a:xfrm rot="2280000">
              <a:off x="853797" y="3679890"/>
              <a:ext cx="540000" cy="5386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4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0" name="Triângulo isósceles 69"/>
          <p:cNvSpPr/>
          <p:nvPr/>
        </p:nvSpPr>
        <p:spPr bwMode="auto">
          <a:xfrm rot="14718705">
            <a:off x="4980374" y="5312723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" name="Triângulo isósceles 70"/>
          <p:cNvSpPr/>
          <p:nvPr/>
        </p:nvSpPr>
        <p:spPr bwMode="auto">
          <a:xfrm rot="3561306">
            <a:off x="2978271" y="1363189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 noChangeAspect="1"/>
          </p:cNvSpPr>
          <p:nvPr/>
        </p:nvSpPr>
        <p:spPr bwMode="auto">
          <a:xfrm>
            <a:off x="3385964" y="2628404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2" name="Grupo 58"/>
          <p:cNvGrpSpPr>
            <a:grpSpLocks noChangeAspect="1"/>
          </p:cNvGrpSpPr>
          <p:nvPr/>
        </p:nvGrpSpPr>
        <p:grpSpPr bwMode="auto">
          <a:xfrm>
            <a:off x="3347864" y="2627958"/>
            <a:ext cx="1368152" cy="1384332"/>
            <a:chOff x="4397386" y="4522849"/>
            <a:chExt cx="3798892" cy="3828351"/>
          </a:xfrm>
        </p:grpSpPr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84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5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6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7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8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81" name="Arc 37"/>
            <p:cNvSpPr>
              <a:spLocks noChangeAspect="1"/>
            </p:cNvSpPr>
            <p:nvPr/>
          </p:nvSpPr>
          <p:spPr bwMode="auto">
            <a:xfrm>
              <a:off x="5249857" y="5364475"/>
              <a:ext cx="1599961" cy="298672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Quantas e quais 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a Lua tem?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251520" y="476962"/>
            <a:ext cx="8535988" cy="5832648"/>
          </a:xfrm>
          <a:prstGeom prst="parallelogram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860032" y="2146203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78733" y="2243810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252021" y="3944023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>
            <a:off x="1979712" y="1268760"/>
            <a:ext cx="4464000" cy="4464000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688243" y="332656"/>
            <a:ext cx="14202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98" name="Conector de seta reta 97"/>
          <p:cNvCxnSpPr/>
          <p:nvPr/>
        </p:nvCxnSpPr>
        <p:spPr bwMode="auto">
          <a:xfrm flipH="1">
            <a:off x="8028384" y="155679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8028384" y="20317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8028384" y="24928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8028384" y="29461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8028384" y="342900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8028384" y="386695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8028384" y="42930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8028384" y="479715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8028384" y="53012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8028384" y="580526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5775866" y="5712500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69"/>
          <p:cNvGrpSpPr/>
          <p:nvPr/>
        </p:nvGrpSpPr>
        <p:grpSpPr>
          <a:xfrm>
            <a:off x="1722556" y="3166541"/>
            <a:ext cx="545188" cy="540000"/>
            <a:chOff x="2001382" y="3933056"/>
            <a:chExt cx="545188" cy="540000"/>
          </a:xfrm>
        </p:grpSpPr>
        <p:sp>
          <p:nvSpPr>
            <p:cNvPr id="123" name="Elipse 122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70"/>
          <p:cNvGrpSpPr/>
          <p:nvPr/>
        </p:nvGrpSpPr>
        <p:grpSpPr>
          <a:xfrm>
            <a:off x="3954804" y="5445224"/>
            <a:ext cx="545188" cy="540000"/>
            <a:chOff x="2001382" y="3933056"/>
            <a:chExt cx="545188" cy="540000"/>
          </a:xfrm>
        </p:grpSpPr>
        <p:sp>
          <p:nvSpPr>
            <p:cNvPr id="72" name="Elipse 7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5" name="Grupo 75"/>
          <p:cNvGrpSpPr/>
          <p:nvPr/>
        </p:nvGrpSpPr>
        <p:grpSpPr>
          <a:xfrm>
            <a:off x="6156176" y="3183792"/>
            <a:ext cx="545188" cy="540000"/>
            <a:chOff x="2001382" y="3933056"/>
            <a:chExt cx="545188" cy="540000"/>
          </a:xfrm>
        </p:grpSpPr>
        <p:sp>
          <p:nvSpPr>
            <p:cNvPr id="77" name="Elipse 76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6" name="Grupo 80"/>
          <p:cNvGrpSpPr/>
          <p:nvPr/>
        </p:nvGrpSpPr>
        <p:grpSpPr>
          <a:xfrm>
            <a:off x="3923928" y="1052736"/>
            <a:ext cx="545188" cy="540000"/>
            <a:chOff x="2001382" y="3933056"/>
            <a:chExt cx="545188" cy="540000"/>
          </a:xfrm>
        </p:grpSpPr>
        <p:sp>
          <p:nvSpPr>
            <p:cNvPr id="82" name="Elipse 8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7" name="Grupo 110"/>
          <p:cNvGrpSpPr/>
          <p:nvPr/>
        </p:nvGrpSpPr>
        <p:grpSpPr>
          <a:xfrm>
            <a:off x="4705793" y="764704"/>
            <a:ext cx="2160240" cy="1324081"/>
            <a:chOff x="5364088" y="1052736"/>
            <a:chExt cx="2160240" cy="1324081"/>
          </a:xfrm>
        </p:grpSpPr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5364088" y="1052736"/>
              <a:ext cx="2160240" cy="1324081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Minguante (HS)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grpSp>
          <p:nvGrpSpPr>
            <p:cNvPr id="8" name="Grupo 87"/>
            <p:cNvGrpSpPr/>
            <p:nvPr/>
          </p:nvGrpSpPr>
          <p:grpSpPr>
            <a:xfrm>
              <a:off x="5504611" y="1340768"/>
              <a:ext cx="542985" cy="540000"/>
              <a:chOff x="2069897" y="3933056"/>
              <a:chExt cx="542985" cy="540000"/>
            </a:xfrm>
          </p:grpSpPr>
          <p:sp>
            <p:nvSpPr>
              <p:cNvPr id="114" name="Elipse 113"/>
              <p:cNvSpPr/>
              <p:nvPr/>
            </p:nvSpPr>
            <p:spPr bwMode="auto">
              <a:xfrm rot="2280000">
                <a:off x="2072882" y="3933056"/>
                <a:ext cx="540000" cy="53866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Arc 37"/>
              <p:cNvSpPr>
                <a:spLocks noChangeAspect="1"/>
              </p:cNvSpPr>
              <p:nvPr/>
            </p:nvSpPr>
            <p:spPr bwMode="auto">
              <a:xfrm>
                <a:off x="2069897" y="3933056"/>
                <a:ext cx="270000" cy="54000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9" name="Grupo 140"/>
          <p:cNvGrpSpPr/>
          <p:nvPr/>
        </p:nvGrpSpPr>
        <p:grpSpPr>
          <a:xfrm>
            <a:off x="395536" y="2025911"/>
            <a:ext cx="2160240" cy="1077860"/>
            <a:chOff x="395536" y="2348880"/>
            <a:chExt cx="2160240" cy="1077860"/>
          </a:xfrm>
        </p:grpSpPr>
        <p:sp>
          <p:nvSpPr>
            <p:cNvPr id="137" name="Rectangle 24"/>
            <p:cNvSpPr>
              <a:spLocks noChangeArrowheads="1"/>
            </p:cNvSpPr>
            <p:nvPr/>
          </p:nvSpPr>
          <p:spPr bwMode="auto">
            <a:xfrm>
              <a:off x="395536" y="2348880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 marL="717550" algn="l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39" name="Elipse 138"/>
            <p:cNvSpPr/>
            <p:nvPr/>
          </p:nvSpPr>
          <p:spPr bwMode="auto">
            <a:xfrm rot="2280000">
              <a:off x="1584236" y="2602029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162"/>
          <p:cNvGrpSpPr/>
          <p:nvPr/>
        </p:nvGrpSpPr>
        <p:grpSpPr>
          <a:xfrm>
            <a:off x="1426228" y="5132478"/>
            <a:ext cx="2304256" cy="1324081"/>
            <a:chOff x="-324544" y="1196752"/>
            <a:chExt cx="2304256" cy="1324081"/>
          </a:xfrm>
        </p:grpSpPr>
        <p:sp>
          <p:nvSpPr>
            <p:cNvPr id="148" name="Rectangle 24"/>
            <p:cNvSpPr>
              <a:spLocks noChangeArrowheads="1"/>
            </p:cNvSpPr>
            <p:nvPr/>
          </p:nvSpPr>
          <p:spPr bwMode="auto">
            <a:xfrm>
              <a:off x="-324544" y="1196752"/>
              <a:ext cx="2304256" cy="1324081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Crescente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(HS)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43" name="Elipse 142"/>
            <p:cNvSpPr/>
            <p:nvPr/>
          </p:nvSpPr>
          <p:spPr bwMode="auto">
            <a:xfrm>
              <a:off x="1308053" y="1484784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Arc 37"/>
            <p:cNvSpPr>
              <a:spLocks noChangeAspect="1"/>
            </p:cNvSpPr>
            <p:nvPr/>
          </p:nvSpPr>
          <p:spPr bwMode="auto">
            <a:xfrm rot="10800000">
              <a:off x="1575377" y="1480212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1" name="Grupo 161"/>
          <p:cNvGrpSpPr/>
          <p:nvPr/>
        </p:nvGrpSpPr>
        <p:grpSpPr>
          <a:xfrm>
            <a:off x="6012160" y="3768720"/>
            <a:ext cx="2016224" cy="1077860"/>
            <a:chOff x="313169" y="3429000"/>
            <a:chExt cx="2016224" cy="1077860"/>
          </a:xfrm>
        </p:grpSpPr>
        <p:sp>
          <p:nvSpPr>
            <p:cNvPr id="156" name="Rectangle 24"/>
            <p:cNvSpPr>
              <a:spLocks noChangeArrowheads="1"/>
            </p:cNvSpPr>
            <p:nvPr/>
          </p:nvSpPr>
          <p:spPr bwMode="auto">
            <a:xfrm>
              <a:off x="313169" y="3429000"/>
              <a:ext cx="2016224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Nova 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8" name="Elipse 157"/>
            <p:cNvSpPr/>
            <p:nvPr/>
          </p:nvSpPr>
          <p:spPr bwMode="auto">
            <a:xfrm rot="2280000">
              <a:off x="853797" y="3679890"/>
              <a:ext cx="540000" cy="5386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4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0" name="Triângulo isósceles 69"/>
          <p:cNvSpPr/>
          <p:nvPr/>
        </p:nvSpPr>
        <p:spPr bwMode="auto">
          <a:xfrm rot="14718705">
            <a:off x="4980374" y="5312723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" name="Triângulo isósceles 70"/>
          <p:cNvSpPr/>
          <p:nvPr/>
        </p:nvSpPr>
        <p:spPr bwMode="auto">
          <a:xfrm rot="3561306">
            <a:off x="2978271" y="1363189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 noChangeAspect="1"/>
          </p:cNvSpPr>
          <p:nvPr/>
        </p:nvSpPr>
        <p:spPr bwMode="auto">
          <a:xfrm>
            <a:off x="3385964" y="2628404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2" name="Grupo 58"/>
          <p:cNvGrpSpPr>
            <a:grpSpLocks noChangeAspect="1"/>
          </p:cNvGrpSpPr>
          <p:nvPr/>
        </p:nvGrpSpPr>
        <p:grpSpPr bwMode="auto">
          <a:xfrm>
            <a:off x="3347864" y="2627958"/>
            <a:ext cx="1368152" cy="1384332"/>
            <a:chOff x="4397386" y="4522849"/>
            <a:chExt cx="3798892" cy="3828351"/>
          </a:xfrm>
        </p:grpSpPr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84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5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6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7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8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81" name="Arc 37"/>
            <p:cNvSpPr>
              <a:spLocks noChangeAspect="1"/>
            </p:cNvSpPr>
            <p:nvPr/>
          </p:nvSpPr>
          <p:spPr bwMode="auto">
            <a:xfrm>
              <a:off x="5249857" y="5364475"/>
              <a:ext cx="1599961" cy="298672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66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636912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Complementos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0" name="Picture 2" descr="Luz ciner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504" y="1052736"/>
            <a:ext cx="7554936" cy="5040560"/>
          </a:xfrm>
          <a:prstGeom prst="rect">
            <a:avLst/>
          </a:prstGeom>
          <a:noFill/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35171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imagem: Rodrigo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Andolfato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, disponível em 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http://www.astrofotos.info/index.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php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Rodrigo-Andolfato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Quinto-Encontro-Brasileiro-de-Astrofotografia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Luz-cinerea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Luz Cinérea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imagem: http://en.wikipedia.org/wiki/Orbit_of_the_Moon#/media/File:Lunar_perigee_apogee.png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“Superlua”</a:t>
            </a:r>
          </a:p>
        </p:txBody>
      </p:sp>
      <p:pic>
        <p:nvPicPr>
          <p:cNvPr id="8194" name="Picture 2" descr="http://upload.wikimedia.org/wikipedia/commons/c/c8/Lunar_perigee_apog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01662"/>
            <a:ext cx="7620000" cy="46196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464369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 da Lua: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; calendário: André Luiz da Silva/CDA/CDCC/USP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Azul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5178"/>
            <a:ext cx="2736304" cy="272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e 8"/>
          <p:cNvSpPr/>
          <p:nvPr/>
        </p:nvSpPr>
        <p:spPr bwMode="auto">
          <a:xfrm>
            <a:off x="1090042" y="2207656"/>
            <a:ext cx="2447925" cy="2457450"/>
          </a:xfrm>
          <a:prstGeom prst="ellipse">
            <a:avLst/>
          </a:prstGeom>
          <a:solidFill>
            <a:srgbClr val="00B0F0">
              <a:alpha val="44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Símbolo de 'Não' 9"/>
          <p:cNvSpPr/>
          <p:nvPr/>
        </p:nvSpPr>
        <p:spPr bwMode="auto">
          <a:xfrm>
            <a:off x="611944" y="1700808"/>
            <a:ext cx="3456000" cy="3456384"/>
          </a:xfrm>
          <a:prstGeom prst="noSmoking">
            <a:avLst>
              <a:gd name="adj" fmla="val 7702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904565"/>
              </p:ext>
            </p:extLst>
          </p:nvPr>
        </p:nvGraphicFramePr>
        <p:xfrm>
          <a:off x="4499992" y="1485264"/>
          <a:ext cx="3888430" cy="3887952"/>
        </p:xfrm>
        <a:graphic>
          <a:graphicData uri="http://schemas.openxmlformats.org/drawingml/2006/table">
            <a:tbl>
              <a:tblPr/>
              <a:tblGrid>
                <a:gridCol w="555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753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MARÇO - 2018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31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S   </a:t>
                      </a:r>
                      <a:r>
                        <a:rPr lang="pt-BR" sz="2800" b="1" kern="100" dirty="0" smtClean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T   </a:t>
                      </a:r>
                      <a:r>
                        <a:rPr lang="pt-BR" sz="2800" b="1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Q  </a:t>
                      </a:r>
                      <a:r>
                        <a:rPr lang="pt-BR" sz="2800" b="1" kern="100" dirty="0" smtClean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 err="1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Q</a:t>
                      </a:r>
                      <a:r>
                        <a:rPr lang="pt-BR" sz="2800" b="1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   </a:t>
                      </a:r>
                      <a:r>
                        <a:rPr lang="pt-BR" sz="2800" b="1" kern="100" dirty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S </a:t>
                      </a:r>
                      <a:r>
                        <a:rPr lang="pt-BR" sz="2800" b="1" kern="100" dirty="0" smtClean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 err="1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S</a:t>
                      </a:r>
                      <a:r>
                        <a:rPr lang="pt-BR" sz="2800" b="1" kern="100" dirty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pt-BR" sz="2800" b="1" kern="100" dirty="0" smtClean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D</a:t>
                      </a:r>
                      <a:endParaRPr lang="pt-BR" sz="2800" b="1" kern="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3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4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5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6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7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8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9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10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11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12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13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14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15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16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17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18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19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20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21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22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23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24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25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26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27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28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29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30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31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b="1" dirty="0">
                        <a:latin typeface="Georgia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0" name="Grupo 72"/>
          <p:cNvGrpSpPr/>
          <p:nvPr/>
        </p:nvGrpSpPr>
        <p:grpSpPr>
          <a:xfrm>
            <a:off x="4499992" y="5589240"/>
            <a:ext cx="550137" cy="811544"/>
            <a:chOff x="777930" y="6696944"/>
            <a:chExt cx="550137" cy="811544"/>
          </a:xfrm>
        </p:grpSpPr>
        <p:sp>
          <p:nvSpPr>
            <p:cNvPr id="21" name="Oval 11"/>
            <p:cNvSpPr>
              <a:spLocks noChangeAspect="1" noChangeArrowheads="1"/>
            </p:cNvSpPr>
            <p:nvPr/>
          </p:nvSpPr>
          <p:spPr bwMode="auto">
            <a:xfrm>
              <a:off x="864196" y="6696944"/>
              <a:ext cx="368133" cy="367826"/>
            </a:xfrm>
            <a:prstGeom prst="ellipse">
              <a:avLst/>
            </a:prstGeom>
            <a:solidFill>
              <a:srgbClr val="B9B9B9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77930" y="7200711"/>
              <a:ext cx="5501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1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upo 73"/>
          <p:cNvGrpSpPr/>
          <p:nvPr/>
        </p:nvGrpSpPr>
        <p:grpSpPr>
          <a:xfrm>
            <a:off x="5292080" y="5589240"/>
            <a:ext cx="550737" cy="806680"/>
            <a:chOff x="1738020" y="6696944"/>
            <a:chExt cx="550737" cy="806680"/>
          </a:xfrm>
        </p:grpSpPr>
        <p:grpSp>
          <p:nvGrpSpPr>
            <p:cNvPr id="26" name="Group 5"/>
            <p:cNvGrpSpPr>
              <a:grpSpLocks noChangeAspect="1"/>
            </p:cNvGrpSpPr>
            <p:nvPr/>
          </p:nvGrpSpPr>
          <p:grpSpPr bwMode="auto">
            <a:xfrm>
              <a:off x="1944316" y="6696944"/>
              <a:ext cx="184712" cy="367826"/>
              <a:chOff x="1259" y="5604"/>
              <a:chExt cx="142" cy="283"/>
            </a:xfrm>
          </p:grpSpPr>
          <p:sp>
            <p:nvSpPr>
              <p:cNvPr id="28" name="Arc 6"/>
              <p:cNvSpPr>
                <a:spLocks/>
              </p:cNvSpPr>
              <p:nvPr/>
            </p:nvSpPr>
            <p:spPr bwMode="auto">
              <a:xfrm rot="5400000">
                <a:off x="1188" y="5675"/>
                <a:ext cx="283" cy="14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2 w 43200"/>
                  <a:gd name="T1" fmla="*/ 22768 h 22768"/>
                  <a:gd name="T2" fmla="*/ 43200 w 43200"/>
                  <a:gd name="T3" fmla="*/ 21600 h 22768"/>
                  <a:gd name="T4" fmla="*/ 21600 w 43200"/>
                  <a:gd name="T5" fmla="*/ 21600 h 22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68" fill="none" extrusionOk="0">
                    <a:moveTo>
                      <a:pt x="31" y="22768"/>
                    </a:moveTo>
                    <a:cubicBezTo>
                      <a:pt x="10" y="22379"/>
                      <a:pt x="0" y="2198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768" stroke="0" extrusionOk="0">
                    <a:moveTo>
                      <a:pt x="31" y="22768"/>
                    </a:moveTo>
                    <a:cubicBezTo>
                      <a:pt x="10" y="22379"/>
                      <a:pt x="0" y="2198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B9B9B9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9" name="AutoShape 7"/>
              <p:cNvCxnSpPr>
                <a:cxnSpLocks noChangeShapeType="1"/>
              </p:cNvCxnSpPr>
              <p:nvPr/>
            </p:nvCxnSpPr>
            <p:spPr bwMode="auto">
              <a:xfrm>
                <a:off x="1267" y="5604"/>
                <a:ext cx="0" cy="283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1738020" y="7195847"/>
              <a:ext cx="5507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9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upo 78"/>
          <p:cNvGrpSpPr/>
          <p:nvPr/>
        </p:nvGrpSpPr>
        <p:grpSpPr>
          <a:xfrm>
            <a:off x="6084168" y="5614550"/>
            <a:ext cx="648072" cy="766778"/>
            <a:chOff x="2602116" y="6669991"/>
            <a:chExt cx="648072" cy="766778"/>
          </a:xfrm>
          <a:noFill/>
        </p:grpSpPr>
        <p:sp>
          <p:nvSpPr>
            <p:cNvPr id="31" name="Oval 4"/>
            <p:cNvSpPr>
              <a:spLocks noChangeAspect="1" noChangeArrowheads="1"/>
            </p:cNvSpPr>
            <p:nvPr/>
          </p:nvSpPr>
          <p:spPr bwMode="auto">
            <a:xfrm>
              <a:off x="2736404" y="6669991"/>
              <a:ext cx="368133" cy="367826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2602116" y="7128992"/>
              <a:ext cx="648072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17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upo 79"/>
          <p:cNvGrpSpPr/>
          <p:nvPr/>
        </p:nvGrpSpPr>
        <p:grpSpPr>
          <a:xfrm>
            <a:off x="6953566" y="5593333"/>
            <a:ext cx="590217" cy="824823"/>
            <a:chOff x="3677810" y="6683954"/>
            <a:chExt cx="590217" cy="824823"/>
          </a:xfrm>
        </p:grpSpPr>
        <p:grpSp>
          <p:nvGrpSpPr>
            <p:cNvPr id="36" name="Group 8"/>
            <p:cNvGrpSpPr>
              <a:grpSpLocks noChangeAspect="1"/>
            </p:cNvGrpSpPr>
            <p:nvPr/>
          </p:nvGrpSpPr>
          <p:grpSpPr bwMode="auto">
            <a:xfrm rot="10800000">
              <a:off x="3877490" y="6683954"/>
              <a:ext cx="184712" cy="380823"/>
              <a:chOff x="1259" y="5604"/>
              <a:chExt cx="142" cy="293"/>
            </a:xfrm>
          </p:grpSpPr>
          <p:sp>
            <p:nvSpPr>
              <p:cNvPr id="38" name="Arc 9"/>
              <p:cNvSpPr>
                <a:spLocks/>
              </p:cNvSpPr>
              <p:nvPr/>
            </p:nvSpPr>
            <p:spPr bwMode="auto">
              <a:xfrm rot="5400000">
                <a:off x="1188" y="5685"/>
                <a:ext cx="283" cy="14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2 w 43200"/>
                  <a:gd name="T1" fmla="*/ 22768 h 22768"/>
                  <a:gd name="T2" fmla="*/ 43200 w 43200"/>
                  <a:gd name="T3" fmla="*/ 21600 h 22768"/>
                  <a:gd name="T4" fmla="*/ 21600 w 43200"/>
                  <a:gd name="T5" fmla="*/ 21600 h 22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68" fill="none" extrusionOk="0">
                    <a:moveTo>
                      <a:pt x="31" y="22768"/>
                    </a:moveTo>
                    <a:cubicBezTo>
                      <a:pt x="10" y="22379"/>
                      <a:pt x="0" y="2198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768" stroke="0" extrusionOk="0">
                    <a:moveTo>
                      <a:pt x="31" y="22768"/>
                    </a:moveTo>
                    <a:cubicBezTo>
                      <a:pt x="10" y="22379"/>
                      <a:pt x="0" y="2198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B9B9B9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9" name="AutoShape 10"/>
              <p:cNvCxnSpPr>
                <a:cxnSpLocks noChangeShapeType="1"/>
              </p:cNvCxnSpPr>
              <p:nvPr/>
            </p:nvCxnSpPr>
            <p:spPr bwMode="auto">
              <a:xfrm>
                <a:off x="1266" y="5604"/>
                <a:ext cx="0" cy="283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3677810" y="7201000"/>
              <a:ext cx="59021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24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upo 72"/>
          <p:cNvGrpSpPr/>
          <p:nvPr/>
        </p:nvGrpSpPr>
        <p:grpSpPr>
          <a:xfrm>
            <a:off x="7812360" y="5592801"/>
            <a:ext cx="550137" cy="811544"/>
            <a:chOff x="777930" y="6696944"/>
            <a:chExt cx="550137" cy="811544"/>
          </a:xfrm>
        </p:grpSpPr>
        <p:sp>
          <p:nvSpPr>
            <p:cNvPr id="46" name="Oval 11"/>
            <p:cNvSpPr>
              <a:spLocks noChangeAspect="1" noChangeArrowheads="1"/>
            </p:cNvSpPr>
            <p:nvPr/>
          </p:nvSpPr>
          <p:spPr bwMode="auto">
            <a:xfrm>
              <a:off x="864196" y="6696944"/>
              <a:ext cx="368133" cy="367826"/>
            </a:xfrm>
            <a:prstGeom prst="ellipse">
              <a:avLst/>
            </a:prstGeom>
            <a:solidFill>
              <a:srgbClr val="B9B9B9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47" name="Text Box 12"/>
            <p:cNvSpPr txBox="1">
              <a:spLocks noChangeArrowheads="1"/>
            </p:cNvSpPr>
            <p:nvPr/>
          </p:nvSpPr>
          <p:spPr bwMode="auto">
            <a:xfrm>
              <a:off x="777930" y="7200711"/>
              <a:ext cx="5501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31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Elipse 47"/>
          <p:cNvSpPr/>
          <p:nvPr/>
        </p:nvSpPr>
        <p:spPr bwMode="auto">
          <a:xfrm>
            <a:off x="7750080" y="5454952"/>
            <a:ext cx="657800" cy="657800"/>
          </a:xfrm>
          <a:prstGeom prst="ellipse">
            <a:avLst/>
          </a:prstGeom>
          <a:noFill/>
          <a:ln w="85725" cap="flat" cmpd="sng" algn="ctr">
            <a:solidFill>
              <a:srgbClr val="57D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48" grpId="0" animBg="1"/>
      <p:bldP spid="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51521" y="1500188"/>
            <a:ext cx="6624736" cy="4000500"/>
          </a:xfrm>
        </p:spPr>
        <p:txBody>
          <a:bodyPr/>
          <a:lstStyle/>
          <a:p>
            <a:pPr algn="l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Inumeráveis!</a:t>
            </a:r>
          </a:p>
          <a:p>
            <a:pPr algn="l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Podemos definir quatro </a:t>
            </a:r>
            <a:r>
              <a:rPr lang="pt-BR" sz="4000" b="0" u="sng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principais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</a:t>
            </a:r>
            <a:endParaRPr lang="pt-BR" sz="4000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7708"/>
            <a:ext cx="8091239" cy="51435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  <a:buFont typeface="Courier New" pitchFamily="49" charset="0"/>
              <a:buChar char="o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Nova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Crescente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Cheia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Minguante</a:t>
            </a:r>
            <a:endParaRPr lang="pt-BR" sz="4000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As “caras” das fases principais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rgbClr val="EE8800">
                <a:alpha val="8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642938" y="5375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Lua Nova</a:t>
            </a:r>
          </a:p>
        </p:txBody>
      </p:sp>
      <p:pic>
        <p:nvPicPr>
          <p:cNvPr id="5" name="Imagem 2" descr="LuaN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4083" y="982882"/>
            <a:ext cx="5472608" cy="548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Crescente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Antonio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" name="Picture 2" descr="http://www.astrosurf.com/cidadao/moon_99_02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070234" y="1065176"/>
            <a:ext cx="3165437" cy="5284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ítulo 3"/>
          <p:cNvSpPr>
            <a:spLocks noGrp="1"/>
          </p:cNvSpPr>
          <p:nvPr>
            <p:ph type="title"/>
          </p:nvPr>
        </p:nvSpPr>
        <p:spPr>
          <a:xfrm>
            <a:off x="685800" y="-26987"/>
            <a:ext cx="7772400" cy="8637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Cheia</a:t>
            </a: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Antonio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2" descr="http://www.astrosurf.com/cidadao/moon_99_03_01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 rot="10620000">
            <a:off x="1919927" y="910767"/>
            <a:ext cx="5584004" cy="5584004"/>
          </a:xfrm>
          <a:prstGeom prst="rect">
            <a:avLst/>
          </a:prstGeom>
          <a:noFill/>
          <a:scene3d>
            <a:camera prst="orthographicFront">
              <a:rot lat="0" lon="0" rev="20999999"/>
            </a:camera>
            <a:lightRig rig="threePt" dir="t"/>
          </a:scene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7578</TotalTime>
  <Words>507</Words>
  <Application>Microsoft Office PowerPoint</Application>
  <PresentationFormat>Apresentação na tela (4:3)</PresentationFormat>
  <Paragraphs>182</Paragraphs>
  <Slides>24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Century Gothic</vt:lpstr>
      <vt:lpstr>Courier New</vt:lpstr>
      <vt:lpstr>Georgia</vt:lpstr>
      <vt:lpstr>Times New Roman</vt:lpstr>
      <vt:lpstr>Wingdings</vt:lpstr>
      <vt:lpstr>Blank Presentation</vt:lpstr>
      <vt:lpstr>Apresentação do PowerPoint</vt:lpstr>
      <vt:lpstr>Quantas e quais  fases a Lua tem?</vt:lpstr>
      <vt:lpstr>Apresentação do PowerPoint</vt:lpstr>
      <vt:lpstr>Apresentação do PowerPoint</vt:lpstr>
      <vt:lpstr>As “caras” das fases principais</vt:lpstr>
      <vt:lpstr>Lua Nova</vt:lpstr>
      <vt:lpstr>Apresentação do PowerPoint</vt:lpstr>
      <vt:lpstr>Lua Quarto Crescente</vt:lpstr>
      <vt:lpstr>Lua Cheia</vt:lpstr>
      <vt:lpstr>Lua Quarto Minguante</vt:lpstr>
      <vt:lpstr>E as outras fases?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Luz Cinérea</vt:lpstr>
      <vt:lpstr>“Superlua”</vt:lpstr>
      <vt:lpstr>Lua Azul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453</cp:revision>
  <cp:lastPrinted>2000-05-01T12:23:36Z</cp:lastPrinted>
  <dcterms:created xsi:type="dcterms:W3CDTF">1995-06-17T23:31:02Z</dcterms:created>
  <dcterms:modified xsi:type="dcterms:W3CDTF">2018-06-28T13:49:08Z</dcterms:modified>
</cp:coreProperties>
</file>