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001" r:id="rId2"/>
    <p:sldId id="1002" r:id="rId3"/>
    <p:sldId id="1003" r:id="rId4"/>
    <p:sldId id="1004" r:id="rId5"/>
    <p:sldId id="1005" r:id="rId6"/>
    <p:sldId id="1006" r:id="rId7"/>
    <p:sldId id="1007" r:id="rId8"/>
    <p:sldId id="1008" r:id="rId9"/>
    <p:sldId id="1009" r:id="rId10"/>
    <p:sldId id="1010" r:id="rId11"/>
    <p:sldId id="1011" r:id="rId12"/>
    <p:sldId id="1012" r:id="rId13"/>
    <p:sldId id="1013" r:id="rId14"/>
    <p:sldId id="1014" r:id="rId15"/>
    <p:sldId id="1015" r:id="rId16"/>
    <p:sldId id="1016" r:id="rId17"/>
    <p:sldId id="1017" r:id="rId18"/>
    <p:sldId id="1018" r:id="rId19"/>
    <p:sldId id="1019" r:id="rId20"/>
    <p:sldId id="1020" r:id="rId21"/>
    <p:sldId id="1021" r:id="rId22"/>
    <p:sldId id="1022" r:id="rId23"/>
    <p:sldId id="1023" r:id="rId24"/>
    <p:sldId id="1024" r:id="rId25"/>
    <p:sldId id="1025" r:id="rId26"/>
    <p:sldId id="1026" r:id="rId27"/>
    <p:sldId id="1042" r:id="rId28"/>
    <p:sldId id="1028" r:id="rId29"/>
    <p:sldId id="1029" r:id="rId30"/>
    <p:sldId id="1030" r:id="rId31"/>
    <p:sldId id="1031" r:id="rId32"/>
    <p:sldId id="1043" r:id="rId33"/>
    <p:sldId id="1032" r:id="rId34"/>
    <p:sldId id="1033" r:id="rId35"/>
    <p:sldId id="1034" r:id="rId36"/>
    <p:sldId id="1035" r:id="rId37"/>
    <p:sldId id="1036" r:id="rId38"/>
    <p:sldId id="1037" r:id="rId39"/>
    <p:sldId id="1038" r:id="rId40"/>
    <p:sldId id="1039" r:id="rId41"/>
    <p:sldId id="1040" r:id="rId42"/>
    <p:sldId id="1041" r:id="rId4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0000FF"/>
    <a:srgbClr val="0066FF"/>
    <a:srgbClr val="FF3399"/>
    <a:srgbClr val="FFFFE7"/>
    <a:srgbClr val="FF0066"/>
    <a:srgbClr val="FFFFFF"/>
    <a:srgbClr val="FFFFCC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3945" autoAdjust="0"/>
  </p:normalViewPr>
  <p:slideViewPr>
    <p:cSldViewPr>
      <p:cViewPr varScale="1">
        <p:scale>
          <a:sx n="61" d="100"/>
          <a:sy n="61" d="100"/>
        </p:scale>
        <p:origin x="1458" y="5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.tarsoudis@freemail.gr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54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George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Tarsoudis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Alexandroupolis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Greece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Aug. 16, 2008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475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50E0C-8C83-40B2-A26D-A743C2BA505B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098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50E0C-8C83-40B2-A26D-A743C2BA505B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376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573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59243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76484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80349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35273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4283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Eclipses Solares ocorrem sempre em Luas Novas, enquanto que Eclipses Lunares ocorrem sempre em Luas Cheias. Note na figura que a sombra</a:t>
            </a:r>
            <a:r>
              <a:rPr lang="pt-BR" baseline="0" dirty="0" smtClean="0"/>
              <a:t> projetada da Lua é composta de duas partes, como será explicado alguns slides à frente. A sombra da Terra também guarda a mesma estrutura, porém isso não foi evidenciado na figura.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00543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Para facilitar o entendimento do</a:t>
            </a:r>
            <a:r>
              <a:rPr lang="pt-BR" baseline="0" dirty="0" smtClean="0"/>
              <a:t> porquê haver duas temporadas anuais de eclipses, vamos inicialmente fazer a linha dos nodos transladar ao redor do Sol, sem rotação. Note que na animação a linha dos nodos apontará para o Sol em duas circunstâncias que correspondem às posições da Terra-Lua acima e à direita e abaixo e à esquerda.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42275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 linha dos nodos </a:t>
            </a:r>
            <a:r>
              <a:rPr lang="pt-BR" dirty="0" err="1" smtClean="0"/>
              <a:t>rotaciona</a:t>
            </a:r>
            <a:r>
              <a:rPr lang="pt-BR" dirty="0" smtClean="0"/>
              <a:t>, no sentido contrário ao da translação da Lua. O período de rotação </a:t>
            </a:r>
            <a:r>
              <a:rPr lang="pt-BR" baseline="0" dirty="0" smtClean="0"/>
              <a:t>é de 18,61 anos, o que causa uma modificação anual na direção da linha em 19,4°. Como o Sol anda na Eclíptica com uma velocidade de aproximadamente 1° por dia, temos um adiantamento da temporada de eclipses de cerca de 20 dias por ano.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144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42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linha dos nodos </a:t>
            </a:r>
            <a:r>
              <a:rPr lang="pt-BR" dirty="0" err="1" smtClean="0"/>
              <a:t>rotaciona</a:t>
            </a:r>
            <a:r>
              <a:rPr lang="pt-BR" dirty="0" smtClean="0"/>
              <a:t>, no sentido contrário ao da translação da Lua. O período de rotação </a:t>
            </a:r>
            <a:r>
              <a:rPr lang="pt-BR" baseline="0" dirty="0" smtClean="0"/>
              <a:t>é de 18,61 anos, o que causa uma modificação anual na direção da linha em 19,4°. Como o Sol anda na Eclíptica com uma velocidade de aproximadamente 1° por dia, temos um adiantamento da temporada de eclipses de cerca de 20 dias por ano.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6602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74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dirty="0" smtClean="0"/>
              <a:t>Eclipse Solar Total de 21/08/2017, visto nos Estados Unidos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49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0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6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09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27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18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3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  <a:latin typeface="Century Gothic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25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8"/>
          <p:cNvGrpSpPr>
            <a:grpSpLocks noChangeAspect="1"/>
          </p:cNvGrpSpPr>
          <p:nvPr/>
        </p:nvGrpSpPr>
        <p:grpSpPr>
          <a:xfrm>
            <a:off x="4654684" y="1075311"/>
            <a:ext cx="4758785" cy="4775265"/>
            <a:chOff x="4142654" y="2100794"/>
            <a:chExt cx="4721895" cy="4674769"/>
          </a:xfrm>
        </p:grpSpPr>
        <p:sp>
          <p:nvSpPr>
            <p:cNvPr id="29" name="Elipse 28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3"/>
            <p:cNvSpPr>
              <a:spLocks noChangeAspect="1" noChangeArrowheads="1"/>
            </p:cNvSpPr>
            <p:nvPr/>
          </p:nvSpPr>
          <p:spPr bwMode="auto">
            <a:xfrm>
              <a:off x="5169313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65796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63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3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clipse solar parcial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Chris Cook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18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97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 totais visíveis do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12 de agosto de 2045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11 de maio de 2059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41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Lunares</a:t>
            </a:r>
          </a:p>
        </p:txBody>
      </p:sp>
    </p:spTree>
    <p:extLst>
      <p:ext uri="{BB962C8B-B14F-4D97-AF65-F5344CB8AC3E}">
        <p14:creationId xmlns:p14="http://schemas.microsoft.com/office/powerpoint/2010/main" val="1292310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28"/>
          <p:cNvGrpSpPr>
            <a:grpSpLocks noChangeAspect="1"/>
          </p:cNvGrpSpPr>
          <p:nvPr/>
        </p:nvGrpSpPr>
        <p:grpSpPr>
          <a:xfrm>
            <a:off x="4077504" y="997661"/>
            <a:ext cx="4758785" cy="4775265"/>
            <a:chOff x="4142654" y="2100794"/>
            <a:chExt cx="4721895" cy="4674769"/>
          </a:xfrm>
        </p:grpSpPr>
        <p:sp>
          <p:nvSpPr>
            <p:cNvPr id="34" name="Elipse 33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023740" y="2492923"/>
            <a:ext cx="20607" cy="21945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2195736" y="2636912"/>
            <a:ext cx="1543394" cy="1520707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2402235" y="2896369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44117"/>
            <a:ext cx="5152251" cy="31810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755576" y="2166764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751236" y="3484238"/>
            <a:ext cx="5395566" cy="12518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6" name="Grupo 54"/>
          <p:cNvGrpSpPr/>
          <p:nvPr/>
        </p:nvGrpSpPr>
        <p:grpSpPr>
          <a:xfrm>
            <a:off x="1904305" y="3246310"/>
            <a:ext cx="329007" cy="327335"/>
            <a:chOff x="1904305" y="3246310"/>
            <a:chExt cx="329007" cy="327335"/>
          </a:xfrm>
        </p:grpSpPr>
        <p:sp>
          <p:nvSpPr>
            <p:cNvPr id="53" name="Elipse 5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ua 5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68960"/>
            <a:ext cx="486026" cy="720080"/>
          </a:xfrm>
          <a:prstGeom prst="ellipse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42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475656" y="4163094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40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40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475656" y="3205559"/>
            <a:ext cx="532859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1475656" y="2226730"/>
            <a:ext cx="467331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40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5863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lunar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NASA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19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35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755524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bg1">
              <a:lumMod val="75000"/>
              <a:alpha val="71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0" name="Cilindro 59"/>
          <p:cNvSpPr>
            <a:spLocks noChangeAspect="1"/>
          </p:cNvSpPr>
          <p:nvPr/>
        </p:nvSpPr>
        <p:spPr bwMode="auto">
          <a:xfrm rot="6917394">
            <a:off x="1853193" y="986255"/>
            <a:ext cx="434596" cy="20430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4200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303259" y="4046664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 rot="780000">
            <a:off x="2582439" y="2132856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gradFill flip="none" rotWithShape="1">
              <a:gsLst>
                <a:gs pos="22000">
                  <a:srgbClr val="EE8800"/>
                </a:gs>
                <a:gs pos="100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ilindro 57"/>
          <p:cNvSpPr/>
          <p:nvPr/>
        </p:nvSpPr>
        <p:spPr bwMode="auto">
          <a:xfrm rot="6899164">
            <a:off x="2553907" y="384572"/>
            <a:ext cx="1066797" cy="4111834"/>
          </a:xfrm>
          <a:prstGeom prst="can">
            <a:avLst>
              <a:gd name="adj" fmla="val 100280"/>
            </a:avLst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1"/>
          <p:cNvGrpSpPr>
            <a:grpSpLocks noChangeAspect="1"/>
          </p:cNvGrpSpPr>
          <p:nvPr/>
        </p:nvGrpSpPr>
        <p:grpSpPr>
          <a:xfrm>
            <a:off x="3717429" y="2276872"/>
            <a:ext cx="1543394" cy="1520706"/>
            <a:chOff x="2018515" y="1325922"/>
            <a:chExt cx="5130175" cy="5054768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13"/>
            <p:cNvGrpSpPr/>
            <p:nvPr/>
          </p:nvGrpSpPr>
          <p:grpSpPr>
            <a:xfrm>
              <a:off x="2738622" y="2176734"/>
              <a:ext cx="3600399" cy="3619856"/>
              <a:chOff x="2738622" y="2176734"/>
              <a:chExt cx="3600399" cy="3619856"/>
            </a:xfrm>
          </p:grpSpPr>
          <p:sp>
            <p:nvSpPr>
              <p:cNvPr id="45" name="Elipse 44"/>
              <p:cNvSpPr/>
              <p:nvPr/>
            </p:nvSpPr>
            <p:spPr bwMode="auto">
              <a:xfrm>
                <a:off x="2738622" y="2196189"/>
                <a:ext cx="3600399" cy="3600401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orma livre 4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0" name="Triângulo isósceles 29"/>
          <p:cNvSpPr/>
          <p:nvPr/>
        </p:nvSpPr>
        <p:spPr bwMode="auto">
          <a:xfrm rot="7783631">
            <a:off x="2518407" y="3771660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ua 49"/>
          <p:cNvSpPr/>
          <p:nvPr/>
        </p:nvSpPr>
        <p:spPr bwMode="auto">
          <a:xfrm rot="765358">
            <a:off x="3925865" y="2468180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ilindro 58"/>
          <p:cNvSpPr>
            <a:spLocks noChangeAspect="1"/>
          </p:cNvSpPr>
          <p:nvPr/>
        </p:nvSpPr>
        <p:spPr bwMode="auto">
          <a:xfrm rot="6917394">
            <a:off x="5518079" y="2462105"/>
            <a:ext cx="436417" cy="2166643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 rot="1770917">
            <a:off x="4916939" y="3148006"/>
            <a:ext cx="62754" cy="72008"/>
          </a:xfrm>
          <a:prstGeom prst="ellipse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ilindro 62"/>
          <p:cNvSpPr>
            <a:spLocks noChangeAspect="1"/>
          </p:cNvSpPr>
          <p:nvPr/>
        </p:nvSpPr>
        <p:spPr bwMode="auto">
          <a:xfrm rot="6917394">
            <a:off x="5757361" y="2659097"/>
            <a:ext cx="68024" cy="18329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>
            <a:off x="6318341" y="3668176"/>
            <a:ext cx="454531" cy="479772"/>
            <a:chOff x="5832426" y="2955487"/>
            <a:chExt cx="721479" cy="761545"/>
          </a:xfrm>
        </p:grpSpPr>
        <p:sp>
          <p:nvSpPr>
            <p:cNvPr id="54" name="Elipse 53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Lua 55"/>
            <p:cNvSpPr>
              <a:spLocks noChangeAspect="1"/>
            </p:cNvSpPr>
            <p:nvPr/>
          </p:nvSpPr>
          <p:spPr bwMode="auto">
            <a:xfrm rot="780000">
              <a:off x="5832426" y="2955487"/>
              <a:ext cx="348488" cy="721871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88224" y="4633330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66" name="Conector de seta reta 65"/>
          <p:cNvCxnSpPr/>
          <p:nvPr/>
        </p:nvCxnSpPr>
        <p:spPr bwMode="auto">
          <a:xfrm>
            <a:off x="7055311" y="4149080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263680" y="1340768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Solar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Nova)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51520" y="5229200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Lunar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Cheia)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1" name="Conector de seta reta 70"/>
          <p:cNvCxnSpPr>
            <a:stCxn id="69" idx="0"/>
          </p:cNvCxnSpPr>
          <p:nvPr/>
        </p:nvCxnSpPr>
        <p:spPr bwMode="auto">
          <a:xfrm flipV="1">
            <a:off x="1691680" y="2690331"/>
            <a:ext cx="1051520" cy="253886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Conector de seta reta 76"/>
          <p:cNvCxnSpPr>
            <a:stCxn id="67" idx="2"/>
          </p:cNvCxnSpPr>
          <p:nvPr/>
        </p:nvCxnSpPr>
        <p:spPr bwMode="auto">
          <a:xfrm flipH="1">
            <a:off x="6772872" y="2295518"/>
            <a:ext cx="930968" cy="130892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onector de seta reta 82"/>
          <p:cNvCxnSpPr>
            <a:stCxn id="56" idx="0"/>
          </p:cNvCxnSpPr>
          <p:nvPr/>
        </p:nvCxnSpPr>
        <p:spPr bwMode="auto">
          <a:xfrm flipH="1" flipV="1">
            <a:off x="4966935" y="3159483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84" name="Conector de seta reta 83"/>
          <p:cNvCxnSpPr/>
          <p:nvPr/>
        </p:nvCxnSpPr>
        <p:spPr bwMode="auto">
          <a:xfrm flipH="1" flipV="1">
            <a:off x="4963377" y="3216412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87" name="Conector de seta reta 86"/>
          <p:cNvCxnSpPr/>
          <p:nvPr/>
        </p:nvCxnSpPr>
        <p:spPr bwMode="auto">
          <a:xfrm flipH="1" flipV="1">
            <a:off x="4876800" y="3381377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90" name="Conector de seta reta 89"/>
          <p:cNvCxnSpPr/>
          <p:nvPr/>
        </p:nvCxnSpPr>
        <p:spPr bwMode="auto">
          <a:xfrm flipH="1" flipV="1">
            <a:off x="4991841" y="2960238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 flipV="1">
            <a:off x="1178373" y="1579088"/>
            <a:ext cx="1619292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 flipV="1">
            <a:off x="1174815" y="1636017"/>
            <a:ext cx="1512142" cy="91795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 flipV="1">
            <a:off x="1088238" y="1800982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 flipV="1">
            <a:off x="1283110" y="1445342"/>
            <a:ext cx="1507027" cy="6710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ash"/>
            <a:round/>
            <a:headEnd type="none" w="sm" len="sm"/>
            <a:tailEnd type="none"/>
          </a:ln>
          <a:effectLst/>
        </p:spPr>
      </p:cxn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67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7" grpId="0"/>
      <p:bldP spid="67" grpId="1"/>
      <p:bldP spid="69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69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3769666" y="2048445"/>
            <a:ext cx="2848434" cy="2806563"/>
            <a:chOff x="2355515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55515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5000">
                  <a:srgbClr val="00B0F0"/>
                </a:gs>
                <a:gs pos="91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noFill/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701212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589854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24029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612875" y="3907090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Atmosfera</a:t>
            </a: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827584" y="4509120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Raios espalhados e refratados   </a:t>
            </a: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17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69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48343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Eclipse Lunar visto da Lua</a:t>
            </a:r>
          </a:p>
        </p:txBody>
      </p:sp>
    </p:spTree>
    <p:extLst>
      <p:ext uri="{BB962C8B-B14F-4D97-AF65-F5344CB8AC3E}">
        <p14:creationId xmlns:p14="http://schemas.microsoft.com/office/powerpoint/2010/main" val="2019580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3" cstate="print"/>
          <a:srcRect b="7244"/>
          <a:stretch>
            <a:fillRect/>
          </a:stretch>
        </p:blipFill>
        <p:spPr bwMode="auto">
          <a:xfrm>
            <a:off x="179512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George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Tarsoudis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33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37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755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79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7D3FF"/>
            </a:gs>
            <a:gs pos="48000">
              <a:srgbClr val="0066FF"/>
            </a:gs>
            <a:gs pos="89000">
              <a:srgbClr val="000066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Resumindo: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3333CC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Anular </a:t>
            </a: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-243970" y="2990884"/>
            <a:ext cx="3384376" cy="2467201"/>
            <a:chOff x="-243970" y="2990884"/>
            <a:chExt cx="3384376" cy="2467201"/>
          </a:xfrm>
        </p:grpSpPr>
        <p:sp>
          <p:nvSpPr>
            <p:cNvPr id="22" name="Elipse 21"/>
            <p:cNvSpPr>
              <a:spLocks noChangeAspect="1" noChangeArrowheads="1"/>
            </p:cNvSpPr>
            <p:nvPr/>
          </p:nvSpPr>
          <p:spPr bwMode="auto">
            <a:xfrm>
              <a:off x="642942" y="3132138"/>
              <a:ext cx="2237423" cy="2237423"/>
            </a:xfrm>
            <a:prstGeom prst="ellipse">
              <a:avLst/>
            </a:prstGeom>
            <a:noFill/>
            <a:ln w="254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upo 28"/>
            <p:cNvGrpSpPr>
              <a:grpSpLocks noChangeAspect="1"/>
            </p:cNvGrpSpPr>
            <p:nvPr/>
          </p:nvGrpSpPr>
          <p:grpSpPr>
            <a:xfrm>
              <a:off x="-243970" y="2990884"/>
              <a:ext cx="3384376" cy="2467201"/>
              <a:chOff x="3764016" y="2358515"/>
              <a:chExt cx="5733284" cy="4137642"/>
            </a:xfrm>
          </p:grpSpPr>
          <p:sp>
            <p:nvSpPr>
              <p:cNvPr id="12" name="Elipse 11"/>
              <p:cNvSpPr/>
              <p:nvPr/>
            </p:nvSpPr>
            <p:spPr bwMode="auto">
              <a:xfrm rot="19236101">
                <a:off x="3764016" y="2358515"/>
                <a:ext cx="5733284" cy="4137642"/>
              </a:xfrm>
              <a:prstGeom prst="ellipse">
                <a:avLst/>
              </a:prstGeom>
              <a:gradFill>
                <a:gsLst>
                  <a:gs pos="50000">
                    <a:schemeClr val="bg1"/>
                  </a:gs>
                  <a:gs pos="52000">
                    <a:srgbClr val="FFFFE7"/>
                  </a:gs>
                  <a:gs pos="100000">
                    <a:srgbClr val="FFFFE7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3"/>
              <p:cNvSpPr>
                <a:spLocks noChangeArrowheads="1"/>
              </p:cNvSpPr>
              <p:nvPr/>
            </p:nvSpPr>
            <p:spPr bwMode="auto">
              <a:xfrm>
                <a:off x="5300448" y="3121812"/>
                <a:ext cx="2677146" cy="2650428"/>
              </a:xfrm>
              <a:prstGeom prst="ellipse">
                <a:avLst/>
              </a:prstGeom>
              <a:gradFill flip="none" rotWithShape="1">
                <a:gsLst>
                  <a:gs pos="85000">
                    <a:srgbClr val="FFC000"/>
                  </a:gs>
                  <a:gs pos="12000">
                    <a:schemeClr val="bg1"/>
                  </a:gs>
                  <a:gs pos="100000">
                    <a:srgbClr val="4D0808">
                      <a:alpha val="17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" name="Elipse 27"/>
            <p:cNvSpPr>
              <a:spLocks noChangeAspect="1"/>
            </p:cNvSpPr>
            <p:nvPr/>
          </p:nvSpPr>
          <p:spPr bwMode="auto">
            <a:xfrm>
              <a:off x="679842" y="3445200"/>
              <a:ext cx="1564596" cy="1564596"/>
            </a:xfrm>
            <a:prstGeom prst="ellipse">
              <a:avLst/>
            </a:prstGeom>
            <a:solidFill>
              <a:srgbClr val="000066"/>
            </a:solidFill>
            <a:ln w="22225" cap="flat" cmpd="sng" algn="ctr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754008" y="3331468"/>
            <a:ext cx="2290872" cy="2229984"/>
            <a:chOff x="6601608" y="3140968"/>
            <a:chExt cx="2290872" cy="2229984"/>
          </a:xfrm>
        </p:grpSpPr>
        <p:grpSp>
          <p:nvGrpSpPr>
            <p:cNvPr id="4" name="Grupo 28"/>
            <p:cNvGrpSpPr>
              <a:grpSpLocks noChangeAspect="1"/>
            </p:cNvGrpSpPr>
            <p:nvPr/>
          </p:nvGrpSpPr>
          <p:grpSpPr>
            <a:xfrm>
              <a:off x="6662600" y="3140968"/>
              <a:ext cx="2229880" cy="2229984"/>
              <a:chOff x="4753560" y="2599385"/>
              <a:chExt cx="3777517" cy="3739818"/>
            </a:xfrm>
          </p:grpSpPr>
          <p:sp>
            <p:nvSpPr>
              <p:cNvPr id="18" name="Elipse 17"/>
              <p:cNvSpPr>
                <a:spLocks noChangeAspect="1"/>
              </p:cNvSpPr>
              <p:nvPr/>
            </p:nvSpPr>
            <p:spPr bwMode="auto">
              <a:xfrm>
                <a:off x="4753560" y="2599385"/>
                <a:ext cx="3777517" cy="3739818"/>
              </a:xfrm>
              <a:prstGeom prst="ellipse">
                <a:avLst/>
              </a:prstGeom>
              <a:gradFill>
                <a:gsLst>
                  <a:gs pos="49000">
                    <a:schemeClr val="bg1"/>
                  </a:gs>
                  <a:gs pos="46000">
                    <a:srgbClr val="FFFF00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3"/>
              <p:cNvSpPr>
                <a:spLocks noChangeArrowheads="1"/>
              </p:cNvSpPr>
              <p:nvPr/>
            </p:nvSpPr>
            <p:spPr bwMode="auto">
              <a:xfrm>
                <a:off x="5279229" y="3138372"/>
                <a:ext cx="2677147" cy="2650428"/>
              </a:xfrm>
              <a:prstGeom prst="ellipse">
                <a:avLst/>
              </a:prstGeom>
              <a:gradFill flip="none" rotWithShape="1">
                <a:gsLst>
                  <a:gs pos="98000">
                    <a:srgbClr val="FFFFCC"/>
                  </a:gs>
                  <a:gs pos="44000">
                    <a:schemeClr val="bg1"/>
                  </a:gs>
                  <a:gs pos="100000">
                    <a:srgbClr val="FFC000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" name="Elipse 29"/>
            <p:cNvSpPr>
              <a:spLocks noChangeAspect="1"/>
            </p:cNvSpPr>
            <p:nvPr/>
          </p:nvSpPr>
          <p:spPr bwMode="auto">
            <a:xfrm>
              <a:off x="6601608" y="3297246"/>
              <a:ext cx="1582325" cy="1582325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0" y="655095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20000"/>
                  <a:lumOff val="80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3495722" y="3143232"/>
            <a:ext cx="2229880" cy="2229984"/>
            <a:chOff x="6662600" y="3140968"/>
            <a:chExt cx="2229880" cy="2229984"/>
          </a:xfrm>
        </p:grpSpPr>
        <p:grpSp>
          <p:nvGrpSpPr>
            <p:cNvPr id="27" name="Grupo 28"/>
            <p:cNvGrpSpPr>
              <a:grpSpLocks noChangeAspect="1"/>
            </p:cNvGrpSpPr>
            <p:nvPr/>
          </p:nvGrpSpPr>
          <p:grpSpPr>
            <a:xfrm>
              <a:off x="6662600" y="3140968"/>
              <a:ext cx="2229880" cy="2229984"/>
              <a:chOff x="4753560" y="2599385"/>
              <a:chExt cx="3777517" cy="3739818"/>
            </a:xfrm>
          </p:grpSpPr>
          <p:sp>
            <p:nvSpPr>
              <p:cNvPr id="32" name="Elipse 31"/>
              <p:cNvSpPr>
                <a:spLocks noChangeAspect="1"/>
              </p:cNvSpPr>
              <p:nvPr/>
            </p:nvSpPr>
            <p:spPr bwMode="auto">
              <a:xfrm>
                <a:off x="4753560" y="2599385"/>
                <a:ext cx="3777517" cy="3739818"/>
              </a:xfrm>
              <a:prstGeom prst="ellipse">
                <a:avLst/>
              </a:prstGeom>
              <a:gradFill>
                <a:gsLst>
                  <a:gs pos="45000">
                    <a:schemeClr val="bg1"/>
                  </a:gs>
                  <a:gs pos="46000">
                    <a:srgbClr val="FFFF00"/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Oval 3"/>
              <p:cNvSpPr>
                <a:spLocks noChangeArrowheads="1"/>
              </p:cNvSpPr>
              <p:nvPr/>
            </p:nvSpPr>
            <p:spPr bwMode="auto">
              <a:xfrm>
                <a:off x="5279229" y="3138372"/>
                <a:ext cx="2677147" cy="2650428"/>
              </a:xfrm>
              <a:prstGeom prst="ellipse">
                <a:avLst/>
              </a:prstGeom>
              <a:gradFill flip="none" rotWithShape="1">
                <a:gsLst>
                  <a:gs pos="98000">
                    <a:srgbClr val="FFFFCC"/>
                  </a:gs>
                  <a:gs pos="44000">
                    <a:schemeClr val="bg1"/>
                  </a:gs>
                  <a:gs pos="100000">
                    <a:srgbClr val="FFC000"/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" name="Elipse 30"/>
            <p:cNvSpPr>
              <a:spLocks noChangeAspect="1"/>
            </p:cNvSpPr>
            <p:nvPr/>
          </p:nvSpPr>
          <p:spPr bwMode="auto">
            <a:xfrm>
              <a:off x="7041813" y="3531926"/>
              <a:ext cx="1440000" cy="14400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920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/>
          <p:nvPr/>
        </p:nvSpPr>
        <p:spPr bwMode="auto">
          <a:xfrm>
            <a:off x="3892398" y="2929264"/>
            <a:ext cx="1612744" cy="2268406"/>
          </a:xfrm>
          <a:prstGeom prst="ellipse">
            <a:avLst/>
          </a:prstGeom>
          <a:gradFill>
            <a:gsLst>
              <a:gs pos="60000">
                <a:srgbClr val="FFFFCC">
                  <a:alpha val="90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lunares</a:t>
            </a: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57848" y="3130556"/>
            <a:ext cx="1856449" cy="1872001"/>
            <a:chOff x="1163563" y="2552246"/>
            <a:chExt cx="2184061" cy="2202353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3563" y="2552246"/>
              <a:ext cx="1620049" cy="2202353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gradFill>
              <a:gsLst>
                <a:gs pos="95000">
                  <a:schemeClr val="tx1">
                    <a:lumMod val="95000"/>
                    <a:lumOff val="5000"/>
                    <a:alpha val="95000"/>
                  </a:schemeClr>
                </a:gs>
                <a:gs pos="0">
                  <a:schemeClr val="tx1">
                    <a:lumMod val="85000"/>
                    <a:lumOff val="15000"/>
                    <a:alpha val="43000"/>
                  </a:schemeClr>
                </a:gs>
              </a:gsLst>
              <a:lin ang="10800000" scaled="1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60000">
                  <a:srgbClr val="FFFFCC">
                    <a:alpha val="90000"/>
                  </a:srgbClr>
                </a:gs>
                <a:gs pos="100000">
                  <a:srgbClr val="0000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Penumbral</a:t>
            </a: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endParaRPr kumimoji="0" lang="pt-BR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Parcial umbral </a:t>
            </a:r>
            <a:endParaRPr kumimoji="0" lang="pt-BR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73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8" grpId="0"/>
      <p:bldP spid="59" grpId="0"/>
      <p:bldP spid="60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Próximo eclipse lunar total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21 </a:t>
            </a:r>
            <a:r>
              <a:rPr lang="pt-BR" sz="36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de </a:t>
            </a:r>
            <a:r>
              <a:rPr lang="pt-BR" sz="36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janeiro </a:t>
            </a:r>
            <a:r>
              <a:rPr lang="pt-BR" sz="36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de </a:t>
            </a:r>
            <a:r>
              <a:rPr lang="pt-BR" sz="360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2019</a:t>
            </a:r>
            <a:endParaRPr lang="pt-BR" sz="360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365125"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4355976" cy="1968901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 http://gifsec.com/funny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47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Sobre sombras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49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511204" cy="25200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16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Apêndice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01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mecanismo dos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 rot="6899164">
            <a:off x="3138394" y="880197"/>
            <a:ext cx="690814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0843" y="272489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-36512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372201" y="2996952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5868144" y="3573016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63151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Cilindro 11"/>
          <p:cNvSpPr/>
          <p:nvPr/>
        </p:nvSpPr>
        <p:spPr bwMode="auto">
          <a:xfrm rot="6899164">
            <a:off x="3139861" y="887762"/>
            <a:ext cx="687825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4653" y="273251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298455">
            <a:off x="2544909" y="1722747"/>
            <a:ext cx="4265509" cy="2848280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3" name="Cilindro 22"/>
          <p:cNvSpPr>
            <a:spLocks noChangeAspect="1"/>
          </p:cNvSpPr>
          <p:nvPr/>
        </p:nvSpPr>
        <p:spPr bwMode="auto">
          <a:xfrm rot="6917394">
            <a:off x="5606216" y="2503954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480048" y="3864826"/>
            <a:ext cx="253508" cy="266088"/>
            <a:chOff x="6227476" y="5306886"/>
            <a:chExt cx="253508" cy="266088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ua 25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Cilindro 28"/>
          <p:cNvSpPr>
            <a:spLocks noChangeAspect="1"/>
          </p:cNvSpPr>
          <p:nvPr/>
        </p:nvSpPr>
        <p:spPr bwMode="auto">
          <a:xfrm rot="6917394">
            <a:off x="1809786" y="690865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8"/>
          <p:cNvGrpSpPr/>
          <p:nvPr/>
        </p:nvGrpSpPr>
        <p:grpSpPr>
          <a:xfrm>
            <a:off x="2683618" y="2051737"/>
            <a:ext cx="253508" cy="266088"/>
            <a:chOff x="6227476" y="5306886"/>
            <a:chExt cx="253508" cy="266088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7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riângulo isósceles 34"/>
          <p:cNvSpPr/>
          <p:nvPr/>
        </p:nvSpPr>
        <p:spPr bwMode="auto">
          <a:xfrm rot="9479158">
            <a:off x="2616202" y="3061645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0" y="5661248"/>
            <a:ext cx="914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Se os planos orbitais coincidissem...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95536" y="2132856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60232" y="4077072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17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9" grpId="0" animBg="1"/>
      <p:bldP spid="35" grpId="0" animBg="1"/>
      <p:bldP spid="37" grpId="0"/>
      <p:bldP spid="38" grpId="0"/>
      <p:bldP spid="39" grpId="0"/>
      <p:bldP spid="3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/>
          <p:nvPr/>
        </p:nvSpPr>
        <p:spPr bwMode="auto">
          <a:xfrm>
            <a:off x="3170684" y="39433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5933852" y="20675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831151" y="4087159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Descendente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5749442" y="2255663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Ascendente 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 bwMode="auto">
          <a:xfrm flipV="1">
            <a:off x="1748118" y="3182472"/>
            <a:ext cx="2707341" cy="18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flipH="1">
            <a:off x="4939553" y="1532965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39552" y="5044472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Linha dos Nodos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Arco 25"/>
          <p:cNvSpPr/>
          <p:nvPr/>
        </p:nvSpPr>
        <p:spPr bwMode="auto">
          <a:xfrm rot="13715805">
            <a:off x="1179430" y="2532361"/>
            <a:ext cx="1334854" cy="1445844"/>
          </a:xfrm>
          <a:prstGeom prst="arc">
            <a:avLst>
              <a:gd name="adj1" fmla="val 17443119"/>
              <a:gd name="adj2" fmla="val 21361960"/>
            </a:avLst>
          </a:prstGeom>
          <a:noFill/>
          <a:ln w="730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539552" y="2699566"/>
            <a:ext cx="7920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5°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0800000">
            <a:off x="5635992" y="4099106"/>
            <a:ext cx="6480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0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7" grpId="0" animBg="1"/>
      <p:bldP spid="45" grpId="0" animBg="1"/>
      <p:bldP spid="46" grpId="0" animBg="1"/>
      <p:bldP spid="48" grpId="0"/>
      <p:bldP spid="49" grpId="0"/>
      <p:bldP spid="62" grpId="0"/>
      <p:bldP spid="26" grpId="0" animBg="1"/>
      <p:bldP spid="27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39552" y="74489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660232" y="506537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Cilindro 42"/>
          <p:cNvSpPr>
            <a:spLocks noChangeAspect="1"/>
          </p:cNvSpPr>
          <p:nvPr/>
        </p:nvSpPr>
        <p:spPr bwMode="auto">
          <a:xfrm rot="7224342">
            <a:off x="2569359" y="735522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9"/>
          <p:cNvGrpSpPr/>
          <p:nvPr/>
        </p:nvGrpSpPr>
        <p:grpSpPr>
          <a:xfrm>
            <a:off x="2878332" y="1268760"/>
            <a:ext cx="253508" cy="266088"/>
            <a:chOff x="2843100" y="1348827"/>
            <a:chExt cx="253508" cy="266088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 bwMode="auto">
            <a:xfrm rot="21089018">
              <a:off x="2843100" y="1359417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561110">
              <a:off x="2844525" y="1348827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 rot="16200000">
              <a:off x="2905933" y="1425040"/>
              <a:ext cx="127750" cy="252000"/>
            </a:xfrm>
            <a:prstGeom prst="moon">
              <a:avLst>
                <a:gd name="adj" fmla="val 49681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Cilindro 43"/>
          <p:cNvSpPr>
            <a:spLocks noChangeAspect="1"/>
          </p:cNvSpPr>
          <p:nvPr/>
        </p:nvSpPr>
        <p:spPr bwMode="auto">
          <a:xfrm rot="7224342">
            <a:off x="6063621" y="4361874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372200" y="4891104"/>
            <a:ext cx="253508" cy="266088"/>
            <a:chOff x="6227476" y="5306886"/>
            <a:chExt cx="253508" cy="26608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01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43" grpId="0" animBg="1"/>
      <p:bldP spid="44" grpId="0" animBg="1"/>
      <p:bldP spid="4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13" name="Grupo 28"/>
          <p:cNvGrpSpPr>
            <a:grpSpLocks noChangeAspect="1"/>
          </p:cNvGrpSpPr>
          <p:nvPr/>
        </p:nvGrpSpPr>
        <p:grpSpPr>
          <a:xfrm>
            <a:off x="3275856" y="1468871"/>
            <a:ext cx="2599200" cy="2608201"/>
            <a:chOff x="4247447" y="2189406"/>
            <a:chExt cx="4721895" cy="4674769"/>
          </a:xfrm>
        </p:grpSpPr>
        <p:sp>
          <p:nvSpPr>
            <p:cNvPr id="114" name="Elipse 113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116" name="Conector reto 115"/>
          <p:cNvCxnSpPr/>
          <p:nvPr/>
        </p:nvCxnSpPr>
        <p:spPr bwMode="auto">
          <a:xfrm flipV="1">
            <a:off x="5600840" y="399150"/>
            <a:ext cx="2467613" cy="15593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  <p:cxnSp>
        <p:nvCxnSpPr>
          <p:cNvPr id="117" name="Conector reto 116"/>
          <p:cNvCxnSpPr/>
          <p:nvPr/>
        </p:nvCxnSpPr>
        <p:spPr bwMode="auto">
          <a:xfrm flipH="1">
            <a:off x="854999" y="3680705"/>
            <a:ext cx="2492801" cy="17064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03895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Linha dos nodos </a:t>
            </a:r>
            <a:b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“quase não gira”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95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11" name="Grupo 28"/>
          <p:cNvGrpSpPr>
            <a:grpSpLocks noChangeAspect="1"/>
          </p:cNvGrpSpPr>
          <p:nvPr/>
        </p:nvGrpSpPr>
        <p:grpSpPr>
          <a:xfrm>
            <a:off x="3275856" y="1468871"/>
            <a:ext cx="2599200" cy="2608201"/>
            <a:chOff x="4247447" y="2189406"/>
            <a:chExt cx="4721895" cy="4674769"/>
          </a:xfrm>
        </p:grpSpPr>
        <p:sp>
          <p:nvSpPr>
            <p:cNvPr id="112" name="Elipse 111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114" name="Conector reto 113"/>
          <p:cNvCxnSpPr/>
          <p:nvPr/>
        </p:nvCxnSpPr>
        <p:spPr bwMode="auto">
          <a:xfrm flipV="1">
            <a:off x="5600840" y="399150"/>
            <a:ext cx="2467613" cy="15593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  <p:cxnSp>
        <p:nvCxnSpPr>
          <p:cNvPr id="115" name="Conector reto 114"/>
          <p:cNvCxnSpPr/>
          <p:nvPr/>
        </p:nvCxnSpPr>
        <p:spPr bwMode="auto">
          <a:xfrm flipH="1">
            <a:off x="854999" y="3680705"/>
            <a:ext cx="2492801" cy="17064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1433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28"/>
          <p:cNvGrpSpPr>
            <a:grpSpLocks noChangeAspect="1"/>
          </p:cNvGrpSpPr>
          <p:nvPr/>
        </p:nvGrpSpPr>
        <p:grpSpPr>
          <a:xfrm>
            <a:off x="4348432" y="1092244"/>
            <a:ext cx="4758785" cy="4775265"/>
            <a:chOff x="4142654" y="2100794"/>
            <a:chExt cx="4721895" cy="4674769"/>
          </a:xfrm>
        </p:grpSpPr>
        <p:sp>
          <p:nvSpPr>
            <p:cNvPr id="34" name="Elipse 33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041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Para ser mais preciso...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68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12" name="Conector reto 111"/>
          <p:cNvCxnSpPr/>
          <p:nvPr/>
        </p:nvCxnSpPr>
        <p:spPr bwMode="auto">
          <a:xfrm flipH="1">
            <a:off x="3734628" y="149922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grpSp>
        <p:nvGrpSpPr>
          <p:cNvPr id="111" name="Grupo 28"/>
          <p:cNvGrpSpPr>
            <a:grpSpLocks noChangeAspect="1"/>
          </p:cNvGrpSpPr>
          <p:nvPr/>
        </p:nvGrpSpPr>
        <p:grpSpPr>
          <a:xfrm>
            <a:off x="3275856" y="1468871"/>
            <a:ext cx="2599200" cy="2608201"/>
            <a:chOff x="4247447" y="2189406"/>
            <a:chExt cx="4721895" cy="4674769"/>
          </a:xfrm>
        </p:grpSpPr>
        <p:sp>
          <p:nvSpPr>
            <p:cNvPr id="113" name="Elipse 112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21" name="Conector reto 20"/>
          <p:cNvCxnSpPr/>
          <p:nvPr/>
        </p:nvCxnSpPr>
        <p:spPr bwMode="auto">
          <a:xfrm flipV="1">
            <a:off x="5961448" y="1426464"/>
            <a:ext cx="2871656" cy="104998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  <p:cxnSp>
        <p:nvCxnSpPr>
          <p:cNvPr id="124" name="Conector reto 123"/>
          <p:cNvCxnSpPr/>
          <p:nvPr/>
        </p:nvCxnSpPr>
        <p:spPr bwMode="auto">
          <a:xfrm flipV="1">
            <a:off x="5600840" y="399150"/>
            <a:ext cx="2467613" cy="15593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ash"/>
            <a:round/>
            <a:headEnd type="triangle" w="lg" len="lg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95985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140000">
                                      <p:cBhvr>
                                        <p:cTn id="8" dur="1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8" name="Conector reto 107"/>
          <p:cNvCxnSpPr/>
          <p:nvPr/>
        </p:nvCxnSpPr>
        <p:spPr bwMode="auto">
          <a:xfrm rot="1140000" flipH="1">
            <a:off x="3733674" y="171356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12" name="Conector reto 111"/>
          <p:cNvCxnSpPr/>
          <p:nvPr/>
        </p:nvCxnSpPr>
        <p:spPr bwMode="auto">
          <a:xfrm flipH="1">
            <a:off x="3734628" y="149922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grpSp>
        <p:nvGrpSpPr>
          <p:cNvPr id="111" name="Grupo 28"/>
          <p:cNvGrpSpPr>
            <a:grpSpLocks noChangeAspect="1"/>
          </p:cNvGrpSpPr>
          <p:nvPr/>
        </p:nvGrpSpPr>
        <p:grpSpPr>
          <a:xfrm>
            <a:off x="3275856" y="1468871"/>
            <a:ext cx="2599200" cy="2608201"/>
            <a:chOff x="4247447" y="2189406"/>
            <a:chExt cx="4721895" cy="4674769"/>
          </a:xfrm>
        </p:grpSpPr>
        <p:sp>
          <p:nvSpPr>
            <p:cNvPr id="113" name="Elipse 112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116" name="Conector reto 115"/>
          <p:cNvCxnSpPr/>
          <p:nvPr/>
        </p:nvCxnSpPr>
        <p:spPr bwMode="auto">
          <a:xfrm flipV="1">
            <a:off x="2414016" y="1116923"/>
            <a:ext cx="1207008" cy="3108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ysDash"/>
            <a:round/>
            <a:headEnd type="none" w="lg" len="lg"/>
            <a:tailEnd type="none" w="med" len="med"/>
          </a:ln>
          <a:effectLst/>
        </p:spPr>
      </p:cxnSp>
      <p:cxnSp>
        <p:nvCxnSpPr>
          <p:cNvPr id="119" name="Conector reto 118"/>
          <p:cNvCxnSpPr/>
          <p:nvPr/>
        </p:nvCxnSpPr>
        <p:spPr bwMode="auto">
          <a:xfrm flipV="1">
            <a:off x="2798064" y="1481328"/>
            <a:ext cx="932688" cy="60350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ysDash"/>
            <a:round/>
            <a:headEnd type="none" w="lg" len="lg"/>
            <a:tailEnd type="none" w="med" len="med"/>
          </a:ln>
          <a:effectLst/>
        </p:spPr>
      </p:cxnSp>
      <p:sp>
        <p:nvSpPr>
          <p:cNvPr id="126" name="Arco 125"/>
          <p:cNvSpPr/>
          <p:nvPr/>
        </p:nvSpPr>
        <p:spPr bwMode="auto">
          <a:xfrm rot="13297183">
            <a:off x="2853452" y="999627"/>
            <a:ext cx="996876" cy="989111"/>
          </a:xfrm>
          <a:prstGeom prst="arc">
            <a:avLst>
              <a:gd name="adj1" fmla="val 16167678"/>
              <a:gd name="adj2" fmla="val 19772648"/>
            </a:avLst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Rectangle 30"/>
          <p:cNvSpPr>
            <a:spLocks noChangeArrowheads="1"/>
          </p:cNvSpPr>
          <p:nvPr/>
        </p:nvSpPr>
        <p:spPr bwMode="auto">
          <a:xfrm>
            <a:off x="1677650" y="1462273"/>
            <a:ext cx="119234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19,4°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8" name="Rectangle 30"/>
          <p:cNvSpPr>
            <a:spLocks noChangeArrowheads="1"/>
          </p:cNvSpPr>
          <p:nvPr/>
        </p:nvSpPr>
        <p:spPr bwMode="auto">
          <a:xfrm>
            <a:off x="128636" y="3861048"/>
            <a:ext cx="6984776" cy="585418"/>
          </a:xfrm>
          <a:prstGeom prst="rect">
            <a:avLst/>
          </a:prstGeom>
          <a:solidFill>
            <a:srgbClr val="00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marL="457200" indent="-457200" algn="l">
              <a:buFont typeface="Wingdings" panose="05000000000000000000" pitchFamily="2" charset="2"/>
              <a:buChar char="v"/>
              <a:defRPr/>
            </a:pP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Deslocamento do Sol ≈ 1°/dia</a:t>
            </a:r>
          </a:p>
        </p:txBody>
      </p:sp>
      <p:sp>
        <p:nvSpPr>
          <p:cNvPr id="134" name="Rectangle 30"/>
          <p:cNvSpPr>
            <a:spLocks noChangeArrowheads="1"/>
          </p:cNvSpPr>
          <p:nvPr/>
        </p:nvSpPr>
        <p:spPr bwMode="auto">
          <a:xfrm>
            <a:off x="142936" y="4571774"/>
            <a:ext cx="6984776" cy="1077860"/>
          </a:xfrm>
          <a:prstGeom prst="rect">
            <a:avLst/>
          </a:prstGeom>
          <a:solidFill>
            <a:srgbClr val="0000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marL="457200" lvl="0" indent="-457200" algn="l" eaLnBrk="1" hangingPunct="1">
              <a:buFont typeface="Wingdings" panose="05000000000000000000" pitchFamily="2" charset="2"/>
              <a:buChar char="v"/>
              <a:defRPr/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Eclipses retrocedem cerca de 20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dias/ano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98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/>
      <p:bldP spid="128" grpId="0" animBg="1"/>
      <p:bldP spid="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8"/>
          <p:cNvGrpSpPr>
            <a:grpSpLocks noChangeAspect="1"/>
          </p:cNvGrpSpPr>
          <p:nvPr/>
        </p:nvGrpSpPr>
        <p:grpSpPr>
          <a:xfrm>
            <a:off x="4348432" y="1092244"/>
            <a:ext cx="4758785" cy="4775265"/>
            <a:chOff x="4142654" y="2100794"/>
            <a:chExt cx="4721895" cy="4674769"/>
          </a:xfrm>
        </p:grpSpPr>
        <p:sp>
          <p:nvSpPr>
            <p:cNvPr id="33" name="Elipse 32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774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Eclipses Solares</a:t>
            </a:r>
          </a:p>
        </p:txBody>
      </p:sp>
    </p:spTree>
    <p:extLst>
      <p:ext uri="{BB962C8B-B14F-4D97-AF65-F5344CB8AC3E}">
        <p14:creationId xmlns:p14="http://schemas.microsoft.com/office/powerpoint/2010/main" val="508516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tipos: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331640" y="1556792"/>
            <a:ext cx="309634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341241" y="3796457"/>
            <a:ext cx="330276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331639" y="2780928"/>
            <a:ext cx="330276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</p:spTree>
    <p:extLst>
      <p:ext uri="{BB962C8B-B14F-4D97-AF65-F5344CB8AC3E}">
        <p14:creationId xmlns:p14="http://schemas.microsoft.com/office/powerpoint/2010/main" val="735021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3" y="0"/>
            <a:ext cx="8646454" cy="6858000"/>
          </a:xfrm>
          <a:prstGeom prst="rect">
            <a:avLst/>
          </a:prstGeom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imagem: </a:t>
            </a: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NASA/Aubrey </a:t>
            </a:r>
            <a:r>
              <a:rPr lang="en-US" sz="1200" dirty="0" err="1">
                <a:solidFill>
                  <a:schemeClr val="bg1"/>
                </a:solidFill>
                <a:latin typeface="Century Gothic" pitchFamily="34" charset="0"/>
              </a:rPr>
              <a:t>Gemignani</a:t>
            </a: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34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28"/>
          <p:cNvGrpSpPr>
            <a:grpSpLocks noChangeAspect="1"/>
          </p:cNvGrpSpPr>
          <p:nvPr/>
        </p:nvGrpSpPr>
        <p:grpSpPr>
          <a:xfrm>
            <a:off x="4348432" y="1058378"/>
            <a:ext cx="4758785" cy="4775265"/>
            <a:chOff x="4142654" y="2100794"/>
            <a:chExt cx="4721895" cy="4674769"/>
          </a:xfrm>
        </p:grpSpPr>
        <p:sp>
          <p:nvSpPr>
            <p:cNvPr id="41" name="Elipse 40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24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8392</TotalTime>
  <Words>862</Words>
  <Application>Microsoft Office PowerPoint</Application>
  <PresentationFormat>Apresentação na tela (4:3)</PresentationFormat>
  <Paragraphs>169</Paragraphs>
  <Slides>42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Arial</vt:lpstr>
      <vt:lpstr>Century Gothic</vt:lpstr>
      <vt:lpstr>Times New Roman</vt:lpstr>
      <vt:lpstr>Wingdings</vt:lpstr>
      <vt:lpstr>Blank Presentation</vt:lpstr>
      <vt:lpstr>Apresentação do PowerPoint</vt:lpstr>
      <vt:lpstr>Apresentação do PowerPoint</vt:lpstr>
      <vt:lpstr>Sobre sombras</vt:lpstr>
      <vt:lpstr>Apresentação do PowerPoint</vt:lpstr>
      <vt:lpstr>Apresentação do PowerPoint</vt:lpstr>
      <vt:lpstr>Eclipses Solares</vt:lpstr>
      <vt:lpstr>tipos:</vt:lpstr>
      <vt:lpstr>eclipse solar total</vt:lpstr>
      <vt:lpstr>Apresentação do PowerPoint</vt:lpstr>
      <vt:lpstr>eclipse solar anular</vt:lpstr>
      <vt:lpstr>Apresentação do PowerPoint</vt:lpstr>
      <vt:lpstr>eclipse solar parcial</vt:lpstr>
      <vt:lpstr>Apresentação do PowerPoint</vt:lpstr>
      <vt:lpstr>Apresentação do PowerPoint</vt:lpstr>
      <vt:lpstr>Eclipses Lunares</vt:lpstr>
      <vt:lpstr>Apresentação do PowerPoint</vt:lpstr>
      <vt:lpstr>Tipos de eclipses lunares</vt:lpstr>
      <vt:lpstr>eclipse lunar total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Resumindo: eclipses solares</vt:lpstr>
      <vt:lpstr>Resumindo... Eclipses lunares</vt:lpstr>
      <vt:lpstr>Apresentação do PowerPoint</vt:lpstr>
      <vt:lpstr>Data e visibilidade dos próximos eclipses</vt:lpstr>
      <vt:lpstr>Apêndice</vt:lpstr>
      <vt:lpstr>O mecanismo dos eclipses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Linha dos nodos  “quase não gira”</vt:lpstr>
      <vt:lpstr>Apresentação do PowerPoint</vt:lpstr>
      <vt:lpstr>Para ser mais preciso...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502</cp:revision>
  <cp:lastPrinted>2000-05-01T12:23:36Z</cp:lastPrinted>
  <dcterms:created xsi:type="dcterms:W3CDTF">1995-06-17T23:31:02Z</dcterms:created>
  <dcterms:modified xsi:type="dcterms:W3CDTF">2018-08-17T20:16:54Z</dcterms:modified>
</cp:coreProperties>
</file>