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90" r:id="rId11"/>
    <p:sldId id="262" r:id="rId12"/>
    <p:sldId id="292" r:id="rId13"/>
    <p:sldId id="294" r:id="rId14"/>
    <p:sldId id="295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7" r:id="rId27"/>
    <p:sldId id="288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85" r:id="rId37"/>
    <p:sldId id="286" r:id="rId38"/>
  </p:sldIdLst>
  <p:sldSz cx="9144000" cy="6858000" type="screen4x3"/>
  <p:notesSz cx="68580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2918220-1598-4827-8A35-F53923D1478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010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3822AD90-A5D7-4600-ABD1-D756DAAE690F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1190520" y="835200"/>
            <a:ext cx="4476240" cy="3006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5080" cy="3333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B6BDACB5-DDB5-46EE-8718-2717F95ED37F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9760" cy="326520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 NASA</a:t>
            </a: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389319F-CB40-489F-8C09-D90AC527E558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ECC2E8D7-8F26-4E92-9228-8BED6A9D223C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</a:t>
            </a:r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(agosto/2018)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4440DBC-ACB9-459D-B4CD-9AF260B4E8EE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75477C68-5A6B-4BA0-96AC-7F1B5A96CE1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</a:t>
            </a:r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NASA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7E4A59C3-4E73-4114-A706-432BD38B53CA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43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69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002C6C7-5052-449B-8150-1DD51C632729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A62D5702-489E-4EA5-B52D-889F1E6EE195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208D78E7-8865-4585-AA09-3D346678E8D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9760" cy="326520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25630DD7-B830-49AB-9075-26DBFC634A3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64744A08-D5D3-4E49-AACB-5B13DDA4C6D2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dos dados: Bond, Peter: Exploring the Solar System (2012)</a:t>
            </a:r>
          </a:p>
        </p:txBody>
      </p:sp>
      <p:sp>
        <p:nvSpPr>
          <p:cNvPr id="39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1223616-CB46-4D79-BCDF-D4281FF8478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E6050C0-1D60-4E96-B69A-649E503E2D0A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4336B937-7C35-4673-9129-C27CC4CF281D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</a:t>
            </a:r>
          </a:p>
        </p:txBody>
      </p:sp>
      <p:sp>
        <p:nvSpPr>
          <p:cNvPr id="36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E2877FE9-B15F-42BD-9886-EA8B73226D4B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F821F4E-9AED-4040-9F8D-E54D43D26AB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90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F821F4E-9AED-4040-9F8D-E54D43D26AB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F821F4E-9AED-4040-9F8D-E54D43D26AB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26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F821F4E-9AED-4040-9F8D-E54D43D26AB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06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F821F4E-9AED-4040-9F8D-E54D43D26AB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38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F5B99E1-EFB0-48D1-A5D8-862765781939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da tabela original: Prof. Roberto Boczko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Imagem 7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agem 7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agem 11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Imagem 11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Imagem 15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6" name="Imagem 15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6E278ED4-0217-4729-BEFC-67AD4AC6D54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7C69F105-0496-4FC2-8B34-E9D584B44C0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81D11B0B-4778-4820-9058-32914BD4F46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08F62AC1-C418-44F7-A809-AF997D915D6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1600" b="0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lose%20up%20Inside%20the%20Rings%20of%20Saturn%20(2010)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6"/>
          <p:cNvSpPr/>
          <p:nvPr/>
        </p:nvSpPr>
        <p:spPr>
          <a:xfrm>
            <a:off x="539640" y="2756520"/>
            <a:ext cx="8214840" cy="17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Sistema Solar: </a:t>
            </a:r>
            <a:endParaRPr lang="pt-BR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aspectos físicos</a:t>
            </a:r>
            <a:endParaRPr lang="pt-BR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5652000" y="5212440"/>
            <a:ext cx="345600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André Luiz da Silva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Observatório  Dietrich Schiel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/CDCC/USP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" y="45720"/>
            <a:ext cx="6193536" cy="6766560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-252536" y="4734117"/>
            <a:ext cx="4968552" cy="20072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779912" y="5017062"/>
            <a:ext cx="93610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07296" y="6581001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imagem: http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://astronomyonline.org/Exoplanets/ExoplanetDynamics.asp</a:t>
            </a:r>
          </a:p>
        </p:txBody>
      </p:sp>
    </p:spTree>
    <p:extLst>
      <p:ext uri="{BB962C8B-B14F-4D97-AF65-F5344CB8AC3E}">
        <p14:creationId xmlns:p14="http://schemas.microsoft.com/office/powerpoint/2010/main" val="1482748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" y="45720"/>
            <a:ext cx="6193536" cy="676656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807296" y="6581001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imagem: http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://astronomyonline.org/Exoplanets/ExoplanetDynamics.asp</a:t>
            </a:r>
          </a:p>
        </p:txBody>
      </p:sp>
    </p:spTree>
    <p:extLst>
      <p:ext uri="{BB962C8B-B14F-4D97-AF65-F5344CB8AC3E}">
        <p14:creationId xmlns:p14="http://schemas.microsoft.com/office/powerpoint/2010/main" val="4288409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770480" y="1124640"/>
            <a:ext cx="54252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formação da 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2">
            <a:hlinkClick r:id="rId2" action="ppaction://hlinkfile"/>
          </p:cNvPr>
          <p:cNvPicPr/>
          <p:nvPr/>
        </p:nvPicPr>
        <p:blipFill>
          <a:blip r:embed="rId3" cstate="print"/>
          <a:stretch/>
        </p:blipFill>
        <p:spPr>
          <a:xfrm>
            <a:off x="3420000" y="2565000"/>
            <a:ext cx="2510640" cy="2519640"/>
          </a:xfrm>
          <a:prstGeom prst="rect">
            <a:avLst/>
          </a:prstGeom>
          <a:ln w="31680">
            <a:solidFill>
              <a:srgbClr val="FFC000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Componentes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79640" y="116632"/>
            <a:ext cx="8640720" cy="1007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Conteúdo do Sistema Solar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95640" y="1268760"/>
            <a:ext cx="2376000" cy="145440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Estrela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SzPct val="75000"/>
              <a:buFont typeface="Courier New"/>
              <a:buChar char="o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Sol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95640" y="2868240"/>
            <a:ext cx="2376000" cy="381924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2988000" y="3573120"/>
            <a:ext cx="2952000" cy="162468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Lua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etc (várias dezenas)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2988000" y="1268760"/>
            <a:ext cx="2952000" cy="2160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Planetas-anões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Plutão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Eris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Ceres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Makemake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Haumea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6156000" y="1268760"/>
            <a:ext cx="2592000" cy="18439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Corpos Menores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Cometas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Asteroides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Poeira interplanetária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6156000" y="321276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Gás Interplanetário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8"/>
          <p:cNvSpPr/>
          <p:nvPr/>
        </p:nvSpPr>
        <p:spPr>
          <a:xfrm>
            <a:off x="6142320" y="404184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Campos Magnéticos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9"/>
          <p:cNvSpPr/>
          <p:nvPr/>
        </p:nvSpPr>
        <p:spPr>
          <a:xfrm>
            <a:off x="6156000" y="487020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Partículas Carregadas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10"/>
          <p:cNvSpPr/>
          <p:nvPr/>
        </p:nvSpPr>
        <p:spPr>
          <a:xfrm>
            <a:off x="7184880" y="5724480"/>
            <a:ext cx="63072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</a:pPr>
            <a:r>
              <a:rPr lang="pt-BR" sz="60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?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/>
          <p:cNvPicPr/>
          <p:nvPr/>
        </p:nvPicPr>
        <p:blipFill>
          <a:blip r:embed="rId3" cstate="print"/>
          <a:srcRect r="13631"/>
          <a:stretch/>
        </p:blipFill>
        <p:spPr>
          <a:xfrm>
            <a:off x="0" y="1376280"/>
            <a:ext cx="9110520" cy="548136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1083600" y="5867640"/>
            <a:ext cx="359640" cy="35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2051640" y="538272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2872440" y="504720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4054320" y="3337200"/>
            <a:ext cx="1439640" cy="143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4356000" y="2421000"/>
            <a:ext cx="1439640" cy="143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4518000" y="1845000"/>
            <a:ext cx="927360" cy="935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4307760" y="130500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8"/>
          <p:cNvSpPr/>
          <p:nvPr/>
        </p:nvSpPr>
        <p:spPr>
          <a:xfrm>
            <a:off x="6300360" y="4005000"/>
            <a:ext cx="25920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9"/>
          <p:cNvSpPr/>
          <p:nvPr/>
        </p:nvSpPr>
        <p:spPr>
          <a:xfrm>
            <a:off x="179640" y="188640"/>
            <a:ext cx="29520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10"/>
          <p:cNvSpPr/>
          <p:nvPr/>
        </p:nvSpPr>
        <p:spPr>
          <a:xfrm>
            <a:off x="3566880" y="4744800"/>
            <a:ext cx="575640" cy="575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TextShape 11"/>
          <p:cNvSpPr txBox="1"/>
          <p:nvPr/>
        </p:nvSpPr>
        <p:spPr>
          <a:xfrm>
            <a:off x="3780000" y="0"/>
            <a:ext cx="536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 oito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12"/>
          <p:cNvSpPr/>
          <p:nvPr/>
        </p:nvSpPr>
        <p:spPr>
          <a:xfrm>
            <a:off x="6084000" y="1052640"/>
            <a:ext cx="33120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Figura fora de escala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13"/>
          <p:cNvSpPr/>
          <p:nvPr/>
        </p:nvSpPr>
        <p:spPr>
          <a:xfrm>
            <a:off x="6980040" y="65811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jovianos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Picture 2"/>
          <p:cNvPicPr/>
          <p:nvPr/>
        </p:nvPicPr>
        <p:blipFill>
          <a:blip r:embed="rId2" cstate="print"/>
          <a:stretch/>
        </p:blipFill>
        <p:spPr>
          <a:xfrm>
            <a:off x="220680" y="1628640"/>
            <a:ext cx="8815680" cy="383760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1259640" y="1556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 flipH="1">
            <a:off x="1978920" y="1926000"/>
            <a:ext cx="71640" cy="157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>
            <a:hlinkClick r:id="rId3" action="ppaction://hlinkfile"/>
          </p:cNvPr>
          <p:cNvSpPr/>
          <p:nvPr/>
        </p:nvSpPr>
        <p:spPr>
          <a:xfrm>
            <a:off x="3924000" y="508536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 flipV="1">
            <a:off x="4716000" y="350028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7"/>
          <p:cNvSpPr/>
          <p:nvPr/>
        </p:nvSpPr>
        <p:spPr>
          <a:xfrm>
            <a:off x="6044040" y="1484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8"/>
          <p:cNvSpPr/>
          <p:nvPr/>
        </p:nvSpPr>
        <p:spPr>
          <a:xfrm flipH="1">
            <a:off x="6755760" y="1854000"/>
            <a:ext cx="79920" cy="163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9"/>
          <p:cNvSpPr/>
          <p:nvPr/>
        </p:nvSpPr>
        <p:spPr>
          <a:xfrm>
            <a:off x="7174800" y="509472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10"/>
          <p:cNvSpPr/>
          <p:nvPr/>
        </p:nvSpPr>
        <p:spPr>
          <a:xfrm flipV="1">
            <a:off x="7967160" y="351000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terrestres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Picture 2"/>
          <p:cNvPicPr/>
          <p:nvPr/>
        </p:nvPicPr>
        <p:blipFill>
          <a:blip r:embed="rId2" cstate="print"/>
          <a:stretch/>
        </p:blipFill>
        <p:spPr>
          <a:xfrm>
            <a:off x="1691640" y="2277000"/>
            <a:ext cx="5524200" cy="2400120"/>
          </a:xfrm>
          <a:prstGeom prst="rect">
            <a:avLst/>
          </a:prstGeom>
          <a:ln>
            <a:noFill/>
          </a:ln>
        </p:spPr>
      </p:pic>
      <p:sp>
        <p:nvSpPr>
          <p:cNvPr id="237" name="CustomShape 3"/>
          <p:cNvSpPr/>
          <p:nvPr/>
        </p:nvSpPr>
        <p:spPr>
          <a:xfrm>
            <a:off x="1403640" y="1556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 flipH="1">
            <a:off x="2122920" y="1926000"/>
            <a:ext cx="71640" cy="157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5"/>
          <p:cNvSpPr/>
          <p:nvPr/>
        </p:nvSpPr>
        <p:spPr>
          <a:xfrm>
            <a:off x="2555640" y="508536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 flipV="1">
            <a:off x="3348000" y="350028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7"/>
          <p:cNvSpPr/>
          <p:nvPr/>
        </p:nvSpPr>
        <p:spPr>
          <a:xfrm>
            <a:off x="4508280" y="1484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 flipH="1">
            <a:off x="5220000" y="1854000"/>
            <a:ext cx="79920" cy="163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9"/>
          <p:cNvSpPr/>
          <p:nvPr/>
        </p:nvSpPr>
        <p:spPr>
          <a:xfrm>
            <a:off x="5796000" y="514800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0"/>
          <p:cNvSpPr/>
          <p:nvPr/>
        </p:nvSpPr>
        <p:spPr>
          <a:xfrm flipV="1">
            <a:off x="6588360" y="356292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6"/>
          <p:cNvPicPr/>
          <p:nvPr/>
        </p:nvPicPr>
        <p:blipFill>
          <a:blip r:embed="rId3" cstate="print"/>
          <a:stretch/>
        </p:blipFill>
        <p:spPr>
          <a:xfrm>
            <a:off x="0" y="417600"/>
            <a:ext cx="9143640" cy="639540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Principais satélites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2116440" y="2535120"/>
            <a:ext cx="15249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1240560" y="5199480"/>
            <a:ext cx="19317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Calisto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2269080" y="6237360"/>
            <a:ext cx="25322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Ganimedes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3185280" y="4293000"/>
            <a:ext cx="19576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Europa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7"/>
          <p:cNvSpPr/>
          <p:nvPr/>
        </p:nvSpPr>
        <p:spPr>
          <a:xfrm>
            <a:off x="4910400" y="6165360"/>
            <a:ext cx="13276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8"/>
          <p:cNvSpPr/>
          <p:nvPr/>
        </p:nvSpPr>
        <p:spPr>
          <a:xfrm>
            <a:off x="3542760" y="2823480"/>
            <a:ext cx="19533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Jápeto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9"/>
          <p:cNvSpPr/>
          <p:nvPr/>
        </p:nvSpPr>
        <p:spPr>
          <a:xfrm>
            <a:off x="5559120" y="2781000"/>
            <a:ext cx="15051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Titã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0"/>
          <p:cNvSpPr/>
          <p:nvPr/>
        </p:nvSpPr>
        <p:spPr>
          <a:xfrm>
            <a:off x="6785640" y="3861000"/>
            <a:ext cx="18860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Titânia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1"/>
          <p:cNvSpPr/>
          <p:nvPr/>
        </p:nvSpPr>
        <p:spPr>
          <a:xfrm>
            <a:off x="7001280" y="4653000"/>
            <a:ext cx="203400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Oberon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2"/>
          <p:cNvSpPr/>
          <p:nvPr/>
        </p:nvSpPr>
        <p:spPr>
          <a:xfrm>
            <a:off x="6786000" y="5949360"/>
            <a:ext cx="20948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Caronte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3"/>
          <p:cNvSpPr/>
          <p:nvPr/>
        </p:nvSpPr>
        <p:spPr>
          <a:xfrm>
            <a:off x="4409280" y="3357000"/>
            <a:ext cx="22640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Encélado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4"/>
          <p:cNvSpPr/>
          <p:nvPr/>
        </p:nvSpPr>
        <p:spPr>
          <a:xfrm>
            <a:off x="3472200" y="1628640"/>
            <a:ext cx="17488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Tritão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5"/>
          <p:cNvSpPr/>
          <p:nvPr/>
        </p:nvSpPr>
        <p:spPr>
          <a:xfrm>
            <a:off x="4987080" y="4293000"/>
            <a:ext cx="21193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Miranda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6"/>
          <p:cNvSpPr/>
          <p:nvPr/>
        </p:nvSpPr>
        <p:spPr>
          <a:xfrm>
            <a:off x="5776560" y="1196640"/>
            <a:ext cx="18511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Thetys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7"/>
          <p:cNvSpPr/>
          <p:nvPr/>
        </p:nvSpPr>
        <p:spPr>
          <a:xfrm>
            <a:off x="6886440" y="1444680"/>
            <a:ext cx="18115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8"/>
          <p:cNvSpPr/>
          <p:nvPr/>
        </p:nvSpPr>
        <p:spPr>
          <a:xfrm>
            <a:off x="6856560" y="3101040"/>
            <a:ext cx="17247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9"/>
          <p:cNvSpPr/>
          <p:nvPr/>
        </p:nvSpPr>
        <p:spPr>
          <a:xfrm>
            <a:off x="7391880" y="2061000"/>
            <a:ext cx="19015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Mimas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0"/>
          <p:cNvSpPr/>
          <p:nvPr/>
        </p:nvSpPr>
        <p:spPr>
          <a:xfrm>
            <a:off x="431008" y="3429000"/>
            <a:ext cx="16927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0" y="523888"/>
            <a:ext cx="9143640" cy="4568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principais: 
planetas terrestres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2194920" y="3645000"/>
            <a:ext cx="166212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442400" y="3672360"/>
            <a:ext cx="2607480" cy="191880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Fobos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Deimos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1331640" y="1917000"/>
            <a:ext cx="247388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4484064" y="1926720"/>
            <a:ext cx="246420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Estrutura 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971640" y="821160"/>
            <a:ext cx="288000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Europa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Ganymede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Callisto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Amalthea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Himalia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Elara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Pasiphae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Sinope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Lysithea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Carme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Ananke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Leda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Thebe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Adrastea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Callirrhoe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Themisto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Júpiter: satélites </a:t>
            </a:r>
            <a:r>
              <a:rPr lang="pt-BR" sz="4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nomeados</a:t>
            </a:r>
            <a:endParaRPr lang="pt-BR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348000" y="620640"/>
            <a:ext cx="2592000" cy="576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Megaclite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Taygete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Chaldene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Harpalyke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Kalyke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Iocaste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Erinome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Isonoe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Praxidike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Autonoe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Thyone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Hermippe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Aitne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Eurydome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Euanthe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Euporie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Orthosie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Sponde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Picture 1"/>
          <p:cNvPicPr/>
          <p:nvPr/>
        </p:nvPicPr>
        <p:blipFill>
          <a:blip r:embed="rId3"/>
          <a:stretch/>
        </p:blipFill>
        <p:spPr>
          <a:xfrm>
            <a:off x="0" y="0"/>
            <a:ext cx="75960" cy="7596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6228360" y="620640"/>
            <a:ext cx="2592000" cy="4896592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Kale</a:t>
            </a: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Pasithee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Hegemone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Mneme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Aoede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Thelxinoe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Arche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Kallichore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Helike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Carpo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Eukelade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Cyllene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Kore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Herse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35984" y="5400649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FFFFCC"/>
              </a:buClr>
            </a:pPr>
            <a:r>
              <a:rPr lang="pt-BR" sz="2000" b="1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+ 29 aguardando nomes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36096" y="590921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lnSpc>
                <a:spcPct val="100000"/>
              </a:lnSpc>
              <a:buClr>
                <a:srgbClr val="FFFFCC"/>
              </a:buClr>
            </a:pPr>
            <a:r>
              <a:rPr lang="pt-BR" sz="2800" b="1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TOTAL: </a:t>
            </a:r>
            <a:r>
              <a:rPr lang="pt-BR" sz="2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79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124280" y="908640"/>
            <a:ext cx="212868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Mimas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Enceladus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Tethys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Dione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Rhea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Titan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Hyperion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Iapetus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Erriapus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Phoebe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Janus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Epimetheus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Telesto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Calypso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Kiviuq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Atlas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Prometheus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Saturno: satélites confirmados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3788280" y="908640"/>
            <a:ext cx="213120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Pandora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Ymir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Paaliaq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Tarvos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Ijiraq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Suttungr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Mundilfari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Albiorix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Erriapo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Siarnaq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Thrymr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Narvi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Methone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Pallene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Polydeuces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Daphnis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Aegir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6372360" y="925560"/>
            <a:ext cx="1877040" cy="5274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Bebhionn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Bergelmir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Bestla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Faubauti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Fenrir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Fornjot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Hyrrokkin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Kari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Loge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Skoll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Surtur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Greip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Jarnsaxa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Tarqeq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Anthe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Aegaeon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848240" y="893160"/>
            <a:ext cx="2527920" cy="5576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Ariel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Umbriel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Titania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Oberon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Miranda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Cressida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Desdemona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Juliet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Portia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Rosalind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Belinda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Puck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Caliban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Sycorax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041080" y="965160"/>
            <a:ext cx="2166480" cy="3747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Naiara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Talassa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Despina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Galateia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Larissa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Proteus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Tritão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Nereida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principais: Urano e Netuno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latin typeface="Century Gothic" pitchFamily="34" charset="0"/>
              </a:rPr>
              <a:t>Planetas anões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lipse 3"/>
          <p:cNvSpPr/>
          <p:nvPr/>
        </p:nvSpPr>
        <p:spPr bwMode="auto">
          <a:xfrm>
            <a:off x="467544" y="4077072"/>
            <a:ext cx="1976407" cy="2016224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7292538" y="4380870"/>
            <a:ext cx="1080120" cy="108012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611560" y="1412776"/>
            <a:ext cx="1728192" cy="1728192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2987824" y="1268760"/>
            <a:ext cx="1944216" cy="1872208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211960" y="3165678"/>
            <a:ext cx="2160240" cy="216024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6012160" y="1210133"/>
            <a:ext cx="2592288" cy="2536304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Corda 8"/>
          <p:cNvSpPr/>
          <p:nvPr/>
        </p:nvSpPr>
        <p:spPr bwMode="auto">
          <a:xfrm>
            <a:off x="1601470" y="5477506"/>
            <a:ext cx="7128792" cy="3531272"/>
          </a:xfrm>
          <a:prstGeom prst="chord">
            <a:avLst>
              <a:gd name="adj1" fmla="val 11185394"/>
              <a:gd name="adj2" fmla="val 21211994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131840" y="5013176"/>
            <a:ext cx="1296144" cy="736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7327244" y="3493178"/>
            <a:ext cx="1296144" cy="736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  <p:bldP spid="10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anões...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lipse 3"/>
          <p:cNvSpPr/>
          <p:nvPr/>
        </p:nvSpPr>
        <p:spPr bwMode="auto">
          <a:xfrm>
            <a:off x="467544" y="4077072"/>
            <a:ext cx="1976407" cy="2016224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7292538" y="4380870"/>
            <a:ext cx="1080120" cy="108012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611560" y="1412776"/>
            <a:ext cx="1728192" cy="1728192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2987824" y="1268760"/>
            <a:ext cx="1944216" cy="1872208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211960" y="3165678"/>
            <a:ext cx="2160240" cy="216024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720440" y="1124640"/>
            <a:ext cx="552564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Tamanhos relativos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Picture 2">
            <a:hlinkClick r:id="rId2" action="ppaction://hlinkfile"/>
          </p:cNvPr>
          <p:cNvPicPr/>
          <p:nvPr/>
        </p:nvPicPr>
        <p:blipFill>
          <a:blip r:embed="rId3" cstate="print"/>
          <a:srcRect l="3524" b="3524"/>
          <a:stretch/>
        </p:blipFill>
        <p:spPr>
          <a:xfrm>
            <a:off x="3348000" y="2637000"/>
            <a:ext cx="2483280" cy="2483280"/>
          </a:xfrm>
          <a:prstGeom prst="rect">
            <a:avLst/>
          </a:prstGeom>
          <a:ln w="31680">
            <a:solidFill>
              <a:srgbClr val="FFC000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caso de Plutão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Picture 2"/>
          <p:cNvPicPr/>
          <p:nvPr/>
        </p:nvPicPr>
        <p:blipFill>
          <a:blip r:embed="rId2" cstate="print"/>
          <a:stretch/>
        </p:blipFill>
        <p:spPr>
          <a:xfrm>
            <a:off x="0" y="1714680"/>
            <a:ext cx="9145080" cy="5143320"/>
          </a:xfrm>
          <a:prstGeom prst="rect">
            <a:avLst/>
          </a:prstGeom>
          <a:ln w="9360"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5652120" y="6429240"/>
            <a:ext cx="339048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MathiasPedersen.com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323640" y="1412640"/>
            <a:ext cx="8280720" cy="4464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1" strike="noStrike" spc="-1" dirty="0">
                <a:solidFill>
                  <a:srgbClr val="8585E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Girar em torno do Sol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Ser redondo (eq. hidrost.)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Ser o corpo dominante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na sua órbita. 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23640" y="116640"/>
            <a:ext cx="882000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 ser planeta o corpo deve: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Picture 4"/>
          <p:cNvPicPr/>
          <p:nvPr/>
        </p:nvPicPr>
        <p:blipFill>
          <a:blip r:embed="rId3" cstate="print"/>
          <a:srcRect r="48721"/>
          <a:stretch/>
        </p:blipFill>
        <p:spPr>
          <a:xfrm>
            <a:off x="7020360" y="1269360"/>
            <a:ext cx="1151640" cy="1079280"/>
          </a:xfrm>
          <a:prstGeom prst="rect">
            <a:avLst/>
          </a:prstGeom>
          <a:ln>
            <a:noFill/>
          </a:ln>
        </p:spPr>
      </p:pic>
      <p:pic>
        <p:nvPicPr>
          <p:cNvPr id="298" name="Picture 4"/>
          <p:cNvPicPr/>
          <p:nvPr/>
        </p:nvPicPr>
        <p:blipFill>
          <a:blip r:embed="rId3" cstate="print"/>
          <a:srcRect r="48721"/>
          <a:stretch/>
        </p:blipFill>
        <p:spPr>
          <a:xfrm>
            <a:off x="7020360" y="2997360"/>
            <a:ext cx="1151640" cy="1079280"/>
          </a:xfrm>
          <a:prstGeom prst="rect">
            <a:avLst/>
          </a:prstGeom>
          <a:ln>
            <a:noFill/>
          </a:ln>
        </p:spPr>
      </p:pic>
      <p:pic>
        <p:nvPicPr>
          <p:cNvPr id="299" name="Picture 4"/>
          <p:cNvPicPr/>
          <p:nvPr/>
        </p:nvPicPr>
        <p:blipFill>
          <a:blip r:embed="rId3" cstate="print"/>
          <a:srcRect l="49640"/>
          <a:stretch/>
        </p:blipFill>
        <p:spPr>
          <a:xfrm>
            <a:off x="7020360" y="4797720"/>
            <a:ext cx="1131120" cy="107928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0" y="6576480"/>
            <a:ext cx="442764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das imagens: casa do conhecimento.com.br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714240" y="257868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Corpos Menores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4"/>
          <p:cNvPicPr/>
          <p:nvPr/>
        </p:nvPicPr>
        <p:blipFill>
          <a:blip r:embed="rId3" cstate="print"/>
          <a:srcRect l="1167" t="4252" r="57749" b="10866"/>
          <a:stretch/>
        </p:blipFill>
        <p:spPr>
          <a:xfrm>
            <a:off x="-6840" y="46800"/>
            <a:ext cx="2562120" cy="6534360"/>
          </a:xfrm>
          <a:prstGeom prst="rect">
            <a:avLst/>
          </a:prstGeom>
          <a:ln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2592360" y="1728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Cometa: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bloco de gelo e rocha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quilômetros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caudas apontam na direção contrária à do Sol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2592360" y="1556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Asteroide: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composto de rochas e metais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tamanho &gt;100 metros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2592360" y="2637000"/>
            <a:ext cx="6300000" cy="1005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Meteoroide: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menor que um asteroide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entram na atmosfera terrestre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2592360" y="3833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rastro luminoso causado pela entrada do meteoroide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“estrela cadente”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2592360" y="5529600"/>
            <a:ext cx="64440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Meteorito: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 que atinge a superfície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179640" y="33264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7"/>
          <p:cNvSpPr/>
          <p:nvPr/>
        </p:nvSpPr>
        <p:spPr>
          <a:xfrm>
            <a:off x="179640" y="177264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8"/>
          <p:cNvSpPr/>
          <p:nvPr/>
        </p:nvSpPr>
        <p:spPr>
          <a:xfrm>
            <a:off x="0" y="3717000"/>
            <a:ext cx="2555280" cy="180000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179640" y="256500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"/>
          <p:cNvSpPr/>
          <p:nvPr/>
        </p:nvSpPr>
        <p:spPr>
          <a:xfrm>
            <a:off x="-10800" y="5301360"/>
            <a:ext cx="2638080" cy="151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1"/>
          <p:cNvSpPr/>
          <p:nvPr/>
        </p:nvSpPr>
        <p:spPr>
          <a:xfrm>
            <a:off x="0" y="6597360"/>
            <a:ext cx="9143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http://gaea-numero.blogspot.com.br/2013/02/meteoro-cai-na-russia-e-deixa-centenas.html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9"/>
          <p:cNvPicPr/>
          <p:nvPr/>
        </p:nvPicPr>
        <p:blipFill>
          <a:blip r:embed="rId3" cstate="print"/>
          <a:stretch/>
        </p:blipFill>
        <p:spPr>
          <a:xfrm>
            <a:off x="35640" y="1099440"/>
            <a:ext cx="9108000" cy="5717880"/>
          </a:xfrm>
          <a:prstGeom prst="rect">
            <a:avLst/>
          </a:prstGeom>
          <a:ln>
            <a:noFill/>
          </a:ln>
        </p:spPr>
      </p:pic>
      <p:sp>
        <p:nvSpPr>
          <p:cNvPr id="174" name="TextShape 1"/>
          <p:cNvSpPr txBox="1"/>
          <p:nvPr/>
        </p:nvSpPr>
        <p:spPr>
          <a:xfrm>
            <a:off x="179640" y="0"/>
            <a:ext cx="896400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Sistema Solar (próximo ao Sol)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0" y="6542280"/>
            <a:ext cx="91436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http://wall4all.me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5436000" y="1412640"/>
            <a:ext cx="33120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Figura fora de escala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4"/>
          <p:cNvPicPr/>
          <p:nvPr/>
        </p:nvPicPr>
        <p:blipFill>
          <a:blip r:embed="rId3" cstate="print"/>
          <a:srcRect l="1167" t="4252" r="57749" b="10866"/>
          <a:stretch/>
        </p:blipFill>
        <p:spPr>
          <a:xfrm>
            <a:off x="-6840" y="46800"/>
            <a:ext cx="2562120" cy="6534360"/>
          </a:xfrm>
          <a:prstGeom prst="rect">
            <a:avLst/>
          </a:prstGeom>
          <a:ln>
            <a:noFill/>
          </a:ln>
        </p:spPr>
      </p:pic>
      <p:sp>
        <p:nvSpPr>
          <p:cNvPr id="315" name="CustomShape 1"/>
          <p:cNvSpPr/>
          <p:nvPr/>
        </p:nvSpPr>
        <p:spPr>
          <a:xfrm>
            <a:off x="2592360" y="1728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Cometa: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bloco de gelo e rocha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quilômetros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caudas apontam na direção contrária à do Sol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2592360" y="1556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Asteroide: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composto de rochas e metais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tamanho &gt;100 metros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2592360" y="2637000"/>
            <a:ext cx="6300000" cy="1005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Meteoroide: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menor que um asteroide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entram na atmosfera terrestre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2592360" y="3833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rastro luminoso causado pela entrada do meteoroide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“estrela cadente”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2592360" y="5529600"/>
            <a:ext cx="64440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Meteorito: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 que atinge a superfície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>
            <a:off x="0" y="6597360"/>
            <a:ext cx="9143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http://gaea-numero.blogspot.com.br/2013/02/meteoro-cai-na-russia-e-deixa-centenas.html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85800" y="249300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complemento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862376" y="2017800"/>
            <a:ext cx="7382032" cy="34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      4.879 km           5,43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          </a:t>
            </a:r>
            <a:r>
              <a:rPr lang="pt-BR" sz="2000" b="1" i="1" strike="noStrike" spc="-1" baseline="30000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260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          12.104 km          5,24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467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           12.756 km          5,52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22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          6.792 km            3,91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     </a:t>
            </a:r>
            <a:r>
              <a:rPr lang="pt-BR" sz="2000" b="1" i="1" strike="noStrike" spc="-1" baseline="30000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- 63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        142.984 km       1,33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- 148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       120.536 km        0,69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- 178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         51.118 km          1,29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- 218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        49.528 km          1,64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- 220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109744" y="1647720"/>
            <a:ext cx="8710728" cy="38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900" b="1" i="1" strike="noStrike" spc="-1" dirty="0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         Diâmetro        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Dens.  Média 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Temp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Média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Line 3"/>
          <p:cNvSpPr/>
          <p:nvPr/>
        </p:nvSpPr>
        <p:spPr>
          <a:xfrm flipH="1">
            <a:off x="2123728" y="1971360"/>
            <a:ext cx="19528" cy="289780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Line 4"/>
          <p:cNvSpPr/>
          <p:nvPr/>
        </p:nvSpPr>
        <p:spPr>
          <a:xfrm flipV="1">
            <a:off x="771656" y="4869160"/>
            <a:ext cx="7610048" cy="3704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Line 5"/>
          <p:cNvSpPr/>
          <p:nvPr/>
        </p:nvSpPr>
        <p:spPr>
          <a:xfrm>
            <a:off x="4067944" y="2006280"/>
            <a:ext cx="6984" cy="28628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Line 6"/>
          <p:cNvSpPr/>
          <p:nvPr/>
        </p:nvSpPr>
        <p:spPr>
          <a:xfrm flipH="1">
            <a:off x="6084168" y="2006280"/>
            <a:ext cx="29888" cy="28628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Line 8"/>
          <p:cNvSpPr/>
          <p:nvPr/>
        </p:nvSpPr>
        <p:spPr>
          <a:xfrm>
            <a:off x="827584" y="1628640"/>
            <a:ext cx="7466032" cy="16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Line 9"/>
          <p:cNvSpPr/>
          <p:nvPr/>
        </p:nvSpPr>
        <p:spPr>
          <a:xfrm flipV="1">
            <a:off x="827584" y="1988840"/>
            <a:ext cx="7466032" cy="224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TextShape 10"/>
          <p:cNvSpPr txBox="1"/>
          <p:nvPr/>
        </p:nvSpPr>
        <p:spPr>
          <a:xfrm>
            <a:off x="-108360" y="197640"/>
            <a:ext cx="939600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 físicos: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11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Bond, Peter: Exploring the Solar System (2012)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82160" y="2047320"/>
            <a:ext cx="9070200" cy="423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          59 dias           88 dias         57,9 milhões km      115,9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             243 dias         225 dias       108,2 milhões km     583,9 dias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              23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 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56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365,25 dias       149,6 milhões km              -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             24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37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687 dias       227,9 milhões km     779,9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           09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50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11,86 anos       778,3 milhões km     398,9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          10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14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29,5 anos          1,42 bilhões km    378,1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            17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14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84 anos             2,9 bilhões km    369,7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           16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07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164,8 anos            4,5 bilhões km    367,5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2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63080" y="1615320"/>
            <a:ext cx="8838720" cy="70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700" b="1" i="1" strike="noStrike" spc="-1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         Rotação      Translação        Dist. Média Sol       P. Sinódico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TextShape 3"/>
          <p:cNvSpPr txBox="1"/>
          <p:nvPr/>
        </p:nvSpPr>
        <p:spPr>
          <a:xfrm>
            <a:off x="357120" y="33264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 orbitais: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Line 4"/>
          <p:cNvSpPr/>
          <p:nvPr/>
        </p:nvSpPr>
        <p:spPr>
          <a:xfrm>
            <a:off x="1547640" y="1992960"/>
            <a:ext cx="360" cy="372672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5"/>
          <p:cNvSpPr/>
          <p:nvPr/>
        </p:nvSpPr>
        <p:spPr>
          <a:xfrm flipV="1">
            <a:off x="216000" y="5719680"/>
            <a:ext cx="8532360" cy="244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6"/>
          <p:cNvSpPr/>
          <p:nvPr/>
        </p:nvSpPr>
        <p:spPr>
          <a:xfrm flipH="1">
            <a:off x="3117240" y="1992960"/>
            <a:ext cx="14400" cy="37904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Line 7"/>
          <p:cNvSpPr/>
          <p:nvPr/>
        </p:nvSpPr>
        <p:spPr>
          <a:xfrm>
            <a:off x="4860000" y="1975320"/>
            <a:ext cx="0" cy="37544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Line 8"/>
          <p:cNvSpPr/>
          <p:nvPr/>
        </p:nvSpPr>
        <p:spPr>
          <a:xfrm>
            <a:off x="7380000" y="1992960"/>
            <a:ext cx="360" cy="374292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9"/>
          <p:cNvSpPr/>
          <p:nvPr/>
        </p:nvSpPr>
        <p:spPr>
          <a:xfrm>
            <a:off x="144000" y="163584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Line 10"/>
          <p:cNvSpPr/>
          <p:nvPr/>
        </p:nvSpPr>
        <p:spPr>
          <a:xfrm>
            <a:off x="144000" y="201852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1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Bond, Peter: Exploring the Solar System (2012)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63080" y="2047320"/>
            <a:ext cx="8838720" cy="39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700" b="1" i="1" strike="noStrike" spc="-1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Nome        Rotação      Translação        Dist. Média Sol       Extensão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57120" y="47664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Dados: planetas anões oficiais
</a:t>
            </a:r>
            <a:r>
              <a:rPr lang="pt-BR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(2016</a:t>
            </a: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Line 3"/>
          <p:cNvSpPr/>
          <p:nvPr/>
        </p:nvSpPr>
        <p:spPr>
          <a:xfrm>
            <a:off x="1761480" y="2462400"/>
            <a:ext cx="6480" cy="27230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4"/>
          <p:cNvSpPr/>
          <p:nvPr/>
        </p:nvSpPr>
        <p:spPr>
          <a:xfrm flipV="1">
            <a:off x="216000" y="5157000"/>
            <a:ext cx="8532360" cy="244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5"/>
          <p:cNvSpPr/>
          <p:nvPr/>
        </p:nvSpPr>
        <p:spPr>
          <a:xfrm>
            <a:off x="3262320" y="2455560"/>
            <a:ext cx="13320" cy="27298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Line 6"/>
          <p:cNvSpPr/>
          <p:nvPr/>
        </p:nvSpPr>
        <p:spPr>
          <a:xfrm flipH="1">
            <a:off x="4996080" y="2448720"/>
            <a:ext cx="7920" cy="27082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7"/>
          <p:cNvSpPr/>
          <p:nvPr/>
        </p:nvSpPr>
        <p:spPr>
          <a:xfrm>
            <a:off x="7380000" y="2424960"/>
            <a:ext cx="360" cy="27320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Line 8"/>
          <p:cNvSpPr/>
          <p:nvPr/>
        </p:nvSpPr>
        <p:spPr>
          <a:xfrm>
            <a:off x="144000" y="206784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9"/>
          <p:cNvSpPr/>
          <p:nvPr/>
        </p:nvSpPr>
        <p:spPr>
          <a:xfrm>
            <a:off x="144000" y="245052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0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11"/>
          <p:cNvSpPr/>
          <p:nvPr/>
        </p:nvSpPr>
        <p:spPr>
          <a:xfrm>
            <a:off x="182160" y="2663640"/>
            <a:ext cx="9070200" cy="22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Ceres               9,1 horas          4,6 anos     414 milhões km        952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Plutão                 6,4 dias         248 anos      5,9 bilhões km       2374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Haumea             4 horas       284 anos         6,5 bilhões km       1920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Makemake   22,5 horas       310 anos         6,8 bilhões km       1392 km
Eris                 25,9 horas        557 anos      10,1 bilhões km       2336 km   </a:t>
            </a:r>
            <a:r>
              <a:rPr lang="pt-BR" sz="22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/>
          <p:nvPr/>
        </p:nvPicPr>
        <p:blipFill>
          <a:blip r:embed="rId3" cstate="print"/>
          <a:stretch/>
        </p:blipFill>
        <p:spPr>
          <a:xfrm>
            <a:off x="0" y="802800"/>
            <a:ext cx="9143640" cy="6054840"/>
          </a:xfrm>
          <a:prstGeom prst="rect">
            <a:avLst/>
          </a:prstGeom>
          <a:ln>
            <a:noFill/>
          </a:ln>
        </p:spPr>
      </p:pic>
      <p:sp>
        <p:nvSpPr>
          <p:cNvPr id="181" name="TextShape 1"/>
          <p:cNvSpPr txBox="1"/>
          <p:nvPr/>
        </p:nvSpPr>
        <p:spPr>
          <a:xfrm>
            <a:off x="685800" y="11664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Estrutura do Sistema Solar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39640" y="350100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Cinturão de asteroides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5796000" y="3789000"/>
            <a:ext cx="24318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Cinturão de Edgeworth-Kuiper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6732360" y="5796000"/>
            <a:ext cx="197928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Nuvem de Oort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 flipH="1" flipV="1">
            <a:off x="5219280" y="3644280"/>
            <a:ext cx="935640" cy="28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bg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6"/>
          <p:cNvSpPr/>
          <p:nvPr/>
        </p:nvSpPr>
        <p:spPr>
          <a:xfrm flipH="1">
            <a:off x="1403640" y="4215240"/>
            <a:ext cx="64080" cy="94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bg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432000" y="130356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NO: entre 30 mil e 100 mil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0" y="6542280"/>
            <a:ext cx="91436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http://discovermagazine.com/2004/nov/cover#.UjtJr3-O74w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467640" y="256500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CA: entre 1,5 e 5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0"/>
          <p:cNvSpPr/>
          <p:nvPr/>
        </p:nvSpPr>
        <p:spPr>
          <a:xfrm>
            <a:off x="432000" y="191700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CE-K: entre 30 e 50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89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9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87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Formação do </a:t>
            </a:r>
          </a:p>
          <a:p>
            <a:pPr algn="ctr">
              <a:lnSpc>
                <a:spcPct val="100000"/>
              </a:lnSpc>
            </a:pPr>
            <a:r>
              <a:rPr lang="pt-BR" sz="4400" b="0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Sistema Solar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323528" y="692944"/>
            <a:ext cx="8280720" cy="54723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b="0" strike="noStrike" spc="-1" dirty="0">
                <a:solidFill>
                  <a:srgbClr val="8585E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há </a:t>
            </a:r>
            <a:r>
              <a:rPr lang="pt-BR" sz="28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4,6 bilhões de anos</a:t>
            </a:r>
            <a:endParaRPr lang="pt-BR" sz="28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colapso </a:t>
            </a: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 nuvem de gás e poeira </a:t>
            </a: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formação conjunta de vários </a:t>
            </a:r>
            <a:r>
              <a:rPr lang="pt-BR" sz="2800" b="0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SP’s</a:t>
            </a: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(?)</a:t>
            </a: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Conservação do momento angular</a:t>
            </a:r>
            <a:r>
              <a:rPr lang="pt-BR" sz="2800" b="0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forma de disco</a:t>
            </a: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endParaRPr lang="pt-BR" sz="2800" b="0" strike="noStrike" spc="-1" dirty="0" smtClean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2800" spc="-1" dirty="0" err="1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Poeira+gravidade</a:t>
            </a:r>
            <a:r>
              <a:rPr lang="pt-BR" sz="28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</a:t>
            </a:r>
            <a:r>
              <a:rPr lang="pt-BR" sz="28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acreção</a:t>
            </a:r>
            <a:r>
              <a:rPr lang="pt-BR" sz="28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</a:t>
            </a:r>
            <a:r>
              <a:rPr lang="pt-BR" sz="28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planetesimais</a:t>
            </a:r>
            <a:r>
              <a:rPr lang="pt-BR" sz="28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</a:t>
            </a:r>
            <a:r>
              <a:rPr lang="pt-BR" sz="28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protoplanetas</a:t>
            </a:r>
            <a:endParaRPr lang="pt-BR" sz="2800" b="1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60" algn="just">
              <a:lnSpc>
                <a:spcPct val="100000"/>
              </a:lnSpc>
              <a:buClr>
                <a:srgbClr val="FFC000"/>
              </a:buClr>
            </a:pPr>
            <a:endParaRPr lang="pt-BR" sz="2800" spc="-1" dirty="0" smtClean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" y="45720"/>
            <a:ext cx="6193536" cy="676656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826566" y="692696"/>
            <a:ext cx="3185594" cy="14401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827584" y="2105472"/>
            <a:ext cx="3600400" cy="15395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763688" y="3468551"/>
            <a:ext cx="4968552" cy="16002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483767" y="404664"/>
            <a:ext cx="986017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959932" y="2052580"/>
            <a:ext cx="93610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858232" y="3344526"/>
            <a:ext cx="93610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-252536" y="4734117"/>
            <a:ext cx="4968552" cy="20072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779912" y="5017062"/>
            <a:ext cx="93610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07296" y="6581001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imagem: http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://astronomyonline.org/Exoplanets/ExoplanetDynamics.asp</a:t>
            </a:r>
          </a:p>
        </p:txBody>
      </p:sp>
    </p:spTree>
    <p:extLst>
      <p:ext uri="{BB962C8B-B14F-4D97-AF65-F5344CB8AC3E}">
        <p14:creationId xmlns:p14="http://schemas.microsoft.com/office/powerpoint/2010/main" val="357552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" y="45720"/>
            <a:ext cx="6193536" cy="676656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827584" y="2105472"/>
            <a:ext cx="3600400" cy="15395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763688" y="3468551"/>
            <a:ext cx="4968552" cy="16002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959932" y="2052580"/>
            <a:ext cx="93610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858232" y="3344526"/>
            <a:ext cx="93610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-252536" y="4734117"/>
            <a:ext cx="4968552" cy="20072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779912" y="5017062"/>
            <a:ext cx="93610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07296" y="6581001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imagem: http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://astronomyonline.org/Exoplanets/ExoplanetDynamics.asp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" y="45720"/>
            <a:ext cx="6193536" cy="676656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763688" y="3468551"/>
            <a:ext cx="4968552" cy="16002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858232" y="3344526"/>
            <a:ext cx="93610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-252536" y="4734117"/>
            <a:ext cx="4968552" cy="20072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779912" y="5017062"/>
            <a:ext cx="936104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07296" y="6581001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Fonte da imagem: http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://astronomyonline.org/Exoplanets/ExoplanetDynamics.asp</a:t>
            </a:r>
          </a:p>
        </p:txBody>
      </p:sp>
    </p:spTree>
    <p:extLst>
      <p:ext uri="{BB962C8B-B14F-4D97-AF65-F5344CB8AC3E}">
        <p14:creationId xmlns:p14="http://schemas.microsoft.com/office/powerpoint/2010/main" val="4057696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8029</TotalTime>
  <Words>1035</Words>
  <Application>Microsoft Office PowerPoint</Application>
  <PresentationFormat>Apresentação na tela (4:3)</PresentationFormat>
  <Paragraphs>371</Paragraphs>
  <Slides>34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34</vt:i4>
      </vt:variant>
    </vt:vector>
  </HeadingPairs>
  <TitlesOfParts>
    <vt:vector size="46" baseType="lpstr">
      <vt:lpstr>Arial</vt:lpstr>
      <vt:lpstr>Century Gothic</vt:lpstr>
      <vt:lpstr>Courier New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Planetas anões</vt:lpstr>
      <vt:lpstr>Planetas anões...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subject/>
  <dc:creator>Iagusp</dc:creator>
  <dc:description/>
  <cp:lastModifiedBy>ANDRE</cp:lastModifiedBy>
  <cp:revision>515</cp:revision>
  <cp:lastPrinted>2000-05-01T12:23:36Z</cp:lastPrinted>
  <dcterms:created xsi:type="dcterms:W3CDTF">1995-06-17T23:31:02Z</dcterms:created>
  <dcterms:modified xsi:type="dcterms:W3CDTF">2018-08-24T20:04:30Z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