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24" r:id="rId2"/>
    <p:sldId id="1188" r:id="rId3"/>
    <p:sldId id="1139" r:id="rId4"/>
    <p:sldId id="1189" r:id="rId5"/>
    <p:sldId id="1190" r:id="rId6"/>
    <p:sldId id="1191" r:id="rId7"/>
    <p:sldId id="1192" r:id="rId8"/>
    <p:sldId id="1193" r:id="rId9"/>
    <p:sldId id="1194" r:id="rId10"/>
    <p:sldId id="1195" r:id="rId11"/>
    <p:sldId id="1196" r:id="rId12"/>
    <p:sldId id="1197" r:id="rId13"/>
    <p:sldId id="1198" r:id="rId14"/>
    <p:sldId id="1199" r:id="rId15"/>
    <p:sldId id="1200" r:id="rId16"/>
    <p:sldId id="1201" r:id="rId17"/>
    <p:sldId id="1202" r:id="rId18"/>
    <p:sldId id="1203" r:id="rId19"/>
    <p:sldId id="1173" r:id="rId20"/>
    <p:sldId id="1174" r:id="rId21"/>
    <p:sldId id="1204" r:id="rId2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9FD"/>
    <a:srgbClr val="CCECFF"/>
    <a:srgbClr val="69D8FF"/>
    <a:srgbClr val="FFFFCC"/>
    <a:srgbClr val="00FF00"/>
    <a:srgbClr val="3788FF"/>
    <a:srgbClr val="FDE65D"/>
    <a:srgbClr val="EA8D04"/>
    <a:srgbClr val="FF898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0230" autoAdjust="0"/>
  </p:normalViewPr>
  <p:slideViewPr>
    <p:cSldViewPr>
      <p:cViewPr varScale="1">
        <p:scale>
          <a:sx n="58" d="100"/>
          <a:sy n="58" d="100"/>
        </p:scale>
        <p:origin x="1536" y="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>
      <p:cViewPr>
        <p:scale>
          <a:sx n="66" d="100"/>
          <a:sy n="66" d="100"/>
        </p:scale>
        <p:origin x="-2304" y="28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5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1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7957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230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6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773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7451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4859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59191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154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962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981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153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0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02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462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4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devinin.blogspo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 propriedades</a:t>
            </a: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95145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 brilho das estrelas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4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312" y="591866"/>
            <a:ext cx="5220072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3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192642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rgbClr val="00CC99"/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rgbClr val="00CC99"/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rgbClr val="00CC99"/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177281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271850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365461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581322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45773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16678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964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adaptações; crédito da imagem de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283226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369636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4098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08974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565564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194080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568664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3792422" cy="2880320"/>
          </a:xfrm>
          <a:prstGeom prst="rect">
            <a:avLst/>
          </a:prstGeom>
          <a:noFill/>
        </p:spPr>
      </p:pic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717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A relação entre magnitude e brilho é </a:t>
            </a:r>
            <a:r>
              <a:rPr lang="pt-BR" b="0" u="sng" dirty="0" smtClean="0">
                <a:solidFill>
                  <a:srgbClr val="00CC99"/>
                </a:solidFill>
                <a:latin typeface="Century Gothic" pitchFamily="34" charset="0"/>
              </a:rPr>
              <a:t>inversa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: quanto maior o brilho, menor a magnitude!</a:t>
            </a:r>
            <a:endParaRPr lang="pt-BR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34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56792"/>
            <a:ext cx="7772400" cy="4824536"/>
          </a:xfrm>
        </p:spPr>
        <p:txBody>
          <a:bodyPr/>
          <a:lstStyle/>
          <a:p>
            <a:pPr algn="just"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30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: limite 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dos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maiores telescópios do mundo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de um binóculo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7x50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6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 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limite 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do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olho</a:t>
            </a:r>
            <a:r>
              <a:rPr lang="pt-BR" sz="2400" dirty="0">
                <a:solidFill>
                  <a:srgbClr val="00CC99"/>
                </a:solidFill>
                <a:latin typeface="Century Gothic" pitchFamily="34" charset="0"/>
              </a:rPr>
              <a:t> humano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2,7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</a:t>
            </a:r>
            <a:r>
              <a:rPr lang="el-GR" sz="2400" i="1" dirty="0" smtClean="0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00CC99"/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 (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Pálida</a:t>
            </a:r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00CC99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-1,5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Sirius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Mag.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12,5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Cheia</a:t>
            </a:r>
          </a:p>
          <a:p>
            <a:pPr algn="just">
              <a:lnSpc>
                <a:spcPct val="150000"/>
              </a:lnSpc>
              <a:buClr>
                <a:srgbClr val="00CC99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 smtClean="0">
                <a:solidFill>
                  <a:srgbClr val="00CC99"/>
                </a:solidFill>
                <a:latin typeface="Century Gothic" pitchFamily="34" charset="0"/>
              </a:rPr>
              <a:t>Mag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.-</a:t>
            </a: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26,8</a:t>
            </a:r>
            <a:r>
              <a:rPr lang="pt-BR" sz="2400" b="0" dirty="0" smtClean="0">
                <a:solidFill>
                  <a:srgbClr val="00CC99"/>
                </a:solidFill>
                <a:latin typeface="Century Gothic" pitchFamily="34" charset="0"/>
              </a:rPr>
              <a:t>:...........................................................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6FA0-AE5E-4EEA-87DF-A3250355220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0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4868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484785"/>
            <a:ext cx="2019672" cy="4382616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48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49663" y="29540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701438" y="34038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43136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5247246" y="5877272"/>
            <a:ext cx="275556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rgbClr val="00CC99"/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rgbClr val="00CC99"/>
                </a:solidFill>
                <a:latin typeface="Century Gothic" pitchFamily="34" charset="0"/>
              </a:rPr>
              <a:t>a.l</a:t>
            </a:r>
            <a:r>
              <a:rPr lang="pt-BR" sz="3600" dirty="0">
                <a:solidFill>
                  <a:srgbClr val="00CC99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395535" y="1977802"/>
            <a:ext cx="3097471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defRPr/>
            </a:pP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Magnitude aparente de uma estrela a uma distância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pt-BR" sz="3200" b="0" dirty="0" smtClean="0">
                <a:solidFill>
                  <a:srgbClr val="00CC99"/>
                </a:solidFill>
                <a:latin typeface="Century Gothic" pitchFamily="34" charset="0"/>
              </a:rPr>
              <a:t>, fixa.</a:t>
            </a:r>
            <a:endParaRPr lang="pt-BR" sz="32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135801" y="4725144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18369" y="3734628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62000">
                <a:srgbClr val="69D8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660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,com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34232" y="2187217"/>
              <a:ext cx="3600401" cy="3609373"/>
              <a:chOff x="2734232" y="2187217"/>
              <a:chExt cx="3600401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34232" y="2196190"/>
                <a:ext cx="3600401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6" name="Espaço Reservado para Número de Slid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87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659484" grpId="0"/>
      <p:bldP spid="659485" grpId="0"/>
      <p:bldP spid="659486" grpId="0"/>
      <p:bldP spid="659487" grpId="0"/>
      <p:bldP spid="659488" grpId="0"/>
      <p:bldP spid="659489" grpId="0"/>
      <p:bldP spid="659490" grpId="0"/>
      <p:bldP spid="659491" grpId="0" autoUpdateAnimBg="0"/>
      <p:bldP spid="15377" grpId="0" animBg="1"/>
      <p:bldP spid="15378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 bwMode="auto">
          <a:xfrm>
            <a:off x="1348058" y="3392253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3789040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4077072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278092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2708920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1988840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857367" y="5661248"/>
            <a:ext cx="177773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M</a:t>
            </a:r>
            <a:r>
              <a:rPr lang="pt-BR" sz="3600" baseline="-250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sol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≈ 5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4390701" y="3682307"/>
            <a:ext cx="288032" cy="287952"/>
          </a:xfrm>
          <a:prstGeom prst="ellipse">
            <a:avLst/>
          </a:prstGeom>
          <a:gradFill>
            <a:gsLst>
              <a:gs pos="19000">
                <a:srgbClr val="FFC000"/>
              </a:gs>
              <a:gs pos="11000">
                <a:srgbClr val="FFFF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464369"/>
            <a:ext cx="6084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3226161" y="2564904"/>
            <a:ext cx="2592288" cy="2520280"/>
            <a:chOff x="3226161" y="2564904"/>
            <a:chExt cx="2592288" cy="252028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6557" y="2857707"/>
              <a:ext cx="2017391" cy="1946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Elipse 21"/>
            <p:cNvSpPr/>
            <p:nvPr/>
          </p:nvSpPr>
          <p:spPr bwMode="auto">
            <a:xfrm>
              <a:off x="3226161" y="2564904"/>
              <a:ext cx="2592288" cy="2520280"/>
            </a:xfrm>
            <a:prstGeom prst="ellipse">
              <a:avLst/>
            </a:prstGeom>
            <a:gradFill>
              <a:gsLst>
                <a:gs pos="52000">
                  <a:srgbClr val="FFC000">
                    <a:alpha val="66000"/>
                  </a:srgbClr>
                </a:gs>
                <a:gs pos="39000">
                  <a:srgbClr val="FDE65D">
                    <a:alpha val="74000"/>
                  </a:srgbClr>
                </a:gs>
                <a:gs pos="10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25" name="Subtítulo 2"/>
          <p:cNvSpPr txBox="1">
            <a:spLocks/>
          </p:cNvSpPr>
          <p:nvPr/>
        </p:nvSpPr>
        <p:spPr bwMode="auto">
          <a:xfrm>
            <a:off x="2267312" y="591866"/>
            <a:ext cx="5220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8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kern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kern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O Sol é uma estrela </a:t>
            </a:r>
          </a:p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3600" kern="0" smtClean="0">
                <a:solidFill>
                  <a:schemeClr val="bg1"/>
                </a:solidFill>
                <a:latin typeface="Century Gothic" pitchFamily="34" charset="0"/>
              </a:rPr>
              <a:t>de quinta grandeza”</a:t>
            </a:r>
            <a:endParaRPr lang="pt-BR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5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738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itchFamily="34" charset="0"/>
              </a:rPr>
              <a:t>°C</a:t>
            </a: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itchFamily="34" charset="0"/>
              </a:rPr>
              <a:t>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59632" y="126876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550542" y="1241426"/>
            <a:ext cx="898527" cy="5291139"/>
            <a:chOff x="25" y="926"/>
            <a:chExt cx="566" cy="3333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/>
          <p:nvPr/>
        </p:nvSpPr>
        <p:spPr bwMode="auto">
          <a:xfrm>
            <a:off x="3048195" y="184482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3030095" y="112474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2099373" y="6536376"/>
            <a:ext cx="70091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723504" y="5777114"/>
            <a:ext cx="562100" cy="50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34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1752600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Algumas propriedades:</a:t>
            </a:r>
          </a:p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Distâncias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Brilhos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Cores</a:t>
            </a:r>
          </a:p>
          <a:p>
            <a:pPr marL="1358900" lvl="1" indent="-901700" algn="l">
              <a:buClr>
                <a:schemeClr val="accent1"/>
              </a:buClr>
              <a:buFont typeface="Wingdings" pitchFamily="2" charset="2"/>
              <a:buChar char="v"/>
              <a:tabLst>
                <a:tab pos="444500" algn="l"/>
              </a:tabLst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Tamanhos</a:t>
            </a:r>
          </a:p>
          <a:p>
            <a:pPr lvl="1" algn="l">
              <a:buClr>
                <a:schemeClr val="accent1"/>
              </a:buClr>
              <a:tabLst>
                <a:tab pos="444500" algn="l"/>
              </a:tabLst>
            </a:pPr>
            <a:endParaRPr lang="pt-BR" sz="4000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7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4748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427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287" r="2348"/>
          <a:stretch>
            <a:fillRect/>
          </a:stretch>
        </p:blipFill>
        <p:spPr bwMode="auto">
          <a:xfrm>
            <a:off x="3274008" y="2420888"/>
            <a:ext cx="2522128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pt-BR" cap="none" dirty="0" smtClean="0">
                <a:solidFill>
                  <a:schemeClr val="bg1"/>
                </a:solidFill>
                <a:latin typeface="Century Gothic" pitchFamily="34" charset="0"/>
              </a:rPr>
              <a:t>Vídeo: tamanhos estelares</a:t>
            </a:r>
            <a:endParaRPr lang="pt-BR" cap="none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5496" y="6544005"/>
            <a:ext cx="4499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André Luiz da Silva/CDA/CDCC/USP/</a:t>
            </a:r>
            <a:endParaRPr lang="pt-BR" sz="1200" dirty="0"/>
          </a:p>
        </p:txBody>
      </p: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2067643" y="754276"/>
            <a:ext cx="5292000" cy="5292000"/>
            <a:chOff x="2454172" y="2587564"/>
            <a:chExt cx="1476000" cy="1476000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0000">
                  <a:srgbClr val="FFC000"/>
                </a:gs>
                <a:gs pos="92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97000">
                  <a:srgbClr val="FFC000"/>
                </a:gs>
                <a:gs pos="33000">
                  <a:srgbClr val="F4EE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779264" y="3020011"/>
            <a:ext cx="339845" cy="306328"/>
            <a:chOff x="7236296" y="1412776"/>
            <a:chExt cx="339845" cy="306328"/>
          </a:xfrm>
        </p:grpSpPr>
        <p:grpSp>
          <p:nvGrpSpPr>
            <p:cNvPr id="19" name="Grupo 18"/>
            <p:cNvGrpSpPr/>
            <p:nvPr/>
          </p:nvGrpSpPr>
          <p:grpSpPr>
            <a:xfrm>
              <a:off x="7236296" y="1412776"/>
              <a:ext cx="335219" cy="306328"/>
              <a:chOff x="4647044" y="3356992"/>
              <a:chExt cx="335219" cy="306328"/>
            </a:xfrm>
          </p:grpSpPr>
          <p:sp>
            <p:nvSpPr>
              <p:cNvPr id="16" name="Elipse 15"/>
              <p:cNvSpPr/>
              <p:nvPr/>
            </p:nvSpPr>
            <p:spPr bwMode="auto">
              <a:xfrm>
                <a:off x="4647044" y="3356992"/>
                <a:ext cx="335219" cy="306328"/>
              </a:xfrm>
              <a:prstGeom prst="ellipse">
                <a:avLst/>
              </a:prstGeom>
              <a:gradFill>
                <a:gsLst>
                  <a:gs pos="7000">
                    <a:srgbClr val="FBE4AE"/>
                  </a:gs>
                  <a:gs pos="36000">
                    <a:srgbClr val="FFFFCC"/>
                  </a:gs>
                  <a:gs pos="23000">
                    <a:srgbClr val="FFFFCC"/>
                  </a:gs>
                  <a:gs pos="63000">
                    <a:srgbClr val="FBE4AE"/>
                  </a:gs>
                  <a:gs pos="67000">
                    <a:srgbClr val="BD922A"/>
                  </a:gs>
                  <a:gs pos="70000">
                    <a:srgbClr val="835E17"/>
                  </a:gs>
                  <a:gs pos="25000">
                    <a:srgbClr val="A28949"/>
                  </a:gs>
                  <a:gs pos="85000">
                    <a:srgbClr val="FAE3B7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 bwMode="auto">
              <a:xfrm>
                <a:off x="4704627" y="3556640"/>
                <a:ext cx="63363" cy="45719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Corda 43"/>
            <p:cNvSpPr/>
            <p:nvPr/>
          </p:nvSpPr>
          <p:spPr bwMode="auto">
            <a:xfrm rot="10800000">
              <a:off x="7237861" y="1412776"/>
              <a:ext cx="338280" cy="306328"/>
            </a:xfrm>
            <a:prstGeom prst="chord">
              <a:avLst>
                <a:gd name="adj1" fmla="val 5329930"/>
                <a:gd name="adj2" fmla="val 16236989"/>
              </a:avLst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09492" y="370940"/>
            <a:ext cx="1476000" cy="1476000"/>
            <a:chOff x="2435808" y="2521530"/>
            <a:chExt cx="1476000" cy="1476000"/>
          </a:xfrm>
        </p:grpSpPr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0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51520" y="1712360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Barnard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0,2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6677980" y="3418344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Júpiter: 0,1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7419133" y="5620536"/>
            <a:ext cx="180000" cy="180000"/>
            <a:chOff x="2722538" y="2833796"/>
            <a:chExt cx="180000" cy="180000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2722538" y="2833796"/>
              <a:ext cx="180000" cy="180000"/>
            </a:xfrm>
            <a:prstGeom prst="ellipse">
              <a:avLst/>
            </a:prstGeom>
            <a:gradFill>
              <a:gsLst>
                <a:gs pos="0">
                  <a:srgbClr val="0070C0">
                    <a:alpha val="0"/>
                  </a:srgbClr>
                </a:gs>
                <a:gs pos="2000">
                  <a:schemeClr val="accent6">
                    <a:lumMod val="40000"/>
                    <a:lumOff val="60000"/>
                  </a:schemeClr>
                </a:gs>
                <a:gs pos="6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 bwMode="auto">
            <a:xfrm>
              <a:off x="2793413" y="2906748"/>
              <a:ext cx="36000" cy="36000"/>
            </a:xfrm>
            <a:prstGeom prst="ellipse">
              <a:avLst/>
            </a:prstGeom>
            <a:gradFill>
              <a:gsLst>
                <a:gs pos="17000">
                  <a:schemeClr val="bg1"/>
                </a:gs>
                <a:gs pos="95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173924" y="5836560"/>
            <a:ext cx="271855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Sirius B: 0,01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295752" y="4257208"/>
            <a:ext cx="1044000" cy="1044000"/>
            <a:chOff x="2442606" y="2528328"/>
            <a:chExt cx="1044000" cy="1044000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442606" y="2528328"/>
              <a:ext cx="1044000" cy="1044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13000">
                  <a:srgbClr val="C00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2805103" y="2886248"/>
              <a:ext cx="324000" cy="324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C00000">
                    <a:lumMod val="91000"/>
                    <a:lumOff val="9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5157192"/>
            <a:ext cx="271855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Próxima </a:t>
            </a:r>
          </a:p>
          <a:p>
            <a:pPr defTabSz="762000">
              <a:defRPr/>
            </a:pPr>
            <a:r>
              <a:rPr lang="pt-BR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0,08 R</a:t>
            </a:r>
            <a:r>
              <a:rPr lang="pt-BR" sz="20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52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  <p:bldP spid="51" grpId="0"/>
      <p:bldP spid="6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74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C00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40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579" y="68322"/>
            <a:ext cx="8964488" cy="771623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-luz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295650"/>
            <a:ext cx="603250" cy="32292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775711" y="2819978"/>
            <a:ext cx="166739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 km/s</a:t>
            </a:r>
            <a:endParaRPr lang="en-GB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23528" y="5067128"/>
            <a:ext cx="84524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Distância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percorrida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pela luz </a:t>
            </a:r>
            <a:r>
              <a:rPr lang="en-GB" sz="2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: um </a:t>
            </a:r>
            <a:r>
              <a:rPr lang="en-GB" sz="2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r>
              <a:rPr lang="en-GB" sz="2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-luz </a:t>
            </a:r>
            <a:endParaRPr lang="en-GB" sz="24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251793" y="5628011"/>
            <a:ext cx="372439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9,5 </a:t>
            </a:r>
            <a:r>
              <a:rPr lang="en-GB" sz="2800" dirty="0" err="1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de </a:t>
            </a:r>
            <a:r>
              <a:rPr lang="en-GB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km 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2" name="Espaço Reservado para Número de Slid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12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122337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772816"/>
            <a:ext cx="6840760" cy="126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12976"/>
            <a:ext cx="6840760" cy="1296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661756"/>
            <a:ext cx="6840760" cy="135953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do aglomerado</a:t>
            </a: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Omega </a:t>
            </a:r>
            <a:r>
              <a:rPr lang="pt-BR" sz="3200" b="0" kern="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96136" y="262135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090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2891" y="55974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17 mil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772816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6000">
                  <a:schemeClr val="bg1">
                    <a:lumMod val="0"/>
                    <a:lumOff val="100000"/>
                    <a:alpha val="87000"/>
                  </a:schemeClr>
                </a:gs>
                <a:gs pos="48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12976"/>
            <a:ext cx="1260165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4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70000">
                    <a:schemeClr val="tx1">
                      <a:alpha val="15000"/>
                    </a:schemeClr>
                  </a:gs>
                  <a:gs pos="35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4" y="1514125"/>
                <a:ext cx="929066" cy="915822"/>
              </a:xfrm>
              <a:prstGeom prst="ellipse">
                <a:avLst/>
              </a:prstGeom>
              <a:gradFill>
                <a:gsLst>
                  <a:gs pos="7000">
                    <a:schemeClr val="bg1"/>
                  </a:gs>
                  <a:gs pos="57000">
                    <a:srgbClr val="FF8989"/>
                  </a:gs>
                  <a:gs pos="79000">
                    <a:schemeClr val="tx1">
                      <a:alpha val="0"/>
                    </a:schemeClr>
                  </a:gs>
                  <a:gs pos="65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Omega 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Centauri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: Telescópio Espacial Hubble</a:t>
            </a:r>
            <a:endParaRPr lang="pt-BR" sz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"/>
          </a:blip>
          <a:srcRect l="1890" t="24521" r="7086" b="12738"/>
          <a:stretch>
            <a:fillRect/>
          </a:stretch>
        </p:blipFill>
        <p:spPr bwMode="auto">
          <a:xfrm>
            <a:off x="7457667" y="4669407"/>
            <a:ext cx="1265093" cy="1351249"/>
          </a:xfrm>
          <a:prstGeom prst="rect">
            <a:avLst/>
          </a:prstGeom>
          <a:noFill/>
          <a:ln w="158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953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692696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764704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51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764704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38" y="-24340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Método da paralaxe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Fonte: http://spot.pcc.edu/~aodman/physics%20122/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parallax-pictures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parallax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-lecture.htm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80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45130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052736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191908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4776826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024626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710613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692839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624008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4858563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4905218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019521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136867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76033" y="2832727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254187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p”</a:t>
            </a:r>
            <a:endParaRPr lang="pt-BR" sz="4800" b="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494775" y="4848835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401087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 do slide original: Prof. Roberto </a:t>
            </a:r>
            <a:r>
              <a:rPr lang="pt-BR" sz="1200" dirty="0" err="1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; adaptações: André Luiz da Silva CDA/CDCC/USP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608326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1980611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192651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Estrela de 12 Pontos 2"/>
          <p:cNvSpPr/>
          <p:nvPr/>
        </p:nvSpPr>
        <p:spPr bwMode="auto">
          <a:xfrm>
            <a:off x="4794904" y="2631385"/>
            <a:ext cx="1080000" cy="108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strela de 12 Pontos 66"/>
          <p:cNvSpPr/>
          <p:nvPr/>
        </p:nvSpPr>
        <p:spPr bwMode="auto">
          <a:xfrm>
            <a:off x="4753524" y="134989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strela de 12 Pontos 67"/>
          <p:cNvSpPr/>
          <p:nvPr/>
        </p:nvSpPr>
        <p:spPr bwMode="auto">
          <a:xfrm>
            <a:off x="7146985" y="1153120"/>
            <a:ext cx="720000" cy="720000"/>
          </a:xfrm>
          <a:prstGeom prst="star12">
            <a:avLst>
              <a:gd name="adj" fmla="val 11449"/>
            </a:avLst>
          </a:prstGeom>
          <a:gradFill>
            <a:gsLst>
              <a:gs pos="95000">
                <a:schemeClr val="tx1">
                  <a:alpha val="0"/>
                </a:schemeClr>
              </a:gs>
              <a:gs pos="5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spaço Reservado para Número de Slid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87C77-B3D2-4F25-BA53-DE448FCEF32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805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  <p:bldP spid="72" grpId="0"/>
      <p:bldP spid="54" grpId="0"/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11073</TotalTime>
  <Words>530</Words>
  <Application>Microsoft Office PowerPoint</Application>
  <PresentationFormat>Apresentação na tela (4:3)</PresentationFormat>
  <Paragraphs>145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MS Shell Dlg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O ano-luz</vt:lpstr>
      <vt:lpstr>O ano-luz</vt:lpstr>
      <vt:lpstr>Apresentação do PowerPoint</vt:lpstr>
      <vt:lpstr>Apresentação do PowerPoint</vt:lpstr>
      <vt:lpstr>Apresentação do PowerPoint</vt:lpstr>
      <vt:lpstr>Paralaxe de uma estrela</vt:lpstr>
      <vt:lpstr>O brilho das estrelas</vt:lpstr>
      <vt:lpstr>Apresentação do PowerPoint</vt:lpstr>
      <vt:lpstr>Magnitudes aparentes</vt:lpstr>
      <vt:lpstr>Atenção: cuidado!</vt:lpstr>
      <vt:lpstr>Magnitudes aparentes modernas com exemplos</vt:lpstr>
      <vt:lpstr>Magnitude absoluta</vt:lpstr>
      <vt:lpstr>Apresentação do PowerPoint</vt:lpstr>
      <vt:lpstr>As cores das estrelas</vt:lpstr>
      <vt:lpstr>As cores e as temperaturas</vt:lpstr>
      <vt:lpstr>Apresentação do PowerPoint</vt:lpstr>
      <vt:lpstr>Vídeo: tamanhos estelares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754</cp:revision>
  <cp:lastPrinted>2000-05-01T12:23:36Z</cp:lastPrinted>
  <dcterms:created xsi:type="dcterms:W3CDTF">1995-06-17T23:31:02Z</dcterms:created>
  <dcterms:modified xsi:type="dcterms:W3CDTF">2018-04-12T15:32:55Z</dcterms:modified>
</cp:coreProperties>
</file>