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319" r:id="rId2"/>
    <p:sldId id="1095" r:id="rId3"/>
    <p:sldId id="1096" r:id="rId4"/>
    <p:sldId id="1190" r:id="rId5"/>
    <p:sldId id="1313" r:id="rId6"/>
    <p:sldId id="1321" r:id="rId7"/>
    <p:sldId id="1320" r:id="rId8"/>
    <p:sldId id="1213" r:id="rId9"/>
    <p:sldId id="1322" r:id="rId10"/>
    <p:sldId id="1314" r:id="rId11"/>
    <p:sldId id="1229" r:id="rId12"/>
    <p:sldId id="1239" r:id="rId13"/>
    <p:sldId id="1243" r:id="rId14"/>
    <p:sldId id="1244" r:id="rId15"/>
    <p:sldId id="1250" r:id="rId16"/>
    <p:sldId id="1307" r:id="rId17"/>
    <p:sldId id="1318" r:id="rId18"/>
    <p:sldId id="1280" r:id="rId19"/>
    <p:sldId id="1286" r:id="rId20"/>
    <p:sldId id="1287" r:id="rId21"/>
    <p:sldId id="1290" r:id="rId22"/>
    <p:sldId id="1295" r:id="rId23"/>
    <p:sldId id="1297" r:id="rId24"/>
    <p:sldId id="1285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9D8FF"/>
    <a:srgbClr val="3788FF"/>
    <a:srgbClr val="00FF00"/>
    <a:srgbClr val="C3D9FD"/>
    <a:srgbClr val="FFFFCC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58" d="100"/>
          <a:sy n="58" d="100"/>
        </p:scale>
        <p:origin x="1536" y="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9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9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vidas das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618162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-15498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78000">
                  <a:srgbClr val="CCECFF">
                    <a:alpha val="49000"/>
                  </a:srgbClr>
                </a:gs>
                <a:gs pos="5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rgbClr val="3788FF">
                    <a:alpha val="9000"/>
                  </a:srgbClr>
                </a:gs>
                <a:gs pos="100000">
                  <a:schemeClr val="tx1"/>
                </a:gs>
                <a:gs pos="56000">
                  <a:srgbClr val="69D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16430" y="1378324"/>
              <a:ext cx="1125958" cy="11259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69D8FF"/>
                </a:gs>
                <a:gs pos="87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39752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9512" y="566124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 ou Buraco Negro</a:t>
            </a: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rgbClr val="7030A0"/>
                </a:gs>
                <a:gs pos="36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35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141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180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191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231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264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268" name="Lua 267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ua 268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ua 269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ua 270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ua 272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4" name="Lua 273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5" name="Nuvem 274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50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76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283" name="Nuvem 282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alpha val="18000"/>
                              </a:schemeClr>
                            </a:gs>
                            <a:gs pos="30000">
                              <a:srgbClr val="00FF00"/>
                            </a:gs>
                            <a:gs pos="83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Nuvem 283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57000">
                              <a:srgbClr val="CCECFF"/>
                            </a:gs>
                            <a:gs pos="0">
                              <a:srgbClr val="69D8FF"/>
                            </a:gs>
                            <a:gs pos="100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8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5000">
                            <a:srgbClr val="CCECFF">
                              <a:alpha val="27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0" name="Lua 279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1" name="Lua 280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2" name="Lua 281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7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65" name="Triângulo isósceles 264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6" name="Triângulo isósceles 265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Triângulo isósceles 266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2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261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2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3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3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256" name="Triângulo isósceles 255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7" name="Triângulo isósceles 25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8" name="Triângulo isósceles 257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9" name="Triângulo isósceles 258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60" name="Triângulo isósceles 259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4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251" name="Triângulo isósceles 250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2" name="Triângulo isósceles 251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3" name="Triângulo isósceles 25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4" name="Triângulo isósceles 25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rgbClr val="69D8FF">
                            <a:alpha val="2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5" name="Triângulo isósceles 254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5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246" name="Triângulo isósceles 245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Triângulo isósceles 24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8" name="Triângulo isósceles 247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9" name="Triângulo isósceles 248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0" name="Triângulo isósceles 249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6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241" name="Triângulo isósceles 240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Triângulo isósceles 241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3" name="Triângulo isósceles 24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4" name="Triângulo isósceles 24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45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7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238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rgbClr val="00FF00">
                            <a:alpha val="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9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Triângulo isósceles 239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2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229" name="Triângulo isósceles 2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30" name="Triângulo isósceles 2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93" name="Triângulo isósceles 192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4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6" name="Triângulo isósceles 225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Triângulo isósceles 22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8" name="Triângulo isósceles 22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5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3" name="Triângulo isósceles 222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Triângulo isósceles 223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5" name="Triângulo isósceles 224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6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220" name="Triângulo isósceles 219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Triângulo isósceles 220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2" name="Triângulo isósceles 221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8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7" name="Triângulo isósceles 21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riângulo isósceles 217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9" name="Triângulo isósceles 218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9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4" name="Triângulo isósceles 21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5" name="Triângulo isósceles 21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6" name="Triângulo isósceles 21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0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211" name="Triângulo isósceles 210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Triângulo isósceles 211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3" name="Triângulo isósceles 212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201" name="Triângulo isósceles 200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rgbClr val="00FF00">
                        <a:alpha val="2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Triângulo isósceles 201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0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8" name="Triângulo isósceles 20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Triângulo isósceles 20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0" name="Triângulo isósceles 20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5" name="Triângulo isósceles 20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Triângulo isósceles 205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07" name="Triângulo isósceles 20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181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187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9" name="Triângulo isósceles 188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90" name="Triângulo isósceles 189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8" name="Triângulo isósceles 187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182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183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5" name="Triângulo isósceles 184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86" name="Triângulo isósceles 185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4" name="Triângulo isósceles 183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145" name="Triângulo isósceles 144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51" name="Grupo 15"/>
            <p:cNvGrpSpPr/>
            <p:nvPr/>
          </p:nvGrpSpPr>
          <p:grpSpPr>
            <a:xfrm rot="9900000">
              <a:off x="4086462" y="3394654"/>
              <a:ext cx="571428" cy="1710332"/>
              <a:chOff x="4697898" y="4815192"/>
              <a:chExt cx="861433" cy="2157842"/>
            </a:xfrm>
          </p:grpSpPr>
          <p:sp>
            <p:nvSpPr>
              <p:cNvPr id="178" name="Triângulo isósceles 177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Triângulo isósceles 178"/>
              <p:cNvSpPr/>
              <p:nvPr/>
            </p:nvSpPr>
            <p:spPr bwMode="auto">
              <a:xfrm rot="8100000">
                <a:off x="5151319" y="4909922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75" name="Triângulo isósceles 174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Triângulo isósceles 175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Triângulo isósceles 176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1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73" name="Triângulo isósceles 172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Triângulo isósceles 173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1" name="Grupo 326"/>
            <p:cNvGrpSpPr/>
            <p:nvPr/>
          </p:nvGrpSpPr>
          <p:grpSpPr>
            <a:xfrm rot="6300000">
              <a:off x="4221541" y="3084028"/>
              <a:ext cx="1368555" cy="1368552"/>
              <a:chOff x="3674180" y="4957267"/>
              <a:chExt cx="2063112" cy="1726637"/>
            </a:xfrm>
          </p:grpSpPr>
          <p:sp>
            <p:nvSpPr>
              <p:cNvPr id="171" name="Triângulo isósceles 170"/>
              <p:cNvSpPr/>
              <p:nvPr/>
            </p:nvSpPr>
            <p:spPr bwMode="auto">
              <a:xfrm rot="9794781">
                <a:off x="4643349" y="4957267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2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riângulo isósceles 171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6" name="Triângulo isósceles 165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67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168" name="Triângulo isósceles 167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Triângulo isósceles 168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Triângulo isósceles 169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85" name="Conector reto 284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86" name="Conector reto 285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287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536275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Retângulo 287"/>
          <p:cNvSpPr>
            <a:spLocks noChangeAspect="1"/>
          </p:cNvSpPr>
          <p:nvPr/>
        </p:nvSpPr>
        <p:spPr bwMode="auto">
          <a:xfrm>
            <a:off x="5544000" y="2529472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0"/>
                </a:srgbClr>
              </a:gs>
              <a:gs pos="38000">
                <a:srgbClr val="3788FF">
                  <a:alpha val="73000"/>
                </a:srgbClr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9" name="Retângulo 288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>
            <a:grpSpLocks noChangeAspect="1"/>
          </p:cNvGrpSpPr>
          <p:nvPr/>
        </p:nvGrpSpPr>
        <p:grpSpPr>
          <a:xfrm>
            <a:off x="4957551" y="-52895"/>
            <a:ext cx="4237232" cy="4326735"/>
            <a:chOff x="3171762" y="1120675"/>
            <a:chExt cx="1705377" cy="1741394"/>
          </a:xfrm>
        </p:grpSpPr>
        <p:sp>
          <p:nvSpPr>
            <p:cNvPr id="24" name="Elipse 23"/>
            <p:cNvSpPr/>
            <p:nvPr/>
          </p:nvSpPr>
          <p:spPr bwMode="auto">
            <a:xfrm>
              <a:off x="3171762" y="1120675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63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Orion (M42/M43)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3" y="116632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Massas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1751" y="1095646"/>
            <a:ext cx="8283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planetas: até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12 massas de Júpiter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(0,012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anãs marrons: </a:t>
            </a:r>
          </a:p>
          <a:p>
            <a:pPr algn="just">
              <a:buClr>
                <a:schemeClr val="accent1"/>
              </a:buClr>
            </a:pPr>
            <a:r>
              <a:rPr lang="pt-BR" sz="36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0,012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>
                <a:solidFill>
                  <a:schemeClr val="accent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baseline="-25000" dirty="0" smtClean="0">
              <a:solidFill>
                <a:schemeClr val="accent1"/>
              </a:solidFill>
              <a:cs typeface="Arial"/>
            </a:endParaRPr>
          </a:p>
          <a:p>
            <a:pPr algn="just">
              <a:buClr>
                <a:schemeClr val="accent1"/>
              </a:buClr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estrelas: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 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150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8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40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r>
              <a:rPr lang="pt-BR" sz="4000" baseline="-25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, indo até a fusão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He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11117</TotalTime>
  <Words>589</Words>
  <Application>Microsoft Office PowerPoint</Application>
  <PresentationFormat>Apresentação na tela (4:3)</PresentationFormat>
  <Paragraphs>175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Castellar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Evolução estelar</vt:lpstr>
      <vt:lpstr>Gravidade  x  Calor</vt:lpstr>
      <vt:lpstr>Nebulosa de Orion (M42/M43)</vt:lpstr>
      <vt:lpstr>Apresentação do PowerPoint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Densidade de estrela de nêutrons</vt:lpstr>
      <vt:lpstr>Apresentação do PowerPoint</vt:lpstr>
      <vt:lpstr>Buraco Negro</vt:lpstr>
      <vt:lpstr>nucleossíntese e a origem dos elementos químicos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759</cp:revision>
  <cp:lastPrinted>2000-05-01T12:23:36Z</cp:lastPrinted>
  <dcterms:created xsi:type="dcterms:W3CDTF">1995-06-17T23:31:02Z</dcterms:created>
  <dcterms:modified xsi:type="dcterms:W3CDTF">2018-09-11T15:24:46Z</dcterms:modified>
</cp:coreProperties>
</file>