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1039" r:id="rId2"/>
    <p:sldId id="1135" r:id="rId3"/>
    <p:sldId id="1119" r:id="rId4"/>
    <p:sldId id="1120" r:id="rId5"/>
    <p:sldId id="1178" r:id="rId6"/>
    <p:sldId id="1161" r:id="rId7"/>
    <p:sldId id="1040" r:id="rId8"/>
    <p:sldId id="1164" r:id="rId9"/>
    <p:sldId id="1165" r:id="rId10"/>
    <p:sldId id="1167" r:id="rId11"/>
    <p:sldId id="1168" r:id="rId12"/>
    <p:sldId id="1169" r:id="rId13"/>
    <p:sldId id="1152" r:id="rId14"/>
    <p:sldId id="1127" r:id="rId15"/>
    <p:sldId id="1154" r:id="rId16"/>
    <p:sldId id="1170" r:id="rId17"/>
    <p:sldId id="1171" r:id="rId18"/>
    <p:sldId id="1179" r:id="rId19"/>
    <p:sldId id="1133" r:id="rId20"/>
    <p:sldId id="1138" r:id="rId21"/>
    <p:sldId id="1139" r:id="rId22"/>
    <p:sldId id="1140" r:id="rId23"/>
    <p:sldId id="1172" r:id="rId24"/>
    <p:sldId id="1173" r:id="rId25"/>
    <p:sldId id="1174" r:id="rId26"/>
    <p:sldId id="1175" r:id="rId27"/>
    <p:sldId id="1176" r:id="rId28"/>
    <p:sldId id="1177" r:id="rId29"/>
    <p:sldId id="1144" r:id="rId30"/>
    <p:sldId id="1158" r:id="rId31"/>
    <p:sldId id="1159" r:id="rId32"/>
    <p:sldId id="1160" r:id="rId33"/>
    <p:sldId id="1147" r:id="rId34"/>
    <p:sldId id="1148" r:id="rId35"/>
    <p:sldId id="1149" r:id="rId36"/>
    <p:sldId id="1150" r:id="rId37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EE8800"/>
    <a:srgbClr val="53D2FF"/>
    <a:srgbClr val="00FF00"/>
    <a:srgbClr val="CC6600"/>
    <a:srgbClr val="00CC99"/>
    <a:srgbClr val="143C2B"/>
    <a:srgbClr val="005392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71" autoAdjust="0"/>
  </p:normalViewPr>
  <p:slideViewPr>
    <p:cSldViewPr>
      <p:cViewPr varScale="1">
        <p:scale>
          <a:sx n="61" d="100"/>
          <a:sy n="61" d="100"/>
        </p:scale>
        <p:origin x="1332" y="42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C4B1CD6-53F7-4671-A733-C3A342D041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3B2880E-EC6A-4ED7-8498-4BDFCD845F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url?sa=i&amp;rct=j&amp;q=&amp;esrc=s&amp;source=images&amp;cd=&amp;cad=rja&amp;uact=8&amp;ved=0CAYQjB0&amp;url=http://funny-pictures.picphotos.net/welcome-to-scotland-funny-picture/dailyhaha.com*_pics*welcome-to-scotland.jpg/&amp;ei=RCYTVdPsG8GKyATV2YKoBA&amp;bvm=bv.89217033,d.aWw&amp;psig=AFQjCNFcb3tySQyH5mWB1wtsNRxKVV1E-A&amp;ust=1427404666173035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url?sa=i&amp;rct=j&amp;q=&amp;esrc=s&amp;source=images&amp;cd=&amp;cad=rja&amp;uact=8&amp;ved=0CAYQjB0&amp;url=http://funny-pictures.picphotos.net/welcome-to-scotland-funny-picture/dailyhaha.com*_pics*welcome-to-scotland.jpg/&amp;ei=RCYTVdPsG8GKyATV2YKoBA&amp;bvm=bv.89217033,d.aWw&amp;psig=AFQjCNFcb3tySQyH5mWB1wtsNRxKVV1E-A&amp;ust=1427404666173035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8321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5789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8249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figura: </a:t>
            </a:r>
            <a:r>
              <a:rPr lang="pt-BR" dirty="0" err="1" smtClean="0"/>
              <a:t>Wikipedia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pt-BR" dirty="0" smtClean="0"/>
              <a:t>Fonte da imagem: 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/>
              </a:rPr>
              <a:t>funny-pictures.picphotos.net</a:t>
            </a:r>
            <a:endParaRPr lang="en-US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07626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5512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pt-BR" dirty="0" smtClean="0"/>
              <a:t>Fonte da imagem: 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/>
              </a:rPr>
              <a:t>funny-pictures.picphotos.net</a:t>
            </a:r>
            <a:endParaRPr lang="en-US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 imagem: http://testedos100dias.com.br/toyotaetios/?</a:t>
            </a:r>
            <a:r>
              <a:rPr lang="pt-BR" dirty="0" err="1" smtClean="0"/>
              <a:t>cat</a:t>
            </a:r>
            <a:r>
              <a:rPr lang="pt-BR" dirty="0" smtClean="0"/>
              <a:t>=20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Century Gothic" pitchFamily="34" charset="0"/>
              </a:rPr>
              <a:t>A</a:t>
            </a:r>
            <a:r>
              <a:rPr lang="pt-BR" baseline="0" dirty="0" smtClean="0">
                <a:latin typeface="Century Gothic" pitchFamily="34" charset="0"/>
              </a:rPr>
              <a:t> extensão abarcada no céu por essa figura é de cerca de 40°.</a:t>
            </a:r>
            <a:endParaRPr lang="pt-BR" dirty="0"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4142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DCADA3-68AA-43D8-89B1-6E062523E337}" type="slidenum">
              <a:rPr kumimoji="0" lang="pt-BR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721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7521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6422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7D73F-2765-4B57-AE6B-A82B159AD94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7714B-24FB-422F-BF07-D98BD475C5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011FF-2C1D-4EA9-BEC1-9AD83273BD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0C0FF-BF03-478F-9249-8968140DE1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493BF-6E20-4A31-A7BF-B45AB4DCEE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6B816-6C78-488E-AE2C-6B418D54D2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F9819-4C2D-4B67-995C-4B1CCD5A3C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A3358-D533-4DE3-BB7E-0C918E9F74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989A7-BFA8-41F9-B30C-7A2DEB9A4C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5EF1-8C41-43D4-99BF-3F551ED9A7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AA29B-EE7E-4422-9787-20B6E8AD7A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06ACD8F-111F-433C-9055-4389A16978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synodiccalculator.sw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configurationssimulator.swf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google.com.br/url?sa=i&amp;rct=j&amp;q=&amp;esrc=s&amp;source=images&amp;cd=&amp;cad=rja&amp;uact=8&amp;ved=0CAYQjB0&amp;url=http://funny-pictures.picphotos.net/welcome-to-scotland-funny-picture/dailyhaha.com*_pics*welcome-to-scotland.jpg/&amp;ei=RCYTVdPsG8GKyATV2YKoBA&amp;bvm=bv.89217033,d.aWw&amp;psig=AFQjCNFcb3tySQyH5mWB1wtsNRxKVV1E-A&amp;ust=1427404666173035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graphicleftovers.com/graphic/2496018-funny-jupiter-planet-cartoon-illustration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pl.nasa.gov/edu/pdfs/exoplanets_answers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kepler.swf" TargetMode="Externa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mat.uc.pt/~helios/Mestre/H34bode.htm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testedos100dias.com.br/toyotaetios/?cat=2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ommons.wikimedia.org/wiki/User:Sea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retrograde.swf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024" y="252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Agrupar 1"/>
          <p:cNvGrpSpPr/>
          <p:nvPr/>
        </p:nvGrpSpPr>
        <p:grpSpPr>
          <a:xfrm>
            <a:off x="2893050" y="332656"/>
            <a:ext cx="4055214" cy="1584176"/>
            <a:chOff x="5701362" y="44624"/>
            <a:chExt cx="4055214" cy="1584176"/>
          </a:xfrm>
        </p:grpSpPr>
        <p:pic>
          <p:nvPicPr>
            <p:cNvPr id="10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20272" y="44624"/>
              <a:ext cx="1523820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tângulo 10"/>
            <p:cNvSpPr/>
            <p:nvPr/>
          </p:nvSpPr>
          <p:spPr>
            <a:xfrm>
              <a:off x="5701362" y="1213302"/>
              <a:ext cx="4055214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050" b="1" dirty="0" smtClean="0">
                  <a:solidFill>
                    <a:schemeClr val="bg1"/>
                  </a:solidFill>
                  <a:latin typeface="Century Gothic" pitchFamily="34" charset="0"/>
                </a:rPr>
                <a:t>Centro de Divulgação da Astronomia</a:t>
              </a:r>
            </a:p>
            <a:p>
              <a:pPr algn="ctr"/>
              <a:r>
                <a:rPr lang="pt-BR" sz="1050" b="1" dirty="0" smtClean="0">
                  <a:solidFill>
                    <a:schemeClr val="bg1"/>
                  </a:solidFill>
                  <a:latin typeface="Century Gothic" pitchFamily="34" charset="0"/>
                </a:rPr>
                <a:t>Observatório Dietrich </a:t>
              </a:r>
              <a:r>
                <a:rPr lang="pt-BR" sz="1050" b="1" dirty="0" err="1" smtClean="0">
                  <a:solidFill>
                    <a:schemeClr val="bg1"/>
                  </a:solidFill>
                  <a:latin typeface="Century Gothic" pitchFamily="34" charset="0"/>
                </a:rPr>
                <a:t>Schiel</a:t>
              </a:r>
              <a:endParaRPr lang="pt-BR" sz="1050" b="1" dirty="0" smtClean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12" name="Subtítulo 3"/>
          <p:cNvSpPr txBox="1">
            <a:spLocks/>
          </p:cNvSpPr>
          <p:nvPr/>
        </p:nvSpPr>
        <p:spPr bwMode="auto">
          <a:xfrm>
            <a:off x="539552" y="2492896"/>
            <a:ext cx="82153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itchFamily="2" charset="2"/>
              <a:buNone/>
              <a:tabLst/>
              <a:defRPr/>
            </a:pPr>
            <a:r>
              <a:rPr lang="pt-BR" sz="4400" kern="0" noProof="0" dirty="0" smtClean="0">
                <a:solidFill>
                  <a:srgbClr val="FFC000"/>
                </a:solidFill>
                <a:latin typeface="Century Gothic" pitchFamily="34" charset="0"/>
              </a:rPr>
              <a:t>Planetas: observação,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4400" b="1" i="0" u="none" strike="noStrike" kern="0" cap="none" spc="0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movimentos</a:t>
            </a:r>
            <a:r>
              <a:rPr kumimoji="0" lang="pt-BR" sz="4400" b="1" i="0" u="none" strike="noStrike" kern="0" cap="none" spc="0" normalizeH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e órbitas</a:t>
            </a: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FFC000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FFC000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FFC000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rgbClr val="FFC0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672" y="0"/>
            <a:ext cx="1916832" cy="191683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3"/>
          <p:cNvSpPr>
            <a:spLocks noGrp="1"/>
          </p:cNvSpPr>
          <p:nvPr>
            <p:ph type="ctrTitle"/>
          </p:nvPr>
        </p:nvSpPr>
        <p:spPr>
          <a:xfrm>
            <a:off x="0" y="44624"/>
            <a:ext cx="91440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Elongação</a:t>
            </a:r>
            <a:endParaRPr lang="pt-BR" sz="3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0" y="6391548"/>
            <a:ext cx="35004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Crédito da imagem: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http://astro.unl.edu</a:t>
            </a:r>
          </a:p>
        </p:txBody>
      </p:sp>
      <p:pic>
        <p:nvPicPr>
          <p:cNvPr id="1026" name="Picture 2" descr="C:\Users\ANDRE\Documents\OBSERVATÓRIO\Eventos_no_Observatório\Semana Marciana\SA_oposição_Marte\textos_semana_marciana\Textos_Univ_Nebraska\Elongations_arquivos\elong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7171997" cy="4482498"/>
          </a:xfrm>
          <a:prstGeom prst="rect">
            <a:avLst/>
          </a:prstGeom>
          <a:noFill/>
        </p:spPr>
      </p:pic>
      <p:cxnSp>
        <p:nvCxnSpPr>
          <p:cNvPr id="6" name="Conector de seta reta 5"/>
          <p:cNvCxnSpPr/>
          <p:nvPr/>
        </p:nvCxnSpPr>
        <p:spPr bwMode="auto">
          <a:xfrm flipH="1" flipV="1">
            <a:off x="1804199" y="2321755"/>
            <a:ext cx="761857" cy="2619071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" name="Arco 6"/>
          <p:cNvSpPr/>
          <p:nvPr/>
        </p:nvSpPr>
        <p:spPr bwMode="auto">
          <a:xfrm rot="20578165">
            <a:off x="2011239" y="4468078"/>
            <a:ext cx="1586514" cy="1625929"/>
          </a:xfrm>
          <a:prstGeom prst="arc">
            <a:avLst>
              <a:gd name="adj1" fmla="val 16200000"/>
              <a:gd name="adj2" fmla="val 300437"/>
            </a:avLst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10" name="Conector de seta reta 9"/>
          <p:cNvCxnSpPr/>
          <p:nvPr/>
        </p:nvCxnSpPr>
        <p:spPr bwMode="auto">
          <a:xfrm flipV="1">
            <a:off x="3203848" y="4860693"/>
            <a:ext cx="2920402" cy="418756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398555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/>
          <p:cNvCxnSpPr/>
          <p:nvPr/>
        </p:nvCxnSpPr>
        <p:spPr>
          <a:xfrm flipV="1">
            <a:off x="4716016" y="2924944"/>
            <a:ext cx="1944216" cy="122413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24936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Oposição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(planetas superiores)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Elipse 4"/>
          <p:cNvSpPr>
            <a:spLocks noChangeAspect="1"/>
          </p:cNvSpPr>
          <p:nvPr/>
        </p:nvSpPr>
        <p:spPr>
          <a:xfrm>
            <a:off x="2339752" y="1844824"/>
            <a:ext cx="4680520" cy="468052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>
            <a:spLocks noChangeAspect="1"/>
          </p:cNvSpPr>
          <p:nvPr/>
        </p:nvSpPr>
        <p:spPr>
          <a:xfrm>
            <a:off x="3380169" y="2838633"/>
            <a:ext cx="2691299" cy="2691299"/>
          </a:xfrm>
          <a:prstGeom prst="ellipse">
            <a:avLst/>
          </a:prstGeom>
          <a:noFill/>
          <a:ln>
            <a:solidFill>
              <a:srgbClr val="53D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>
            <a:off x="5576344" y="3190809"/>
            <a:ext cx="512575" cy="5125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>
            <a:spLocks noChangeAspect="1"/>
          </p:cNvSpPr>
          <p:nvPr/>
        </p:nvSpPr>
        <p:spPr>
          <a:xfrm rot="8065015">
            <a:off x="6401384" y="2679736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Grupo 10"/>
          <p:cNvGrpSpPr>
            <a:grpSpLocks noChangeAspect="1"/>
          </p:cNvGrpSpPr>
          <p:nvPr/>
        </p:nvGrpSpPr>
        <p:grpSpPr>
          <a:xfrm>
            <a:off x="3984378" y="3411810"/>
            <a:ext cx="1447733" cy="1433283"/>
            <a:chOff x="4230514" y="2138607"/>
            <a:chExt cx="4721895" cy="4674769"/>
          </a:xfrm>
        </p:grpSpPr>
        <p:sp>
          <p:nvSpPr>
            <p:cNvPr id="13" name="Elipse 12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1" name="Retângulo 8"/>
          <p:cNvSpPr>
            <a:spLocks noChangeArrowheads="1"/>
          </p:cNvSpPr>
          <p:nvPr/>
        </p:nvSpPr>
        <p:spPr bwMode="auto">
          <a:xfrm>
            <a:off x="4283968" y="4644425"/>
            <a:ext cx="9361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Sol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5" name="Retângulo 8"/>
          <p:cNvSpPr>
            <a:spLocks noChangeArrowheads="1"/>
          </p:cNvSpPr>
          <p:nvPr/>
        </p:nvSpPr>
        <p:spPr bwMode="auto">
          <a:xfrm>
            <a:off x="5652120" y="3636313"/>
            <a:ext cx="1296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B0F0"/>
                </a:solidFill>
                <a:latin typeface="Century Gothic" pitchFamily="34" charset="0"/>
              </a:rPr>
              <a:t>Terra</a:t>
            </a:r>
            <a:endParaRPr lang="pt-BR" sz="3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6" name="Retângulo 8"/>
          <p:cNvSpPr>
            <a:spLocks noChangeArrowheads="1"/>
          </p:cNvSpPr>
          <p:nvPr/>
        </p:nvSpPr>
        <p:spPr bwMode="auto">
          <a:xfrm>
            <a:off x="6876256" y="2628201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endParaRPr lang="pt-BR" sz="32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cxnSp>
        <p:nvCxnSpPr>
          <p:cNvPr id="17" name="Conector de seta reta 16"/>
          <p:cNvCxnSpPr/>
          <p:nvPr/>
        </p:nvCxnSpPr>
        <p:spPr bwMode="auto">
          <a:xfrm flipH="1">
            <a:off x="4703478" y="3472092"/>
            <a:ext cx="1099838" cy="677807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8" name="Arco 17"/>
          <p:cNvSpPr/>
          <p:nvPr/>
        </p:nvSpPr>
        <p:spPr bwMode="auto">
          <a:xfrm rot="19720724">
            <a:off x="5361197" y="2942397"/>
            <a:ext cx="901247" cy="929762"/>
          </a:xfrm>
          <a:prstGeom prst="arc">
            <a:avLst>
              <a:gd name="adj1" fmla="val 11005257"/>
              <a:gd name="adj2" fmla="val 21433180"/>
            </a:avLst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cxnSp>
        <p:nvCxnSpPr>
          <p:cNvPr id="19" name="Conector de seta reta 18"/>
          <p:cNvCxnSpPr/>
          <p:nvPr/>
        </p:nvCxnSpPr>
        <p:spPr bwMode="auto">
          <a:xfrm flipV="1">
            <a:off x="5868144" y="2906257"/>
            <a:ext cx="858771" cy="522743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8" name="Retângulo 8"/>
          <p:cNvSpPr>
            <a:spLocks noChangeArrowheads="1"/>
          </p:cNvSpPr>
          <p:nvPr/>
        </p:nvSpPr>
        <p:spPr bwMode="auto">
          <a:xfrm>
            <a:off x="1763688" y="2196153"/>
            <a:ext cx="38164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0000"/>
                </a:solidFill>
                <a:latin typeface="Century Gothic" pitchFamily="34" charset="0"/>
              </a:rPr>
              <a:t>Elongação = 180°</a:t>
            </a:r>
            <a:endParaRPr lang="pt-BR" sz="32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0" name="Triângulo isósceles 19"/>
          <p:cNvSpPr/>
          <p:nvPr/>
        </p:nvSpPr>
        <p:spPr bwMode="auto">
          <a:xfrm rot="10457348">
            <a:off x="2257412" y="4221088"/>
            <a:ext cx="216024" cy="432048"/>
          </a:xfrm>
          <a:prstGeom prst="triangle">
            <a:avLst/>
          </a:prstGeom>
          <a:solidFill>
            <a:srgbClr val="00FF0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Triângulo isósceles 20"/>
          <p:cNvSpPr/>
          <p:nvPr/>
        </p:nvSpPr>
        <p:spPr bwMode="auto">
          <a:xfrm rot="10486454">
            <a:off x="3324785" y="4142949"/>
            <a:ext cx="154538" cy="356400"/>
          </a:xfrm>
          <a:prstGeom prst="triangle">
            <a:avLst/>
          </a:prstGeom>
          <a:solidFill>
            <a:srgbClr val="53D2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2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6929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8" grpId="0" animBg="1"/>
      <p:bldP spid="28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Máximas elongações </a:t>
            </a: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(planetas inferiores)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Elipse 4"/>
          <p:cNvSpPr>
            <a:spLocks noChangeAspect="1"/>
          </p:cNvSpPr>
          <p:nvPr/>
        </p:nvSpPr>
        <p:spPr>
          <a:xfrm>
            <a:off x="2339752" y="1844824"/>
            <a:ext cx="4680520" cy="4680520"/>
          </a:xfrm>
          <a:prstGeom prst="ellipse">
            <a:avLst/>
          </a:prstGeom>
          <a:noFill/>
          <a:ln>
            <a:solidFill>
              <a:srgbClr val="53D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>
            <a:spLocks noChangeAspect="1"/>
          </p:cNvSpPr>
          <p:nvPr/>
        </p:nvSpPr>
        <p:spPr>
          <a:xfrm>
            <a:off x="3392869" y="2825933"/>
            <a:ext cx="2691299" cy="2691299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>
            <a:spLocks noChangeAspect="1"/>
          </p:cNvSpPr>
          <p:nvPr/>
        </p:nvSpPr>
        <p:spPr>
          <a:xfrm rot="8065015">
            <a:off x="6372200" y="2708920"/>
            <a:ext cx="512575" cy="5125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Grupo 10"/>
          <p:cNvGrpSpPr>
            <a:grpSpLocks noChangeAspect="1"/>
          </p:cNvGrpSpPr>
          <p:nvPr/>
        </p:nvGrpSpPr>
        <p:grpSpPr>
          <a:xfrm>
            <a:off x="4008128" y="3423685"/>
            <a:ext cx="1447733" cy="1433283"/>
            <a:chOff x="4230514" y="2138607"/>
            <a:chExt cx="4721895" cy="4674769"/>
          </a:xfrm>
        </p:grpSpPr>
        <p:sp>
          <p:nvSpPr>
            <p:cNvPr id="13" name="Elipse 12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28" name="Retângulo 8"/>
          <p:cNvSpPr>
            <a:spLocks noChangeArrowheads="1"/>
          </p:cNvSpPr>
          <p:nvPr/>
        </p:nvSpPr>
        <p:spPr bwMode="auto">
          <a:xfrm>
            <a:off x="1403648" y="1916832"/>
            <a:ext cx="6120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0000"/>
                </a:solidFill>
                <a:latin typeface="Century Gothic" pitchFamily="34" charset="0"/>
              </a:rPr>
              <a:t>Máxima elongação oeste</a:t>
            </a:r>
            <a:endParaRPr lang="pt-BR" sz="32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9" name="Retângulo 8"/>
          <p:cNvSpPr>
            <a:spLocks noChangeArrowheads="1"/>
          </p:cNvSpPr>
          <p:nvPr/>
        </p:nvSpPr>
        <p:spPr bwMode="auto">
          <a:xfrm>
            <a:off x="3347864" y="4869160"/>
            <a:ext cx="6120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0000"/>
                </a:solidFill>
                <a:latin typeface="Century Gothic" pitchFamily="34" charset="0"/>
              </a:rPr>
              <a:t>Máxima elongação leste</a:t>
            </a:r>
            <a:endParaRPr lang="pt-BR" sz="32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7" name="Elipse 26"/>
          <p:cNvSpPr>
            <a:spLocks noChangeAspect="1"/>
          </p:cNvSpPr>
          <p:nvPr/>
        </p:nvSpPr>
        <p:spPr>
          <a:xfrm>
            <a:off x="4499992" y="2564904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FF00"/>
              </a:solidFill>
            </a:endParaRPr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>
            <a:off x="5727184" y="4365104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8"/>
          <p:cNvSpPr>
            <a:spLocks noChangeArrowheads="1"/>
          </p:cNvSpPr>
          <p:nvPr/>
        </p:nvSpPr>
        <p:spPr bwMode="auto">
          <a:xfrm>
            <a:off x="3491880" y="3852337"/>
            <a:ext cx="9361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Sol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0" name="Retângulo 8"/>
          <p:cNvSpPr>
            <a:spLocks noChangeArrowheads="1"/>
          </p:cNvSpPr>
          <p:nvPr/>
        </p:nvSpPr>
        <p:spPr bwMode="auto">
          <a:xfrm>
            <a:off x="6876256" y="2636912"/>
            <a:ext cx="1296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B0F0"/>
                </a:solidFill>
                <a:latin typeface="Century Gothic" pitchFamily="34" charset="0"/>
              </a:rPr>
              <a:t>Terra</a:t>
            </a:r>
            <a:endParaRPr lang="pt-BR" sz="3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1" name="Retângulo 8"/>
          <p:cNvSpPr>
            <a:spLocks noChangeArrowheads="1"/>
          </p:cNvSpPr>
          <p:nvPr/>
        </p:nvSpPr>
        <p:spPr bwMode="auto">
          <a:xfrm>
            <a:off x="6228184" y="4293096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endParaRPr lang="pt-BR" sz="32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42" name="Retângulo 8"/>
          <p:cNvSpPr>
            <a:spLocks noChangeArrowheads="1"/>
          </p:cNvSpPr>
          <p:nvPr/>
        </p:nvSpPr>
        <p:spPr bwMode="auto">
          <a:xfrm>
            <a:off x="2699792" y="2852936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endParaRPr lang="pt-BR" sz="32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23" name="Triângulo isósceles 22"/>
          <p:cNvSpPr/>
          <p:nvPr/>
        </p:nvSpPr>
        <p:spPr bwMode="auto">
          <a:xfrm rot="10457348">
            <a:off x="2257412" y="4221088"/>
            <a:ext cx="216024" cy="432048"/>
          </a:xfrm>
          <a:prstGeom prst="triangle">
            <a:avLst/>
          </a:prstGeom>
          <a:solidFill>
            <a:srgbClr val="53D2FF"/>
          </a:solidFill>
          <a:ln w="12700" cap="flat" cmpd="sng" algn="ctr">
            <a:solidFill>
              <a:srgbClr val="53D2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25" name="Conector de seta reta 24"/>
          <p:cNvCxnSpPr/>
          <p:nvPr/>
        </p:nvCxnSpPr>
        <p:spPr bwMode="auto">
          <a:xfrm flipH="1">
            <a:off x="4737348" y="2957286"/>
            <a:ext cx="1892052" cy="1191794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6" name="Arco 25"/>
          <p:cNvSpPr/>
          <p:nvPr/>
        </p:nvSpPr>
        <p:spPr bwMode="auto">
          <a:xfrm rot="15382871">
            <a:off x="5669180" y="2628383"/>
            <a:ext cx="901247" cy="956384"/>
          </a:xfrm>
          <a:prstGeom prst="arc">
            <a:avLst>
              <a:gd name="adj1" fmla="val 14339439"/>
              <a:gd name="adj2" fmla="val 18368813"/>
            </a:avLst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32" name="Conector de seta reta 31"/>
          <p:cNvCxnSpPr/>
          <p:nvPr/>
        </p:nvCxnSpPr>
        <p:spPr bwMode="auto">
          <a:xfrm flipH="1" flipV="1">
            <a:off x="4728120" y="2817543"/>
            <a:ext cx="1901280" cy="1470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47" name="Conector de seta reta 46"/>
          <p:cNvCxnSpPr/>
          <p:nvPr/>
        </p:nvCxnSpPr>
        <p:spPr bwMode="auto">
          <a:xfrm flipH="1">
            <a:off x="5994401" y="2968171"/>
            <a:ext cx="642256" cy="1663096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0" name="Arco 49"/>
          <p:cNvSpPr/>
          <p:nvPr/>
        </p:nvSpPr>
        <p:spPr bwMode="auto">
          <a:xfrm rot="12962267">
            <a:off x="5817274" y="2875732"/>
            <a:ext cx="901247" cy="935154"/>
          </a:xfrm>
          <a:prstGeom prst="arc">
            <a:avLst>
              <a:gd name="adj1" fmla="val 14121799"/>
              <a:gd name="adj2" fmla="val 18168665"/>
            </a:avLst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" name="Triângulo isósceles 23"/>
          <p:cNvSpPr/>
          <p:nvPr/>
        </p:nvSpPr>
        <p:spPr bwMode="auto">
          <a:xfrm rot="10486454">
            <a:off x="3337485" y="4142949"/>
            <a:ext cx="154538" cy="356400"/>
          </a:xfrm>
          <a:prstGeom prst="triangle">
            <a:avLst/>
          </a:prstGeom>
          <a:solidFill>
            <a:srgbClr val="00FF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0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4775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7" grpId="0" animBg="1"/>
      <p:bldP spid="27" grpId="1" animBg="1"/>
      <p:bldP spid="27" grpId="2" animBg="1"/>
      <p:bldP spid="8" grpId="0" animBg="1"/>
      <p:bldP spid="41" grpId="0"/>
      <p:bldP spid="42" grpId="0"/>
      <p:bldP spid="42" grpId="1"/>
      <p:bldP spid="26" grpId="0" animBg="1"/>
      <p:bldP spid="26" grpId="1" animBg="1"/>
      <p:bldP spid="50" grpId="0" animBg="1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/>
          <p:cNvCxnSpPr/>
          <p:nvPr/>
        </p:nvCxnSpPr>
        <p:spPr>
          <a:xfrm flipV="1">
            <a:off x="4716016" y="2924944"/>
            <a:ext cx="1944216" cy="122413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24936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Conjunção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(de planeta superior)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Elipse 4"/>
          <p:cNvSpPr>
            <a:spLocks noChangeAspect="1"/>
          </p:cNvSpPr>
          <p:nvPr/>
        </p:nvSpPr>
        <p:spPr>
          <a:xfrm>
            <a:off x="2339752" y="1844824"/>
            <a:ext cx="4680520" cy="468052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>
            <a:spLocks noChangeAspect="1"/>
          </p:cNvSpPr>
          <p:nvPr/>
        </p:nvSpPr>
        <p:spPr>
          <a:xfrm>
            <a:off x="3380169" y="2838633"/>
            <a:ext cx="2691299" cy="2691299"/>
          </a:xfrm>
          <a:prstGeom prst="ellipse">
            <a:avLst/>
          </a:prstGeom>
          <a:noFill/>
          <a:ln>
            <a:solidFill>
              <a:srgbClr val="53D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>
            <a:off x="5576344" y="3190809"/>
            <a:ext cx="512575" cy="5125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>
            <a:spLocks noChangeAspect="1"/>
          </p:cNvSpPr>
          <p:nvPr/>
        </p:nvSpPr>
        <p:spPr>
          <a:xfrm rot="8065015">
            <a:off x="2399254" y="5105610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Grupo 10"/>
          <p:cNvGrpSpPr>
            <a:grpSpLocks noChangeAspect="1"/>
          </p:cNvGrpSpPr>
          <p:nvPr/>
        </p:nvGrpSpPr>
        <p:grpSpPr>
          <a:xfrm>
            <a:off x="3984378" y="3411810"/>
            <a:ext cx="1447733" cy="1433283"/>
            <a:chOff x="4230514" y="2138607"/>
            <a:chExt cx="4721895" cy="4674769"/>
          </a:xfrm>
        </p:grpSpPr>
        <p:sp>
          <p:nvSpPr>
            <p:cNvPr id="13" name="Elipse 12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1" name="Retângulo 8"/>
          <p:cNvSpPr>
            <a:spLocks noChangeArrowheads="1"/>
          </p:cNvSpPr>
          <p:nvPr/>
        </p:nvSpPr>
        <p:spPr bwMode="auto">
          <a:xfrm>
            <a:off x="4283968" y="4644425"/>
            <a:ext cx="9361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Sol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5" name="Retângulo 8"/>
          <p:cNvSpPr>
            <a:spLocks noChangeArrowheads="1"/>
          </p:cNvSpPr>
          <p:nvPr/>
        </p:nvSpPr>
        <p:spPr bwMode="auto">
          <a:xfrm>
            <a:off x="5652120" y="3636313"/>
            <a:ext cx="1296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B0F0"/>
                </a:solidFill>
                <a:latin typeface="Century Gothic" pitchFamily="34" charset="0"/>
              </a:rPr>
              <a:t>Terra</a:t>
            </a:r>
            <a:endParaRPr lang="pt-BR" sz="3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6" name="Retângulo 8"/>
          <p:cNvSpPr>
            <a:spLocks noChangeArrowheads="1"/>
          </p:cNvSpPr>
          <p:nvPr/>
        </p:nvSpPr>
        <p:spPr bwMode="auto">
          <a:xfrm>
            <a:off x="539552" y="5517232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endParaRPr lang="pt-BR" sz="32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cxnSp>
        <p:nvCxnSpPr>
          <p:cNvPr id="17" name="Conector de seta reta 16"/>
          <p:cNvCxnSpPr/>
          <p:nvPr/>
        </p:nvCxnSpPr>
        <p:spPr bwMode="auto">
          <a:xfrm flipH="1">
            <a:off x="4703478" y="3438939"/>
            <a:ext cx="1150670" cy="71096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" name="Conector de seta reta 18"/>
          <p:cNvCxnSpPr/>
          <p:nvPr/>
        </p:nvCxnSpPr>
        <p:spPr bwMode="auto">
          <a:xfrm flipH="1">
            <a:off x="2633870" y="3429000"/>
            <a:ext cx="3234274" cy="193813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8" name="Retângulo 8"/>
          <p:cNvSpPr>
            <a:spLocks noChangeArrowheads="1"/>
          </p:cNvSpPr>
          <p:nvPr/>
        </p:nvSpPr>
        <p:spPr bwMode="auto">
          <a:xfrm>
            <a:off x="2843808" y="2268161"/>
            <a:ext cx="38164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FF00"/>
                </a:solidFill>
                <a:latin typeface="Century Gothic" pitchFamily="34" charset="0"/>
              </a:rPr>
              <a:t>Elongação = 0°</a:t>
            </a:r>
            <a:endParaRPr lang="pt-BR" sz="32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20" name="Triângulo isósceles 19"/>
          <p:cNvSpPr/>
          <p:nvPr/>
        </p:nvSpPr>
        <p:spPr bwMode="auto">
          <a:xfrm rot="10457348">
            <a:off x="2257412" y="4221088"/>
            <a:ext cx="216024" cy="432048"/>
          </a:xfrm>
          <a:prstGeom prst="triangle">
            <a:avLst/>
          </a:prstGeom>
          <a:solidFill>
            <a:srgbClr val="00FF00"/>
          </a:solidFill>
          <a:ln w="12700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Triângulo isósceles 20"/>
          <p:cNvSpPr/>
          <p:nvPr/>
        </p:nvSpPr>
        <p:spPr bwMode="auto">
          <a:xfrm rot="10486454">
            <a:off x="3324785" y="4142949"/>
            <a:ext cx="154538" cy="356400"/>
          </a:xfrm>
          <a:prstGeom prst="triangle">
            <a:avLst/>
          </a:prstGeom>
          <a:solidFill>
            <a:srgbClr val="53D2FF"/>
          </a:solidFill>
          <a:ln w="12700" cap="flat" cmpd="sng" algn="ctr">
            <a:solidFill>
              <a:srgbClr val="53D2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2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28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Conjunções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(de planeta inferior)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Elipse 4"/>
          <p:cNvSpPr>
            <a:spLocks noChangeAspect="1"/>
          </p:cNvSpPr>
          <p:nvPr/>
        </p:nvSpPr>
        <p:spPr>
          <a:xfrm>
            <a:off x="2339752" y="1844824"/>
            <a:ext cx="4680520" cy="4680520"/>
          </a:xfrm>
          <a:prstGeom prst="ellipse">
            <a:avLst/>
          </a:prstGeom>
          <a:noFill/>
          <a:ln>
            <a:solidFill>
              <a:srgbClr val="53D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>
            <a:spLocks noChangeAspect="1"/>
          </p:cNvSpPr>
          <p:nvPr/>
        </p:nvSpPr>
        <p:spPr>
          <a:xfrm>
            <a:off x="3392869" y="2825933"/>
            <a:ext cx="2691299" cy="2691299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>
            <a:spLocks noChangeAspect="1"/>
          </p:cNvSpPr>
          <p:nvPr/>
        </p:nvSpPr>
        <p:spPr>
          <a:xfrm rot="8065015">
            <a:off x="6372200" y="2708920"/>
            <a:ext cx="512575" cy="5125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Grupo 10"/>
          <p:cNvGrpSpPr>
            <a:grpSpLocks noChangeAspect="1"/>
          </p:cNvGrpSpPr>
          <p:nvPr/>
        </p:nvGrpSpPr>
        <p:grpSpPr>
          <a:xfrm>
            <a:off x="4001689" y="3417246"/>
            <a:ext cx="1447733" cy="1433283"/>
            <a:chOff x="4230514" y="2138607"/>
            <a:chExt cx="4721895" cy="4674769"/>
          </a:xfrm>
        </p:grpSpPr>
        <p:sp>
          <p:nvSpPr>
            <p:cNvPr id="13" name="Elipse 12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28" name="Retângulo 8"/>
          <p:cNvSpPr>
            <a:spLocks noChangeArrowheads="1"/>
          </p:cNvSpPr>
          <p:nvPr/>
        </p:nvSpPr>
        <p:spPr bwMode="auto">
          <a:xfrm>
            <a:off x="467544" y="5796553"/>
            <a:ext cx="42484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Conjunção Superior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9" name="Retângulo 8"/>
          <p:cNvSpPr>
            <a:spLocks noChangeArrowheads="1"/>
          </p:cNvSpPr>
          <p:nvPr/>
        </p:nvSpPr>
        <p:spPr bwMode="auto">
          <a:xfrm>
            <a:off x="3563888" y="1844824"/>
            <a:ext cx="40324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Conjunção Inferior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7" name="Elipse 26"/>
          <p:cNvSpPr>
            <a:spLocks noChangeAspect="1"/>
          </p:cNvSpPr>
          <p:nvPr/>
        </p:nvSpPr>
        <p:spPr>
          <a:xfrm>
            <a:off x="3341028" y="4610838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FF00"/>
              </a:solidFill>
            </a:endParaRPr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>
            <a:off x="5624314" y="3206864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8"/>
          <p:cNvSpPr>
            <a:spLocks noChangeArrowheads="1"/>
          </p:cNvSpPr>
          <p:nvPr/>
        </p:nvSpPr>
        <p:spPr bwMode="auto">
          <a:xfrm>
            <a:off x="3491880" y="3852337"/>
            <a:ext cx="9361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Sol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0" name="Retângulo 8"/>
          <p:cNvSpPr>
            <a:spLocks noChangeArrowheads="1"/>
          </p:cNvSpPr>
          <p:nvPr/>
        </p:nvSpPr>
        <p:spPr bwMode="auto">
          <a:xfrm>
            <a:off x="6876256" y="2636912"/>
            <a:ext cx="1296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B0F0"/>
                </a:solidFill>
                <a:latin typeface="Century Gothic" pitchFamily="34" charset="0"/>
              </a:rPr>
              <a:t>Terra</a:t>
            </a:r>
            <a:endParaRPr lang="pt-BR" sz="3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1" name="Retângulo 8"/>
          <p:cNvSpPr>
            <a:spLocks noChangeArrowheads="1"/>
          </p:cNvSpPr>
          <p:nvPr/>
        </p:nvSpPr>
        <p:spPr bwMode="auto">
          <a:xfrm>
            <a:off x="6012160" y="3501008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endParaRPr lang="pt-BR" sz="32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42" name="Retângulo 8"/>
          <p:cNvSpPr>
            <a:spLocks noChangeArrowheads="1"/>
          </p:cNvSpPr>
          <p:nvPr/>
        </p:nvSpPr>
        <p:spPr bwMode="auto">
          <a:xfrm>
            <a:off x="2601144" y="5109567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endParaRPr lang="pt-BR" sz="32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23" name="Triângulo isósceles 22"/>
          <p:cNvSpPr/>
          <p:nvPr/>
        </p:nvSpPr>
        <p:spPr bwMode="auto">
          <a:xfrm rot="10457348">
            <a:off x="2257412" y="4221088"/>
            <a:ext cx="216024" cy="432048"/>
          </a:xfrm>
          <a:prstGeom prst="triangle">
            <a:avLst/>
          </a:prstGeom>
          <a:solidFill>
            <a:srgbClr val="53D2FF"/>
          </a:solidFill>
          <a:ln w="12700" cap="flat" cmpd="sng" algn="ctr">
            <a:solidFill>
              <a:srgbClr val="53D2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25" name="Conector de seta reta 24"/>
          <p:cNvCxnSpPr/>
          <p:nvPr/>
        </p:nvCxnSpPr>
        <p:spPr bwMode="auto">
          <a:xfrm flipH="1">
            <a:off x="4725555" y="2965207"/>
            <a:ext cx="1921351" cy="1206375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2" name="Conector de seta reta 31"/>
          <p:cNvCxnSpPr/>
          <p:nvPr/>
        </p:nvCxnSpPr>
        <p:spPr bwMode="auto">
          <a:xfrm flipH="1">
            <a:off x="3597315" y="2965207"/>
            <a:ext cx="3049591" cy="1901918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4" name="Triângulo isósceles 23"/>
          <p:cNvSpPr/>
          <p:nvPr/>
        </p:nvSpPr>
        <p:spPr bwMode="auto">
          <a:xfrm rot="10486454">
            <a:off x="3337485" y="4142949"/>
            <a:ext cx="154538" cy="356400"/>
          </a:xfrm>
          <a:prstGeom prst="triangle">
            <a:avLst/>
          </a:prstGeom>
          <a:solidFill>
            <a:srgbClr val="00FF00"/>
          </a:solidFill>
          <a:ln w="12700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0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4" name="Retângulo 8"/>
          <p:cNvSpPr>
            <a:spLocks noChangeArrowheads="1"/>
          </p:cNvSpPr>
          <p:nvPr/>
        </p:nvSpPr>
        <p:spPr bwMode="auto">
          <a:xfrm>
            <a:off x="144016" y="1556792"/>
            <a:ext cx="33478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FF00"/>
                </a:solidFill>
                <a:latin typeface="Century Gothic" pitchFamily="34" charset="0"/>
              </a:rPr>
              <a:t>Elongação = 0°</a:t>
            </a:r>
            <a:endParaRPr lang="pt-BR" sz="32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cxnSp>
        <p:nvCxnSpPr>
          <p:cNvPr id="47" name="Conector de seta reta 46"/>
          <p:cNvCxnSpPr/>
          <p:nvPr/>
        </p:nvCxnSpPr>
        <p:spPr bwMode="auto">
          <a:xfrm flipH="1">
            <a:off x="5807220" y="2976783"/>
            <a:ext cx="820076" cy="502057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7" grpId="0" animBg="1"/>
      <p:bldP spid="27" grpId="1" animBg="1"/>
      <p:bldP spid="27" grpId="2" animBg="1"/>
      <p:bldP spid="8" grpId="0" animBg="1"/>
      <p:bldP spid="41" grpId="0"/>
      <p:bldP spid="42" grpId="0"/>
      <p:bldP spid="42" grpId="1"/>
      <p:bldP spid="30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Quadraturas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(planetas superiores)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Elipse 4"/>
          <p:cNvSpPr>
            <a:spLocks noChangeAspect="1"/>
          </p:cNvSpPr>
          <p:nvPr/>
        </p:nvSpPr>
        <p:spPr>
          <a:xfrm>
            <a:off x="2339752" y="1844824"/>
            <a:ext cx="4680520" cy="468052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>
            <a:spLocks noChangeAspect="1"/>
          </p:cNvSpPr>
          <p:nvPr/>
        </p:nvSpPr>
        <p:spPr>
          <a:xfrm>
            <a:off x="3392869" y="2825933"/>
            <a:ext cx="2691299" cy="2691299"/>
          </a:xfrm>
          <a:prstGeom prst="ellipse">
            <a:avLst/>
          </a:prstGeom>
          <a:noFill/>
          <a:ln>
            <a:solidFill>
              <a:srgbClr val="53D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>
            <a:spLocks noChangeAspect="1"/>
          </p:cNvSpPr>
          <p:nvPr/>
        </p:nvSpPr>
        <p:spPr>
          <a:xfrm rot="8065015">
            <a:off x="6315273" y="2624743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Grupo 10"/>
          <p:cNvGrpSpPr>
            <a:grpSpLocks noChangeAspect="1"/>
          </p:cNvGrpSpPr>
          <p:nvPr/>
        </p:nvGrpSpPr>
        <p:grpSpPr>
          <a:xfrm>
            <a:off x="4008128" y="3423685"/>
            <a:ext cx="1447733" cy="1433283"/>
            <a:chOff x="4230514" y="2138607"/>
            <a:chExt cx="4721895" cy="4674769"/>
          </a:xfrm>
        </p:grpSpPr>
        <p:sp>
          <p:nvSpPr>
            <p:cNvPr id="13" name="Elipse 12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28" name="Retângulo 8"/>
          <p:cNvSpPr>
            <a:spLocks noChangeArrowheads="1"/>
          </p:cNvSpPr>
          <p:nvPr/>
        </p:nvSpPr>
        <p:spPr bwMode="auto">
          <a:xfrm>
            <a:off x="35496" y="5076473"/>
            <a:ext cx="37444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Quadratura </a:t>
            </a:r>
          </a:p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Oeste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9" name="Retângulo 8"/>
          <p:cNvSpPr>
            <a:spLocks noChangeArrowheads="1"/>
          </p:cNvSpPr>
          <p:nvPr/>
        </p:nvSpPr>
        <p:spPr bwMode="auto">
          <a:xfrm>
            <a:off x="5508104" y="5076473"/>
            <a:ext cx="37444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Quadratura </a:t>
            </a:r>
          </a:p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Leste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7" name="Elipse 26"/>
          <p:cNvSpPr>
            <a:spLocks noChangeAspect="1"/>
          </p:cNvSpPr>
          <p:nvPr/>
        </p:nvSpPr>
        <p:spPr>
          <a:xfrm>
            <a:off x="4499992" y="2603004"/>
            <a:ext cx="512575" cy="512575"/>
          </a:xfrm>
          <a:prstGeom prst="ellipse">
            <a:avLst/>
          </a:prstGeom>
          <a:solidFill>
            <a:srgbClr val="53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FF00"/>
              </a:solidFill>
            </a:endParaRPr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>
            <a:off x="2515374" y="2606427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8"/>
          <p:cNvSpPr>
            <a:spLocks noChangeArrowheads="1"/>
          </p:cNvSpPr>
          <p:nvPr/>
        </p:nvSpPr>
        <p:spPr bwMode="auto">
          <a:xfrm>
            <a:off x="3491880" y="3852337"/>
            <a:ext cx="9361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Sol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0" name="Retângulo 8"/>
          <p:cNvSpPr>
            <a:spLocks noChangeArrowheads="1"/>
          </p:cNvSpPr>
          <p:nvPr/>
        </p:nvSpPr>
        <p:spPr bwMode="auto">
          <a:xfrm>
            <a:off x="6876256" y="2636912"/>
            <a:ext cx="1800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endParaRPr lang="pt-BR" sz="32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41" name="Retângulo 8"/>
          <p:cNvSpPr>
            <a:spLocks noChangeArrowheads="1"/>
          </p:cNvSpPr>
          <p:nvPr/>
        </p:nvSpPr>
        <p:spPr bwMode="auto">
          <a:xfrm>
            <a:off x="3923928" y="2060848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53D2FF"/>
                </a:solidFill>
                <a:latin typeface="Century Gothic" pitchFamily="34" charset="0"/>
              </a:rPr>
              <a:t>Terra</a:t>
            </a:r>
            <a:endParaRPr lang="pt-BR" sz="3200" dirty="0">
              <a:solidFill>
                <a:srgbClr val="53D2FF"/>
              </a:solidFill>
              <a:latin typeface="Century Gothic" pitchFamily="34" charset="0"/>
            </a:endParaRPr>
          </a:p>
        </p:txBody>
      </p:sp>
      <p:sp>
        <p:nvSpPr>
          <p:cNvPr id="23" name="Triângulo isósceles 22"/>
          <p:cNvSpPr/>
          <p:nvPr/>
        </p:nvSpPr>
        <p:spPr bwMode="auto">
          <a:xfrm rot="10457348">
            <a:off x="2257412" y="4221088"/>
            <a:ext cx="216024" cy="432048"/>
          </a:xfrm>
          <a:prstGeom prst="triangle">
            <a:avLst/>
          </a:prstGeom>
          <a:solidFill>
            <a:srgbClr val="00FF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25" name="Conector de seta reta 24"/>
          <p:cNvCxnSpPr/>
          <p:nvPr/>
        </p:nvCxnSpPr>
        <p:spPr bwMode="auto">
          <a:xfrm flipH="1">
            <a:off x="4738816" y="2823519"/>
            <a:ext cx="18536" cy="1377778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2" name="Conector de seta reta 31"/>
          <p:cNvCxnSpPr/>
          <p:nvPr/>
        </p:nvCxnSpPr>
        <p:spPr bwMode="auto">
          <a:xfrm flipH="1" flipV="1">
            <a:off x="4743450" y="2838450"/>
            <a:ext cx="1866901" cy="28575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24" name="Triângulo isósceles 23"/>
          <p:cNvSpPr/>
          <p:nvPr/>
        </p:nvSpPr>
        <p:spPr bwMode="auto">
          <a:xfrm rot="10486454">
            <a:off x="3337485" y="4142949"/>
            <a:ext cx="154538" cy="356400"/>
          </a:xfrm>
          <a:prstGeom prst="triangle">
            <a:avLst/>
          </a:prstGeom>
          <a:solidFill>
            <a:srgbClr val="53D2FF"/>
          </a:solidFill>
          <a:ln w="12700" cap="flat" cmpd="sng" algn="ctr">
            <a:solidFill>
              <a:srgbClr val="53D2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0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48" name="Conector de seta reta 47"/>
          <p:cNvCxnSpPr/>
          <p:nvPr/>
        </p:nvCxnSpPr>
        <p:spPr bwMode="auto">
          <a:xfrm>
            <a:off x="2743200" y="2838450"/>
            <a:ext cx="2019300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60" name="Retângulo 8"/>
          <p:cNvSpPr>
            <a:spLocks noChangeArrowheads="1"/>
          </p:cNvSpPr>
          <p:nvPr/>
        </p:nvSpPr>
        <p:spPr bwMode="auto">
          <a:xfrm>
            <a:off x="683568" y="2564904"/>
            <a:ext cx="1800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endParaRPr lang="pt-BR" sz="32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61" name="Retângulo 8"/>
          <p:cNvSpPr>
            <a:spLocks noChangeArrowheads="1"/>
          </p:cNvSpPr>
          <p:nvPr/>
        </p:nvSpPr>
        <p:spPr bwMode="auto">
          <a:xfrm>
            <a:off x="144016" y="1556792"/>
            <a:ext cx="35638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FF00"/>
                </a:solidFill>
                <a:latin typeface="Century Gothic" pitchFamily="34" charset="0"/>
              </a:rPr>
              <a:t>Elongação = 90°</a:t>
            </a:r>
            <a:endParaRPr lang="pt-BR" sz="32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62" name="Retângulo 61"/>
          <p:cNvSpPr>
            <a:spLocks noChangeAspect="1"/>
          </p:cNvSpPr>
          <p:nvPr/>
        </p:nvSpPr>
        <p:spPr bwMode="auto">
          <a:xfrm>
            <a:off x="4456559" y="2852940"/>
            <a:ext cx="293793" cy="293793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3" name="Retângulo 62"/>
          <p:cNvSpPr>
            <a:spLocks noChangeAspect="1"/>
          </p:cNvSpPr>
          <p:nvPr/>
        </p:nvSpPr>
        <p:spPr bwMode="auto">
          <a:xfrm>
            <a:off x="4770884" y="2852936"/>
            <a:ext cx="293793" cy="293793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6" name="Elipse 25"/>
          <p:cNvSpPr/>
          <p:nvPr/>
        </p:nvSpPr>
        <p:spPr bwMode="auto">
          <a:xfrm>
            <a:off x="4544840" y="294606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1" name="Elipse 30"/>
          <p:cNvSpPr/>
          <p:nvPr/>
        </p:nvSpPr>
        <p:spPr bwMode="auto">
          <a:xfrm>
            <a:off x="4865868" y="294756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8" grpId="0"/>
      <p:bldP spid="28" grpId="1"/>
      <p:bldP spid="29" grpId="0"/>
      <p:bldP spid="8" grpId="0" animBg="1"/>
      <p:bldP spid="8" grpId="1" animBg="1"/>
      <p:bldP spid="40" grpId="0"/>
      <p:bldP spid="30" grpId="0"/>
      <p:bldP spid="60" grpId="0"/>
      <p:bldP spid="60" grpId="1"/>
      <p:bldP spid="61" grpId="0"/>
      <p:bldP spid="62" grpId="0" animBg="1"/>
      <p:bldP spid="62" grpId="1" animBg="1"/>
      <p:bldP spid="63" grpId="0" animBg="1"/>
      <p:bldP spid="26" grpId="0" animBg="1"/>
      <p:bldP spid="26" grpId="1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4625"/>
            <a:ext cx="7772400" cy="864604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Período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sinódico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251520" y="5301208"/>
            <a:ext cx="2664296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srgbClr val="53D2FF"/>
                </a:solidFill>
                <a:latin typeface="Century Gothic" pitchFamily="34" charset="0"/>
              </a:rPr>
              <a:t>P</a:t>
            </a:r>
            <a:r>
              <a:rPr lang="pt-BR" sz="2800" baseline="-25000" dirty="0" smtClean="0">
                <a:solidFill>
                  <a:srgbClr val="53D2FF"/>
                </a:solidFill>
                <a:latin typeface="Century Gothic" pitchFamily="34" charset="0"/>
              </a:rPr>
              <a:t>1</a:t>
            </a:r>
            <a:r>
              <a:rPr lang="pt-BR" sz="2800" dirty="0" smtClean="0">
                <a:solidFill>
                  <a:srgbClr val="53D2FF"/>
                </a:solidFill>
                <a:latin typeface="Century Gothic" pitchFamily="34" charset="0"/>
              </a:rPr>
              <a:t>= 1 ano</a:t>
            </a:r>
            <a:endParaRPr lang="pt-BR" sz="2800" baseline="-25000" dirty="0">
              <a:solidFill>
                <a:srgbClr val="53D2FF"/>
              </a:solidFill>
              <a:latin typeface="Century Gothic" pitchFamily="34" charset="0"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323528" y="5858108"/>
            <a:ext cx="2664296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srgbClr val="00FF00"/>
                </a:solidFill>
                <a:latin typeface="Century Gothic" pitchFamily="34" charset="0"/>
              </a:rPr>
              <a:t>P</a:t>
            </a:r>
            <a:r>
              <a:rPr lang="pt-BR" sz="2800" baseline="-25000" dirty="0" smtClean="0">
                <a:solidFill>
                  <a:srgbClr val="00FF00"/>
                </a:solidFill>
                <a:latin typeface="Century Gothic" pitchFamily="34" charset="0"/>
              </a:rPr>
              <a:t>2</a:t>
            </a:r>
            <a:r>
              <a:rPr lang="pt-BR" sz="2800" dirty="0" smtClean="0">
                <a:solidFill>
                  <a:srgbClr val="00FF00"/>
                </a:solidFill>
                <a:latin typeface="Century Gothic" pitchFamily="34" charset="0"/>
              </a:rPr>
              <a:t>= 3 anos</a:t>
            </a:r>
            <a:endParaRPr lang="pt-BR" sz="2800" baseline="-250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16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2678584" y="3632324"/>
            <a:ext cx="1944216" cy="122413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 flipV="1">
            <a:off x="4716016" y="2348880"/>
            <a:ext cx="1944216" cy="122413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e 18"/>
          <p:cNvSpPr>
            <a:spLocks noChangeAspect="1"/>
          </p:cNvSpPr>
          <p:nvPr/>
        </p:nvSpPr>
        <p:spPr>
          <a:xfrm>
            <a:off x="2339752" y="1268760"/>
            <a:ext cx="4680520" cy="468052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/>
          <p:cNvSpPr>
            <a:spLocks noChangeAspect="1"/>
          </p:cNvSpPr>
          <p:nvPr/>
        </p:nvSpPr>
        <p:spPr>
          <a:xfrm>
            <a:off x="3392869" y="2249869"/>
            <a:ext cx="2691299" cy="2691299"/>
          </a:xfrm>
          <a:prstGeom prst="ellipse">
            <a:avLst/>
          </a:prstGeom>
          <a:noFill/>
          <a:ln>
            <a:solidFill>
              <a:srgbClr val="53D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>
            <a:spLocks noChangeAspect="1"/>
          </p:cNvSpPr>
          <p:nvPr/>
        </p:nvSpPr>
        <p:spPr>
          <a:xfrm>
            <a:off x="5595656" y="2618665"/>
            <a:ext cx="512575" cy="512575"/>
          </a:xfrm>
          <a:prstGeom prst="ellipse">
            <a:avLst/>
          </a:prstGeom>
          <a:solidFill>
            <a:srgbClr val="53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/>
          <p:cNvSpPr>
            <a:spLocks noChangeAspect="1"/>
          </p:cNvSpPr>
          <p:nvPr/>
        </p:nvSpPr>
        <p:spPr>
          <a:xfrm rot="8065015">
            <a:off x="6372200" y="2132856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4" name="Grupo 10"/>
          <p:cNvGrpSpPr>
            <a:grpSpLocks noChangeAspect="1"/>
          </p:cNvGrpSpPr>
          <p:nvPr/>
        </p:nvGrpSpPr>
        <p:grpSpPr>
          <a:xfrm>
            <a:off x="4008128" y="2847621"/>
            <a:ext cx="1447733" cy="1433283"/>
            <a:chOff x="4230514" y="2138607"/>
            <a:chExt cx="4721895" cy="4674769"/>
          </a:xfrm>
        </p:grpSpPr>
        <p:sp>
          <p:nvSpPr>
            <p:cNvPr id="25" name="Elipse 24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1660733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-0.00949 C 0.04132 0.07708 0.02622 0.20116 -0.03889 0.26435 C -0.10365 0.32639 -0.19323 0.30579 -0.24132 0.21759 C -0.28733 0.1331 -0.27361 0.01435 -0.20885 -0.04977 C -0.14462 -0.11204 -0.0533 -0.09769 -0.00555 -0.00949 Z " pathEditMode="relative" rAng="3245165" ptsTypes="fffff">
                                      <p:cBhvr>
                                        <p:cTn id="20" dur="5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115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764 C 0.07622 0.15393 0.03785 0.37986 -0.08698 0.46759 C -0.20434 0.56481 -0.35764 0.51296 -0.43212 0.35093 C -0.50382 0.19167 -0.47135 -0.00926 -0.35434 -0.10579 C -0.2368 -0.20232 -0.07621 -0.16134 -0.00052 -0.00764 Z " pathEditMode="relative" rAng="-1392445" ptsTypes="fffff">
                                      <p:cBhvr>
                                        <p:cTn id="22" dur="15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00" y="184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3" grpId="0"/>
      <p:bldP spid="16" grpId="0"/>
      <p:bldP spid="21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196752"/>
            <a:ext cx="7772400" cy="4906888"/>
          </a:xfrm>
        </p:spPr>
        <p:txBody>
          <a:bodyPr/>
          <a:lstStyle/>
          <a:p>
            <a:pPr>
              <a:buClr>
                <a:srgbClr val="FFC000"/>
              </a:buClr>
              <a:buFont typeface="Courier New" pitchFamily="49" charset="0"/>
              <a:buChar char="o"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Tem a ver com o período orbital dos dois planetas</a:t>
            </a: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Expressa como:</a:t>
            </a: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r>
              <a:rPr lang="pt-BR" sz="2000" b="0" dirty="0" smtClean="0">
                <a:solidFill>
                  <a:srgbClr val="FFC000"/>
                </a:solidFill>
                <a:latin typeface="Century Gothic" pitchFamily="34" charset="0"/>
              </a:rPr>
              <a:t>Para mais exemplos, consulte a </a:t>
            </a:r>
            <a:r>
              <a:rPr lang="pt-BR" sz="2000" b="0" dirty="0" smtClean="0">
                <a:solidFill>
                  <a:srgbClr val="FFC000"/>
                </a:solidFill>
                <a:latin typeface="Century Gothic" pitchFamily="34" charset="0"/>
                <a:hlinkClick r:id="rId3" action="ppaction://hlinkfile"/>
              </a:rPr>
              <a:t>calculadora de períodos </a:t>
            </a:r>
            <a:r>
              <a:rPr lang="pt-BR" sz="2000" b="0" dirty="0" err="1" smtClean="0">
                <a:solidFill>
                  <a:srgbClr val="FFC000"/>
                </a:solidFill>
                <a:latin typeface="Century Gothic" pitchFamily="34" charset="0"/>
                <a:hlinkClick r:id="rId3" action="ppaction://hlinkfile"/>
              </a:rPr>
              <a:t>sinódicos</a:t>
            </a:r>
            <a:endParaRPr lang="pt-BR" sz="2000" b="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  <p:grpSp>
        <p:nvGrpSpPr>
          <p:cNvPr id="2" name="Grupo 18"/>
          <p:cNvGrpSpPr/>
          <p:nvPr/>
        </p:nvGrpSpPr>
        <p:grpSpPr>
          <a:xfrm>
            <a:off x="1187624" y="3861048"/>
            <a:ext cx="6984776" cy="1510427"/>
            <a:chOff x="1403648" y="4005064"/>
            <a:chExt cx="6984776" cy="1510427"/>
          </a:xfrm>
        </p:grpSpPr>
        <p:grpSp>
          <p:nvGrpSpPr>
            <p:cNvPr id="4" name="Grupo 17"/>
            <p:cNvGrpSpPr/>
            <p:nvPr/>
          </p:nvGrpSpPr>
          <p:grpSpPr>
            <a:xfrm>
              <a:off x="1403648" y="4005064"/>
              <a:ext cx="3144984" cy="1510427"/>
              <a:chOff x="1403648" y="4005064"/>
              <a:chExt cx="3144984" cy="1510427"/>
            </a:xfrm>
          </p:grpSpPr>
          <p:sp>
            <p:nvSpPr>
              <p:cNvPr id="5" name="Text Box 6"/>
              <p:cNvSpPr txBox="1">
                <a:spLocks noChangeArrowheads="1"/>
              </p:cNvSpPr>
              <p:nvPr/>
            </p:nvSpPr>
            <p:spPr bwMode="auto">
              <a:xfrm>
                <a:off x="1475656" y="4005064"/>
                <a:ext cx="581438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1</a:t>
                </a:r>
                <a:endParaRPr lang="pt-BR" sz="3600" baseline="30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6" name="Text Box 8"/>
              <p:cNvSpPr txBox="1">
                <a:spLocks noChangeArrowheads="1"/>
              </p:cNvSpPr>
              <p:nvPr/>
            </p:nvSpPr>
            <p:spPr bwMode="auto">
              <a:xfrm>
                <a:off x="1403648" y="4869160"/>
                <a:ext cx="720080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S</a:t>
                </a:r>
                <a:endParaRPr lang="pt-BR" sz="3600" baseline="30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2349744" y="4005064"/>
                <a:ext cx="998120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1</a:t>
                </a:r>
                <a:endParaRPr lang="pt-BR" sz="3600" baseline="30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8" name="Text Box 8"/>
              <p:cNvSpPr txBox="1">
                <a:spLocks noChangeArrowheads="1"/>
              </p:cNvSpPr>
              <p:nvPr/>
            </p:nvSpPr>
            <p:spPr bwMode="auto">
              <a:xfrm>
                <a:off x="2349745" y="4841790"/>
                <a:ext cx="998119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0000"/>
                    </a:solidFill>
                    <a:latin typeface="Century Gothic" pitchFamily="34" charset="0"/>
                  </a:rPr>
                  <a:t>P</a:t>
                </a:r>
                <a:r>
                  <a:rPr lang="pt-BR" sz="3600" baseline="-25000" dirty="0" smtClean="0">
                    <a:solidFill>
                      <a:srgbClr val="FF0000"/>
                    </a:solidFill>
                    <a:latin typeface="Century Gothic" pitchFamily="34" charset="0"/>
                  </a:rPr>
                  <a:t>1</a:t>
                </a:r>
                <a:endParaRPr lang="pt-BR" sz="3600" baseline="-25000" dirty="0">
                  <a:solidFill>
                    <a:srgbClr val="FF0000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9" name="Conector reto 8"/>
              <p:cNvCxnSpPr/>
              <p:nvPr/>
            </p:nvCxnSpPr>
            <p:spPr bwMode="auto">
              <a:xfrm>
                <a:off x="1547664" y="4789601"/>
                <a:ext cx="36004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1924104" y="4473026"/>
                <a:ext cx="546759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>
                    <a:solidFill>
                      <a:srgbClr val="FFC000"/>
                    </a:solidFill>
                    <a:latin typeface="Century Gothic" pitchFamily="34" charset="0"/>
                  </a:rPr>
                  <a:t>=</a:t>
                </a:r>
              </a:p>
            </p:txBody>
          </p:sp>
          <p:cxnSp>
            <p:nvCxnSpPr>
              <p:cNvPr id="11" name="Conector reto 10"/>
              <p:cNvCxnSpPr/>
              <p:nvPr/>
            </p:nvCxnSpPr>
            <p:spPr bwMode="auto">
              <a:xfrm>
                <a:off x="2682433" y="4785298"/>
                <a:ext cx="36004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3491880" y="4005064"/>
                <a:ext cx="998120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1</a:t>
                </a:r>
                <a:endParaRPr lang="pt-BR" sz="3600" baseline="30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3" name="Text Box 8"/>
              <p:cNvSpPr txBox="1">
                <a:spLocks noChangeArrowheads="1"/>
              </p:cNvSpPr>
              <p:nvPr/>
            </p:nvSpPr>
            <p:spPr bwMode="auto">
              <a:xfrm>
                <a:off x="3550513" y="4841717"/>
                <a:ext cx="998119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00FF00"/>
                    </a:solidFill>
                    <a:latin typeface="Century Gothic" pitchFamily="34" charset="0"/>
                  </a:rPr>
                  <a:t>P</a:t>
                </a:r>
                <a:r>
                  <a:rPr lang="pt-BR" sz="3600" baseline="-25000" dirty="0" smtClean="0">
                    <a:solidFill>
                      <a:srgbClr val="00FF00"/>
                    </a:solidFill>
                    <a:latin typeface="Century Gothic" pitchFamily="34" charset="0"/>
                  </a:rPr>
                  <a:t>2</a:t>
                </a:r>
                <a:endParaRPr lang="pt-BR" sz="3600" baseline="-25000" dirty="0">
                  <a:solidFill>
                    <a:srgbClr val="00FF00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14" name="Conector reto 13"/>
              <p:cNvCxnSpPr/>
              <p:nvPr/>
            </p:nvCxnSpPr>
            <p:spPr bwMode="auto">
              <a:xfrm>
                <a:off x="3851920" y="4785225"/>
                <a:ext cx="36004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5" name="Conector reto 14"/>
              <p:cNvCxnSpPr/>
              <p:nvPr/>
            </p:nvCxnSpPr>
            <p:spPr bwMode="auto">
              <a:xfrm>
                <a:off x="3256400" y="4797152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4499992" y="4350003"/>
              <a:ext cx="3888432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pt-BR" sz="3600" dirty="0" smtClean="0">
                  <a:solidFill>
                    <a:srgbClr val="FFC000"/>
                  </a:solidFill>
                  <a:latin typeface="Century Gothic" pitchFamily="34" charset="0"/>
                </a:rPr>
                <a:t>, com </a:t>
              </a:r>
              <a:r>
                <a:rPr lang="pt-BR" sz="3600" dirty="0" smtClean="0">
                  <a:solidFill>
                    <a:srgbClr val="FF0000"/>
                  </a:solidFill>
                  <a:latin typeface="Century Gothic" pitchFamily="34" charset="0"/>
                </a:rPr>
                <a:t>P</a:t>
              </a:r>
              <a:r>
                <a:rPr lang="pt-BR" sz="3600" baseline="-25000" dirty="0" smtClean="0">
                  <a:solidFill>
                    <a:srgbClr val="FF0000"/>
                  </a:solidFill>
                  <a:latin typeface="Century Gothic" pitchFamily="34" charset="0"/>
                </a:rPr>
                <a:t>1</a:t>
              </a:r>
              <a:r>
                <a:rPr lang="pt-BR" sz="3600" baseline="-25000" dirty="0" smtClean="0">
                  <a:solidFill>
                    <a:srgbClr val="FFC000"/>
                  </a:solidFill>
                  <a:latin typeface="Century Gothic" pitchFamily="34" charset="0"/>
                </a:rPr>
                <a:t>  </a:t>
              </a:r>
              <a:r>
                <a:rPr lang="pt-BR" sz="3600" dirty="0" smtClean="0">
                  <a:solidFill>
                    <a:srgbClr val="FFC000"/>
                  </a:solidFill>
                  <a:latin typeface="Century Gothic" pitchFamily="34" charset="0"/>
                </a:rPr>
                <a:t>&lt;</a:t>
              </a:r>
              <a:r>
                <a:rPr lang="pt-BR" sz="3600" baseline="-25000" dirty="0" smtClean="0">
                  <a:solidFill>
                    <a:srgbClr val="FFC000"/>
                  </a:solidFill>
                  <a:latin typeface="Century Gothic" pitchFamily="34" charset="0"/>
                </a:rPr>
                <a:t>  </a:t>
              </a:r>
              <a:r>
                <a:rPr lang="pt-BR" sz="3600" dirty="0" smtClean="0">
                  <a:solidFill>
                    <a:srgbClr val="00FF00"/>
                  </a:solidFill>
                  <a:latin typeface="Century Gothic" pitchFamily="34" charset="0"/>
                </a:rPr>
                <a:t>P</a:t>
              </a:r>
              <a:r>
                <a:rPr lang="pt-BR" sz="3600" baseline="-25000" dirty="0" smtClean="0">
                  <a:solidFill>
                    <a:srgbClr val="00FF00"/>
                  </a:solidFill>
                  <a:latin typeface="Century Gothic" pitchFamily="34" charset="0"/>
                </a:rPr>
                <a:t>2</a:t>
              </a:r>
              <a:r>
                <a:rPr lang="pt-BR" sz="3600" dirty="0" smtClean="0">
                  <a:solidFill>
                    <a:srgbClr val="00FF00"/>
                  </a:solidFill>
                  <a:latin typeface="Century Gothic" pitchFamily="34" charset="0"/>
                </a:rPr>
                <a:t> </a:t>
              </a:r>
              <a:r>
                <a:rPr lang="pt-BR" sz="3600" dirty="0" smtClean="0">
                  <a:solidFill>
                    <a:srgbClr val="FF0000"/>
                  </a:solidFill>
                  <a:latin typeface="Century Gothic" pitchFamily="34" charset="0"/>
                </a:rPr>
                <a:t> </a:t>
              </a:r>
              <a:endParaRPr lang="pt-BR" sz="3600" baseline="-25000" dirty="0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</p:grpSp>
      <p:sp>
        <p:nvSpPr>
          <p:cNvPr id="25" name="Título 1"/>
          <p:cNvSpPr txBox="1">
            <a:spLocks/>
          </p:cNvSpPr>
          <p:nvPr/>
        </p:nvSpPr>
        <p:spPr bwMode="auto">
          <a:xfrm>
            <a:off x="685800" y="44624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Período sinódico</a:t>
            </a:r>
            <a:endParaRPr kumimoji="0" lang="pt-BR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24" name="Elipse 23"/>
          <p:cNvSpPr>
            <a:spLocks/>
          </p:cNvSpPr>
          <p:nvPr/>
        </p:nvSpPr>
        <p:spPr>
          <a:xfrm>
            <a:off x="6084168" y="2189923"/>
            <a:ext cx="1440000" cy="144000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Elipse 25"/>
          <p:cNvSpPr>
            <a:spLocks/>
          </p:cNvSpPr>
          <p:nvPr/>
        </p:nvSpPr>
        <p:spPr>
          <a:xfrm>
            <a:off x="6393622" y="2477956"/>
            <a:ext cx="828000" cy="82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Elipse 26"/>
          <p:cNvSpPr>
            <a:spLocks noChangeAspect="1"/>
          </p:cNvSpPr>
          <p:nvPr/>
        </p:nvSpPr>
        <p:spPr>
          <a:xfrm>
            <a:off x="7136764" y="2752306"/>
            <a:ext cx="157698" cy="1576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Elipse 27"/>
          <p:cNvSpPr>
            <a:spLocks noChangeAspect="1"/>
          </p:cNvSpPr>
          <p:nvPr/>
        </p:nvSpPr>
        <p:spPr>
          <a:xfrm>
            <a:off x="7438478" y="2765988"/>
            <a:ext cx="157698" cy="157698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" name="Grupo 10"/>
          <p:cNvGrpSpPr>
            <a:grpSpLocks noChangeAspect="1"/>
          </p:cNvGrpSpPr>
          <p:nvPr/>
        </p:nvGrpSpPr>
        <p:grpSpPr>
          <a:xfrm>
            <a:off x="6557045" y="2625722"/>
            <a:ext cx="515614" cy="510468"/>
            <a:chOff x="4230514" y="2138607"/>
            <a:chExt cx="4721895" cy="4674769"/>
          </a:xfrm>
        </p:grpSpPr>
        <p:sp>
          <p:nvSpPr>
            <p:cNvPr id="30" name="Elipse 29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5210627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-0.00208 C 0.00695 0.03171 -0.01093 0.06528 -0.0368 0.06968 C -0.06232 0.075 -0.08611 0.05185 -0.08993 0.01783 C -0.09409 -0.01551 -0.07725 -0.04629 -0.05121 -0.05208 C -0.02587 -0.05741 -0.00087 -0.03611 0.00313 -0.00208 Z " pathEditMode="relative" rAng="4860000" ptsTypes="AAAAA">
                                      <p:cBhvr>
                                        <p:cTn id="25" dur="3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5" y="106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0.00949 C 0.00903 0.0507 -0.02344 0.11135 -0.06736 0.11551 C -0.11059 0.125 -0.15017 0.08288 -0.1566 0.02315 C -0.1625 -0.03564 -0.13438 -0.08935 -0.09045 -0.09791 C -0.04809 -0.10601 -0.00538 -0.06759 0.00173 -0.00949 Z " pathEditMode="relative" rAng="0" ptsTypes="AAAAA">
                                      <p:cBhvr>
                                        <p:cTn id="27" dur="5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936426" y="2047199"/>
            <a:ext cx="7606284" cy="447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Mercúrio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       88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dias  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             115,9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dias</a:t>
            </a:r>
            <a:endParaRPr lang="pt-BR" sz="2000" i="1" dirty="0">
              <a:solidFill>
                <a:srgbClr val="53D2FF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Vênus    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     225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dias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              583,9 dias (1,6 anos) </a:t>
            </a:r>
            <a:endParaRPr lang="pt-BR" sz="2000" i="1" dirty="0">
              <a:solidFill>
                <a:srgbClr val="53D2FF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Terra     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365,25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dias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            -------------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Marte                   687 dias                      779,9 dias (2,13 anos)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Júpiter               11,86 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anos   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                 398,9 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dias</a:t>
            </a:r>
            <a:endParaRPr lang="pt-BR" sz="2000" i="1" dirty="0">
              <a:solidFill>
                <a:srgbClr val="FFFFCC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FFFFCC"/>
                </a:solidFill>
                <a:latin typeface="Century Gothic" pitchFamily="34" charset="0"/>
              </a:rPr>
              <a:t>Saturno 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              29,5 anos                     378,1 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dias</a:t>
            </a:r>
            <a:endParaRPr lang="pt-BR" sz="2000" i="1" dirty="0">
              <a:solidFill>
                <a:srgbClr val="FFFFCC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FFFFCC"/>
                </a:solidFill>
                <a:latin typeface="Century Gothic" pitchFamily="34" charset="0"/>
              </a:rPr>
              <a:t>Urano      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    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           84 </a:t>
            </a:r>
            <a:r>
              <a:rPr lang="pt-BR" sz="2000" i="1" dirty="0">
                <a:solidFill>
                  <a:srgbClr val="FFFFCC"/>
                </a:solidFill>
                <a:latin typeface="Century Gothic" pitchFamily="34" charset="0"/>
              </a:rPr>
              <a:t>anos    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    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            369,7 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dias</a:t>
            </a:r>
            <a:endParaRPr lang="pt-BR" sz="2000" i="1" dirty="0">
              <a:solidFill>
                <a:srgbClr val="FFFFCC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FFFFCC"/>
                </a:solidFill>
                <a:latin typeface="Century Gothic" pitchFamily="34" charset="0"/>
              </a:rPr>
              <a:t>Netuno    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   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         64,8 </a:t>
            </a:r>
            <a:r>
              <a:rPr lang="pt-BR" sz="2000" i="1" dirty="0">
                <a:solidFill>
                  <a:srgbClr val="FFFFCC"/>
                </a:solidFill>
                <a:latin typeface="Century Gothic" pitchFamily="34" charset="0"/>
              </a:rPr>
              <a:t>anos   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   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              367,5 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dias</a:t>
            </a:r>
            <a:endParaRPr lang="pt-BR" sz="2000" i="1" dirty="0">
              <a:solidFill>
                <a:srgbClr val="FFFFCC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200" i="1" dirty="0">
                <a:solidFill>
                  <a:srgbClr val="C00000"/>
                </a:solidFill>
                <a:latin typeface="Century Gothic" pitchFamily="34" charset="0"/>
              </a:rPr>
              <a:t/>
            </a:r>
            <a:br>
              <a:rPr lang="pt-BR" sz="2200" i="1" dirty="0">
                <a:solidFill>
                  <a:srgbClr val="C00000"/>
                </a:solidFill>
                <a:latin typeface="Century Gothic" pitchFamily="34" charset="0"/>
              </a:rPr>
            </a:br>
            <a:endParaRPr lang="pt-BR" sz="2200" i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917376" y="1615399"/>
            <a:ext cx="7669412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1700" i="1" dirty="0">
                <a:solidFill>
                  <a:srgbClr val="FF5229"/>
                </a:solidFill>
                <a:latin typeface="Century Gothic" pitchFamily="34" charset="0"/>
              </a:rPr>
              <a:t> </a:t>
            </a:r>
            <a:r>
              <a:rPr lang="pt-BR" sz="2000" i="1" dirty="0" smtClean="0">
                <a:solidFill>
                  <a:schemeClr val="bg1"/>
                </a:solidFill>
                <a:latin typeface="Century Gothic" pitchFamily="34" charset="0"/>
              </a:rPr>
              <a:t>Planeta          Translaç</a:t>
            </a:r>
            <a:r>
              <a:rPr lang="pt-BR" sz="2000" i="1" dirty="0" smtClean="0">
                <a:solidFill>
                  <a:schemeClr val="bg1"/>
                </a:solidFill>
                <a:latin typeface="Century Gothic" pitchFamily="34" charset="0"/>
              </a:rPr>
              <a:t>ão      </a:t>
            </a:r>
            <a:r>
              <a:rPr lang="pt-BR" sz="2000" i="1" dirty="0" smtClean="0">
                <a:solidFill>
                  <a:schemeClr val="bg1"/>
                </a:solidFill>
                <a:latin typeface="Century Gothic" pitchFamily="34" charset="0"/>
              </a:rPr>
              <a:t>                 Período Sinódico</a:t>
            </a:r>
          </a:p>
        </p:txBody>
      </p:sp>
      <p:sp>
        <p:nvSpPr>
          <p:cNvPr id="39940" name="Rectangle 5"/>
          <p:cNvSpPr>
            <a:spLocks noGrp="1" noChangeArrowheads="1"/>
          </p:cNvSpPr>
          <p:nvPr>
            <p:ph type="title"/>
          </p:nvPr>
        </p:nvSpPr>
        <p:spPr>
          <a:xfrm>
            <a:off x="357188" y="332656"/>
            <a:ext cx="8229600" cy="928688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Planetas: períodos sinó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dicos</a:t>
            </a:r>
            <a:endParaRPr lang="pt-BR" sz="40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H="1">
            <a:off x="2301974" y="1993224"/>
            <a:ext cx="0" cy="3726631"/>
          </a:xfrm>
          <a:prstGeom prst="line">
            <a:avLst/>
          </a:prstGeom>
          <a:noFill/>
          <a:ln w="25400">
            <a:solidFill>
              <a:srgbClr val="FFC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970334" y="5719855"/>
            <a:ext cx="7508552" cy="24632"/>
          </a:xfrm>
          <a:prstGeom prst="line">
            <a:avLst/>
          </a:prstGeom>
          <a:noFill/>
          <a:ln w="25400">
            <a:solidFill>
              <a:srgbClr val="FFC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5254302" y="1993229"/>
            <a:ext cx="14263" cy="3744000"/>
          </a:xfrm>
          <a:prstGeom prst="line">
            <a:avLst/>
          </a:prstGeom>
          <a:noFill/>
          <a:ln w="25400">
            <a:solidFill>
              <a:srgbClr val="FFC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898326" y="1604505"/>
            <a:ext cx="7644384" cy="0"/>
          </a:xfrm>
          <a:prstGeom prst="line">
            <a:avLst/>
          </a:prstGeom>
          <a:noFill/>
          <a:ln w="25400">
            <a:solidFill>
              <a:srgbClr val="FFC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898326" y="2018624"/>
            <a:ext cx="7644384" cy="0"/>
          </a:xfrm>
          <a:prstGeom prst="line">
            <a:avLst/>
          </a:prstGeom>
          <a:noFill/>
          <a:ln w="25400">
            <a:solidFill>
              <a:srgbClr val="FFC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07504" y="6548790"/>
            <a:ext cx="6534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200" b="0" dirty="0" smtClean="0">
                <a:solidFill>
                  <a:srgbClr val="FFC000"/>
                </a:solidFill>
                <a:latin typeface="Century Gothic" pitchFamily="34" charset="0"/>
              </a:rPr>
              <a:t>Fonte dos dados: Bond, Peter: </a:t>
            </a:r>
            <a:r>
              <a:rPr lang="pt-BR" sz="1200" b="0" dirty="0" err="1" smtClean="0">
                <a:solidFill>
                  <a:srgbClr val="FFC000"/>
                </a:solidFill>
                <a:latin typeface="Century Gothic" pitchFamily="34" charset="0"/>
              </a:rPr>
              <a:t>Exploring</a:t>
            </a:r>
            <a:r>
              <a:rPr lang="pt-BR" sz="1200" b="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1200" b="0" dirty="0" err="1" smtClean="0">
                <a:solidFill>
                  <a:srgbClr val="FFC000"/>
                </a:solidFill>
                <a:latin typeface="Century Gothic" pitchFamily="34" charset="0"/>
              </a:rPr>
              <a:t>the</a:t>
            </a:r>
            <a:r>
              <a:rPr lang="pt-BR" sz="1200" b="0" dirty="0" smtClean="0">
                <a:solidFill>
                  <a:srgbClr val="FFC000"/>
                </a:solidFill>
                <a:latin typeface="Century Gothic" pitchFamily="34" charset="0"/>
              </a:rPr>
              <a:t> Solar System (2012)</a:t>
            </a:r>
          </a:p>
        </p:txBody>
      </p:sp>
      <p:sp>
        <p:nvSpPr>
          <p:cNvPr id="14" name="Espaço Reservado para Número de Slid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A3358-D533-4DE3-BB7E-0C918E9F7417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88248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16116" y="1124744"/>
            <a:ext cx="773481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Configurações planetárias: </a:t>
            </a:r>
          </a:p>
          <a:p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simulador</a:t>
            </a:r>
            <a:endParaRPr lang="pt-BR" sz="4400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lum bright="-21000" contrast="28000"/>
          </a:blip>
          <a:srcRect/>
          <a:stretch>
            <a:fillRect/>
          </a:stretch>
        </p:blipFill>
        <p:spPr bwMode="auto">
          <a:xfrm>
            <a:off x="3347864" y="2924944"/>
            <a:ext cx="2406230" cy="2520000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35496" y="6525344"/>
            <a:ext cx="35004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Crédito: </a:t>
            </a: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U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niversidade de Nebraska-Lincoln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3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0" dirty="0" smtClean="0">
                <a:solidFill>
                  <a:srgbClr val="ADADEB"/>
                </a:solidFill>
              </a:rPr>
              <a:t/>
            </a:r>
            <a:br>
              <a:rPr lang="pt-BR" b="0" dirty="0" smtClean="0">
                <a:solidFill>
                  <a:srgbClr val="ADADEB"/>
                </a:solidFill>
              </a:rPr>
            </a:b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Como identificar </a:t>
            </a:r>
            <a:b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um planeta no céu?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3"/>
          <p:cNvSpPr>
            <a:spLocks noGrp="1"/>
          </p:cNvSpPr>
          <p:nvPr>
            <p:ph type="title"/>
          </p:nvPr>
        </p:nvSpPr>
        <p:spPr>
          <a:xfrm>
            <a:off x="714375" y="2708920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Leis do movimento planetário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Leis de Kepler</a:t>
            </a:r>
          </a:p>
        </p:txBody>
      </p:sp>
      <p:sp>
        <p:nvSpPr>
          <p:cNvPr id="11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Fonte da imagem: 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pic>
        <p:nvPicPr>
          <p:cNvPr id="21506" name="Picture 2" descr="Circa 1612, German astronomer Johannes Kepler (1571 - 1630)"/>
          <p:cNvPicPr>
            <a:picLocks noChangeAspect="1" noChangeArrowheads="1"/>
          </p:cNvPicPr>
          <p:nvPr/>
        </p:nvPicPr>
        <p:blipFill>
          <a:blip r:embed="rId2" cstate="print"/>
          <a:srcRect b="20843"/>
          <a:stretch>
            <a:fillRect/>
          </a:stretch>
        </p:blipFill>
        <p:spPr bwMode="auto">
          <a:xfrm>
            <a:off x="2771800" y="1268760"/>
            <a:ext cx="3528392" cy="4748072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2555776" y="611478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err="1" smtClean="0">
                <a:solidFill>
                  <a:schemeClr val="bg1"/>
                </a:solidFill>
                <a:latin typeface="Century Gothic" pitchFamily="34" charset="0"/>
              </a:rPr>
              <a:t>Johannes</a:t>
            </a:r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 Kepler (1571 - 1630)</a:t>
            </a:r>
            <a:endParaRPr lang="pt-BR" sz="18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99077" y="179251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Elipse</a:t>
            </a:r>
          </a:p>
        </p:txBody>
      </p:sp>
      <p:pic>
        <p:nvPicPr>
          <p:cNvPr id="1026" name="Picture 2" descr="Ficheiro:ElipseAnimada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707904" y="1844824"/>
            <a:ext cx="4248472" cy="4021887"/>
          </a:xfrm>
          <a:prstGeom prst="rect">
            <a:avLst/>
          </a:prstGeom>
          <a:noFill/>
        </p:spPr>
      </p:pic>
      <p:sp>
        <p:nvSpPr>
          <p:cNvPr id="11" name="Elipse 10"/>
          <p:cNvSpPr>
            <a:spLocks noChangeAspect="1"/>
          </p:cNvSpPr>
          <p:nvPr/>
        </p:nvSpPr>
        <p:spPr bwMode="auto">
          <a:xfrm>
            <a:off x="4279195" y="3258090"/>
            <a:ext cx="612164" cy="6122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" name="Elipse 11"/>
          <p:cNvSpPr>
            <a:spLocks noChangeAspect="1"/>
          </p:cNvSpPr>
          <p:nvPr/>
        </p:nvSpPr>
        <p:spPr bwMode="auto">
          <a:xfrm>
            <a:off x="6790801" y="3244643"/>
            <a:ext cx="612164" cy="6122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4" name="Conector de seta reta 13"/>
          <p:cNvCxnSpPr>
            <a:endCxn id="11" idx="1"/>
          </p:cNvCxnSpPr>
          <p:nvPr/>
        </p:nvCxnSpPr>
        <p:spPr bwMode="auto">
          <a:xfrm>
            <a:off x="2627784" y="2420888"/>
            <a:ext cx="1741060" cy="92686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5" name="Conector de seta reta 14"/>
          <p:cNvCxnSpPr>
            <a:endCxn id="12" idx="1"/>
          </p:cNvCxnSpPr>
          <p:nvPr/>
        </p:nvCxnSpPr>
        <p:spPr bwMode="auto">
          <a:xfrm>
            <a:off x="2627784" y="2420888"/>
            <a:ext cx="4252666" cy="91341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3" name="Retângulo 7"/>
          <p:cNvSpPr>
            <a:spLocks noChangeArrowheads="1"/>
          </p:cNvSpPr>
          <p:nvPr/>
        </p:nvSpPr>
        <p:spPr bwMode="auto">
          <a:xfrm>
            <a:off x="367857" y="1919734"/>
            <a:ext cx="2331935" cy="107721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Focos da elipse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9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</a:t>
            </a:r>
            <a:r>
              <a:rPr lang="pt-BR" sz="1200" dirty="0" err="1" smtClean="0">
                <a:solidFill>
                  <a:srgbClr val="FFC000"/>
                </a:solidFill>
                <a:latin typeface="Century Gothic" pitchFamily="34" charset="0"/>
              </a:rPr>
              <a:t>Wikipedia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3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7"/>
          <p:cNvGrpSpPr>
            <a:grpSpLocks noChangeAspect="1"/>
          </p:cNvGrpSpPr>
          <p:nvPr/>
        </p:nvGrpSpPr>
        <p:grpSpPr>
          <a:xfrm>
            <a:off x="2585736" y="3401623"/>
            <a:ext cx="991599" cy="981701"/>
            <a:chOff x="4230514" y="2138607"/>
            <a:chExt cx="4721895" cy="4674769"/>
          </a:xfrm>
        </p:grpSpPr>
        <p:sp>
          <p:nvSpPr>
            <p:cNvPr id="9" name="Elipse 8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Primeira lei de Kepler</a:t>
            </a:r>
          </a:p>
        </p:txBody>
      </p:sp>
      <p:sp>
        <p:nvSpPr>
          <p:cNvPr id="5" name="Elipse 4"/>
          <p:cNvSpPr/>
          <p:nvPr/>
        </p:nvSpPr>
        <p:spPr bwMode="auto">
          <a:xfrm>
            <a:off x="2218797" y="2089150"/>
            <a:ext cx="4814887" cy="3646488"/>
          </a:xfrm>
          <a:prstGeom prst="ellipse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 dirty="0">
              <a:solidFill>
                <a:srgbClr val="CC6600"/>
              </a:solidFill>
              <a:latin typeface="Century Gothic" pitchFamily="34" charset="0"/>
            </a:endParaRPr>
          </a:p>
        </p:txBody>
      </p:sp>
      <p:sp>
        <p:nvSpPr>
          <p:cNvPr id="6148" name="Retângulo 7"/>
          <p:cNvSpPr>
            <a:spLocks noChangeArrowheads="1"/>
          </p:cNvSpPr>
          <p:nvPr/>
        </p:nvSpPr>
        <p:spPr bwMode="auto">
          <a:xfrm>
            <a:off x="6557728" y="2343547"/>
            <a:ext cx="1686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rgbClr val="00FF00"/>
                </a:solidFill>
                <a:latin typeface="Century Gothic" pitchFamily="34" charset="0"/>
              </a:rPr>
              <a:t>Planeta</a:t>
            </a:r>
          </a:p>
        </p:txBody>
      </p:sp>
      <p:sp>
        <p:nvSpPr>
          <p:cNvPr id="6149" name="Retângulo 8"/>
          <p:cNvSpPr>
            <a:spLocks noChangeArrowheads="1"/>
          </p:cNvSpPr>
          <p:nvPr/>
        </p:nvSpPr>
        <p:spPr bwMode="auto">
          <a:xfrm>
            <a:off x="3337267" y="3613150"/>
            <a:ext cx="10187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FFFF00"/>
                </a:solidFill>
                <a:latin typeface="Century Gothic" pitchFamily="34" charset="0"/>
              </a:rPr>
              <a:t>Sol</a:t>
            </a:r>
          </a:p>
        </p:txBody>
      </p:sp>
      <p:sp>
        <p:nvSpPr>
          <p:cNvPr id="21" name="Elipse 20"/>
          <p:cNvSpPr/>
          <p:nvPr/>
        </p:nvSpPr>
        <p:spPr bwMode="auto">
          <a:xfrm>
            <a:off x="6285104" y="2538413"/>
            <a:ext cx="244475" cy="247650"/>
          </a:xfrm>
          <a:prstGeom prst="ellipse">
            <a:avLst/>
          </a:prstGeom>
          <a:solidFill>
            <a:srgbClr val="00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1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4467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148" grpId="0"/>
      <p:bldP spid="6149" grpId="0"/>
      <p:bldP spid="21" grpId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lipse 22"/>
          <p:cNvSpPr/>
          <p:nvPr/>
        </p:nvSpPr>
        <p:spPr bwMode="auto">
          <a:xfrm>
            <a:off x="1800264" y="3428517"/>
            <a:ext cx="991599" cy="981701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FFC0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Segunda lei de Kepler</a:t>
            </a:r>
          </a:p>
        </p:txBody>
      </p:sp>
      <p:sp>
        <p:nvSpPr>
          <p:cNvPr id="5" name="Elipse 4"/>
          <p:cNvSpPr/>
          <p:nvPr/>
        </p:nvSpPr>
        <p:spPr bwMode="auto">
          <a:xfrm>
            <a:off x="1528763" y="2089150"/>
            <a:ext cx="4814887" cy="3646488"/>
          </a:xfrm>
          <a:prstGeom prst="ellipse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6850543" y="3857625"/>
            <a:ext cx="13452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1</a:t>
            </a:r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=A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2</a:t>
            </a:r>
            <a:endParaRPr lang="pt-BR" sz="3200" baseline="-25000" dirty="0">
              <a:latin typeface="Century Gothic" pitchFamily="34" charset="0"/>
            </a:endParaRP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6184352" y="2433638"/>
            <a:ext cx="2984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i="1" dirty="0">
                <a:solidFill>
                  <a:srgbClr val="53D2FF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auto">
          <a:xfrm>
            <a:off x="1081073" y="3786188"/>
            <a:ext cx="2984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i="1" dirty="0">
                <a:solidFill>
                  <a:srgbClr val="53D2FF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25" name="Retângulo 8"/>
          <p:cNvSpPr>
            <a:spLocks noChangeArrowheads="1"/>
          </p:cNvSpPr>
          <p:nvPr/>
        </p:nvSpPr>
        <p:spPr bwMode="auto">
          <a:xfrm>
            <a:off x="2555776" y="3852337"/>
            <a:ext cx="10187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FFFF00"/>
                </a:solidFill>
                <a:latin typeface="Century Gothic" pitchFamily="34" charset="0"/>
              </a:rPr>
              <a:t>Sol</a:t>
            </a:r>
          </a:p>
        </p:txBody>
      </p:sp>
      <p:sp>
        <p:nvSpPr>
          <p:cNvPr id="11" name="Arco 10"/>
          <p:cNvSpPr/>
          <p:nvPr/>
        </p:nvSpPr>
        <p:spPr bwMode="auto">
          <a:xfrm rot="224571" flipH="1">
            <a:off x="1539395" y="2778892"/>
            <a:ext cx="1451332" cy="2236889"/>
          </a:xfrm>
          <a:prstGeom prst="arc">
            <a:avLst>
              <a:gd name="adj1" fmla="val 18257890"/>
              <a:gd name="adj2" fmla="val 4539809"/>
            </a:avLst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0" name="Arco 9"/>
          <p:cNvSpPr/>
          <p:nvPr/>
        </p:nvSpPr>
        <p:spPr bwMode="auto">
          <a:xfrm rot="358355">
            <a:off x="-1901349" y="1317969"/>
            <a:ext cx="8350108" cy="5176178"/>
          </a:xfrm>
          <a:prstGeom prst="arc">
            <a:avLst>
              <a:gd name="adj1" fmla="val 19990393"/>
              <a:gd name="adj2" fmla="val 20498851"/>
            </a:avLst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4" name="Oval 3"/>
          <p:cNvSpPr>
            <a:spLocks noChangeArrowheads="1"/>
          </p:cNvSpPr>
          <p:nvPr/>
        </p:nvSpPr>
        <p:spPr bwMode="auto">
          <a:xfrm>
            <a:off x="2006766" y="3641006"/>
            <a:ext cx="562201" cy="556589"/>
          </a:xfrm>
          <a:prstGeom prst="ellipse">
            <a:avLst/>
          </a:prstGeom>
          <a:gradFill flip="none" rotWithShape="1">
            <a:gsLst>
              <a:gs pos="85000">
                <a:srgbClr val="FFC000"/>
              </a:gs>
              <a:gs pos="12000">
                <a:schemeClr val="bg1"/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8" name="Elipse 17"/>
          <p:cNvSpPr/>
          <p:nvPr/>
        </p:nvSpPr>
        <p:spPr bwMode="auto">
          <a:xfrm>
            <a:off x="1663228" y="2996952"/>
            <a:ext cx="252000" cy="252000"/>
          </a:xfrm>
          <a:prstGeom prst="ellipse">
            <a:avLst/>
          </a:prstGeom>
          <a:solidFill>
            <a:srgbClr val="00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0" name="Elipse 19"/>
          <p:cNvSpPr/>
          <p:nvPr/>
        </p:nvSpPr>
        <p:spPr bwMode="auto">
          <a:xfrm>
            <a:off x="5940006" y="2955673"/>
            <a:ext cx="252000" cy="252000"/>
          </a:xfrm>
          <a:prstGeom prst="ellipse">
            <a:avLst/>
          </a:prstGeom>
          <a:solidFill>
            <a:srgbClr val="00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9" name="Text Box 141"/>
          <p:cNvSpPr txBox="1">
            <a:spLocks noChangeArrowheads="1"/>
          </p:cNvSpPr>
          <p:nvPr/>
        </p:nvSpPr>
        <p:spPr bwMode="auto">
          <a:xfrm>
            <a:off x="35496" y="6525344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4722022" y="2809503"/>
            <a:ext cx="6415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2</a:t>
            </a:r>
            <a:endParaRPr lang="pt-BR" sz="3200" baseline="-25000" dirty="0">
              <a:latin typeface="Century Gothic" pitchFamily="34" charset="0"/>
            </a:endParaRP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2796" y="3632200"/>
            <a:ext cx="6415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1</a:t>
            </a:r>
            <a:endParaRPr lang="pt-BR" sz="3200" baseline="-250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1578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62 C -0.00399 0.00787 -0.01701 0.03565 -0.0217 0.05487 C -0.02639 0.07408 -0.0283 0.09561 -0.02865 0.11412 C -0.02899 0.13264 -0.02604 0.15024 -0.02344 0.16551 C -0.02083 0.18079 -0.01649 0.19422 -0.01285 0.20533 C -0.0092 0.21644 -0.00608 0.22269 -0.00122 0.23264 C 0.00365 0.2426 0.01233 0.25857 0.0158 0.26505 " pathEditMode="relative" rAng="0" ptsTypes="AAAAA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0231 C 0.00069 4.44444E-6 -0.00278 -0.00695 -0.00521 -0.01088 C -0.00764 -0.01482 -0.01042 -0.01737 -0.01268 -0.02107 C -0.01493 -0.02477 -0.01632 -0.02871 -0.0191 -0.03264 C -0.02188 -0.03658 -0.02674 -0.04121 -0.02917 -0.04445 C -0.0316 -0.04769 -0.03177 -0.04908 -0.03386 -0.05209 C -0.03594 -0.0551 -0.04028 -0.06019 -0.04202 -0.06227 " pathEditMode="relative" rAng="0" ptsTypes="AAAAA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5" y="-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1" grpId="0" animBg="1"/>
      <p:bldP spid="10" grpId="0" animBg="1"/>
      <p:bldP spid="18" grpId="0" animBg="1"/>
      <p:bldP spid="18" grpId="1" animBg="1"/>
      <p:bldP spid="18" grpId="2" animBg="1"/>
      <p:bldP spid="20" grpId="0" animBg="1"/>
      <p:bldP spid="20" grpId="1" animBg="1"/>
      <p:bldP spid="19" grpId="0"/>
      <p:bldP spid="14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>
            <a:endCxn id="12" idx="2"/>
          </p:cNvCxnSpPr>
          <p:nvPr/>
        </p:nvCxnSpPr>
        <p:spPr>
          <a:xfrm flipH="1" flipV="1">
            <a:off x="2473301" y="3063625"/>
            <a:ext cx="2" cy="756085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 flipH="1" flipV="1">
            <a:off x="4705549" y="3171637"/>
            <a:ext cx="8384" cy="65645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flipV="1">
            <a:off x="4696587" y="2106666"/>
            <a:ext cx="8960" cy="632923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>
            <a:stCxn id="14" idx="7"/>
          </p:cNvCxnSpPr>
          <p:nvPr/>
        </p:nvCxnSpPr>
        <p:spPr>
          <a:xfrm flipH="1" flipV="1">
            <a:off x="6396037" y="2163525"/>
            <a:ext cx="36866" cy="102813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V="1">
            <a:off x="2392607" y="3062763"/>
            <a:ext cx="4123609" cy="86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/>
          <p:cNvSpPr>
            <a:spLocks noChangeAspect="1"/>
          </p:cNvSpPr>
          <p:nvPr/>
        </p:nvSpPr>
        <p:spPr>
          <a:xfrm>
            <a:off x="2473301" y="1083405"/>
            <a:ext cx="3960440" cy="396044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4" name="Elipse 13"/>
          <p:cNvSpPr>
            <a:spLocks noChangeAspect="1"/>
          </p:cNvSpPr>
          <p:nvPr/>
        </p:nvSpPr>
        <p:spPr>
          <a:xfrm rot="8065015">
            <a:off x="6303996" y="2936453"/>
            <a:ext cx="255217" cy="255217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5" name="Chave esquerda 14"/>
          <p:cNvSpPr/>
          <p:nvPr/>
        </p:nvSpPr>
        <p:spPr>
          <a:xfrm rot="5400000">
            <a:off x="5405764" y="1101488"/>
            <a:ext cx="288000" cy="1692000"/>
          </a:xfrm>
          <a:prstGeom prst="leftBrace">
            <a:avLst>
              <a:gd name="adj1" fmla="val 37261"/>
              <a:gd name="adj2" fmla="val 50552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201493" y="972488"/>
            <a:ext cx="2818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Distância no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periélio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" name="Chave esquerda 16"/>
          <p:cNvSpPr/>
          <p:nvPr/>
        </p:nvSpPr>
        <p:spPr>
          <a:xfrm rot="16200000">
            <a:off x="3437835" y="2927184"/>
            <a:ext cx="303181" cy="2232246"/>
          </a:xfrm>
          <a:prstGeom prst="leftBrace">
            <a:avLst>
              <a:gd name="adj1" fmla="val 37261"/>
              <a:gd name="adj2" fmla="val 50171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461961" y="4140840"/>
            <a:ext cx="2818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Distância no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afélio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685800" y="18864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Periélio e afélio</a:t>
            </a:r>
            <a:endParaRPr kumimoji="0" lang="pt-BR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6135377" y="2775021"/>
            <a:ext cx="576064" cy="576064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cxnSp>
        <p:nvCxnSpPr>
          <p:cNvPr id="22" name="Forma 21"/>
          <p:cNvCxnSpPr>
            <a:stCxn id="20" idx="7"/>
          </p:cNvCxnSpPr>
          <p:nvPr/>
        </p:nvCxnSpPr>
        <p:spPr>
          <a:xfrm rot="5400000" flipH="1" flipV="1">
            <a:off x="6771094" y="2414982"/>
            <a:ext cx="300387" cy="588419"/>
          </a:xfrm>
          <a:prstGeom prst="curved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6974309" y="2124616"/>
            <a:ext cx="235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FFC000"/>
                </a:solidFill>
                <a:latin typeface="Century Gothic" pitchFamily="34" charset="0"/>
              </a:rPr>
              <a:t>planeta no </a:t>
            </a:r>
          </a:p>
          <a:p>
            <a:pPr algn="ctr"/>
            <a:r>
              <a:rPr lang="pt-BR" sz="2400" dirty="0" smtClean="0">
                <a:solidFill>
                  <a:srgbClr val="FFC000"/>
                </a:solidFill>
                <a:latin typeface="Century Gothic" pitchFamily="34" charset="0"/>
              </a:rPr>
              <a:t>periélio</a:t>
            </a:r>
            <a:endParaRPr lang="pt-BR" sz="24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2194212" y="2778498"/>
            <a:ext cx="576064" cy="576064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cxnSp>
        <p:nvCxnSpPr>
          <p:cNvPr id="25" name="Forma 24"/>
          <p:cNvCxnSpPr>
            <a:stCxn id="24" idx="3"/>
          </p:cNvCxnSpPr>
          <p:nvPr/>
        </p:nvCxnSpPr>
        <p:spPr>
          <a:xfrm rot="5400000">
            <a:off x="1853626" y="3106730"/>
            <a:ext cx="261480" cy="588419"/>
          </a:xfrm>
          <a:prstGeom prst="curved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-252536" y="3099629"/>
            <a:ext cx="235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FFC000"/>
                </a:solidFill>
                <a:latin typeface="Century Gothic" pitchFamily="34" charset="0"/>
              </a:rPr>
              <a:t>planeta no </a:t>
            </a:r>
          </a:p>
          <a:p>
            <a:pPr algn="ctr"/>
            <a:r>
              <a:rPr lang="pt-BR" sz="2400" dirty="0" smtClean="0">
                <a:solidFill>
                  <a:srgbClr val="FFC000"/>
                </a:solidFill>
                <a:latin typeface="Century Gothic" pitchFamily="34" charset="0"/>
              </a:rPr>
              <a:t>afélio</a:t>
            </a:r>
            <a:endParaRPr lang="pt-BR" sz="24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6089245" y="5497253"/>
            <a:ext cx="209869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Distância </a:t>
            </a:r>
          </a:p>
          <a:p>
            <a:pPr algn="ctr"/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no </a:t>
            </a: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PER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iélio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611560" y="5376118"/>
            <a:ext cx="208823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Distância </a:t>
            </a:r>
          </a:p>
          <a:p>
            <a:pPr algn="ctr"/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no </a:t>
            </a:r>
            <a:r>
              <a:rPr lang="pt-BR" sz="3200" dirty="0" err="1" smtClean="0">
                <a:solidFill>
                  <a:schemeClr val="bg1"/>
                </a:solidFill>
                <a:latin typeface="Century Gothic" pitchFamily="34" charset="0"/>
              </a:rPr>
              <a:t>AF</a:t>
            </a:r>
            <a:r>
              <a:rPr lang="pt-BR" sz="3200" dirty="0" err="1" smtClean="0">
                <a:solidFill>
                  <a:srgbClr val="FFC000"/>
                </a:solidFill>
                <a:latin typeface="Century Gothic" pitchFamily="34" charset="0"/>
              </a:rPr>
              <a:t>élio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2627784" y="5569261"/>
            <a:ext cx="38884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&gt;  </a:t>
            </a: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Distância ao Sol  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&gt;      </a:t>
            </a:r>
            <a:endParaRPr lang="pt-BR" sz="3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611560" y="5293586"/>
            <a:ext cx="7720400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grpSp>
        <p:nvGrpSpPr>
          <p:cNvPr id="2" name="Grupo 30"/>
          <p:cNvGrpSpPr>
            <a:grpSpLocks noChangeAspect="1"/>
          </p:cNvGrpSpPr>
          <p:nvPr/>
        </p:nvGrpSpPr>
        <p:grpSpPr>
          <a:xfrm>
            <a:off x="4187576" y="2572333"/>
            <a:ext cx="991599" cy="981701"/>
            <a:chOff x="4230514" y="2138607"/>
            <a:chExt cx="4721895" cy="4674769"/>
          </a:xfrm>
        </p:grpSpPr>
        <p:sp>
          <p:nvSpPr>
            <p:cNvPr id="32" name="Elipse 31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0" name="Elipse 9"/>
          <p:cNvSpPr>
            <a:spLocks noChangeAspect="1"/>
          </p:cNvSpPr>
          <p:nvPr/>
        </p:nvSpPr>
        <p:spPr>
          <a:xfrm rot="8065015">
            <a:off x="2357695" y="2935580"/>
            <a:ext cx="255217" cy="255217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31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6790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250"/>
                            </p:stCondLst>
                            <p:childTnLst>
                              <p:par>
                                <p:cTn id="7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25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 animBg="1"/>
      <p:bldP spid="18" grpId="0"/>
      <p:bldP spid="20" grpId="0" animBg="1"/>
      <p:bldP spid="23" grpId="0"/>
      <p:bldP spid="24" grpId="0" animBg="1"/>
      <p:bldP spid="26" grpId="0"/>
      <p:bldP spid="27" grpId="0"/>
      <p:bldP spid="28" grpId="0"/>
      <p:bldP spid="30" grpId="0"/>
      <p:bldP spid="10" grpId="0" animBg="1"/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Terceira lei de Kepler</a:t>
            </a:r>
          </a:p>
        </p:txBody>
      </p:sp>
      <p:sp>
        <p:nvSpPr>
          <p:cNvPr id="712710" name="Text Box 6"/>
          <p:cNvSpPr txBox="1">
            <a:spLocks noChangeArrowheads="1"/>
          </p:cNvSpPr>
          <p:nvPr/>
        </p:nvSpPr>
        <p:spPr bwMode="auto">
          <a:xfrm>
            <a:off x="2051720" y="2276477"/>
            <a:ext cx="936104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T</a:t>
            </a:r>
            <a:r>
              <a:rPr lang="pt-BR" sz="6000" baseline="30000" dirty="0">
                <a:solidFill>
                  <a:srgbClr val="FFC000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712712" name="Text Box 8"/>
          <p:cNvSpPr txBox="1">
            <a:spLocks noChangeArrowheads="1"/>
          </p:cNvSpPr>
          <p:nvPr/>
        </p:nvSpPr>
        <p:spPr bwMode="auto">
          <a:xfrm>
            <a:off x="1979712" y="3213102"/>
            <a:ext cx="1080120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a</a:t>
            </a:r>
            <a:r>
              <a:rPr lang="pt-BR" sz="6000" baseline="30000" dirty="0">
                <a:solidFill>
                  <a:srgbClr val="FFC000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712713" name="Text Box 9"/>
          <p:cNvSpPr txBox="1">
            <a:spLocks noChangeArrowheads="1"/>
          </p:cNvSpPr>
          <p:nvPr/>
        </p:nvSpPr>
        <p:spPr bwMode="auto">
          <a:xfrm>
            <a:off x="2987124" y="2708277"/>
            <a:ext cx="1151757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=</a:t>
            </a:r>
          </a:p>
        </p:txBody>
      </p:sp>
      <p:sp>
        <p:nvSpPr>
          <p:cNvPr id="712714" name="Text Box 10"/>
          <p:cNvSpPr txBox="1">
            <a:spLocks noChangeArrowheads="1"/>
          </p:cNvSpPr>
          <p:nvPr/>
        </p:nvSpPr>
        <p:spPr bwMode="auto">
          <a:xfrm>
            <a:off x="3744248" y="2643190"/>
            <a:ext cx="4212396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constante</a:t>
            </a:r>
          </a:p>
        </p:txBody>
      </p:sp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350138" y="5016078"/>
            <a:ext cx="8326318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/>
            <a:r>
              <a:rPr lang="pt-BR" sz="3200" dirty="0">
                <a:solidFill>
                  <a:srgbClr val="FFC000"/>
                </a:solidFill>
                <a:latin typeface="Century Gothic" pitchFamily="34" charset="0"/>
              </a:rPr>
              <a:t>T</a:t>
            </a:r>
            <a:r>
              <a:rPr lang="pt-BR" sz="3200" b="0" dirty="0">
                <a:solidFill>
                  <a:schemeClr val="bg1"/>
                </a:solidFill>
                <a:latin typeface="Century Gothic" pitchFamily="34" charset="0"/>
              </a:rPr>
              <a:t>: período de translação em torno do </a:t>
            </a: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</a:rPr>
              <a:t>Sol</a:t>
            </a:r>
          </a:p>
          <a:p>
            <a:pPr algn="l"/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a</a:t>
            </a:r>
            <a:r>
              <a:rPr lang="pt-BR" sz="3200" b="0" dirty="0">
                <a:solidFill>
                  <a:schemeClr val="bg1"/>
                </a:solidFill>
                <a:latin typeface="Century Gothic" pitchFamily="34" charset="0"/>
              </a:rPr>
              <a:t>: distância média do planeta ao Sol</a:t>
            </a:r>
          </a:p>
        </p:txBody>
      </p:sp>
      <p:cxnSp>
        <p:nvCxnSpPr>
          <p:cNvPr id="11" name="Conector reto 10"/>
          <p:cNvCxnSpPr/>
          <p:nvPr/>
        </p:nvCxnSpPr>
        <p:spPr bwMode="auto">
          <a:xfrm>
            <a:off x="2024850" y="3212976"/>
            <a:ext cx="890966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38933201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3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1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800"/>
                            </p:stCondLst>
                            <p:childTnLst>
                              <p:par>
                                <p:cTn id="3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10" grpId="0"/>
      <p:bldP spid="7127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Exemplos da terceira lei -1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067944" y="1196752"/>
            <a:ext cx="4834934" cy="1171575"/>
            <a:chOff x="1518" y="1480"/>
            <a:chExt cx="3410" cy="738"/>
          </a:xfrm>
        </p:grpSpPr>
        <p:sp>
          <p:nvSpPr>
            <p:cNvPr id="712710" name="Text Box 6"/>
            <p:cNvSpPr txBox="1">
              <a:spLocks noChangeArrowheads="1"/>
            </p:cNvSpPr>
            <p:nvPr/>
          </p:nvSpPr>
          <p:spPr bwMode="auto">
            <a:xfrm>
              <a:off x="1519" y="1525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T</a:t>
              </a:r>
              <a:r>
                <a:rPr lang="pt-BR" sz="2800" baseline="30000" dirty="0">
                  <a:solidFill>
                    <a:srgbClr val="FFFF00"/>
                  </a:solidFill>
                  <a:latin typeface="Century Gothic" pitchFamily="34" charset="0"/>
                </a:rPr>
                <a:t>2</a:t>
              </a:r>
            </a:p>
          </p:txBody>
        </p:sp>
        <p:sp>
          <p:nvSpPr>
            <p:cNvPr id="712711" name="Text Box 7"/>
            <p:cNvSpPr txBox="1">
              <a:spLocks noChangeArrowheads="1"/>
            </p:cNvSpPr>
            <p:nvPr/>
          </p:nvSpPr>
          <p:spPr bwMode="auto">
            <a:xfrm>
              <a:off x="1518" y="1480"/>
              <a:ext cx="2359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4000" dirty="0" smtClean="0">
                  <a:solidFill>
                    <a:srgbClr val="FFFF00"/>
                  </a:solidFill>
                  <a:latin typeface="Century Gothic" pitchFamily="34" charset="0"/>
                </a:rPr>
                <a:t>__</a:t>
              </a:r>
              <a:endParaRPr lang="pt-BR" sz="4000" dirty="0">
                <a:solidFill>
                  <a:srgbClr val="FFFF00"/>
                </a:solidFill>
                <a:latin typeface="Century Gothic" pitchFamily="34" charset="0"/>
              </a:endParaRPr>
            </a:p>
          </p:txBody>
        </p:sp>
        <p:sp>
          <p:nvSpPr>
            <p:cNvPr id="712712" name="Text Box 8"/>
            <p:cNvSpPr txBox="1">
              <a:spLocks noChangeArrowheads="1"/>
            </p:cNvSpPr>
            <p:nvPr/>
          </p:nvSpPr>
          <p:spPr bwMode="auto">
            <a:xfrm>
              <a:off x="1519" y="1888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a</a:t>
              </a:r>
              <a:r>
                <a:rPr lang="pt-BR" sz="2800" baseline="30000" dirty="0">
                  <a:solidFill>
                    <a:srgbClr val="FFFF00"/>
                  </a:solidFill>
                  <a:latin typeface="Century Gothic" pitchFamily="34" charset="0"/>
                </a:rPr>
                <a:t>3</a:t>
              </a:r>
            </a:p>
          </p:txBody>
        </p:sp>
        <p:sp>
          <p:nvSpPr>
            <p:cNvPr id="712713" name="Text Box 9"/>
            <p:cNvSpPr txBox="1">
              <a:spLocks noChangeArrowheads="1"/>
            </p:cNvSpPr>
            <p:nvPr/>
          </p:nvSpPr>
          <p:spPr bwMode="auto">
            <a:xfrm>
              <a:off x="1836" y="1695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=</a:t>
              </a:r>
            </a:p>
          </p:txBody>
        </p:sp>
        <p:sp>
          <p:nvSpPr>
            <p:cNvPr id="712714" name="Text Box 10"/>
            <p:cNvSpPr txBox="1">
              <a:spLocks noChangeArrowheads="1"/>
            </p:cNvSpPr>
            <p:nvPr/>
          </p:nvSpPr>
          <p:spPr bwMode="auto">
            <a:xfrm>
              <a:off x="2569" y="1674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constante</a:t>
              </a:r>
            </a:p>
          </p:txBody>
        </p:sp>
      </p:grpSp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611560" y="1408708"/>
            <a:ext cx="7416824" cy="2308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/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Terra: </a:t>
            </a:r>
          </a:p>
          <a:p>
            <a:pPr algn="l"/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/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</a:rPr>
              <a:t>T</a:t>
            </a: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 ≈ 365 dias ≈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1ano </a:t>
            </a:r>
          </a:p>
          <a:p>
            <a:pPr algn="l"/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</a:rPr>
              <a:t>a</a:t>
            </a: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 ≈ 149,6 milhões de km =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1 UA</a:t>
            </a:r>
            <a:endParaRPr lang="pt-BR" sz="3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83568" y="4365104"/>
            <a:ext cx="58143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rgbClr val="FFC000"/>
                </a:solidFill>
                <a:latin typeface="Century Gothic" pitchFamily="34" charset="0"/>
              </a:rPr>
              <a:t>T</a:t>
            </a:r>
            <a:r>
              <a:rPr lang="pt-BR" sz="3600" baseline="30000" dirty="0">
                <a:solidFill>
                  <a:srgbClr val="FFC000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11560" y="5229200"/>
            <a:ext cx="72008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rgbClr val="FFC000"/>
                </a:solidFill>
                <a:latin typeface="Century Gothic" pitchFamily="34" charset="0"/>
              </a:rPr>
              <a:t>a</a:t>
            </a:r>
            <a:r>
              <a:rPr lang="pt-BR" sz="3600" baseline="30000" dirty="0">
                <a:solidFill>
                  <a:srgbClr val="FFC000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350769" y="4842682"/>
            <a:ext cx="54675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=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915816" y="4797152"/>
            <a:ext cx="187220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1 </a:t>
            </a: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ano</a:t>
            </a:r>
            <a:r>
              <a:rPr lang="pt-BR" sz="2000" baseline="30000" dirty="0" smtClean="0">
                <a:solidFill>
                  <a:schemeClr val="bg1"/>
                </a:solidFill>
                <a:latin typeface="Century Gothic" pitchFamily="34" charset="0"/>
              </a:rPr>
              <a:t>2</a:t>
            </a: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/UA</a:t>
            </a:r>
            <a:r>
              <a:rPr lang="pt-BR" sz="2000" baseline="30000" dirty="0" smtClean="0">
                <a:solidFill>
                  <a:schemeClr val="bg1"/>
                </a:solidFill>
                <a:latin typeface="Century Gothic" pitchFamily="34" charset="0"/>
              </a:rPr>
              <a:t>3</a:t>
            </a:r>
            <a:endParaRPr lang="pt-BR" sz="2000" baseline="30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557656" y="4365104"/>
            <a:ext cx="99812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(1)</a:t>
            </a:r>
            <a:r>
              <a:rPr lang="pt-BR" sz="3600" b="0" baseline="30000" dirty="0" smtClean="0">
                <a:solidFill>
                  <a:srgbClr val="FFC000"/>
                </a:solidFill>
                <a:latin typeface="Century Gothic" pitchFamily="34" charset="0"/>
              </a:rPr>
              <a:t>2</a:t>
            </a:r>
            <a:endParaRPr lang="pt-BR" sz="3600" b="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557657" y="5201830"/>
            <a:ext cx="99811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(1)</a:t>
            </a:r>
            <a:r>
              <a:rPr lang="pt-BR" sz="3600" b="0" baseline="30000" dirty="0" smtClean="0">
                <a:solidFill>
                  <a:srgbClr val="FFC000"/>
                </a:solidFill>
                <a:latin typeface="Century Gothic" pitchFamily="34" charset="0"/>
              </a:rPr>
              <a:t>3</a:t>
            </a:r>
            <a:endParaRPr lang="pt-BR" sz="3600" b="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 bwMode="auto">
          <a:xfrm>
            <a:off x="755576" y="5149641"/>
            <a:ext cx="3600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132016" y="4833066"/>
            <a:ext cx="54675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=</a:t>
            </a:r>
          </a:p>
        </p:txBody>
      </p:sp>
      <p:cxnSp>
        <p:nvCxnSpPr>
          <p:cNvPr id="23" name="Conector reto 22"/>
          <p:cNvCxnSpPr/>
          <p:nvPr/>
        </p:nvCxnSpPr>
        <p:spPr bwMode="auto">
          <a:xfrm>
            <a:off x="1822249" y="5145338"/>
            <a:ext cx="3600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4" name="Retângulo de cantos arredondados 23"/>
          <p:cNvSpPr/>
          <p:nvPr/>
        </p:nvSpPr>
        <p:spPr bwMode="auto">
          <a:xfrm>
            <a:off x="2843808" y="4149080"/>
            <a:ext cx="2016224" cy="1944216"/>
          </a:xfrm>
          <a:prstGeom prst="roundRect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C000"/>
              </a:solidFill>
              <a:effectLst/>
              <a:latin typeface="Arial" charset="0"/>
            </a:endParaRPr>
          </a:p>
        </p:txBody>
      </p:sp>
      <p:pic>
        <p:nvPicPr>
          <p:cNvPr id="28674" name="Picture 2" descr="https://blogs.glowscotland.org.uk/er/SNHGeographyWebsite/files/2011/11/smiling-planet-earth-cartoon-2-thu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268760"/>
            <a:ext cx="1152128" cy="1152128"/>
          </a:xfrm>
          <a:prstGeom prst="rect">
            <a:avLst/>
          </a:prstGeom>
          <a:noFill/>
        </p:spPr>
      </p:pic>
      <p:sp>
        <p:nvSpPr>
          <p:cNvPr id="25" name="Retângulo 24"/>
          <p:cNvSpPr/>
          <p:nvPr/>
        </p:nvSpPr>
        <p:spPr>
          <a:xfrm>
            <a:off x="130748" y="6433591"/>
            <a:ext cx="43075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</a:rPr>
              <a:t>Fonte da imagem: </a:t>
            </a:r>
            <a:r>
              <a:rPr lang="en-US" sz="1400" b="0" u="sng" dirty="0" smtClean="0">
                <a:solidFill>
                  <a:srgbClr val="FFC000"/>
                </a:solidFill>
                <a:latin typeface="Century Gothic" pitchFamily="34" charset="0"/>
                <a:hlinkClick r:id="rId4"/>
              </a:rPr>
              <a:t>funny-pictures.picphotos.net</a:t>
            </a:r>
            <a:endParaRPr lang="en-US" sz="1400" b="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083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8" grpId="0"/>
      <p:bldP spid="19" grpId="0"/>
      <p:bldP spid="22" grpId="0"/>
      <p:bldP spid="24" grpId="0" animBg="1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Exemplos da terceira lei -2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211487" y="1556792"/>
            <a:ext cx="4825009" cy="1171575"/>
            <a:chOff x="1518" y="1480"/>
            <a:chExt cx="3403" cy="738"/>
          </a:xfrm>
        </p:grpSpPr>
        <p:sp>
          <p:nvSpPr>
            <p:cNvPr id="712710" name="Text Box 6"/>
            <p:cNvSpPr txBox="1">
              <a:spLocks noChangeArrowheads="1"/>
            </p:cNvSpPr>
            <p:nvPr/>
          </p:nvSpPr>
          <p:spPr bwMode="auto">
            <a:xfrm>
              <a:off x="1519" y="1525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T</a:t>
              </a:r>
              <a:r>
                <a:rPr lang="pt-BR" sz="2800" baseline="30000" dirty="0">
                  <a:solidFill>
                    <a:srgbClr val="FFFF00"/>
                  </a:solidFill>
                  <a:latin typeface="Century Gothic" pitchFamily="34" charset="0"/>
                </a:rPr>
                <a:t>2</a:t>
              </a:r>
            </a:p>
          </p:txBody>
        </p:sp>
        <p:sp>
          <p:nvSpPr>
            <p:cNvPr id="712711" name="Text Box 7"/>
            <p:cNvSpPr txBox="1">
              <a:spLocks noChangeArrowheads="1"/>
            </p:cNvSpPr>
            <p:nvPr/>
          </p:nvSpPr>
          <p:spPr bwMode="auto">
            <a:xfrm>
              <a:off x="1518" y="1480"/>
              <a:ext cx="2359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4000" dirty="0" smtClean="0">
                  <a:solidFill>
                    <a:srgbClr val="FFFF00"/>
                  </a:solidFill>
                  <a:latin typeface="Century Gothic" pitchFamily="34" charset="0"/>
                </a:rPr>
                <a:t>__</a:t>
              </a:r>
              <a:endParaRPr lang="pt-BR" sz="4000" dirty="0">
                <a:solidFill>
                  <a:srgbClr val="FFFF00"/>
                </a:solidFill>
                <a:latin typeface="Century Gothic" pitchFamily="34" charset="0"/>
              </a:endParaRPr>
            </a:p>
          </p:txBody>
        </p:sp>
        <p:sp>
          <p:nvSpPr>
            <p:cNvPr id="712712" name="Text Box 8"/>
            <p:cNvSpPr txBox="1">
              <a:spLocks noChangeArrowheads="1"/>
            </p:cNvSpPr>
            <p:nvPr/>
          </p:nvSpPr>
          <p:spPr bwMode="auto">
            <a:xfrm>
              <a:off x="1519" y="1888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a</a:t>
              </a:r>
              <a:r>
                <a:rPr lang="pt-BR" sz="2800" baseline="30000" dirty="0">
                  <a:solidFill>
                    <a:srgbClr val="FFFF00"/>
                  </a:solidFill>
                  <a:latin typeface="Century Gothic" pitchFamily="34" charset="0"/>
                </a:rPr>
                <a:t>3</a:t>
              </a:r>
            </a:p>
          </p:txBody>
        </p:sp>
        <p:sp>
          <p:nvSpPr>
            <p:cNvPr id="712713" name="Text Box 9"/>
            <p:cNvSpPr txBox="1">
              <a:spLocks noChangeArrowheads="1"/>
            </p:cNvSpPr>
            <p:nvPr/>
          </p:nvSpPr>
          <p:spPr bwMode="auto">
            <a:xfrm>
              <a:off x="1836" y="1695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=</a:t>
              </a:r>
            </a:p>
          </p:txBody>
        </p:sp>
        <p:sp>
          <p:nvSpPr>
            <p:cNvPr id="712714" name="Text Box 10"/>
            <p:cNvSpPr txBox="1">
              <a:spLocks noChangeArrowheads="1"/>
            </p:cNvSpPr>
            <p:nvPr/>
          </p:nvSpPr>
          <p:spPr bwMode="auto">
            <a:xfrm>
              <a:off x="2562" y="1661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constante</a:t>
              </a:r>
            </a:p>
          </p:txBody>
        </p:sp>
      </p:grpSp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683568" y="1844824"/>
            <a:ext cx="7416824" cy="2308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/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Júpiter: </a:t>
            </a:r>
          </a:p>
          <a:p>
            <a:pPr algn="l"/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/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</a:rPr>
              <a:t>T</a:t>
            </a: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 ≈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11,86 anos </a:t>
            </a:r>
          </a:p>
          <a:p>
            <a:pPr algn="l"/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</a:rPr>
              <a:t>a</a:t>
            </a: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 ≈ 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5,20 UA</a:t>
            </a:r>
            <a:endParaRPr lang="pt-BR" sz="3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83568" y="4365104"/>
            <a:ext cx="58143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rgbClr val="FFC000"/>
                </a:solidFill>
                <a:latin typeface="Century Gothic" pitchFamily="34" charset="0"/>
              </a:rPr>
              <a:t>T</a:t>
            </a:r>
            <a:r>
              <a:rPr lang="pt-BR" sz="3600" baseline="30000" dirty="0">
                <a:solidFill>
                  <a:srgbClr val="FFC000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11560" y="5229200"/>
            <a:ext cx="72008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rgbClr val="FFC000"/>
                </a:solidFill>
                <a:latin typeface="Century Gothic" pitchFamily="34" charset="0"/>
              </a:rPr>
              <a:t>a</a:t>
            </a:r>
            <a:r>
              <a:rPr lang="pt-BR" sz="3600" baseline="30000" dirty="0">
                <a:solidFill>
                  <a:srgbClr val="FFC000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557656" y="4365104"/>
            <a:ext cx="2006232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(11,86)</a:t>
            </a:r>
            <a:r>
              <a:rPr lang="pt-BR" sz="3600" b="0" baseline="30000" dirty="0" smtClean="0">
                <a:solidFill>
                  <a:srgbClr val="FFC000"/>
                </a:solidFill>
                <a:latin typeface="Century Gothic" pitchFamily="34" charset="0"/>
              </a:rPr>
              <a:t>2</a:t>
            </a:r>
            <a:endParaRPr lang="pt-BR" sz="3600" b="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763688" y="5201830"/>
            <a:ext cx="1646191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(5,20)</a:t>
            </a:r>
            <a:r>
              <a:rPr lang="pt-BR" sz="3600" b="0" baseline="30000" dirty="0" smtClean="0">
                <a:solidFill>
                  <a:srgbClr val="FFC000"/>
                </a:solidFill>
                <a:latin typeface="Century Gothic" pitchFamily="34" charset="0"/>
              </a:rPr>
              <a:t>3</a:t>
            </a:r>
            <a:endParaRPr lang="pt-BR" sz="3600" b="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 bwMode="auto">
          <a:xfrm>
            <a:off x="755576" y="5149641"/>
            <a:ext cx="3600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132016" y="4833066"/>
            <a:ext cx="54675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=</a:t>
            </a:r>
          </a:p>
        </p:txBody>
      </p:sp>
      <p:cxnSp>
        <p:nvCxnSpPr>
          <p:cNvPr id="23" name="Conector reto 22"/>
          <p:cNvCxnSpPr/>
          <p:nvPr/>
        </p:nvCxnSpPr>
        <p:spPr bwMode="auto">
          <a:xfrm>
            <a:off x="1822249" y="5145338"/>
            <a:ext cx="1453607" cy="1185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4" name="Retângulo de cantos arredondados 23"/>
          <p:cNvSpPr/>
          <p:nvPr/>
        </p:nvSpPr>
        <p:spPr bwMode="auto">
          <a:xfrm>
            <a:off x="6444208" y="4149080"/>
            <a:ext cx="2016224" cy="1944216"/>
          </a:xfrm>
          <a:prstGeom prst="roundRect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C000"/>
              </a:solidFill>
              <a:effectLst/>
              <a:latin typeface="Arial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3635896" y="4797152"/>
            <a:ext cx="504056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= 1,0004... ≈  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1</a:t>
            </a: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ano</a:t>
            </a:r>
            <a:r>
              <a:rPr lang="pt-BR" sz="2000" baseline="30000" dirty="0" smtClean="0">
                <a:solidFill>
                  <a:schemeClr val="bg1"/>
                </a:solidFill>
                <a:latin typeface="Century Gothic" pitchFamily="34" charset="0"/>
              </a:rPr>
              <a:t>2</a:t>
            </a: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/UA</a:t>
            </a:r>
            <a:r>
              <a:rPr lang="pt-BR" sz="2000" baseline="30000" dirty="0" smtClean="0">
                <a:solidFill>
                  <a:schemeClr val="bg1"/>
                </a:solidFill>
                <a:latin typeface="Century Gothic" pitchFamily="34" charset="0"/>
              </a:rPr>
              <a:t>3</a:t>
            </a:r>
            <a:endParaRPr lang="pt-BR" sz="2000" baseline="30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7650" name="Picture 2" descr="http://cloud.graphicleftovers.com/31137/2496018/funny-jupiter-planet-cartoon-illustr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700808"/>
            <a:ext cx="1152128" cy="1152128"/>
          </a:xfrm>
          <a:prstGeom prst="rect">
            <a:avLst/>
          </a:prstGeom>
          <a:noFill/>
        </p:spPr>
      </p:pic>
      <p:sp>
        <p:nvSpPr>
          <p:cNvPr id="25" name="Retângulo 24"/>
          <p:cNvSpPr/>
          <p:nvPr/>
        </p:nvSpPr>
        <p:spPr>
          <a:xfrm>
            <a:off x="-1766" y="6433591"/>
            <a:ext cx="3709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</a:rPr>
              <a:t>Fonte da imagem: </a:t>
            </a:r>
            <a:r>
              <a:rPr lang="pt-BR" sz="1400" b="0" dirty="0" smtClean="0">
                <a:solidFill>
                  <a:schemeClr val="tx1"/>
                </a:solidFill>
                <a:latin typeface="Century Gothic" pitchFamily="34" charset="0"/>
                <a:hlinkClick r:id="rId4"/>
              </a:rPr>
              <a:t>graphicleftovers.com</a:t>
            </a:r>
            <a:endParaRPr lang="pt-BR" sz="1400" dirty="0" smtClean="0">
              <a:latin typeface="Century Gothic" pitchFamily="34" charset="0"/>
            </a:endParaRPr>
          </a:p>
          <a:p>
            <a:pPr fontAlgn="ctr"/>
            <a:endParaRPr lang="en-US" sz="1400" b="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8934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8" grpId="0"/>
      <p:bldP spid="19" grpId="0"/>
      <p:bldP spid="22" grpId="0"/>
      <p:bldP spid="24" grpId="0" animBg="1"/>
      <p:bldP spid="20" grpId="0"/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755576" y="1628800"/>
            <a:ext cx="7416824" cy="39703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Unidade de distância mais apropriada:</a:t>
            </a:r>
          </a:p>
          <a:p>
            <a:pPr algn="just"/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just"/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just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a Unidade Astronômica (UA)</a:t>
            </a:r>
          </a:p>
          <a:p>
            <a:pPr algn="just"/>
            <a:endParaRPr lang="pt-BR" sz="3600" b="0" dirty="0" smtClean="0">
              <a:solidFill>
                <a:srgbClr val="53D2FF"/>
              </a:solidFill>
              <a:latin typeface="Century Gothic" pitchFamily="34" charset="0"/>
            </a:endParaRPr>
          </a:p>
          <a:p>
            <a:pPr algn="just"/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</a:rPr>
              <a:t>1 UA </a:t>
            </a:r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cs typeface="Consolas"/>
              </a:rPr>
              <a:t>≈ 149,6 milhões de km</a:t>
            </a:r>
            <a:endParaRPr lang="pt-BR" sz="36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280920" cy="4464496"/>
          </a:xfrm>
        </p:spPr>
        <p:txBody>
          <a:bodyPr>
            <a:normAutofit/>
          </a:bodyPr>
          <a:lstStyle/>
          <a:p>
            <a:pPr algn="just">
              <a:buClr>
                <a:srgbClr val="FFC000"/>
              </a:buClr>
              <a:buFont typeface="Courier New" pitchFamily="49" charset="0"/>
              <a:buChar char="o"/>
            </a:pP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</a:t>
            </a: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(praticamente)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não cintila</a:t>
            </a:r>
          </a:p>
          <a:p>
            <a:pPr algn="just"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just">
              <a:buClr>
                <a:srgbClr val="FFC000"/>
              </a:buClr>
              <a:buFont typeface="Courier New" pitchFamily="49" charset="0"/>
              <a:buChar char="o"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brilho aparente maior </a:t>
            </a: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que o das estrelas</a:t>
            </a:r>
          </a:p>
          <a:p>
            <a:pPr algn="just">
              <a:buClr>
                <a:srgbClr val="FFC000"/>
              </a:buClr>
            </a:pPr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just">
              <a:buClr>
                <a:srgbClr val="FFC000"/>
              </a:buClr>
              <a:buFont typeface="Courier New" pitchFamily="49" charset="0"/>
              <a:buChar char="o"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 se deslocam pelo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Zodíaco</a:t>
            </a:r>
          </a:p>
          <a:p>
            <a:pPr algn="l"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endParaRPr lang="pt-BR" dirty="0">
              <a:solidFill>
                <a:schemeClr val="accent2">
                  <a:lumMod val="75000"/>
                </a:schemeClr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00" y="404664"/>
            <a:ext cx="8204448" cy="1143000"/>
          </a:xfrm>
        </p:spPr>
        <p:txBody>
          <a:bodyPr/>
          <a:lstStyle/>
          <a:p>
            <a:pPr algn="l"/>
            <a:r>
              <a:rPr lang="pt-BR" sz="3200" b="0" dirty="0" smtClean="0">
                <a:solidFill>
                  <a:srgbClr val="FFC000"/>
                </a:solidFill>
                <a:latin typeface="Century Gothic" pitchFamily="34" charset="0"/>
              </a:rPr>
              <a:t>Para o Sistema Solar, a 3ª lei é dada por:</a:t>
            </a:r>
          </a:p>
        </p:txBody>
      </p:sp>
      <p:sp>
        <p:nvSpPr>
          <p:cNvPr id="712710" name="Text Box 6"/>
          <p:cNvSpPr txBox="1">
            <a:spLocks noChangeArrowheads="1"/>
          </p:cNvSpPr>
          <p:nvPr/>
        </p:nvSpPr>
        <p:spPr bwMode="auto">
          <a:xfrm>
            <a:off x="3059832" y="1484784"/>
            <a:ext cx="936104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T</a:t>
            </a:r>
            <a:r>
              <a:rPr lang="pt-BR" sz="6000" baseline="30000" dirty="0">
                <a:solidFill>
                  <a:srgbClr val="FFC000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712712" name="Text Box 8"/>
          <p:cNvSpPr txBox="1">
            <a:spLocks noChangeArrowheads="1"/>
          </p:cNvSpPr>
          <p:nvPr/>
        </p:nvSpPr>
        <p:spPr bwMode="auto">
          <a:xfrm>
            <a:off x="2987824" y="2421409"/>
            <a:ext cx="1080120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a</a:t>
            </a:r>
            <a:r>
              <a:rPr lang="pt-BR" sz="6000" baseline="30000" dirty="0">
                <a:solidFill>
                  <a:srgbClr val="FFC000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712713" name="Text Box 9"/>
          <p:cNvSpPr txBox="1">
            <a:spLocks noChangeArrowheads="1"/>
          </p:cNvSpPr>
          <p:nvPr/>
        </p:nvSpPr>
        <p:spPr bwMode="auto">
          <a:xfrm>
            <a:off x="3995236" y="1916584"/>
            <a:ext cx="1151757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=</a:t>
            </a:r>
          </a:p>
        </p:txBody>
      </p:sp>
      <p:sp>
        <p:nvSpPr>
          <p:cNvPr id="712714" name="Text Box 10"/>
          <p:cNvSpPr txBox="1">
            <a:spLocks noChangeArrowheads="1"/>
          </p:cNvSpPr>
          <p:nvPr/>
        </p:nvSpPr>
        <p:spPr bwMode="auto">
          <a:xfrm>
            <a:off x="4752360" y="1851497"/>
            <a:ext cx="1331808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 smtClean="0">
                <a:solidFill>
                  <a:srgbClr val="FFC000"/>
                </a:solidFill>
                <a:latin typeface="Century Gothic" pitchFamily="34" charset="0"/>
              </a:rPr>
              <a:t>1</a:t>
            </a:r>
            <a:endParaRPr lang="pt-BR" sz="6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323528" y="3789040"/>
            <a:ext cx="8254310" cy="25545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/>
            <a:r>
              <a:rPr lang="pt-BR" sz="3200" dirty="0">
                <a:solidFill>
                  <a:srgbClr val="FFC000"/>
                </a:solidFill>
                <a:latin typeface="Century Gothic" pitchFamily="34" charset="0"/>
              </a:rPr>
              <a:t>T</a:t>
            </a:r>
            <a:r>
              <a:rPr lang="pt-BR" sz="3200" b="0" dirty="0">
                <a:solidFill>
                  <a:schemeClr val="bg1"/>
                </a:solidFill>
                <a:latin typeface="Century Gothic" pitchFamily="34" charset="0"/>
              </a:rPr>
              <a:t>: </a:t>
            </a:r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período</a:t>
            </a:r>
            <a:r>
              <a:rPr lang="pt-BR" sz="3200" b="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3200" b="0" dirty="0">
                <a:solidFill>
                  <a:srgbClr val="FFC000"/>
                </a:solidFill>
                <a:latin typeface="Century Gothic" pitchFamily="34" charset="0"/>
              </a:rPr>
              <a:t>de translação em torno do </a:t>
            </a:r>
            <a:r>
              <a:rPr lang="pt-BR" sz="3200" b="0" dirty="0" smtClean="0">
                <a:solidFill>
                  <a:srgbClr val="FFC000"/>
                </a:solidFill>
                <a:latin typeface="Century Gothic" pitchFamily="34" charset="0"/>
              </a:rPr>
              <a:t>Sol, </a:t>
            </a: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em anos</a:t>
            </a:r>
          </a:p>
          <a:p>
            <a:pPr algn="l"/>
            <a:endParaRPr lang="pt-BR" sz="3200" b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a</a:t>
            </a:r>
            <a:r>
              <a:rPr lang="pt-BR" sz="3200" b="0" dirty="0">
                <a:solidFill>
                  <a:schemeClr val="bg1"/>
                </a:solidFill>
                <a:latin typeface="Century Gothic" pitchFamily="34" charset="0"/>
              </a:rPr>
              <a:t>: </a:t>
            </a:r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distância média </a:t>
            </a:r>
            <a:r>
              <a:rPr lang="pt-BR" sz="3200" b="0" dirty="0">
                <a:solidFill>
                  <a:srgbClr val="FFC000"/>
                </a:solidFill>
                <a:latin typeface="Century Gothic" pitchFamily="34" charset="0"/>
              </a:rPr>
              <a:t>do planeta ao </a:t>
            </a:r>
            <a:r>
              <a:rPr lang="pt-BR" sz="3200" b="0" dirty="0" smtClean="0">
                <a:solidFill>
                  <a:srgbClr val="FFC000"/>
                </a:solidFill>
                <a:latin typeface="Century Gothic" pitchFamily="34" charset="0"/>
              </a:rPr>
              <a:t>Sol, em unidades astronômicas (</a:t>
            </a: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UA</a:t>
            </a:r>
            <a:r>
              <a:rPr lang="pt-BR" sz="3200" b="0" dirty="0" smtClean="0">
                <a:solidFill>
                  <a:srgbClr val="FFC000"/>
                </a:solidFill>
                <a:latin typeface="Century Gothic" pitchFamily="34" charset="0"/>
              </a:rPr>
              <a:t>)</a:t>
            </a:r>
            <a:endParaRPr lang="pt-BR" sz="32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 bwMode="auto">
          <a:xfrm>
            <a:off x="3032962" y="2421283"/>
            <a:ext cx="890966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580112" y="2134597"/>
            <a:ext cx="187220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ano</a:t>
            </a:r>
            <a:r>
              <a:rPr lang="pt-BR" sz="2000" baseline="30000" dirty="0" smtClean="0">
                <a:solidFill>
                  <a:srgbClr val="FFC000"/>
                </a:solidFill>
                <a:latin typeface="Century Gothic" pitchFamily="34" charset="0"/>
              </a:rPr>
              <a:t>2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/UA</a:t>
            </a:r>
            <a:r>
              <a:rPr lang="pt-BR" sz="2000" baseline="30000" dirty="0" smtClean="0">
                <a:solidFill>
                  <a:srgbClr val="FFC000"/>
                </a:solidFill>
                <a:latin typeface="Century Gothic" pitchFamily="34" charset="0"/>
              </a:rPr>
              <a:t>3</a:t>
            </a:r>
            <a:endParaRPr lang="pt-BR" sz="200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10" grpId="0"/>
      <p:bldP spid="712713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755576" y="548680"/>
            <a:ext cx="7416824" cy="2308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Para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outros sistemas planetários:</a:t>
            </a:r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uma pequena modificação na terceira lei:</a:t>
            </a:r>
          </a:p>
          <a:p>
            <a:pPr algn="just"/>
            <a:endParaRPr lang="pt-BR" sz="36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059832" y="2916534"/>
            <a:ext cx="936104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T</a:t>
            </a:r>
            <a:r>
              <a:rPr lang="pt-BR" sz="6000" baseline="30000" dirty="0">
                <a:solidFill>
                  <a:srgbClr val="FFC000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987824" y="3853159"/>
            <a:ext cx="1080120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a</a:t>
            </a:r>
            <a:r>
              <a:rPr lang="pt-BR" sz="6000" baseline="30000" dirty="0">
                <a:solidFill>
                  <a:srgbClr val="FFC000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995236" y="3348334"/>
            <a:ext cx="1151757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=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752360" y="2852936"/>
            <a:ext cx="1331808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 smtClean="0">
                <a:solidFill>
                  <a:srgbClr val="FFC000"/>
                </a:solidFill>
                <a:latin typeface="Century Gothic" pitchFamily="34" charset="0"/>
              </a:rPr>
              <a:t>1</a:t>
            </a:r>
            <a:endParaRPr lang="pt-BR" sz="6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 bwMode="auto">
          <a:xfrm>
            <a:off x="3032962" y="3853033"/>
            <a:ext cx="890966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" name="Conector reto 7"/>
          <p:cNvCxnSpPr/>
          <p:nvPr/>
        </p:nvCxnSpPr>
        <p:spPr bwMode="auto">
          <a:xfrm>
            <a:off x="5004048" y="3861048"/>
            <a:ext cx="890966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788024" y="3861048"/>
            <a:ext cx="1512168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 smtClean="0">
                <a:solidFill>
                  <a:srgbClr val="FFC000"/>
                </a:solidFill>
                <a:latin typeface="Century Gothic" pitchFamily="34" charset="0"/>
              </a:rPr>
              <a:t>M</a:t>
            </a:r>
            <a:r>
              <a:rPr lang="pt-BR" sz="6000" baseline="-25000" dirty="0" smtClean="0">
                <a:solidFill>
                  <a:srgbClr val="FFC000"/>
                </a:solidFill>
                <a:latin typeface="Century Gothic" pitchFamily="34" charset="0"/>
              </a:rPr>
              <a:t>*</a:t>
            </a:r>
            <a:endParaRPr lang="pt-BR" sz="6000" baseline="-25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854194" y="4894128"/>
            <a:ext cx="8254310" cy="16312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/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</a:rPr>
              <a:t>Onde:</a:t>
            </a:r>
          </a:p>
          <a:p>
            <a:pPr algn="l"/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T</a:t>
            </a:r>
            <a:r>
              <a:rPr lang="pt-BR" sz="3200" b="0" dirty="0" smtClean="0">
                <a:solidFill>
                  <a:srgbClr val="FFC000"/>
                </a:solidFill>
                <a:latin typeface="Century Gothic" pitchFamily="34" charset="0"/>
              </a:rPr>
              <a:t>, </a:t>
            </a:r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a</a:t>
            </a:r>
            <a:r>
              <a:rPr lang="pt-BR" sz="3200" b="0" dirty="0" smtClean="0">
                <a:solidFill>
                  <a:srgbClr val="FFC000"/>
                </a:solidFill>
                <a:latin typeface="Century Gothic" pitchFamily="34" charset="0"/>
              </a:rPr>
              <a:t>:</a:t>
            </a: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3200" b="0" dirty="0" smtClean="0">
                <a:solidFill>
                  <a:srgbClr val="FFC000"/>
                </a:solidFill>
                <a:latin typeface="Century Gothic" pitchFamily="34" charset="0"/>
              </a:rPr>
              <a:t>como antes</a:t>
            </a:r>
            <a:endParaRPr lang="pt-BR" sz="3200" b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M</a:t>
            </a:r>
            <a:r>
              <a:rPr lang="pt-BR" sz="3200" baseline="-25000" dirty="0" smtClean="0">
                <a:solidFill>
                  <a:srgbClr val="FFC000"/>
                </a:solidFill>
                <a:latin typeface="Century Gothic" pitchFamily="34" charset="0"/>
              </a:rPr>
              <a:t>*</a:t>
            </a:r>
            <a:r>
              <a:rPr lang="pt-BR" sz="3200" b="0" dirty="0" smtClean="0">
                <a:solidFill>
                  <a:srgbClr val="FFC000"/>
                </a:solidFill>
                <a:latin typeface="Century Gothic" pitchFamily="34" charset="0"/>
              </a:rPr>
              <a:t>: é a </a:t>
            </a: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massa</a:t>
            </a:r>
            <a:r>
              <a:rPr lang="pt-BR" sz="3200" b="0" dirty="0" smtClean="0">
                <a:solidFill>
                  <a:srgbClr val="FFC000"/>
                </a:solidFill>
                <a:latin typeface="Century Gothic" pitchFamily="34" charset="0"/>
              </a:rPr>
              <a:t> da estrela, em </a:t>
            </a:r>
            <a:r>
              <a:rPr lang="pt-BR" sz="3200" kern="0" dirty="0" smtClean="0">
                <a:solidFill>
                  <a:schemeClr val="bg1"/>
                </a:solidFill>
                <a:latin typeface="Century Gothic" pitchFamily="34" charset="0"/>
              </a:rPr>
              <a:t>M</a:t>
            </a:r>
            <a:r>
              <a:rPr lang="pt-BR" sz="2000" dirty="0" smtClean="0">
                <a:solidFill>
                  <a:schemeClr val="bg1"/>
                </a:solidFill>
                <a:latin typeface="Arial"/>
                <a:cs typeface="Arial"/>
              </a:rPr>
              <a:t>ʘ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97768"/>
            <a:ext cx="8784976" cy="1143000"/>
          </a:xfrm>
        </p:spPr>
        <p:txBody>
          <a:bodyPr/>
          <a:lstStyle/>
          <a:p>
            <a:pPr algn="l"/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</a:rPr>
              <a:t>Exemplo: terceira lei de Kepler para o sistema Kepler 5</a:t>
            </a:r>
          </a:p>
        </p:txBody>
      </p:sp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1835696" y="1844824"/>
            <a:ext cx="7416824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M</a:t>
            </a:r>
            <a:r>
              <a:rPr lang="pt-BR" sz="3600" b="0" baseline="-25000" dirty="0" smtClean="0">
                <a:solidFill>
                  <a:srgbClr val="FFC000"/>
                </a:solidFill>
                <a:latin typeface="Century Gothic" pitchFamily="34" charset="0"/>
              </a:rPr>
              <a:t>*</a:t>
            </a: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=1,37</a:t>
            </a: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3600" b="0" kern="0" dirty="0" smtClean="0">
                <a:solidFill>
                  <a:srgbClr val="FFC000"/>
                </a:solidFill>
                <a:latin typeface="Century Gothic" pitchFamily="34" charset="0"/>
              </a:rPr>
              <a:t>M</a:t>
            </a:r>
            <a:r>
              <a:rPr lang="pt-BR" sz="2400" b="0" dirty="0" smtClean="0">
                <a:solidFill>
                  <a:srgbClr val="FFC000"/>
                </a:solidFill>
                <a:latin typeface="Arial"/>
                <a:cs typeface="Arial"/>
              </a:rPr>
              <a:t>ʘ</a:t>
            </a:r>
            <a:endParaRPr lang="pt-BR" sz="36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907704" y="2996952"/>
            <a:ext cx="58143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T</a:t>
            </a:r>
            <a:r>
              <a:rPr lang="pt-BR" sz="3600" b="0" baseline="30000" dirty="0">
                <a:solidFill>
                  <a:srgbClr val="FFC000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835696" y="3861048"/>
            <a:ext cx="72008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a</a:t>
            </a:r>
            <a:r>
              <a:rPr lang="pt-BR" sz="3600" b="0" baseline="30000" dirty="0">
                <a:solidFill>
                  <a:srgbClr val="FFC000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923928" y="3474530"/>
            <a:ext cx="54675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=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364088" y="3430741"/>
            <a:ext cx="187220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ano</a:t>
            </a:r>
            <a:r>
              <a:rPr lang="pt-BR" sz="2000" baseline="30000" dirty="0" smtClean="0">
                <a:solidFill>
                  <a:srgbClr val="FFC000"/>
                </a:solidFill>
                <a:latin typeface="Century Gothic" pitchFamily="34" charset="0"/>
              </a:rPr>
              <a:t>2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/UA</a:t>
            </a:r>
            <a:r>
              <a:rPr lang="pt-BR" sz="2000" baseline="30000" dirty="0" smtClean="0">
                <a:solidFill>
                  <a:srgbClr val="FFC000"/>
                </a:solidFill>
                <a:latin typeface="Century Gothic" pitchFamily="34" charset="0"/>
              </a:rPr>
              <a:t>3</a:t>
            </a:r>
            <a:endParaRPr lang="pt-BR" sz="200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2925808" y="2996952"/>
            <a:ext cx="99812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1</a:t>
            </a:r>
            <a:endParaRPr lang="pt-BR" sz="3600" b="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781793" y="3833678"/>
            <a:ext cx="1286151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1,37</a:t>
            </a:r>
            <a:endParaRPr lang="pt-BR" sz="3600" b="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 bwMode="auto">
          <a:xfrm>
            <a:off x="1979712" y="3781489"/>
            <a:ext cx="3600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2356152" y="3464914"/>
            <a:ext cx="54675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=</a:t>
            </a:r>
          </a:p>
        </p:txBody>
      </p:sp>
      <p:cxnSp>
        <p:nvCxnSpPr>
          <p:cNvPr id="23" name="Conector reto 22"/>
          <p:cNvCxnSpPr/>
          <p:nvPr/>
        </p:nvCxnSpPr>
        <p:spPr bwMode="auto">
          <a:xfrm>
            <a:off x="3046385" y="3777186"/>
            <a:ext cx="792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4" name="Retângulo de cantos arredondados 23"/>
          <p:cNvSpPr/>
          <p:nvPr/>
        </p:nvSpPr>
        <p:spPr bwMode="auto">
          <a:xfrm>
            <a:off x="1763688" y="2852936"/>
            <a:ext cx="5256584" cy="1944216"/>
          </a:xfrm>
          <a:prstGeom prst="roundRect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C000"/>
              </a:solidFill>
              <a:effectLst/>
              <a:latin typeface="Arial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0" y="573325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000" b="0" dirty="0" smtClean="0">
                <a:solidFill>
                  <a:srgbClr val="FFC000"/>
                </a:solidFill>
                <a:latin typeface="Century Gothic" pitchFamily="34" charset="0"/>
              </a:rPr>
              <a:t>Referência: </a:t>
            </a:r>
            <a:r>
              <a:rPr lang="pt-BR" sz="2000" b="0" dirty="0" smtClean="0">
                <a:solidFill>
                  <a:srgbClr val="FFC000"/>
                </a:solidFill>
                <a:latin typeface="Century Gothic" pitchFamily="34" charset="0"/>
                <a:hlinkClick r:id="rId3"/>
              </a:rPr>
              <a:t>http://www.jpl.nasa.gov/edu/pdfs/exoplanets_answers.pdf</a:t>
            </a:r>
            <a:endParaRPr lang="pt-BR" sz="20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fontAlgn="ctr"/>
            <a:r>
              <a:rPr lang="pt-BR" sz="2000" b="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endParaRPr lang="en-US" sz="2000" b="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4427984" y="3474613"/>
            <a:ext cx="108012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0,73</a:t>
            </a:r>
            <a:endParaRPr lang="pt-BR" sz="36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8" grpId="0"/>
      <p:bldP spid="19" grpId="0"/>
      <p:bldP spid="22" grpId="0"/>
      <p:bldP spid="24" grpId="0" animBg="1"/>
      <p:bldP spid="25" grpId="0"/>
      <p:bldP spid="2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Leis de Kepler: simulador</a:t>
            </a:r>
          </a:p>
        </p:txBody>
      </p:sp>
      <p:pic>
        <p:nvPicPr>
          <p:cNvPr id="2051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lum bright="26000" contrast="13000"/>
          </a:blip>
          <a:srcRect/>
          <a:stretch>
            <a:fillRect/>
          </a:stretch>
        </p:blipFill>
        <p:spPr bwMode="auto">
          <a:xfrm>
            <a:off x="3275856" y="2636912"/>
            <a:ext cx="2597340" cy="2520000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6" name="Text Box 141"/>
          <p:cNvSpPr txBox="1">
            <a:spLocks noChangeArrowheads="1"/>
          </p:cNvSpPr>
          <p:nvPr/>
        </p:nvSpPr>
        <p:spPr bwMode="auto">
          <a:xfrm>
            <a:off x="0" y="6580188"/>
            <a:ext cx="35004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Crédito: </a:t>
            </a: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U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niversidade de Nebraska-Lincoln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3"/>
          <p:cNvSpPr>
            <a:spLocks noGrp="1"/>
          </p:cNvSpPr>
          <p:nvPr>
            <p:ph type="title"/>
          </p:nvPr>
        </p:nvSpPr>
        <p:spPr>
          <a:xfrm>
            <a:off x="683568" y="2636912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Distâncias aproximadas</a:t>
            </a:r>
            <a:b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 e a lei de </a:t>
            </a:r>
            <a:r>
              <a:rPr lang="pt-BR" dirty="0" err="1" smtClean="0">
                <a:solidFill>
                  <a:srgbClr val="FFC000"/>
                </a:solidFill>
                <a:latin typeface="Century Gothic" pitchFamily="34" charset="0"/>
              </a:rPr>
              <a:t>Titius-Bode</a:t>
            </a: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31540" y="404664"/>
            <a:ext cx="828092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Lei 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Titius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-Bode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endParaRPr lang="pt-BR" sz="20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00" y="1916793"/>
            <a:ext cx="3757092" cy="375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mat.uc.pt/~helios/Mestre/bo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793"/>
            <a:ext cx="3193502" cy="381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676488" y="5733256"/>
            <a:ext cx="3560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Century Gothic" pitchFamily="34" charset="0"/>
              </a:rPr>
              <a:t>Johann </a:t>
            </a:r>
            <a:r>
              <a:rPr lang="pt-BR" sz="1800" dirty="0" err="1">
                <a:solidFill>
                  <a:schemeClr val="bg1"/>
                </a:solidFill>
                <a:latin typeface="Century Gothic" pitchFamily="34" charset="0"/>
              </a:rPr>
              <a:t>Elert</a:t>
            </a:r>
            <a:r>
              <a:rPr lang="pt-BR" sz="1800" dirty="0">
                <a:solidFill>
                  <a:schemeClr val="bg1"/>
                </a:solidFill>
                <a:latin typeface="Century Gothic" pitchFamily="34" charset="0"/>
              </a:rPr>
              <a:t> Bode (1747-1826)</a:t>
            </a:r>
            <a:endParaRPr lang="pt-BR" sz="1800" dirty="0"/>
          </a:p>
        </p:txBody>
      </p:sp>
      <p:sp>
        <p:nvSpPr>
          <p:cNvPr id="3" name="Retângulo 2"/>
          <p:cNvSpPr/>
          <p:nvPr/>
        </p:nvSpPr>
        <p:spPr>
          <a:xfrm>
            <a:off x="703632" y="5754742"/>
            <a:ext cx="3868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Century Gothic" pitchFamily="34" charset="0"/>
              </a:rPr>
              <a:t>Johann Daniel </a:t>
            </a:r>
            <a:r>
              <a:rPr lang="pt-BR" sz="1800" dirty="0" err="1">
                <a:solidFill>
                  <a:schemeClr val="bg1"/>
                </a:solidFill>
                <a:latin typeface="Century Gothic" pitchFamily="34" charset="0"/>
              </a:rPr>
              <a:t>Titius</a:t>
            </a:r>
            <a:r>
              <a:rPr lang="pt-BR" sz="1800" dirty="0">
                <a:solidFill>
                  <a:schemeClr val="bg1"/>
                </a:solidFill>
                <a:latin typeface="Century Gothic" pitchFamily="34" charset="0"/>
              </a:rPr>
              <a:t> (1729-1796</a:t>
            </a:r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) </a:t>
            </a:r>
            <a:endParaRPr lang="pt-BR" sz="1800" dirty="0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6576607"/>
            <a:ext cx="79912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 smtClean="0">
                <a:solidFill>
                  <a:srgbClr val="EE8800"/>
                </a:solidFill>
                <a:latin typeface="Century Gothic" pitchFamily="34" charset="0"/>
              </a:rPr>
              <a:t>Fonte das imagens: João Fernandes</a:t>
            </a:r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, disponíveis em </a:t>
            </a:r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  <a:hlinkClick r:id="rId4"/>
              </a:rPr>
              <a:t>http://www.mat.uc.pt/~</a:t>
            </a:r>
            <a:r>
              <a:rPr lang="pt-BR" sz="1200" b="0" dirty="0" smtClean="0">
                <a:solidFill>
                  <a:srgbClr val="EE8800"/>
                </a:solidFill>
                <a:latin typeface="Century Gothic" pitchFamily="34" charset="0"/>
                <a:hlinkClick r:id="rId4"/>
              </a:rPr>
              <a:t>helios/Mestre/H34bode.htm</a:t>
            </a:r>
            <a:endParaRPr lang="pt-BR" sz="1200" b="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algn="l" eaLnBrk="1" hangingPunct="1"/>
            <a:endParaRPr lang="pt-BR" sz="12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4574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28092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Lei 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Titius-Bode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Johann Daniel </a:t>
            </a: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Titius</a:t>
            </a: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 (1729-1796); Johann </a:t>
            </a: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Elert</a:t>
            </a: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 Bode (1747-1826)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84200" y="2000250"/>
            <a:ext cx="7488238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0   3    6    12   24   48     96   192   384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71500" y="3143250"/>
            <a:ext cx="7527925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4   7   10   16   28   52   100   196   388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85750" y="4221163"/>
            <a:ext cx="8715375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0,4    0,7   1,0    1,6    2,8    5,2    10,0    19,6    38,8</a:t>
            </a:r>
          </a:p>
        </p:txBody>
      </p:sp>
      <p:sp>
        <p:nvSpPr>
          <p:cNvPr id="713734" name="Text Box 6"/>
          <p:cNvSpPr txBox="1">
            <a:spLocks noChangeArrowheads="1"/>
          </p:cNvSpPr>
          <p:nvPr/>
        </p:nvSpPr>
        <p:spPr bwMode="auto">
          <a:xfrm>
            <a:off x="323850" y="1268760"/>
            <a:ext cx="8064574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>
                <a:solidFill>
                  <a:schemeClr val="bg1"/>
                </a:solidFill>
                <a:latin typeface="Century Gothic" pitchFamily="34" charset="0"/>
              </a:rPr>
              <a:t>Passo 1: </a:t>
            </a:r>
            <a:r>
              <a:rPr lang="pt-BR" sz="1800" dirty="0">
                <a:solidFill>
                  <a:srgbClr val="FFC000"/>
                </a:solidFill>
                <a:latin typeface="Century Gothic" pitchFamily="34" charset="0"/>
              </a:rPr>
              <a:t>sequência onde o próximo é o dobro do primeiro, com exceção do primeiro termo, que é zero:</a:t>
            </a:r>
          </a:p>
        </p:txBody>
      </p:sp>
      <p:sp>
        <p:nvSpPr>
          <p:cNvPr id="713735" name="Text Box 7"/>
          <p:cNvSpPr txBox="1">
            <a:spLocks noChangeArrowheads="1"/>
          </p:cNvSpPr>
          <p:nvPr/>
        </p:nvSpPr>
        <p:spPr bwMode="auto">
          <a:xfrm>
            <a:off x="395288" y="3716338"/>
            <a:ext cx="6048375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>
                <a:solidFill>
                  <a:schemeClr val="bg1"/>
                </a:solidFill>
                <a:latin typeface="Century Gothic" pitchFamily="34" charset="0"/>
              </a:rPr>
              <a:t>Passo 3: </a:t>
            </a:r>
            <a:r>
              <a:rPr lang="pt-BR" sz="1800" dirty="0">
                <a:solidFill>
                  <a:srgbClr val="FFC000"/>
                </a:solidFill>
                <a:latin typeface="Century Gothic" pitchFamily="34" charset="0"/>
              </a:rPr>
              <a:t>dividir por 10:</a:t>
            </a:r>
          </a:p>
        </p:txBody>
      </p:sp>
      <p:sp>
        <p:nvSpPr>
          <p:cNvPr id="713736" name="Text Box 8"/>
          <p:cNvSpPr txBox="1">
            <a:spLocks noChangeArrowheads="1"/>
          </p:cNvSpPr>
          <p:nvPr/>
        </p:nvSpPr>
        <p:spPr bwMode="auto">
          <a:xfrm>
            <a:off x="323850" y="2636838"/>
            <a:ext cx="712847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>
                <a:solidFill>
                  <a:schemeClr val="bg1"/>
                </a:solidFill>
                <a:latin typeface="Century Gothic" pitchFamily="34" charset="0"/>
              </a:rPr>
              <a:t>Passo 2: </a:t>
            </a:r>
            <a:r>
              <a:rPr lang="pt-BR" sz="1800" dirty="0">
                <a:solidFill>
                  <a:srgbClr val="FFC000"/>
                </a:solidFill>
                <a:latin typeface="Century Gothic" pitchFamily="34" charset="0"/>
              </a:rPr>
              <a:t>somar quatro:</a:t>
            </a:r>
          </a:p>
        </p:txBody>
      </p:sp>
      <p:sp>
        <p:nvSpPr>
          <p:cNvPr id="713737" name="Text Box 9"/>
          <p:cNvSpPr txBox="1">
            <a:spLocks noChangeArrowheads="1"/>
          </p:cNvSpPr>
          <p:nvPr/>
        </p:nvSpPr>
        <p:spPr bwMode="auto">
          <a:xfrm>
            <a:off x="395288" y="4797425"/>
            <a:ext cx="6697662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>
                <a:solidFill>
                  <a:srgbClr val="FFC000"/>
                </a:solidFill>
                <a:latin typeface="Century Gothic" pitchFamily="34" charset="0"/>
              </a:rPr>
              <a:t>Sequência se aproxima da ordem dos planetas em UA ! Compare com a ordem aproximadamente observada: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57188" y="5572125"/>
            <a:ext cx="8715375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800" dirty="0">
                <a:solidFill>
                  <a:srgbClr val="FFFFCC"/>
                </a:solidFill>
                <a:latin typeface="Century Gothic" pitchFamily="34" charset="0"/>
              </a:rPr>
              <a:t>0,4   0,7    1,0   1,5    2,8    5,2     9,5     19,2    30,1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51520" y="6100018"/>
            <a:ext cx="889248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 smtClean="0">
                <a:solidFill>
                  <a:srgbClr val="CC6600"/>
                </a:solidFill>
                <a:latin typeface="Century Gothic" pitchFamily="34" charset="0"/>
              </a:rPr>
              <a:t> </a:t>
            </a:r>
            <a:r>
              <a:rPr lang="pt-BR" sz="1800" dirty="0" smtClean="0">
                <a:solidFill>
                  <a:schemeClr val="accent3">
                    <a:lumMod val="65000"/>
                  </a:schemeClr>
                </a:solidFill>
                <a:latin typeface="Century Gothic" pitchFamily="34" charset="0"/>
              </a:rPr>
              <a:t>Merc.</a:t>
            </a: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  </a:t>
            </a:r>
            <a:r>
              <a:rPr lang="pt-BR" sz="1800" dirty="0" smtClean="0">
                <a:solidFill>
                  <a:srgbClr val="FFFFCC"/>
                </a:solidFill>
                <a:latin typeface="Century Gothic" pitchFamily="34" charset="0"/>
              </a:rPr>
              <a:t>Vênus</a:t>
            </a: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    </a:t>
            </a:r>
            <a:r>
              <a:rPr lang="pt-BR" sz="1800" dirty="0" smtClean="0">
                <a:solidFill>
                  <a:srgbClr val="53D2FF"/>
                </a:solidFill>
                <a:latin typeface="Century Gothic" pitchFamily="34" charset="0"/>
              </a:rPr>
              <a:t>Terra</a:t>
            </a: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     </a:t>
            </a:r>
            <a:r>
              <a:rPr lang="pt-BR" sz="1800" dirty="0" smtClean="0">
                <a:solidFill>
                  <a:srgbClr val="EE8800"/>
                </a:solidFill>
                <a:latin typeface="Century Gothic" pitchFamily="34" charset="0"/>
              </a:rPr>
              <a:t>Marte</a:t>
            </a: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                </a:t>
            </a:r>
            <a:r>
              <a:rPr lang="pt-BR" sz="1800" dirty="0" smtClean="0">
                <a:solidFill>
                  <a:srgbClr val="FFFF99"/>
                </a:solidFill>
                <a:latin typeface="Century Gothic" pitchFamily="34" charset="0"/>
              </a:rPr>
              <a:t>Júpiter </a:t>
            </a: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   </a:t>
            </a:r>
            <a:r>
              <a:rPr lang="pt-BR" sz="1800" dirty="0" smtClean="0">
                <a:solidFill>
                  <a:srgbClr val="FFFFCC"/>
                </a:solidFill>
                <a:latin typeface="Century Gothic" pitchFamily="34" charset="0"/>
              </a:rPr>
              <a:t>Saturno</a:t>
            </a: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     </a:t>
            </a:r>
            <a:r>
              <a:rPr lang="pt-BR" sz="1800" dirty="0" smtClean="0">
                <a:solidFill>
                  <a:srgbClr val="00B050"/>
                </a:solidFill>
                <a:latin typeface="Century Gothic" pitchFamily="34" charset="0"/>
              </a:rPr>
              <a:t>Urano</a:t>
            </a: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      </a:t>
            </a:r>
            <a:r>
              <a:rPr lang="pt-BR" sz="1800" dirty="0" smtClean="0">
                <a:solidFill>
                  <a:srgbClr val="0070C0"/>
                </a:solidFill>
                <a:latin typeface="Century Gothic" pitchFamily="34" charset="0"/>
              </a:rPr>
              <a:t>Netuno</a:t>
            </a:r>
            <a:endParaRPr lang="pt-BR" sz="18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2" name="Elipse 1"/>
          <p:cNvSpPr/>
          <p:nvPr/>
        </p:nvSpPr>
        <p:spPr bwMode="auto">
          <a:xfrm>
            <a:off x="3635896" y="5412095"/>
            <a:ext cx="899318" cy="89722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653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1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1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713735" grpId="0"/>
      <p:bldP spid="713736" grpId="0"/>
      <p:bldP spid="713737" grpId="0"/>
      <p:bldP spid="10250" grpId="0"/>
      <p:bldP spid="11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4067944" y="1196752"/>
            <a:ext cx="4680520" cy="4016474"/>
          </a:xfr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pPr algn="l"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Sentido direto:</a:t>
            </a:r>
          </a:p>
          <a:p>
            <a:pPr lvl="1" algn="l"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de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oeste</a:t>
            </a: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 para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leste</a:t>
            </a:r>
            <a:endParaRPr lang="pt-BR" dirty="0">
              <a:solidFill>
                <a:srgbClr val="FFC000"/>
              </a:solidFill>
              <a:latin typeface="Century Gothic" pitchFamily="34" charset="0"/>
            </a:endParaRPr>
          </a:p>
          <a:p>
            <a:pPr lvl="1" algn="l"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sentido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contrário</a:t>
            </a: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 ao do movimento diário aparente</a:t>
            </a:r>
            <a:endParaRPr lang="pt-BR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lvl="1" algn="l">
              <a:buClr>
                <a:srgbClr val="00FF00"/>
              </a:buClr>
              <a:buFont typeface="Courier New" pitchFamily="49" charset="0"/>
              <a:buChar char="o"/>
              <a:defRPr/>
            </a:pPr>
            <a:endParaRPr lang="pt-BR" b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FF0000"/>
                </a:solidFill>
                <a:latin typeface="Century Gothic" pitchFamily="34" charset="0"/>
              </a:rPr>
              <a:t>Sentido retrógrado:</a:t>
            </a:r>
          </a:p>
          <a:p>
            <a:pPr lvl="1" algn="l"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de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leste</a:t>
            </a: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 para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oeste</a:t>
            </a: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</a:p>
          <a:p>
            <a:pPr lvl="1" algn="l"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o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mesmo</a:t>
            </a: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 sentido do movimento diário aparente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)</a:t>
            </a:r>
          </a:p>
        </p:txBody>
      </p:sp>
      <p:pic>
        <p:nvPicPr>
          <p:cNvPr id="63490" name="Picture 2" descr="http://testedos100dias.com.br/toyotaetios/wp-content/uploads/2013/04/MCAM1996.jpg"/>
          <p:cNvPicPr>
            <a:picLocks noChangeAspect="1" noChangeArrowheads="1"/>
          </p:cNvPicPr>
          <p:nvPr/>
        </p:nvPicPr>
        <p:blipFill>
          <a:blip r:embed="rId3" cstate="print"/>
          <a:srcRect l="31748" r="20409"/>
          <a:stretch>
            <a:fillRect/>
          </a:stretch>
        </p:blipFill>
        <p:spPr bwMode="auto">
          <a:xfrm>
            <a:off x="323528" y="707308"/>
            <a:ext cx="3672408" cy="4897368"/>
          </a:xfrm>
          <a:prstGeom prst="rect">
            <a:avLst/>
          </a:prstGeom>
          <a:noFill/>
        </p:spPr>
      </p:pic>
      <p:sp>
        <p:nvSpPr>
          <p:cNvPr id="8" name="Elipse 7"/>
          <p:cNvSpPr/>
          <p:nvPr/>
        </p:nvSpPr>
        <p:spPr bwMode="auto">
          <a:xfrm>
            <a:off x="1863773" y="1411768"/>
            <a:ext cx="288032" cy="288032"/>
          </a:xfrm>
          <a:prstGeom prst="ellipse">
            <a:avLst/>
          </a:prstGeom>
          <a:noFill/>
          <a:ln w="476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" name="Elipse 8"/>
          <p:cNvSpPr/>
          <p:nvPr/>
        </p:nvSpPr>
        <p:spPr bwMode="auto">
          <a:xfrm>
            <a:off x="2059742" y="1720264"/>
            <a:ext cx="288032" cy="288032"/>
          </a:xfrm>
          <a:prstGeom prst="ellipse">
            <a:avLst/>
          </a:prstGeom>
          <a:noFill/>
          <a:ln w="476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" name="Elipse 9"/>
          <p:cNvSpPr/>
          <p:nvPr/>
        </p:nvSpPr>
        <p:spPr bwMode="auto">
          <a:xfrm>
            <a:off x="2059742" y="1321312"/>
            <a:ext cx="288032" cy="288032"/>
          </a:xfrm>
          <a:prstGeom prst="ellipse">
            <a:avLst/>
          </a:prstGeom>
          <a:noFill/>
          <a:ln w="476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" name="Elipse 10"/>
          <p:cNvSpPr/>
          <p:nvPr/>
        </p:nvSpPr>
        <p:spPr bwMode="auto">
          <a:xfrm>
            <a:off x="2268541" y="1629360"/>
            <a:ext cx="288032" cy="288032"/>
          </a:xfrm>
          <a:prstGeom prst="ellipse">
            <a:avLst/>
          </a:prstGeom>
          <a:noFill/>
          <a:ln w="476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" name="Elipse 11"/>
          <p:cNvSpPr/>
          <p:nvPr/>
        </p:nvSpPr>
        <p:spPr bwMode="auto">
          <a:xfrm>
            <a:off x="2275766" y="1268760"/>
            <a:ext cx="288032" cy="288032"/>
          </a:xfrm>
          <a:prstGeom prst="ellipse">
            <a:avLst/>
          </a:prstGeom>
          <a:noFill/>
          <a:ln w="476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" name="Elipse 12"/>
          <p:cNvSpPr/>
          <p:nvPr/>
        </p:nvSpPr>
        <p:spPr bwMode="auto">
          <a:xfrm>
            <a:off x="2483768" y="1575649"/>
            <a:ext cx="288032" cy="288032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-12754" y="6433591"/>
            <a:ext cx="6317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</a:rPr>
              <a:t>Fonte da imagem: </a:t>
            </a:r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  <a:hlinkClick r:id="rId4"/>
              </a:rPr>
              <a:t>http://testedos100dias.com.br/toyotaetios/?</a:t>
            </a:r>
            <a:r>
              <a:rPr lang="pt-BR" sz="1400" b="0" dirty="0" err="1" smtClean="0">
                <a:solidFill>
                  <a:srgbClr val="FFC000"/>
                </a:solidFill>
                <a:latin typeface="Century Gothic" pitchFamily="34" charset="0"/>
                <a:hlinkClick r:id="rId4"/>
              </a:rPr>
              <a:t>cat</a:t>
            </a:r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  <a:hlinkClick r:id="rId4"/>
              </a:rPr>
              <a:t>=20</a:t>
            </a:r>
            <a:endParaRPr lang="pt-BR" sz="14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fontAlgn="ctr"/>
            <a:endParaRPr lang="en-US" sz="1400" b="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64369"/>
            <a:ext cx="5616624" cy="5616624"/>
          </a:xfrm>
          <a:prstGeom prst="rect">
            <a:avLst/>
          </a:prstGeom>
        </p:spPr>
      </p:pic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224136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Exemplo de movimento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planetário: Marte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</a:t>
            </a:r>
            <a:r>
              <a:rPr lang="pt-BR" sz="1200" dirty="0" err="1" smtClean="0">
                <a:solidFill>
                  <a:srgbClr val="FFC000"/>
                </a:solidFill>
                <a:latin typeface="Century Gothic" pitchFamily="34" charset="0"/>
              </a:rPr>
              <a:t>wikipedia</a:t>
            </a:r>
            <a:r>
              <a:rPr lang="pt-BR" sz="12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/ © </a:t>
            </a:r>
            <a:r>
              <a:rPr lang="pt-BR" sz="1200" dirty="0" smtClean="0">
                <a:solidFill>
                  <a:srgbClr val="FFC000"/>
                </a:solidFill>
                <a:latin typeface="Century Gothic" panose="020B0502020202020204" pitchFamily="34" charset="0"/>
                <a:hlinkClick r:id="rId4" tooltip="User:Seav"/>
              </a:rPr>
              <a:t>Eugene Alvin Villar</a:t>
            </a:r>
            <a:r>
              <a:rPr lang="pt-BR" sz="12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, 2008 </a:t>
            </a:r>
          </a:p>
          <a:p>
            <a:pPr algn="l">
              <a:defRPr/>
            </a:pP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7" name="Seta para a esquerda 4"/>
          <p:cNvSpPr>
            <a:spLocks noChangeArrowheads="1"/>
          </p:cNvSpPr>
          <p:nvPr/>
        </p:nvSpPr>
        <p:spPr bwMode="auto">
          <a:xfrm>
            <a:off x="35496" y="4127052"/>
            <a:ext cx="2508299" cy="1214438"/>
          </a:xfrm>
          <a:prstGeom prst="leftArrow">
            <a:avLst>
              <a:gd name="adj1" fmla="val 69642"/>
              <a:gd name="adj2" fmla="val 50001"/>
            </a:avLst>
          </a:prstGeom>
          <a:noFill/>
          <a:ln w="25400" algn="ctr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8" name="Seta para a esquerda 5"/>
          <p:cNvSpPr>
            <a:spLocks noChangeArrowheads="1"/>
          </p:cNvSpPr>
          <p:nvPr/>
        </p:nvSpPr>
        <p:spPr bwMode="auto">
          <a:xfrm rot="10800000">
            <a:off x="6588224" y="1124744"/>
            <a:ext cx="2520280" cy="1143000"/>
          </a:xfrm>
          <a:prstGeom prst="leftArrow">
            <a:avLst>
              <a:gd name="adj1" fmla="val 69478"/>
              <a:gd name="adj2" fmla="val 50003"/>
            </a:avLst>
          </a:prstGeom>
          <a:noFill/>
          <a:ln w="25400" algn="ctr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0" name="Text Box 141"/>
          <p:cNvSpPr txBox="1">
            <a:spLocks noChangeArrowheads="1"/>
          </p:cNvSpPr>
          <p:nvPr/>
        </p:nvSpPr>
        <p:spPr bwMode="auto">
          <a:xfrm>
            <a:off x="599579" y="4343076"/>
            <a:ext cx="20882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Lado Leste</a:t>
            </a:r>
          </a:p>
          <a:p>
            <a:pPr algn="l"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(Sol nascente)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1" name="Text Box 141"/>
          <p:cNvSpPr txBox="1">
            <a:spLocks noChangeArrowheads="1"/>
          </p:cNvSpPr>
          <p:nvPr/>
        </p:nvSpPr>
        <p:spPr bwMode="auto">
          <a:xfrm>
            <a:off x="6660232" y="1331641"/>
            <a:ext cx="19442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Lado Oeste</a:t>
            </a:r>
          </a:p>
          <a:p>
            <a:pPr algn="l"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(Sol poente)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5582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3"/>
          <p:cNvSpPr>
            <a:spLocks noGrp="1"/>
          </p:cNvSpPr>
          <p:nvPr>
            <p:ph type="title"/>
          </p:nvPr>
        </p:nvSpPr>
        <p:spPr>
          <a:xfrm>
            <a:off x="714375" y="83671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Movimento retrógrado de um planeta e laçada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0" y="6580188"/>
            <a:ext cx="35004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Crédito: </a:t>
            </a: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U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niversidade de Nebraska-Lincoln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l="1552" b="1559"/>
          <a:stretch>
            <a:fillRect/>
          </a:stretch>
        </p:blipFill>
        <p:spPr bwMode="auto">
          <a:xfrm>
            <a:off x="3275856" y="2852936"/>
            <a:ext cx="2530539" cy="2520000"/>
          </a:xfrm>
          <a:prstGeom prst="rect">
            <a:avLst/>
          </a:prstGeom>
          <a:noFill/>
          <a:ln w="3175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3"/>
          <p:cNvSpPr>
            <a:spLocks noGrp="1"/>
          </p:cNvSpPr>
          <p:nvPr>
            <p:ph type="title"/>
          </p:nvPr>
        </p:nvSpPr>
        <p:spPr>
          <a:xfrm>
            <a:off x="0" y="2348880"/>
            <a:ext cx="91440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0" dirty="0" smtClean="0">
                <a:solidFill>
                  <a:srgbClr val="ADADEB"/>
                </a:solidFill>
              </a:rPr>
              <a:t/>
            </a:r>
            <a:br>
              <a:rPr lang="pt-BR" b="0" dirty="0" smtClean="0">
                <a:solidFill>
                  <a:srgbClr val="ADADEB"/>
                </a:solidFill>
              </a:rPr>
            </a:b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Configurações </a:t>
            </a:r>
            <a:b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planetárias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692696"/>
            <a:ext cx="8424936" cy="5328592"/>
          </a:xfrm>
          <a:ln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São posições especiais do sistema </a:t>
            </a: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Sol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,</a:t>
            </a:r>
            <a:r>
              <a:rPr lang="pt-BR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53D2FF"/>
                </a:solidFill>
                <a:latin typeface="Century Gothic" pitchFamily="34" charset="0"/>
              </a:rPr>
              <a:t>Terra</a:t>
            </a:r>
            <a:r>
              <a:rPr lang="pt-BR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e</a:t>
            </a:r>
            <a:r>
              <a:rPr lang="pt-BR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;</a:t>
            </a:r>
            <a:r>
              <a:rPr lang="pt-BR" b="0" dirty="0" smtClean="0">
                <a:solidFill>
                  <a:srgbClr val="00FF00"/>
                </a:solidFill>
                <a:latin typeface="Century Gothic" pitchFamily="34" charset="0"/>
              </a:rPr>
              <a:t> 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os planetas podem ser:</a:t>
            </a:r>
          </a:p>
          <a:p>
            <a:pPr algn="just">
              <a:lnSpc>
                <a:spcPct val="120000"/>
              </a:lnSpc>
            </a:pPr>
            <a:endParaRPr lang="pt-BR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1887538" lvl="1" indent="-273050" algn="just">
              <a:lnSpc>
                <a:spcPct val="120000"/>
              </a:lnSpc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  </a:t>
            </a: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Inferiores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 (órbitas internas à da Terra)</a:t>
            </a:r>
          </a:p>
          <a:p>
            <a:pPr marL="1887538" lvl="1" indent="-273050" algn="just">
              <a:lnSpc>
                <a:spcPct val="120000"/>
              </a:lnSpc>
            </a:pPr>
            <a:endParaRPr lang="pt-BR" b="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marL="1887538" lvl="1" indent="-273050" algn="just">
              <a:lnSpc>
                <a:spcPct val="120000"/>
              </a:lnSpc>
            </a:pPr>
            <a:endParaRPr lang="pt-BR" b="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marL="1887538" lvl="1" indent="-273050" algn="just">
              <a:lnSpc>
                <a:spcPct val="120000"/>
              </a:lnSpc>
            </a:pPr>
            <a:r>
              <a:rPr lang="pt-BR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 </a:t>
            </a:r>
            <a:r>
              <a:rPr lang="pt-BR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Superiores</a:t>
            </a:r>
            <a:r>
              <a:rPr lang="pt-BR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(órbitas externas à da Terra)</a:t>
            </a:r>
            <a:endParaRPr lang="pt-BR" b="0" dirty="0"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2" name="Elipse 21"/>
          <p:cNvSpPr>
            <a:spLocks/>
          </p:cNvSpPr>
          <p:nvPr/>
        </p:nvSpPr>
        <p:spPr>
          <a:xfrm>
            <a:off x="395696" y="2276872"/>
            <a:ext cx="1440000" cy="1440000"/>
          </a:xfrm>
          <a:prstGeom prst="ellipse">
            <a:avLst/>
          </a:prstGeom>
          <a:noFill/>
          <a:ln>
            <a:solidFill>
              <a:srgbClr val="53D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Elipse 22"/>
          <p:cNvSpPr>
            <a:spLocks/>
          </p:cNvSpPr>
          <p:nvPr/>
        </p:nvSpPr>
        <p:spPr>
          <a:xfrm>
            <a:off x="719664" y="2564905"/>
            <a:ext cx="828000" cy="82800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Elipse 24"/>
          <p:cNvSpPr>
            <a:spLocks noChangeAspect="1"/>
          </p:cNvSpPr>
          <p:nvPr/>
        </p:nvSpPr>
        <p:spPr>
          <a:xfrm>
            <a:off x="1448292" y="2839255"/>
            <a:ext cx="157698" cy="15769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Elipse 25"/>
          <p:cNvSpPr>
            <a:spLocks noChangeAspect="1"/>
          </p:cNvSpPr>
          <p:nvPr/>
        </p:nvSpPr>
        <p:spPr>
          <a:xfrm>
            <a:off x="1750006" y="2852937"/>
            <a:ext cx="157698" cy="1576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Elipse 26"/>
          <p:cNvSpPr>
            <a:spLocks noChangeAspect="1"/>
          </p:cNvSpPr>
          <p:nvPr/>
        </p:nvSpPr>
        <p:spPr>
          <a:xfrm>
            <a:off x="395536" y="4221088"/>
            <a:ext cx="1440000" cy="144000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Elipse 27"/>
          <p:cNvSpPr>
            <a:spLocks noChangeAspect="1"/>
          </p:cNvSpPr>
          <p:nvPr/>
        </p:nvSpPr>
        <p:spPr>
          <a:xfrm>
            <a:off x="719664" y="4509121"/>
            <a:ext cx="828000" cy="828000"/>
          </a:xfrm>
          <a:prstGeom prst="ellipse">
            <a:avLst/>
          </a:prstGeom>
          <a:noFill/>
          <a:ln>
            <a:solidFill>
              <a:srgbClr val="53D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Elipse 29"/>
          <p:cNvSpPr>
            <a:spLocks noChangeAspect="1"/>
          </p:cNvSpPr>
          <p:nvPr/>
        </p:nvSpPr>
        <p:spPr>
          <a:xfrm>
            <a:off x="1461814" y="4783471"/>
            <a:ext cx="157698" cy="1576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Elipse 30"/>
          <p:cNvSpPr>
            <a:spLocks noChangeAspect="1"/>
          </p:cNvSpPr>
          <p:nvPr/>
        </p:nvSpPr>
        <p:spPr>
          <a:xfrm>
            <a:off x="1763528" y="4797153"/>
            <a:ext cx="157698" cy="15769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 Box 141"/>
          <p:cNvSpPr txBox="1">
            <a:spLocks noChangeArrowheads="1"/>
          </p:cNvSpPr>
          <p:nvPr/>
        </p:nvSpPr>
        <p:spPr bwMode="auto">
          <a:xfrm>
            <a:off x="35496" y="6453336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Crédito da imagem</a:t>
            </a: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: André Luiz da Silva/CDA/CDCC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grpSp>
        <p:nvGrpSpPr>
          <p:cNvPr id="16" name="Grupo 10"/>
          <p:cNvGrpSpPr>
            <a:grpSpLocks noChangeAspect="1"/>
          </p:cNvGrpSpPr>
          <p:nvPr/>
        </p:nvGrpSpPr>
        <p:grpSpPr>
          <a:xfrm>
            <a:off x="868573" y="2712671"/>
            <a:ext cx="515614" cy="510468"/>
            <a:chOff x="4230514" y="2138607"/>
            <a:chExt cx="4721895" cy="4674769"/>
          </a:xfrm>
        </p:grpSpPr>
        <p:sp>
          <p:nvSpPr>
            <p:cNvPr id="18" name="Elipse 17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20" name="Grupo 10"/>
          <p:cNvGrpSpPr>
            <a:grpSpLocks noChangeAspect="1"/>
          </p:cNvGrpSpPr>
          <p:nvPr/>
        </p:nvGrpSpPr>
        <p:grpSpPr>
          <a:xfrm>
            <a:off x="862139" y="4667887"/>
            <a:ext cx="515614" cy="510468"/>
            <a:chOff x="4230514" y="2138607"/>
            <a:chExt cx="4721895" cy="4674769"/>
          </a:xfrm>
        </p:grpSpPr>
        <p:sp>
          <p:nvSpPr>
            <p:cNvPr id="21" name="Elipse 20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6353377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007 C 0.0073 0.03333 -0.01111 0.06643 -0.03698 0.07037 C -0.06267 0.07523 -0.08593 0.05162 -0.08958 0.01736 C -0.09323 -0.01597 -0.07604 -0.04653 -0.05 -0.05162 C -0.02465 -0.05648 0.00018 -0.03472 0.00382 -0.0007 Z " pathEditMode="relative" rAng="4912194" ptsTypes="fffff">
                                      <p:cBhvr>
                                        <p:cTn id="30" dur="3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0" y="10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00949 C 0.00903 0.0507 -0.02344 0.11134 -0.06736 0.11551 C -0.11059 0.125 -0.15017 0.08287 -0.1566 0.02315 C -0.1625 -0.03565 -0.13437 -0.08935 -0.09045 -0.09791 C -0.04809 -0.10602 -0.00538 -0.06759 0.00174 -0.00949 Z " pathEditMode="relative" rAng="0" ptsTypes="fffff">
                                      <p:cBhvr>
                                        <p:cTn id="32" dur="5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00" y="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0.00139 C 0.00573 0.03264 -0.01267 0.06574 -0.03854 0.06967 C -0.06423 0.07453 -0.0875 0.05092 -0.09114 0.01666 C -0.09479 -0.01667 -0.0776 -0.04723 -0.05156 -0.05232 C -0.02621 -0.05718 -0.00139 -0.03542 0.00226 -0.00139 Z " pathEditMode="relative" rAng="4912194" ptsTypes="fffff">
                                      <p:cBhvr>
                                        <p:cTn id="55" dur="50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0" y="10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741 C 0.00746 0.05278 -0.025 0.11342 -0.06892 0.11759 C -0.11215 0.12708 -0.15174 0.08495 -0.15816 0.02523 C -0.16406 -0.03357 -0.13594 -0.08727 -0.09201 -0.09583 C -0.04965 -0.10394 -0.00695 -0.06551 0.00017 -0.00741 Z " pathEditMode="relative" rAng="0" ptsTypes="fffff">
                                      <p:cBhvr>
                                        <p:cTn id="57" dur="10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00" y="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30" grpId="0" animBg="1"/>
      <p:bldP spid="30" grpId="1" animBg="1"/>
      <p:bldP spid="31" grpId="0" animBg="1"/>
      <p:bldP spid="31" grpId="1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Há várias configurações planetárias: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496944" cy="4608512"/>
          </a:xfrm>
        </p:spPr>
        <p:txBody>
          <a:bodyPr>
            <a:noAutofit/>
          </a:bodyPr>
          <a:lstStyle/>
          <a:p>
            <a:pPr marL="0" lvl="1"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C</a:t>
            </a:r>
            <a:r>
              <a:rPr lang="pt-BR" sz="3600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onjunções (planetas inferiores e superiores)</a:t>
            </a:r>
          </a:p>
          <a:p>
            <a:pPr marL="0" lvl="1" algn="just">
              <a:buClr>
                <a:srgbClr val="FFC000"/>
              </a:buClr>
              <a:buFont typeface="Wingdings" pitchFamily="2" charset="2"/>
              <a:buChar char="v"/>
            </a:pPr>
            <a:endParaRPr lang="pt-BR" sz="1800" b="0" dirty="0" smtClean="0"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  <a:p>
            <a:pPr marL="0" lvl="1" algn="just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Máximas elongações (planetas inferiores)</a:t>
            </a:r>
          </a:p>
          <a:p>
            <a:pPr marL="0" lvl="1" algn="just">
              <a:lnSpc>
                <a:spcPct val="120000"/>
              </a:lnSpc>
              <a:buClr>
                <a:srgbClr val="FFC000"/>
              </a:buClr>
            </a:pPr>
            <a:endParaRPr lang="pt-BR" sz="800" b="0" dirty="0" smtClean="0"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  <a:p>
            <a:pPr marL="0" lvl="1" algn="just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Quadraturas (planetas superiores)</a:t>
            </a:r>
          </a:p>
          <a:p>
            <a:pPr marL="0" lvl="1" algn="just">
              <a:lnSpc>
                <a:spcPct val="120000"/>
              </a:lnSpc>
              <a:buClr>
                <a:srgbClr val="FFC000"/>
              </a:buClr>
            </a:pPr>
            <a:endParaRPr lang="pt-BR" sz="1800" b="0" dirty="0" smtClean="0"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  <a:p>
            <a:pPr marL="0" lvl="1" algn="just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Oposições (planetas superiores)</a:t>
            </a:r>
          </a:p>
          <a:p>
            <a:pPr marL="0" lvl="1" algn="just">
              <a:lnSpc>
                <a:spcPct val="120000"/>
              </a:lnSpc>
            </a:pPr>
            <a:endParaRPr lang="pt-BR" sz="36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6466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8781</TotalTime>
  <Words>964</Words>
  <Application>Microsoft Office PowerPoint</Application>
  <PresentationFormat>Apresentação na tela (4:3)</PresentationFormat>
  <Paragraphs>274</Paragraphs>
  <Slides>36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3" baseType="lpstr">
      <vt:lpstr>Arial</vt:lpstr>
      <vt:lpstr>Century Gothic</vt:lpstr>
      <vt:lpstr>Consolas</vt:lpstr>
      <vt:lpstr>Courier New</vt:lpstr>
      <vt:lpstr>Times New Roman</vt:lpstr>
      <vt:lpstr>Wingdings</vt:lpstr>
      <vt:lpstr>Blank Presentation</vt:lpstr>
      <vt:lpstr>Apresentação do PowerPoint</vt:lpstr>
      <vt:lpstr> Como identificar  um planeta no céu?</vt:lpstr>
      <vt:lpstr>Apresentação do PowerPoint</vt:lpstr>
      <vt:lpstr>Apresentação do PowerPoint</vt:lpstr>
      <vt:lpstr>Exemplo de movimento  planetário: Marte</vt:lpstr>
      <vt:lpstr>Movimento retrógrado de um planeta e laçada</vt:lpstr>
      <vt:lpstr> Configurações  planetárias</vt:lpstr>
      <vt:lpstr>Apresentação do PowerPoint</vt:lpstr>
      <vt:lpstr>Há várias configurações planetárias:</vt:lpstr>
      <vt:lpstr>Elongação</vt:lpstr>
      <vt:lpstr>Oposição  (planetas superiores)</vt:lpstr>
      <vt:lpstr>Máximas elongações (planetas inferiores)</vt:lpstr>
      <vt:lpstr>Conjunção  (de planeta superior)</vt:lpstr>
      <vt:lpstr>Conjunções  (de planeta inferior)</vt:lpstr>
      <vt:lpstr>Quadraturas (planetas superiores)</vt:lpstr>
      <vt:lpstr>Período sinódico</vt:lpstr>
      <vt:lpstr>Apresentação do PowerPoint</vt:lpstr>
      <vt:lpstr>Planetas: períodos sinódicos</vt:lpstr>
      <vt:lpstr>Apresentação do PowerPoint</vt:lpstr>
      <vt:lpstr>Leis do movimento planetário</vt:lpstr>
      <vt:lpstr>Leis de Kepler</vt:lpstr>
      <vt:lpstr>Elipse</vt:lpstr>
      <vt:lpstr>Primeira lei de Kepler</vt:lpstr>
      <vt:lpstr>Segunda lei de Kepler</vt:lpstr>
      <vt:lpstr>Apresentação do PowerPoint</vt:lpstr>
      <vt:lpstr>Terceira lei de Kepler</vt:lpstr>
      <vt:lpstr>Exemplos da terceira lei -1</vt:lpstr>
      <vt:lpstr>Exemplos da terceira lei -2</vt:lpstr>
      <vt:lpstr>Apresentação do PowerPoint</vt:lpstr>
      <vt:lpstr>Para o Sistema Solar, a 3ª lei é dada por:</vt:lpstr>
      <vt:lpstr>Apresentação do PowerPoint</vt:lpstr>
      <vt:lpstr>Exemplo: terceira lei de Kepler para o sistema Kepler 5</vt:lpstr>
      <vt:lpstr>Leis de Kepler: simulador</vt:lpstr>
      <vt:lpstr>Distâncias aproximadas  e a lei de Titius-Bode</vt:lpstr>
      <vt:lpstr>Lei de Titius-Bode  </vt:lpstr>
      <vt:lpstr>Lei de Titius-Bode  Johann Daniel Titius (1729-1796); Johann Elert Bode (1747-1826)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550</cp:revision>
  <cp:lastPrinted>2000-05-01T12:23:36Z</cp:lastPrinted>
  <dcterms:created xsi:type="dcterms:W3CDTF">1995-06-17T23:31:02Z</dcterms:created>
  <dcterms:modified xsi:type="dcterms:W3CDTF">2018-06-08T16:03:29Z</dcterms:modified>
</cp:coreProperties>
</file>