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7" r:id="rId3"/>
    <p:sldMasterId id="2147483701" r:id="rId4"/>
    <p:sldMasterId id="2147483714" r:id="rId5"/>
    <p:sldMasterId id="2147483726" r:id="rId6"/>
  </p:sldMasterIdLst>
  <p:notesMasterIdLst>
    <p:notesMasterId r:id="rId60"/>
  </p:notesMasterIdLst>
  <p:sldIdLst>
    <p:sldId id="256" r:id="rId7"/>
    <p:sldId id="257" r:id="rId8"/>
    <p:sldId id="365" r:id="rId9"/>
    <p:sldId id="259" r:id="rId10"/>
    <p:sldId id="260" r:id="rId11"/>
    <p:sldId id="367" r:id="rId12"/>
    <p:sldId id="263" r:id="rId13"/>
    <p:sldId id="266" r:id="rId14"/>
    <p:sldId id="267" r:id="rId15"/>
    <p:sldId id="268" r:id="rId16"/>
    <p:sldId id="269" r:id="rId17"/>
    <p:sldId id="270" r:id="rId18"/>
    <p:sldId id="273" r:id="rId19"/>
    <p:sldId id="322" r:id="rId20"/>
    <p:sldId id="271" r:id="rId21"/>
    <p:sldId id="272" r:id="rId22"/>
    <p:sldId id="320" r:id="rId23"/>
    <p:sldId id="321" r:id="rId24"/>
    <p:sldId id="274" r:id="rId25"/>
    <p:sldId id="275" r:id="rId26"/>
    <p:sldId id="276" r:id="rId27"/>
    <p:sldId id="277" r:id="rId28"/>
    <p:sldId id="368" r:id="rId29"/>
    <p:sldId id="361" r:id="rId30"/>
    <p:sldId id="279" r:id="rId31"/>
    <p:sldId id="362" r:id="rId32"/>
    <p:sldId id="281" r:id="rId33"/>
    <p:sldId id="282" r:id="rId34"/>
    <p:sldId id="324" r:id="rId35"/>
    <p:sldId id="284" r:id="rId36"/>
    <p:sldId id="285" r:id="rId37"/>
    <p:sldId id="359" r:id="rId38"/>
    <p:sldId id="360" r:id="rId39"/>
    <p:sldId id="363" r:id="rId40"/>
    <p:sldId id="335" r:id="rId41"/>
    <p:sldId id="336" r:id="rId42"/>
    <p:sldId id="338" r:id="rId43"/>
    <p:sldId id="339" r:id="rId44"/>
    <p:sldId id="340" r:id="rId45"/>
    <p:sldId id="369" r:id="rId46"/>
    <p:sldId id="370" r:id="rId47"/>
    <p:sldId id="341" r:id="rId48"/>
    <p:sldId id="342" r:id="rId49"/>
    <p:sldId id="345" r:id="rId50"/>
    <p:sldId id="346" r:id="rId51"/>
    <p:sldId id="347" r:id="rId52"/>
    <p:sldId id="348" r:id="rId53"/>
    <p:sldId id="350" r:id="rId54"/>
    <p:sldId id="351" r:id="rId55"/>
    <p:sldId id="352" r:id="rId56"/>
    <p:sldId id="353" r:id="rId57"/>
    <p:sldId id="357" r:id="rId58"/>
    <p:sldId id="371" r:id="rId59"/>
  </p:sldIdLst>
  <p:sldSz cx="9144000" cy="6858000" type="screen4x3"/>
  <p:notesSz cx="6858000" cy="86868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81DEFF"/>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9" autoAdjust="0"/>
    <p:restoredTop sz="93945" autoAdjust="0"/>
  </p:normalViewPr>
  <p:slideViewPr>
    <p:cSldViewPr>
      <p:cViewPr>
        <p:scale>
          <a:sx n="106" d="100"/>
          <a:sy n="106" d="100"/>
        </p:scale>
        <p:origin x="18" y="-11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PlaceHolder 1"/>
          <p:cNvSpPr>
            <a:spLocks noGrp="1"/>
          </p:cNvSpPr>
          <p:nvPr>
            <p:ph type="body"/>
          </p:nvPr>
        </p:nvSpPr>
        <p:spPr>
          <a:xfrm>
            <a:off x="756000" y="5078520"/>
            <a:ext cx="6047640" cy="4811040"/>
          </a:xfrm>
          <a:prstGeom prst="rect">
            <a:avLst/>
          </a:prstGeom>
        </p:spPr>
        <p:txBody>
          <a:bodyPr lIns="0" tIns="0" rIns="0" bIns="0"/>
          <a:lstStyle/>
          <a:p>
            <a:r>
              <a:rPr lang="pt-BR" sz="2000" b="0" strike="noStrike" spc="-1">
                <a:solidFill>
                  <a:srgbClr val="000000"/>
                </a:solidFill>
                <a:uFill>
                  <a:solidFill>
                    <a:srgbClr val="FFFFFF"/>
                  </a:solidFill>
                </a:uFill>
                <a:latin typeface="Arial"/>
              </a:rPr>
              <a:t>Clique para editar o formato de notas</a:t>
            </a:r>
          </a:p>
        </p:txBody>
      </p:sp>
      <p:sp>
        <p:nvSpPr>
          <p:cNvPr id="148" name="PlaceHolder 2"/>
          <p:cNvSpPr>
            <a:spLocks noGrp="1"/>
          </p:cNvSpPr>
          <p:nvPr>
            <p:ph type="hdr"/>
          </p:nvPr>
        </p:nvSpPr>
        <p:spPr>
          <a:xfrm>
            <a:off x="0" y="0"/>
            <a:ext cx="3280680" cy="534240"/>
          </a:xfrm>
          <a:prstGeom prst="rect">
            <a:avLst/>
          </a:prstGeom>
        </p:spPr>
        <p:txBody>
          <a:bodyPr lIns="0" tIns="0" rIns="0" bIns="0"/>
          <a:lstStyle/>
          <a:p>
            <a:r>
              <a:rPr lang="pt-BR" sz="1400" b="0" strike="noStrike" spc="-1">
                <a:solidFill>
                  <a:srgbClr val="000000"/>
                </a:solidFill>
                <a:uFill>
                  <a:solidFill>
                    <a:srgbClr val="FFFFFF"/>
                  </a:solidFill>
                </a:uFill>
                <a:latin typeface="Times New Roman"/>
              </a:rPr>
              <a:t>&lt;cabeçalho&gt;</a:t>
            </a:r>
          </a:p>
        </p:txBody>
      </p:sp>
      <p:sp>
        <p:nvSpPr>
          <p:cNvPr id="149" name="PlaceHolder 3"/>
          <p:cNvSpPr>
            <a:spLocks noGrp="1"/>
          </p:cNvSpPr>
          <p:nvPr>
            <p:ph type="dt"/>
          </p:nvPr>
        </p:nvSpPr>
        <p:spPr>
          <a:xfrm>
            <a:off x="4278960" y="0"/>
            <a:ext cx="3280680" cy="534240"/>
          </a:xfrm>
          <a:prstGeom prst="rect">
            <a:avLst/>
          </a:prstGeom>
        </p:spPr>
        <p:txBody>
          <a:bodyPr lIns="0" tIns="0" rIns="0" bIns="0"/>
          <a:lstStyle/>
          <a:p>
            <a:pPr algn="r"/>
            <a:r>
              <a:rPr lang="pt-BR" sz="1400" b="0" strike="noStrike" spc="-1">
                <a:solidFill>
                  <a:srgbClr val="000000"/>
                </a:solidFill>
                <a:uFill>
                  <a:solidFill>
                    <a:srgbClr val="FFFFFF"/>
                  </a:solidFill>
                </a:uFill>
                <a:latin typeface="Times New Roman"/>
              </a:rPr>
              <a:t>&lt;data/hora&gt;</a:t>
            </a:r>
          </a:p>
        </p:txBody>
      </p:sp>
      <p:sp>
        <p:nvSpPr>
          <p:cNvPr id="150" name="PlaceHolder 4"/>
          <p:cNvSpPr>
            <a:spLocks noGrp="1"/>
          </p:cNvSpPr>
          <p:nvPr>
            <p:ph type="ftr"/>
          </p:nvPr>
        </p:nvSpPr>
        <p:spPr>
          <a:xfrm>
            <a:off x="0" y="10157400"/>
            <a:ext cx="3280680" cy="534240"/>
          </a:xfrm>
          <a:prstGeom prst="rect">
            <a:avLst/>
          </a:prstGeom>
        </p:spPr>
        <p:txBody>
          <a:bodyPr lIns="0" tIns="0" rIns="0" bIns="0" anchor="b"/>
          <a:lstStyle/>
          <a:p>
            <a:r>
              <a:rPr lang="pt-BR" sz="1400" b="0" strike="noStrike" spc="-1">
                <a:solidFill>
                  <a:srgbClr val="000000"/>
                </a:solidFill>
                <a:uFill>
                  <a:solidFill>
                    <a:srgbClr val="FFFFFF"/>
                  </a:solidFill>
                </a:uFill>
                <a:latin typeface="Times New Roman"/>
              </a:rPr>
              <a:t>&lt;rodapé&gt;</a:t>
            </a:r>
          </a:p>
        </p:txBody>
      </p:sp>
      <p:sp>
        <p:nvSpPr>
          <p:cNvPr id="151" name="PlaceHolder 5"/>
          <p:cNvSpPr>
            <a:spLocks noGrp="1"/>
          </p:cNvSpPr>
          <p:nvPr>
            <p:ph type="sldNum"/>
          </p:nvPr>
        </p:nvSpPr>
        <p:spPr>
          <a:xfrm>
            <a:off x="4278960" y="10157400"/>
            <a:ext cx="3280680" cy="534240"/>
          </a:xfrm>
          <a:prstGeom prst="rect">
            <a:avLst/>
          </a:prstGeom>
        </p:spPr>
        <p:txBody>
          <a:bodyPr lIns="0" tIns="0" rIns="0" bIns="0" anchor="b"/>
          <a:lstStyle/>
          <a:p>
            <a:pPr algn="r"/>
            <a:fld id="{7F1005C4-6699-45DB-9D73-4CBEE5104465}" type="slidenum">
              <a:rPr lang="pt-BR" sz="1400" b="0" strike="noStrike" spc="-1">
                <a:solidFill>
                  <a:srgbClr val="000000"/>
                </a:solidFill>
                <a:uFill>
                  <a:solidFill>
                    <a:srgbClr val="FFFFFF"/>
                  </a:solidFill>
                </a:uFill>
                <a:latin typeface="Times New Roman"/>
              </a:rPr>
              <a:pPr algn="r"/>
              <a:t>‹nº›</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80560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CustomShape 1"/>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3E3A5D7A-4069-47A0-A127-FAD1191A8611}" type="slidenum">
              <a:rPr lang="pt-BR" sz="1000" b="0" i="1" strike="noStrike" spc="-1">
                <a:solidFill>
                  <a:srgbClr val="000000"/>
                </a:solidFill>
                <a:uFill>
                  <a:solidFill>
                    <a:srgbClr val="FFFFFF"/>
                  </a:solidFill>
                </a:uFill>
                <a:latin typeface="Arial"/>
              </a:rPr>
              <a:pPr algn="r">
                <a:lnSpc>
                  <a:spcPct val="100000"/>
                </a:lnSpc>
              </a:pPr>
              <a:t>1</a:t>
            </a:fld>
            <a:endParaRPr lang="pt-BR" sz="1800" b="0" strike="noStrike" spc="-1">
              <a:solidFill>
                <a:srgbClr val="000000"/>
              </a:solidFill>
              <a:uFill>
                <a:solidFill>
                  <a:srgbClr val="FFFFFF"/>
                </a:solidFill>
              </a:uFill>
              <a:latin typeface="Arial"/>
            </a:endParaRPr>
          </a:p>
        </p:txBody>
      </p:sp>
      <p:sp>
        <p:nvSpPr>
          <p:cNvPr id="1227" name="CustomShape 2"/>
          <p:cNvSpPr/>
          <p:nvPr/>
        </p:nvSpPr>
        <p:spPr>
          <a:xfrm>
            <a:off x="1190520" y="835200"/>
            <a:ext cx="4475880" cy="300600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1228" name="PlaceHolder 3"/>
          <p:cNvSpPr>
            <a:spLocks noGrp="1"/>
          </p:cNvSpPr>
          <p:nvPr>
            <p:ph type="body"/>
          </p:nvPr>
        </p:nvSpPr>
        <p:spPr>
          <a:xfrm>
            <a:off x="1062000" y="4132440"/>
            <a:ext cx="4734720" cy="3332880"/>
          </a:xfrm>
          <a:prstGeom prst="rect">
            <a:avLst/>
          </a:prstGeom>
        </p:spPr>
        <p:txBody>
          <a:bodyPr lIns="92160" tIns="46080" rIns="92160" bIns="46080" anchor="ctr"/>
          <a:lstStyle/>
          <a:p>
            <a:endParaRPr lang="pt-BR" sz="2000" b="0" strike="noStrike" spc="-1">
              <a:solidFill>
                <a:srgbClr val="000000"/>
              </a:solidFill>
              <a:uFill>
                <a:solidFill>
                  <a:srgbClr val="FFFFFF"/>
                </a:solidFill>
              </a:u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PlaceHolder 1"/>
          <p:cNvSpPr>
            <a:spLocks noGrp="1"/>
          </p:cNvSpPr>
          <p:nvPr>
            <p:ph type="body"/>
          </p:nvPr>
        </p:nvSpPr>
        <p:spPr>
          <a:xfrm>
            <a:off x="914400" y="4125960"/>
            <a:ext cx="5028840" cy="3909600"/>
          </a:xfrm>
          <a:prstGeom prst="rect">
            <a:avLst/>
          </a:prstGeom>
        </p:spPr>
        <p:txBody>
          <a:bodyPr lIns="92160" tIns="46080" rIns="92160" bIns="46080"/>
          <a:lstStyle/>
          <a:p>
            <a:endParaRPr lang="pt-BR" sz="2000" b="0" strike="noStrike" spc="-1" dirty="0">
              <a:solidFill>
                <a:srgbClr val="000000"/>
              </a:solidFill>
              <a:uFill>
                <a:solidFill>
                  <a:srgbClr val="FFFFFF"/>
                </a:solidFill>
              </a:uFill>
              <a:latin typeface="Arial"/>
            </a:endParaRPr>
          </a:p>
        </p:txBody>
      </p:sp>
      <p:sp>
        <p:nvSpPr>
          <p:cNvPr id="1253" name="TextShape 2"/>
          <p:cNvSpPr txBox="1"/>
          <p:nvPr/>
        </p:nvSpPr>
        <p:spPr>
          <a:xfrm>
            <a:off x="3886200" y="8251920"/>
            <a:ext cx="2971440" cy="434520"/>
          </a:xfrm>
          <a:prstGeom prst="rect">
            <a:avLst/>
          </a:prstGeom>
          <a:noFill/>
          <a:ln w="9360">
            <a:noFill/>
          </a:ln>
        </p:spPr>
        <p:txBody>
          <a:bodyPr lIns="19080" tIns="0" rIns="19080" bIns="0" anchor="b"/>
          <a:lstStyle/>
          <a:p>
            <a:pPr algn="r">
              <a:lnSpc>
                <a:spcPct val="100000"/>
              </a:lnSpc>
            </a:pPr>
            <a:fld id="{292438D9-D14E-42AC-B98E-1B122CE95F45}" type="slidenum">
              <a:rPr lang="pt-BR" sz="1000" b="0" i="1" strike="noStrike" spc="-1">
                <a:solidFill>
                  <a:srgbClr val="000000"/>
                </a:solidFill>
                <a:uFill>
                  <a:solidFill>
                    <a:srgbClr val="FFFFFF"/>
                  </a:solidFill>
                </a:uFill>
                <a:latin typeface="Arial"/>
                <a:ea typeface="+mn-ea"/>
              </a:rPr>
              <a:pPr algn="r">
                <a:lnSpc>
                  <a:spcPct val="100000"/>
                </a:lnSpc>
              </a:pPr>
              <a:t>11</a:t>
            </a:fld>
            <a:endParaRPr lang="pt-BR"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PlaceHolder 1"/>
          <p:cNvSpPr>
            <a:spLocks noGrp="1"/>
          </p:cNvSpPr>
          <p:nvPr>
            <p:ph type="body"/>
          </p:nvPr>
        </p:nvSpPr>
        <p:spPr>
          <a:xfrm>
            <a:off x="914400" y="4125960"/>
            <a:ext cx="5028480" cy="3909240"/>
          </a:xfrm>
          <a:prstGeom prst="rect">
            <a:avLst/>
          </a:prstGeom>
        </p:spPr>
        <p:txBody>
          <a:bodyPr lIns="92160" tIns="46080" rIns="92160" bIns="46080"/>
          <a:lstStyle/>
          <a:p>
            <a:pPr algn="just">
              <a:lnSpc>
                <a:spcPct val="100000"/>
              </a:lnSpc>
            </a:pPr>
            <a:r>
              <a:rPr lang="pt-BR" sz="2000" b="0" strike="noStrike" spc="-1" dirty="0" smtClean="0">
                <a:solidFill>
                  <a:srgbClr val="000000"/>
                </a:solidFill>
                <a:uFill>
                  <a:solidFill>
                    <a:srgbClr val="FFFFFF"/>
                  </a:solidFill>
                </a:uFill>
                <a:latin typeface="Arial"/>
              </a:rPr>
              <a:t>Neste slide estão representados apenas alguns poucos objetos que estão</a:t>
            </a:r>
            <a:r>
              <a:rPr lang="pt-BR" sz="2000" b="0" strike="noStrike" spc="-1" baseline="0" dirty="0" smtClean="0">
                <a:solidFill>
                  <a:srgbClr val="000000"/>
                </a:solidFill>
                <a:uFill>
                  <a:solidFill>
                    <a:srgbClr val="FFFFFF"/>
                  </a:solidFill>
                </a:uFill>
                <a:latin typeface="Arial"/>
              </a:rPr>
              <a:t> entre os maiores do cinturão de </a:t>
            </a:r>
            <a:r>
              <a:rPr lang="pt-BR" sz="2000" b="0" strike="noStrike" spc="-1" baseline="0" dirty="0" err="1" smtClean="0">
                <a:solidFill>
                  <a:srgbClr val="000000"/>
                </a:solidFill>
                <a:uFill>
                  <a:solidFill>
                    <a:srgbClr val="FFFFFF"/>
                  </a:solidFill>
                </a:uFill>
                <a:latin typeface="Arial"/>
              </a:rPr>
              <a:t>Edgeworth-Kuiper</a:t>
            </a:r>
            <a:r>
              <a:rPr lang="pt-BR" sz="2000" b="0" strike="noStrike" spc="-1" baseline="0" dirty="0" smtClean="0">
                <a:solidFill>
                  <a:srgbClr val="000000"/>
                </a:solidFill>
                <a:uFill>
                  <a:solidFill>
                    <a:srgbClr val="FFFFFF"/>
                  </a:solidFill>
                </a:uFill>
                <a:latin typeface="Arial"/>
              </a:rPr>
              <a:t>. Já foram observados mais de mil objetos e estima-se que haja cerca de 100 mil corpos maiores que 100 km.</a:t>
            </a:r>
            <a:endParaRPr lang="pt-BR" sz="2000" b="0" strike="noStrike" spc="-1" dirty="0">
              <a:solidFill>
                <a:srgbClr val="000000"/>
              </a:solidFill>
              <a:uFill>
                <a:solidFill>
                  <a:srgbClr val="FFFFFF"/>
                </a:solidFill>
              </a:uFill>
              <a:latin typeface="Arial"/>
            </a:endParaRPr>
          </a:p>
          <a:p>
            <a:pPr algn="just">
              <a:lnSpc>
                <a:spcPct val="100000"/>
              </a:lnSpc>
            </a:pPr>
            <a:endParaRPr lang="pt-BR" sz="2000" b="0" strike="noStrike" spc="-1" dirty="0">
              <a:solidFill>
                <a:srgbClr val="000000"/>
              </a:solidFill>
              <a:uFill>
                <a:solidFill>
                  <a:srgbClr val="FFFFFF"/>
                </a:solidFill>
              </a:uFill>
              <a:latin typeface="Arial"/>
            </a:endParaRPr>
          </a:p>
          <a:p>
            <a:pPr>
              <a:lnSpc>
                <a:spcPct val="100000"/>
              </a:lnSpc>
            </a:pPr>
            <a:endParaRPr lang="pt-BR" sz="2000" b="0" strike="noStrike" spc="-1" dirty="0">
              <a:solidFill>
                <a:srgbClr val="000000"/>
              </a:solidFill>
              <a:uFill>
                <a:solidFill>
                  <a:srgbClr val="FFFFFF"/>
                </a:solidFill>
              </a:uFill>
              <a:latin typeface="Arial"/>
            </a:endParaRPr>
          </a:p>
        </p:txBody>
      </p:sp>
      <p:sp>
        <p:nvSpPr>
          <p:cNvPr id="1255"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CCD35DC8-9441-4CF1-9A22-264B4781B4DD}" type="slidenum">
              <a:rPr lang="pt-BR" sz="1000" b="0" i="1" strike="noStrike" spc="-1">
                <a:solidFill>
                  <a:srgbClr val="000000"/>
                </a:solidFill>
                <a:uFill>
                  <a:solidFill>
                    <a:srgbClr val="FFFFFF"/>
                  </a:solidFill>
                </a:uFill>
                <a:latin typeface="Arial"/>
                <a:ea typeface="+mn-ea"/>
              </a:rPr>
              <a:pPr algn="r">
                <a:lnSpc>
                  <a:spcPct val="100000"/>
                </a:lnSpc>
              </a:pPr>
              <a:t>13</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PlaceHolder 1"/>
          <p:cNvSpPr>
            <a:spLocks noGrp="1"/>
          </p:cNvSpPr>
          <p:nvPr>
            <p:ph type="body"/>
          </p:nvPr>
        </p:nvSpPr>
        <p:spPr>
          <a:xfrm>
            <a:off x="914400" y="4125960"/>
            <a:ext cx="5028480" cy="3909240"/>
          </a:xfrm>
          <a:prstGeom prst="rect">
            <a:avLst/>
          </a:prstGeom>
        </p:spPr>
        <p:txBody>
          <a:bodyPr lIns="92160" tIns="46080" rIns="92160" bIns="46080"/>
          <a:lstStyle/>
          <a:p>
            <a:pPr marL="720" indent="0" algn="just">
              <a:lnSpc>
                <a:spcPct val="100000"/>
              </a:lnSpc>
              <a:buClr>
                <a:srgbClr val="FFC000"/>
              </a:buClr>
              <a:buFont typeface="Wingdings" charset="2"/>
              <a:buNone/>
            </a:pPr>
            <a:r>
              <a:rPr lang="pt-BR" sz="3200" b="0" strike="noStrike" spc="-1" dirty="0" err="1" smtClean="0">
                <a:solidFill>
                  <a:srgbClr val="FFC000"/>
                </a:solidFill>
                <a:uFill>
                  <a:solidFill>
                    <a:srgbClr val="FFFFFF"/>
                  </a:solidFill>
                </a:uFill>
                <a:latin typeface="Century Gothic"/>
              </a:rPr>
              <a:t>Sedna</a:t>
            </a:r>
            <a:r>
              <a:rPr lang="pt-BR" sz="3200" b="0" strike="noStrike" spc="-1" dirty="0" smtClean="0">
                <a:solidFill>
                  <a:srgbClr val="FFC000"/>
                </a:solidFill>
                <a:uFill>
                  <a:solidFill>
                    <a:srgbClr val="FFFFFF"/>
                  </a:solidFill>
                </a:uFill>
                <a:latin typeface="Century Gothic"/>
              </a:rPr>
              <a:t> </a:t>
            </a:r>
            <a:r>
              <a:rPr lang="pt-BR" sz="3200" b="0" strike="noStrike" spc="-1" dirty="0">
                <a:solidFill>
                  <a:srgbClr val="FFC000"/>
                </a:solidFill>
                <a:uFill>
                  <a:solidFill>
                    <a:srgbClr val="FFFFFF"/>
                  </a:solidFill>
                </a:uFill>
                <a:latin typeface="Century Gothic"/>
              </a:rPr>
              <a:t>não é planeta anão(ainda): dificuldade de avaliar forma</a:t>
            </a:r>
            <a:endParaRPr lang="pt-BR" sz="2000" b="0" strike="noStrike" spc="-1" dirty="0">
              <a:solidFill>
                <a:srgbClr val="000000"/>
              </a:solidFill>
              <a:uFill>
                <a:solidFill>
                  <a:srgbClr val="FFFFFF"/>
                </a:solidFill>
              </a:uFill>
              <a:latin typeface="Arial"/>
            </a:endParaRPr>
          </a:p>
          <a:p>
            <a:pPr>
              <a:lnSpc>
                <a:spcPct val="100000"/>
              </a:lnSpc>
            </a:pPr>
            <a:endParaRPr lang="pt-BR" sz="2000" b="0" strike="noStrike" spc="-1" dirty="0">
              <a:solidFill>
                <a:srgbClr val="000000"/>
              </a:solidFill>
              <a:uFill>
                <a:solidFill>
                  <a:srgbClr val="FFFFFF"/>
                </a:solidFill>
              </a:uFill>
              <a:latin typeface="Arial"/>
            </a:endParaRPr>
          </a:p>
        </p:txBody>
      </p:sp>
      <p:sp>
        <p:nvSpPr>
          <p:cNvPr id="1255"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CCD35DC8-9441-4CF1-9A22-264B4781B4DD}" type="slidenum">
              <a:rPr lang="pt-BR" sz="1000" b="0" i="1" strike="noStrike" spc="-1">
                <a:solidFill>
                  <a:srgbClr val="000000"/>
                </a:solidFill>
                <a:uFill>
                  <a:solidFill>
                    <a:srgbClr val="FFFFFF"/>
                  </a:solidFill>
                </a:uFill>
                <a:latin typeface="Arial"/>
                <a:ea typeface="+mn-ea"/>
              </a:rPr>
              <a:pPr algn="r">
                <a:lnSpc>
                  <a:spcPct val="100000"/>
                </a:lnSpc>
              </a:pPr>
              <a:t>14</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pPr marL="0" marR="0" lvl="0" indent="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17</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pPr marL="0" marR="0" lvl="0" indent="0" algn="just" defTabSz="914400" rtl="0" eaLnBrk="0" fontAlgn="base" latinLnBrk="0" hangingPunct="0">
              <a:lnSpc>
                <a:spcPct val="100000"/>
              </a:lnSpc>
              <a:spcBef>
                <a:spcPct val="20000"/>
              </a:spcBef>
              <a:spcAft>
                <a:spcPct val="0"/>
              </a:spcAft>
              <a:buClr>
                <a:srgbClr val="FFC000"/>
              </a:buClr>
              <a:buSzTx/>
              <a:buFont typeface="Wingdings" pitchFamily="2" charset="2"/>
              <a:buNone/>
              <a:tabLst/>
              <a:defRPr/>
            </a:pPr>
            <a:r>
              <a:rPr lang="pt-BR" dirty="0" smtClean="0"/>
              <a:t>O</a:t>
            </a:r>
            <a:r>
              <a:rPr lang="pt-BR" baseline="0" dirty="0" smtClean="0"/>
              <a:t> planeta X ou planeta 9, como foi apelidado, é um planeta hipotético, e portanto, não descoberto. Em janeiro de 2016, cientistas do </a:t>
            </a:r>
            <a:r>
              <a:rPr lang="pt-BR" baseline="0" dirty="0" err="1" smtClean="0"/>
              <a:t>Caltech</a:t>
            </a:r>
            <a:r>
              <a:rPr lang="pt-BR" baseline="0" dirty="0" smtClean="0"/>
              <a:t> anunciaram o resultado de uma pesquisa indicando a possível existência de um planeta com dez vezes a massa da Terra e do tamanho de Urano ou Netuno, orbitando a uma distância média de 600 UA do Sol, com período orbital entre 10 e 20 mil anos. O hipotético planeta explicaria o comportamento das órbitas de vários </a:t>
            </a:r>
            <a:r>
              <a:rPr lang="pt-BR" baseline="0" dirty="0" err="1" smtClean="0"/>
              <a:t>KBO’s</a:t>
            </a:r>
            <a:r>
              <a:rPr lang="pt-BR" baseline="0" dirty="0" smtClean="0"/>
              <a:t> (objetos do Cinturão de </a:t>
            </a:r>
            <a:r>
              <a:rPr lang="pt-BR" baseline="0" dirty="0" err="1" smtClean="0"/>
              <a:t>Kuiper</a:t>
            </a:r>
            <a:r>
              <a:rPr lang="pt-BR" baseline="0" dirty="0" smtClean="0"/>
              <a:t>), como se vê na figura acima. A influência gravitacional do suposto planeta explicaria a tendência das órbitas desses </a:t>
            </a:r>
            <a:r>
              <a:rPr lang="pt-BR" baseline="0" dirty="0" err="1" smtClean="0"/>
              <a:t>KBO’s</a:t>
            </a:r>
            <a:r>
              <a:rPr lang="pt-BR" baseline="0" dirty="0" smtClean="0"/>
              <a:t> terem sido “empurradas” para o lado contrário ao do afélio do planeta. </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18</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pPr marL="720" indent="0" algn="just">
              <a:lnSpc>
                <a:spcPct val="100000"/>
              </a:lnSpc>
              <a:buClr>
                <a:srgbClr val="FFC000"/>
              </a:buClr>
              <a:buFont typeface="Wingdings" charset="2"/>
              <a:buNone/>
            </a:pPr>
            <a:r>
              <a:rPr lang="pt-BR" sz="1200" b="0" strike="noStrike" spc="-1" dirty="0" smtClean="0">
                <a:solidFill>
                  <a:srgbClr val="FFC000"/>
                </a:solidFill>
                <a:uFill>
                  <a:solidFill>
                    <a:srgbClr val="FFFFFF"/>
                  </a:solidFill>
                </a:uFill>
                <a:latin typeface="Century Gothic"/>
                <a:ea typeface="Times New Roman"/>
              </a:rPr>
              <a:t>A maioria dos asteroides conhecidos orbitam no</a:t>
            </a:r>
            <a:r>
              <a:rPr lang="pt-BR" sz="1200" b="0" strike="noStrike" spc="-1" baseline="0" dirty="0" smtClean="0">
                <a:solidFill>
                  <a:srgbClr val="FFC000"/>
                </a:solidFill>
                <a:uFill>
                  <a:solidFill>
                    <a:srgbClr val="FFFFFF"/>
                  </a:solidFill>
                </a:uFill>
                <a:latin typeface="Century Gothic"/>
                <a:ea typeface="Times New Roman"/>
              </a:rPr>
              <a:t> Cinturão de Asteroides, entre Marte e Júpiter, região compreendida principalmente entre 2 e 3,5 UA do Sol. O tamanho de um corpo para ser considerado um asteroide não é consensual. Um número adotado por alguns autores é de 100 metros como sendo mínimo. Abaixo desse valor, seriam considerados meteoroides, os quais serão vistos alguns slides adiante. São conhecidos mais de 500 mil, embora, somados, a massa de todos os componentes do Cinturão seria menor que a massa da Lua e o corpo teria dimensões da ordem da metade do tamanho de Plutão. Na figura deste slide, temos uma comparação entre tamanhos, da direita para a esquerda, da Lua (satélite da Terra), Plutão (planeta anão), Ceres (planeta anão e asteroide, sendo o maior objeto do cinturão), </a:t>
            </a:r>
            <a:r>
              <a:rPr lang="pt-BR" sz="1200" b="0" strike="noStrike" spc="-1" baseline="0" dirty="0" err="1" smtClean="0">
                <a:solidFill>
                  <a:srgbClr val="FFC000"/>
                </a:solidFill>
                <a:uFill>
                  <a:solidFill>
                    <a:srgbClr val="FFFFFF"/>
                  </a:solidFill>
                </a:uFill>
                <a:latin typeface="Century Gothic"/>
                <a:ea typeface="Times New Roman"/>
              </a:rPr>
              <a:t>Vesta</a:t>
            </a:r>
            <a:r>
              <a:rPr lang="pt-BR" sz="1200" b="0" strike="noStrike" spc="-1" baseline="0" dirty="0" smtClean="0">
                <a:solidFill>
                  <a:srgbClr val="FFC000"/>
                </a:solidFill>
                <a:uFill>
                  <a:solidFill>
                    <a:srgbClr val="FFFFFF"/>
                  </a:solidFill>
                </a:uFill>
                <a:latin typeface="Century Gothic"/>
                <a:ea typeface="Times New Roman"/>
              </a:rPr>
              <a:t> (visitado pela sonda </a:t>
            </a:r>
            <a:r>
              <a:rPr lang="pt-BR" sz="1200" b="0" strike="noStrike" spc="-1" baseline="0" dirty="0" err="1" smtClean="0">
                <a:solidFill>
                  <a:srgbClr val="FFC000"/>
                </a:solidFill>
                <a:uFill>
                  <a:solidFill>
                    <a:srgbClr val="FFFFFF"/>
                  </a:solidFill>
                </a:uFill>
                <a:latin typeface="Century Gothic"/>
                <a:ea typeface="Times New Roman"/>
              </a:rPr>
              <a:t>Dawn</a:t>
            </a:r>
            <a:r>
              <a:rPr lang="pt-BR" sz="1200" b="0" strike="noStrike" spc="-1" baseline="0" dirty="0" smtClean="0">
                <a:solidFill>
                  <a:srgbClr val="FFC000"/>
                </a:solidFill>
                <a:uFill>
                  <a:solidFill>
                    <a:srgbClr val="FFFFFF"/>
                  </a:solidFill>
                </a:uFill>
                <a:latin typeface="Century Gothic"/>
                <a:ea typeface="Times New Roman"/>
              </a:rPr>
              <a:t> e um dos maiores objetos do Cinturão, com 530 km de extensão) e </a:t>
            </a:r>
            <a:r>
              <a:rPr lang="pt-BR" sz="1200" b="0" strike="noStrike" spc="-1" baseline="0" dirty="0" err="1" smtClean="0">
                <a:solidFill>
                  <a:srgbClr val="FFC000"/>
                </a:solidFill>
                <a:uFill>
                  <a:solidFill>
                    <a:srgbClr val="FFFFFF"/>
                  </a:solidFill>
                </a:uFill>
                <a:latin typeface="Century Gothic"/>
                <a:ea typeface="Times New Roman"/>
              </a:rPr>
              <a:t>Lutetia</a:t>
            </a:r>
            <a:r>
              <a:rPr lang="pt-BR" sz="1200" b="0" strike="noStrike" spc="-1" baseline="0" dirty="0" smtClean="0">
                <a:solidFill>
                  <a:srgbClr val="FFC000"/>
                </a:solidFill>
                <a:uFill>
                  <a:solidFill>
                    <a:srgbClr val="FFFFFF"/>
                  </a:solidFill>
                </a:uFill>
                <a:latin typeface="Century Gothic"/>
                <a:ea typeface="Times New Roman"/>
              </a:rPr>
              <a:t> (extensão de 96 km, visitado pela missão </a:t>
            </a:r>
            <a:r>
              <a:rPr lang="pt-BR" sz="1200" b="0" strike="noStrike" spc="-1" baseline="0" dirty="0" err="1" smtClean="0">
                <a:solidFill>
                  <a:srgbClr val="FFC000"/>
                </a:solidFill>
                <a:uFill>
                  <a:solidFill>
                    <a:srgbClr val="FFFFFF"/>
                  </a:solidFill>
                </a:uFill>
                <a:latin typeface="Century Gothic"/>
                <a:ea typeface="Times New Roman"/>
              </a:rPr>
              <a:t>Rosetta</a:t>
            </a:r>
            <a:r>
              <a:rPr lang="pt-BR" sz="1200" b="0" strike="noStrike" spc="-1" baseline="0" dirty="0" smtClean="0">
                <a:solidFill>
                  <a:srgbClr val="FFC000"/>
                </a:solidFill>
                <a:uFill>
                  <a:solidFill>
                    <a:srgbClr val="FFFFFF"/>
                  </a:solidFill>
                </a:uFill>
                <a:latin typeface="Century Gothic"/>
                <a:ea typeface="Times New Roman"/>
              </a:rPr>
              <a:t> em 2010, em sua passagem pelo cinturão rumo ao cometa </a:t>
            </a:r>
            <a:r>
              <a:rPr lang="pt-BR" sz="1200" b="0" strike="noStrike" spc="-1" baseline="0" dirty="0" err="1" smtClean="0">
                <a:solidFill>
                  <a:srgbClr val="FFC000"/>
                </a:solidFill>
                <a:uFill>
                  <a:solidFill>
                    <a:srgbClr val="FFFFFF"/>
                  </a:solidFill>
                </a:uFill>
                <a:latin typeface="Century Gothic"/>
                <a:ea typeface="Times New Roman"/>
              </a:rPr>
              <a:t>Churyumov-Gerasimenko</a:t>
            </a:r>
            <a:r>
              <a:rPr lang="pt-BR" sz="1200" b="0" strike="noStrike" spc="-1" baseline="0" dirty="0" smtClean="0">
                <a:solidFill>
                  <a:srgbClr val="FFC000"/>
                </a:solidFill>
                <a:uFill>
                  <a:solidFill>
                    <a:srgbClr val="FFFFFF"/>
                  </a:solidFill>
                </a:uFill>
                <a:latin typeface="Century Gothic"/>
                <a:ea typeface="Times New Roman"/>
              </a:rPr>
              <a:t>).</a:t>
            </a:r>
            <a:endParaRPr lang="pt-BR" sz="900" b="0" strike="noStrike" spc="-1" dirty="0" smtClean="0">
              <a:solidFill>
                <a:srgbClr val="FFFFFF"/>
              </a:solidFill>
              <a:uFill>
                <a:solidFill>
                  <a:srgbClr val="FFFFFF"/>
                </a:solidFill>
              </a:uFill>
              <a:latin typeface="+mn-lt"/>
            </a:endParaRPr>
          </a:p>
          <a:p>
            <a:pPr algn="just">
              <a:lnSpc>
                <a:spcPct val="100000"/>
              </a:lnSpc>
            </a:pPr>
            <a:endParaRPr lang="pt-BR" sz="900" b="0" strike="noStrike" spc="-1" dirty="0" smtClean="0">
              <a:solidFill>
                <a:srgbClr val="FFFFFF"/>
              </a:solidFill>
              <a:uFill>
                <a:solidFill>
                  <a:srgbClr val="FFFFFF"/>
                </a:solidFill>
              </a:uFill>
              <a:latin typeface="+mn-lt"/>
            </a:endParaRPr>
          </a:p>
          <a:p>
            <a:pPr marL="720" indent="0" algn="just">
              <a:lnSpc>
                <a:spcPct val="100000"/>
              </a:lnSpc>
              <a:buClr>
                <a:srgbClr val="FFC000"/>
              </a:buClr>
              <a:buFont typeface="Wingdings" charset="2"/>
              <a:buNone/>
            </a:pPr>
            <a:endParaRPr lang="pt-BR" dirty="0"/>
          </a:p>
        </p:txBody>
      </p:sp>
      <p:sp>
        <p:nvSpPr>
          <p:cNvPr id="4" name="Espaço Reservado para Número de Slide 3"/>
          <p:cNvSpPr>
            <a:spLocks noGrp="1"/>
          </p:cNvSpPr>
          <p:nvPr>
            <p:ph type="sldNum" idx="10"/>
          </p:nvPr>
        </p:nvSpPr>
        <p:spPr/>
        <p:txBody>
          <a:bodyPr/>
          <a:lstStyle/>
          <a:p>
            <a:pPr algn="r"/>
            <a:fld id="{7F1005C4-6699-45DB-9D73-4CBEE5104465}" type="slidenum">
              <a:rPr lang="pt-BR" sz="1400" b="0" strike="noStrike" spc="-1" smtClean="0">
                <a:solidFill>
                  <a:srgbClr val="000000"/>
                </a:solidFill>
                <a:uFill>
                  <a:solidFill>
                    <a:srgbClr val="FFFFFF"/>
                  </a:solidFill>
                </a:uFill>
                <a:latin typeface="Times New Roman"/>
              </a:rPr>
              <a:pPr algn="r"/>
              <a:t>22</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00070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pPr marL="720" indent="0" algn="just">
              <a:lnSpc>
                <a:spcPct val="100000"/>
              </a:lnSpc>
              <a:buClr>
                <a:srgbClr val="FFC000"/>
              </a:buClr>
              <a:buFont typeface="Wingdings" charset="2"/>
              <a:buNone/>
            </a:pPr>
            <a:r>
              <a:rPr lang="pt-BR" sz="1200" b="0" strike="noStrike" spc="-1" dirty="0" smtClean="0">
                <a:solidFill>
                  <a:srgbClr val="FFC000"/>
                </a:solidFill>
                <a:uFill>
                  <a:solidFill>
                    <a:srgbClr val="FFFFFF"/>
                  </a:solidFill>
                </a:uFill>
                <a:latin typeface="Century Gothic"/>
                <a:ea typeface="Times New Roman"/>
              </a:rPr>
              <a:t>A maioria dos asteroides conhecidos orbitam no</a:t>
            </a:r>
            <a:r>
              <a:rPr lang="pt-BR" sz="1200" b="0" strike="noStrike" spc="-1" baseline="0" dirty="0" smtClean="0">
                <a:solidFill>
                  <a:srgbClr val="FFC000"/>
                </a:solidFill>
                <a:uFill>
                  <a:solidFill>
                    <a:srgbClr val="FFFFFF"/>
                  </a:solidFill>
                </a:uFill>
                <a:latin typeface="Century Gothic"/>
                <a:ea typeface="Times New Roman"/>
              </a:rPr>
              <a:t> Cinturão de Asteroides, entre Marte e Júpiter, região compreendida principalmente entre 2 e 3,5 UA do Sol. O tamanho de um corpo para ser considerado um asteroide não é consensual. Um número adotado por alguns autores é de 100 metros como sendo mínimo. Abaixo desse valor, seriam considerados meteoroides, os quais serão vistos alguns slides adiantes. São conhecidos mais de 500 mil, embora, somados, a massa de todos os componentes do Cinturão seria menor que a massa da Lua e o corpo teria dimensões da ordem da metade do tamanho de Plutão. Na figura deste slide, temos uma comparação entre tamanhos, da direita para a esquerda, da Lua (satélite da Terra), Plutão (planeta anão), Ceres (planeta anão e asteroide, sendo o maior objeto do cinturão), </a:t>
            </a:r>
            <a:r>
              <a:rPr lang="pt-BR" sz="1200" b="0" strike="noStrike" spc="-1" baseline="0" dirty="0" err="1" smtClean="0">
                <a:solidFill>
                  <a:srgbClr val="FFC000"/>
                </a:solidFill>
                <a:uFill>
                  <a:solidFill>
                    <a:srgbClr val="FFFFFF"/>
                  </a:solidFill>
                </a:uFill>
                <a:latin typeface="Century Gothic"/>
                <a:ea typeface="Times New Roman"/>
              </a:rPr>
              <a:t>Vesta</a:t>
            </a:r>
            <a:r>
              <a:rPr lang="pt-BR" sz="1200" b="0" strike="noStrike" spc="-1" baseline="0" dirty="0" smtClean="0">
                <a:solidFill>
                  <a:srgbClr val="FFC000"/>
                </a:solidFill>
                <a:uFill>
                  <a:solidFill>
                    <a:srgbClr val="FFFFFF"/>
                  </a:solidFill>
                </a:uFill>
                <a:latin typeface="Century Gothic"/>
                <a:ea typeface="Times New Roman"/>
              </a:rPr>
              <a:t> (visitado pela sonda </a:t>
            </a:r>
            <a:r>
              <a:rPr lang="pt-BR" sz="1200" b="0" strike="noStrike" spc="-1" baseline="0" dirty="0" err="1" smtClean="0">
                <a:solidFill>
                  <a:srgbClr val="FFC000"/>
                </a:solidFill>
                <a:uFill>
                  <a:solidFill>
                    <a:srgbClr val="FFFFFF"/>
                  </a:solidFill>
                </a:uFill>
                <a:latin typeface="Century Gothic"/>
                <a:ea typeface="Times New Roman"/>
              </a:rPr>
              <a:t>Dawn</a:t>
            </a:r>
            <a:r>
              <a:rPr lang="pt-BR" sz="1200" b="0" strike="noStrike" spc="-1" baseline="0" dirty="0" smtClean="0">
                <a:solidFill>
                  <a:srgbClr val="FFC000"/>
                </a:solidFill>
                <a:uFill>
                  <a:solidFill>
                    <a:srgbClr val="FFFFFF"/>
                  </a:solidFill>
                </a:uFill>
                <a:latin typeface="Century Gothic"/>
                <a:ea typeface="Times New Roman"/>
              </a:rPr>
              <a:t> e um dos maiores objetos do Cinturão, com 530 km de extensão) e </a:t>
            </a:r>
            <a:r>
              <a:rPr lang="pt-BR" sz="1200" b="0" strike="noStrike" spc="-1" baseline="0" dirty="0" err="1" smtClean="0">
                <a:solidFill>
                  <a:srgbClr val="FFC000"/>
                </a:solidFill>
                <a:uFill>
                  <a:solidFill>
                    <a:srgbClr val="FFFFFF"/>
                  </a:solidFill>
                </a:uFill>
                <a:latin typeface="Century Gothic"/>
                <a:ea typeface="Times New Roman"/>
              </a:rPr>
              <a:t>Lutetia</a:t>
            </a:r>
            <a:r>
              <a:rPr lang="pt-BR" sz="1200" b="0" strike="noStrike" spc="-1" baseline="0" dirty="0" smtClean="0">
                <a:solidFill>
                  <a:srgbClr val="FFC000"/>
                </a:solidFill>
                <a:uFill>
                  <a:solidFill>
                    <a:srgbClr val="FFFFFF"/>
                  </a:solidFill>
                </a:uFill>
                <a:latin typeface="Century Gothic"/>
                <a:ea typeface="Times New Roman"/>
              </a:rPr>
              <a:t> (extensão de 96 km, visitado pela missão </a:t>
            </a:r>
            <a:r>
              <a:rPr lang="pt-BR" sz="1200" b="0" strike="noStrike" spc="-1" baseline="0" dirty="0" err="1" smtClean="0">
                <a:solidFill>
                  <a:srgbClr val="FFC000"/>
                </a:solidFill>
                <a:uFill>
                  <a:solidFill>
                    <a:srgbClr val="FFFFFF"/>
                  </a:solidFill>
                </a:uFill>
                <a:latin typeface="Century Gothic"/>
                <a:ea typeface="Times New Roman"/>
              </a:rPr>
              <a:t>Rosetta</a:t>
            </a:r>
            <a:r>
              <a:rPr lang="pt-BR" sz="1200" b="0" strike="noStrike" spc="-1" baseline="0" dirty="0" smtClean="0">
                <a:solidFill>
                  <a:srgbClr val="FFC000"/>
                </a:solidFill>
                <a:uFill>
                  <a:solidFill>
                    <a:srgbClr val="FFFFFF"/>
                  </a:solidFill>
                </a:uFill>
                <a:latin typeface="Century Gothic"/>
                <a:ea typeface="Times New Roman"/>
              </a:rPr>
              <a:t> em 2010, em sua passagem pelo cinturão rumo ao cometa </a:t>
            </a:r>
            <a:r>
              <a:rPr lang="pt-BR" sz="1200" b="0" strike="noStrike" spc="-1" baseline="0" dirty="0" err="1" smtClean="0">
                <a:solidFill>
                  <a:srgbClr val="FFC000"/>
                </a:solidFill>
                <a:uFill>
                  <a:solidFill>
                    <a:srgbClr val="FFFFFF"/>
                  </a:solidFill>
                </a:uFill>
                <a:latin typeface="Century Gothic"/>
                <a:ea typeface="Times New Roman"/>
              </a:rPr>
              <a:t>Churyumov-Gerasimenko</a:t>
            </a:r>
            <a:r>
              <a:rPr lang="pt-BR" sz="1200" b="0" strike="noStrike" spc="-1" baseline="0" dirty="0" smtClean="0">
                <a:solidFill>
                  <a:srgbClr val="FFC000"/>
                </a:solidFill>
                <a:uFill>
                  <a:solidFill>
                    <a:srgbClr val="FFFFFF"/>
                  </a:solidFill>
                </a:uFill>
                <a:latin typeface="Century Gothic"/>
                <a:ea typeface="Times New Roman"/>
              </a:rPr>
              <a:t>).</a:t>
            </a:r>
            <a:endParaRPr lang="pt-BR" sz="900" b="0" strike="noStrike" spc="-1" dirty="0" smtClean="0">
              <a:solidFill>
                <a:srgbClr val="FFFFFF"/>
              </a:solidFill>
              <a:uFill>
                <a:solidFill>
                  <a:srgbClr val="FFFFFF"/>
                </a:solidFill>
              </a:uFill>
              <a:latin typeface="+mn-lt"/>
            </a:endParaRPr>
          </a:p>
          <a:p>
            <a:pPr algn="just">
              <a:lnSpc>
                <a:spcPct val="100000"/>
              </a:lnSpc>
            </a:pPr>
            <a:endParaRPr lang="pt-BR" sz="900" b="0" strike="noStrike" spc="-1" dirty="0" smtClean="0">
              <a:solidFill>
                <a:srgbClr val="FFFFFF"/>
              </a:solidFill>
              <a:uFill>
                <a:solidFill>
                  <a:srgbClr val="FFFFFF"/>
                </a:solidFill>
              </a:uFill>
              <a:latin typeface="+mn-lt"/>
            </a:endParaRPr>
          </a:p>
          <a:p>
            <a:pPr marL="720" indent="0" algn="just">
              <a:lnSpc>
                <a:spcPct val="100000"/>
              </a:lnSpc>
              <a:buClr>
                <a:srgbClr val="FFC000"/>
              </a:buClr>
              <a:buFont typeface="Wingdings" charset="2"/>
              <a:buNone/>
            </a:pPr>
            <a:endParaRPr lang="pt-BR" dirty="0"/>
          </a:p>
        </p:txBody>
      </p:sp>
      <p:sp>
        <p:nvSpPr>
          <p:cNvPr id="4" name="Espaço Reservado para Número de Slide 3"/>
          <p:cNvSpPr>
            <a:spLocks noGrp="1"/>
          </p:cNvSpPr>
          <p:nvPr>
            <p:ph type="sldNum" idx="10"/>
          </p:nvPr>
        </p:nvSpPr>
        <p:spPr/>
        <p:txBody>
          <a:bodyPr/>
          <a:lstStyle/>
          <a:p>
            <a:pPr algn="r"/>
            <a:fld id="{7F1005C4-6699-45DB-9D73-4CBEE5104465}" type="slidenum">
              <a:rPr lang="pt-BR" sz="1400" b="0" strike="noStrike" spc="-1" smtClean="0">
                <a:solidFill>
                  <a:srgbClr val="000000"/>
                </a:solidFill>
                <a:uFill>
                  <a:solidFill>
                    <a:srgbClr val="FFFFFF"/>
                  </a:solidFill>
                </a:uFill>
                <a:latin typeface="Times New Roman"/>
              </a:rPr>
              <a:pPr algn="r"/>
              <a:t>23</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60359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r>
              <a:rPr lang="pt-BR" dirty="0" smtClean="0"/>
              <a:t>Continuando a comparação entre tamanhos, neste slide temos </a:t>
            </a:r>
            <a:r>
              <a:rPr lang="pt-BR" dirty="0" err="1" smtClean="0"/>
              <a:t>Vesta</a:t>
            </a:r>
            <a:r>
              <a:rPr lang="pt-BR" dirty="0" smtClean="0"/>
              <a:t>, que aparece no slide</a:t>
            </a:r>
            <a:r>
              <a:rPr lang="pt-BR" baseline="0" dirty="0" smtClean="0"/>
              <a:t> anterior (530 km), o maior corpo da figura, seguido por </a:t>
            </a:r>
            <a:r>
              <a:rPr lang="pt-BR" baseline="0" dirty="0" err="1" smtClean="0"/>
              <a:t>Lutetia</a:t>
            </a:r>
            <a:r>
              <a:rPr lang="pt-BR" baseline="0" dirty="0" smtClean="0"/>
              <a:t>, também visto no slide anterior (96 km). </a:t>
            </a:r>
            <a:r>
              <a:rPr lang="pt-BR" baseline="0" dirty="0" err="1" smtClean="0"/>
              <a:t>Gaspra</a:t>
            </a:r>
            <a:r>
              <a:rPr lang="pt-BR" baseline="0" dirty="0" smtClean="0"/>
              <a:t>, avistado pela espaçonave </a:t>
            </a:r>
            <a:r>
              <a:rPr lang="pt-BR" baseline="0" dirty="0" err="1" smtClean="0"/>
              <a:t>Galileo</a:t>
            </a:r>
            <a:r>
              <a:rPr lang="pt-BR" baseline="0" dirty="0" smtClean="0"/>
              <a:t> em 1991, tem extensão de apenas 12 km, enquanto </a:t>
            </a:r>
            <a:r>
              <a:rPr lang="pt-BR" baseline="0" dirty="0" err="1" smtClean="0"/>
              <a:t>Annefrank</a:t>
            </a:r>
            <a:r>
              <a:rPr lang="pt-BR" baseline="0" dirty="0" smtClean="0"/>
              <a:t>, tem apenas 5 km de extensão.</a:t>
            </a:r>
            <a:endParaRPr lang="pt-BR" dirty="0"/>
          </a:p>
        </p:txBody>
      </p:sp>
      <p:sp>
        <p:nvSpPr>
          <p:cNvPr id="4" name="Espaço Reservado para Número de Slide 3"/>
          <p:cNvSpPr>
            <a:spLocks noGrp="1"/>
          </p:cNvSpPr>
          <p:nvPr>
            <p:ph type="sldNum" idx="10"/>
          </p:nvPr>
        </p:nvSpPr>
        <p:spPr/>
        <p:txBody>
          <a:bodyPr/>
          <a:lstStyle/>
          <a:p>
            <a:pPr algn="r"/>
            <a:fld id="{7F1005C4-6699-45DB-9D73-4CBEE5104465}" type="slidenum">
              <a:rPr lang="pt-BR" sz="1400" b="0" strike="noStrike" spc="-1" smtClean="0">
                <a:solidFill>
                  <a:srgbClr val="000000"/>
                </a:solidFill>
                <a:uFill>
                  <a:solidFill>
                    <a:srgbClr val="FFFFFF"/>
                  </a:solidFill>
                </a:uFill>
                <a:latin typeface="Times New Roman"/>
              </a:rPr>
              <a:pPr algn="r"/>
              <a:t>24</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6940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smtClean="0">
                <a:solidFill>
                  <a:srgbClr val="000000"/>
                </a:solidFill>
                <a:uFill>
                  <a:solidFill>
                    <a:srgbClr val="FFFFFF"/>
                  </a:solidFill>
                </a:uFill>
                <a:latin typeface="Arial"/>
              </a:rPr>
              <a:t>Apesar da população aparentemente grande, o espaço compreendido pelo</a:t>
            </a:r>
            <a:r>
              <a:rPr lang="pt-BR" sz="2000" b="0" strike="noStrike" spc="-1" baseline="0" dirty="0" smtClean="0">
                <a:solidFill>
                  <a:srgbClr val="000000"/>
                </a:solidFill>
                <a:uFill>
                  <a:solidFill>
                    <a:srgbClr val="FFFFFF"/>
                  </a:solidFill>
                </a:uFill>
                <a:latin typeface="Arial"/>
              </a:rPr>
              <a:t> cinturão é enorme. Contrariamente ao que os filmes de ficção científica dão a entender, todavia, a separação média entre eles é da ordem de um a três milhões de quilômetros.  Um milhão de quilômetros corresponde a sete diâmetros de Júpiter.</a:t>
            </a:r>
            <a:endParaRPr lang="pt-BR" sz="2000" b="0" strike="noStrike" spc="-1" dirty="0">
              <a:solidFill>
                <a:srgbClr val="000000"/>
              </a:solidFill>
              <a:uFill>
                <a:solidFill>
                  <a:srgbClr val="FFFFFF"/>
                </a:solidFill>
              </a:uFill>
              <a:latin typeface="Arial"/>
            </a:endParaRPr>
          </a:p>
        </p:txBody>
      </p:sp>
      <p:sp>
        <p:nvSpPr>
          <p:cNvPr id="1259"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D10B9C70-5DF1-45A5-A6D8-54FCA4C68F20}" type="slidenum">
              <a:rPr lang="pt-BR" sz="1000" b="0" i="1" strike="noStrike" spc="-1">
                <a:solidFill>
                  <a:srgbClr val="000000"/>
                </a:solidFill>
                <a:uFill>
                  <a:solidFill>
                    <a:srgbClr val="FFFFFF"/>
                  </a:solidFill>
                </a:uFill>
                <a:latin typeface="Arial"/>
                <a:ea typeface="+mn-ea"/>
              </a:rPr>
              <a:pPr algn="r">
                <a:lnSpc>
                  <a:spcPct val="100000"/>
                </a:lnSpc>
              </a:pPr>
              <a:t>25</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PlaceHolder 1"/>
          <p:cNvSpPr>
            <a:spLocks noGrp="1"/>
          </p:cNvSpPr>
          <p:nvPr>
            <p:ph type="body"/>
          </p:nvPr>
        </p:nvSpPr>
        <p:spPr>
          <a:xfrm>
            <a:off x="914400" y="4125960"/>
            <a:ext cx="5028480" cy="3909240"/>
          </a:xfrm>
          <a:prstGeom prst="rect">
            <a:avLst/>
          </a:prstGeom>
        </p:spPr>
        <p:txBody>
          <a:bodyPr lIns="92160" tIns="46080" rIns="92160" bIns="46080"/>
          <a:lstStyle/>
          <a:p>
            <a:endParaRPr lang="pt-BR" sz="2000" b="0" strike="noStrike" spc="-1">
              <a:solidFill>
                <a:srgbClr val="000000"/>
              </a:solidFill>
              <a:uFill>
                <a:solidFill>
                  <a:srgbClr val="FFFFFF"/>
                </a:solidFill>
              </a:uFill>
              <a:latin typeface="Arial"/>
            </a:endParaRPr>
          </a:p>
        </p:txBody>
      </p:sp>
      <p:sp>
        <p:nvSpPr>
          <p:cNvPr id="1259"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D10B9C70-5DF1-45A5-A6D8-54FCA4C68F20}" type="slidenum">
              <a:rPr lang="pt-BR" sz="1000" b="0" i="1" strike="noStrike" spc="-1">
                <a:solidFill>
                  <a:srgbClr val="000000"/>
                </a:solidFill>
                <a:uFill>
                  <a:solidFill>
                    <a:srgbClr val="FFFFFF"/>
                  </a:solidFill>
                </a:uFill>
                <a:latin typeface="Arial"/>
                <a:ea typeface="+mn-ea"/>
              </a:rPr>
              <a:pPr algn="r">
                <a:lnSpc>
                  <a:spcPct val="100000"/>
                </a:lnSpc>
              </a:pPr>
              <a:t>26</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PlaceHolder 1"/>
          <p:cNvSpPr>
            <a:spLocks noGrp="1"/>
          </p:cNvSpPr>
          <p:nvPr>
            <p:ph type="body"/>
          </p:nvPr>
        </p:nvSpPr>
        <p:spPr>
          <a:xfrm>
            <a:off x="914400" y="4125960"/>
            <a:ext cx="5028480" cy="3909240"/>
          </a:xfrm>
          <a:prstGeom prst="rect">
            <a:avLst/>
          </a:prstGeom>
        </p:spPr>
        <p:txBody>
          <a:bodyPr lIns="92160" tIns="46080" rIns="92160" bIns="46080"/>
          <a:lstStyle/>
          <a:p>
            <a:endParaRPr lang="pt-BR" sz="2000" b="0" strike="noStrike" spc="-1">
              <a:solidFill>
                <a:srgbClr val="000000"/>
              </a:solidFill>
              <a:uFill>
                <a:solidFill>
                  <a:srgbClr val="FFFFFF"/>
                </a:solidFill>
              </a:uFill>
              <a:latin typeface="Arial"/>
            </a:endParaRPr>
          </a:p>
        </p:txBody>
      </p:sp>
      <p:sp>
        <p:nvSpPr>
          <p:cNvPr id="1263"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A165A308-7B6F-4707-BA63-678EBAE09CA3}" type="slidenum">
              <a:rPr lang="pt-BR" sz="1000" b="0" i="1" strike="noStrike" spc="-1">
                <a:solidFill>
                  <a:srgbClr val="000000"/>
                </a:solidFill>
                <a:uFill>
                  <a:solidFill>
                    <a:srgbClr val="FFFFFF"/>
                  </a:solidFill>
                </a:uFill>
                <a:latin typeface="Arial"/>
                <a:ea typeface="+mn-ea"/>
              </a:rPr>
              <a:pPr algn="r">
                <a:lnSpc>
                  <a:spcPct val="100000"/>
                </a:lnSpc>
              </a:pPr>
              <a:t>28</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29</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fontScale="85000" lnSpcReduction="10000"/>
          </a:bodyPr>
          <a:lstStyle/>
          <a:p>
            <a:pPr marL="342900"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Provêm de duas regiões distintas: </a:t>
            </a:r>
          </a:p>
          <a:p>
            <a:pPr marL="800100" lvl="1"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 Cinturão de </a:t>
            </a:r>
            <a:r>
              <a:rPr lang="pt-BR" sz="3200" b="0" dirty="0" err="1" smtClean="0">
                <a:solidFill>
                  <a:srgbClr val="FFC000"/>
                </a:solidFill>
                <a:latin typeface="Century Gothic" pitchFamily="34" charset="0"/>
                <a:ea typeface="Times New Roman" pitchFamily="18" charset="0"/>
                <a:cs typeface="Arial" pitchFamily="34" charset="0"/>
              </a:rPr>
              <a:t>Edgeworth-Kuiper</a:t>
            </a:r>
            <a:r>
              <a:rPr lang="pt-BR" sz="3200" b="0" dirty="0" smtClean="0">
                <a:solidFill>
                  <a:srgbClr val="FFC000"/>
                </a:solidFill>
                <a:latin typeface="Century Gothic" pitchFamily="34" charset="0"/>
                <a:ea typeface="Times New Roman" pitchFamily="18" charset="0"/>
                <a:cs typeface="Arial" pitchFamily="34" charset="0"/>
              </a:rPr>
              <a:t> (T&lt;200 anos)</a:t>
            </a:r>
          </a:p>
          <a:p>
            <a:pPr marL="800100" lvl="1"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 Nuvem de </a:t>
            </a:r>
            <a:r>
              <a:rPr lang="pt-BR" sz="3200" b="0" dirty="0" err="1" smtClean="0">
                <a:solidFill>
                  <a:srgbClr val="FFC000"/>
                </a:solidFill>
                <a:latin typeface="Century Gothic" pitchFamily="34" charset="0"/>
                <a:ea typeface="Times New Roman" pitchFamily="18" charset="0"/>
                <a:cs typeface="Arial" pitchFamily="34" charset="0"/>
              </a:rPr>
              <a:t>Oort</a:t>
            </a:r>
            <a:r>
              <a:rPr lang="pt-BR" sz="3200" b="0" dirty="0" smtClean="0">
                <a:solidFill>
                  <a:srgbClr val="FFC000"/>
                </a:solidFill>
                <a:latin typeface="Century Gothic" pitchFamily="34" charset="0"/>
                <a:ea typeface="Times New Roman" pitchFamily="18" charset="0"/>
                <a:cs typeface="Arial" pitchFamily="34" charset="0"/>
              </a:rPr>
              <a:t>: longo período</a:t>
            </a:r>
          </a:p>
          <a:p>
            <a:pPr marL="342900"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 Núcleos com alguns quilômetros apenas, gelo, rocha e compostos de carbono</a:t>
            </a:r>
          </a:p>
          <a:p>
            <a:pPr marL="342900" indent="-342900" algn="just">
              <a:spcBef>
                <a:spcPct val="20000"/>
              </a:spcBef>
              <a:buClr>
                <a:srgbClr val="FFC000"/>
              </a:buClr>
              <a:buFont typeface="Wingdings" pitchFamily="2" charset="2"/>
              <a:buChar char="v"/>
              <a:defRPr/>
            </a:pPr>
            <a:r>
              <a:rPr lang="pt-BR" sz="3200" b="0" dirty="0" smtClean="0">
                <a:solidFill>
                  <a:srgbClr val="FFC000"/>
                </a:solidFill>
                <a:latin typeface="Century Gothic" pitchFamily="34" charset="0"/>
                <a:ea typeface="Times New Roman" pitchFamily="18" charset="0"/>
                <a:cs typeface="Arial" pitchFamily="34" charset="0"/>
              </a:rPr>
              <a:t> Coma: dezenas de milhares de km; </a:t>
            </a:r>
            <a:r>
              <a:rPr lang="pt-BR" sz="3200" b="0" kern="0" dirty="0" smtClean="0">
                <a:solidFill>
                  <a:srgbClr val="FFC000"/>
                </a:solidFill>
                <a:latin typeface="Century Gothic" pitchFamily="34" charset="0"/>
                <a:cs typeface="Arial" pitchFamily="34" charset="0"/>
              </a:rPr>
              <a:t> cauda: pode atingir 1 UA</a:t>
            </a:r>
          </a:p>
          <a:p>
            <a:pPr marL="342900" indent="-342900" algn="just">
              <a:spcBef>
                <a:spcPct val="20000"/>
              </a:spcBef>
              <a:buClr>
                <a:srgbClr val="FFC000"/>
              </a:buClr>
              <a:buFont typeface="Wingdings" pitchFamily="2" charset="2"/>
              <a:buChar char="v"/>
              <a:defRPr/>
            </a:pPr>
            <a:r>
              <a:rPr lang="pt-BR" sz="3200" b="0" kern="0" dirty="0" smtClean="0">
                <a:solidFill>
                  <a:srgbClr val="FFC000"/>
                </a:solidFill>
                <a:latin typeface="Century Gothic" pitchFamily="34" charset="0"/>
                <a:cs typeface="Arial" pitchFamily="34" charset="0"/>
              </a:rPr>
              <a:t> Relíquias da época da formação do Sist. Solar!</a:t>
            </a:r>
            <a:endParaRPr lang="pt-BR" sz="4500" kern="0" dirty="0" smtClean="0">
              <a:solidFill>
                <a:srgbClr val="FFC000"/>
              </a:solidFill>
              <a:latin typeface="Century Gothic" pitchFamily="34" charset="0"/>
            </a:endParaRPr>
          </a:p>
          <a:p>
            <a:endParaRPr lang="pt-BR" dirty="0" smtClean="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32</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04DCADA3-68AA-43D8-89B1-6E062523E337}" type="slidenum">
              <a:rPr lang="pt-BR" smtClean="0"/>
              <a:pPr/>
              <a:t>33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36</a:t>
            </a:fld>
            <a:endParaRPr lang="pt-BR"/>
          </a:p>
        </p:txBody>
      </p:sp>
    </p:spTree>
    <p:extLst>
      <p:ext uri="{BB962C8B-B14F-4D97-AF65-F5344CB8AC3E}">
        <p14:creationId xmlns:p14="http://schemas.microsoft.com/office/powerpoint/2010/main" val="4034093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pPr marL="342900" lvl="0" indent="-342900" algn="just">
              <a:spcBef>
                <a:spcPct val="20000"/>
              </a:spcBef>
              <a:buClr>
                <a:srgbClr val="FFC000"/>
              </a:buClr>
              <a:buFont typeface="Arial" pitchFamily="34" charset="0"/>
              <a:buChar char="•"/>
              <a:defRPr/>
            </a:pPr>
            <a:r>
              <a:rPr lang="pt-BR" sz="1200" b="0" kern="0" noProof="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Centauro (&gt;)</a:t>
            </a:r>
          </a:p>
          <a:p>
            <a:pPr marL="342900" indent="-342900" algn="just">
              <a:spcBef>
                <a:spcPct val="20000"/>
              </a:spcBef>
              <a:buClr>
                <a:srgbClr val="FFC000"/>
              </a:buClr>
              <a:buFont typeface="Arial" pitchFamily="34" charset="0"/>
              <a:buChar char="•"/>
              <a:defRPr/>
            </a:pPr>
            <a:r>
              <a:rPr lang="pt-BR" sz="1200" b="0" kern="0" dirty="0" err="1"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Diâm</a:t>
            </a: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 250 km</a:t>
            </a:r>
            <a:endParaRPr lang="pt-BR" sz="1200" b="0" kern="0" noProof="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endParaRPr>
          </a:p>
          <a:p>
            <a:pPr marL="342900" lvl="0" indent="-342900" algn="just">
              <a:spcBef>
                <a:spcPct val="20000"/>
              </a:spcBef>
              <a:buClr>
                <a:srgbClr val="FFC000"/>
              </a:buClr>
              <a:buFont typeface="Arial" pitchFamily="34" charset="0"/>
              <a:buChar char="•"/>
              <a:defRPr/>
            </a:pPr>
            <a:r>
              <a:rPr kumimoji="0" lang="pt-BR" sz="1200" b="0" i="0" u="none" strike="noStrike" kern="0" cap="none" spc="0" normalizeH="0" baseline="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Arial" pitchFamily="34" charset="0"/>
              </a:rPr>
              <a:t>2</a:t>
            </a:r>
            <a:r>
              <a:rPr kumimoji="0" lang="pt-BR" sz="1200" b="0" i="0" u="none" strike="noStrike" kern="0" cap="none" spc="0" normalizeH="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Arial" pitchFamily="34" charset="0"/>
              </a:rPr>
              <a:t> anéis </a:t>
            </a:r>
          </a:p>
          <a:p>
            <a:pPr marL="342900" lvl="0" indent="-342900" algn="just">
              <a:spcBef>
                <a:spcPct val="20000"/>
              </a:spcBef>
              <a:buClr>
                <a:srgbClr val="FFC000"/>
              </a:buClr>
              <a:buFont typeface="Arial" pitchFamily="34" charset="0"/>
              <a:buChar char="•"/>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E</a:t>
            </a:r>
            <a:r>
              <a:rPr lang="pt-BR" sz="1200" b="0" kern="0" baseline="0" noProof="0" dirty="0" err="1"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ntre</a:t>
            </a:r>
            <a:r>
              <a:rPr lang="pt-BR" sz="1200" b="0" kern="0" noProof="0" dirty="0" smtClean="0">
                <a:solidFill>
                  <a:srgbClr val="FFC000"/>
                </a:solidFill>
                <a:effectLst>
                  <a:outerShdw blurRad="50800" dist="38100" dir="13500000" algn="br" rotWithShape="0">
                    <a:schemeClr val="tx1">
                      <a:alpha val="62000"/>
                    </a:schemeClr>
                  </a:outerShdw>
                </a:effectLst>
                <a:latin typeface="Century Gothic" pitchFamily="34" charset="0"/>
                <a:cs typeface="Arial" pitchFamily="34" charset="0"/>
              </a:rPr>
              <a:t> Saturno e Urano</a:t>
            </a:r>
          </a:p>
          <a:p>
            <a:endParaRPr lang="pt-BR" dirty="0"/>
          </a:p>
        </p:txBody>
      </p:sp>
      <p:sp>
        <p:nvSpPr>
          <p:cNvPr id="4" name="Espaço Reservado para Número de Slide 3"/>
          <p:cNvSpPr>
            <a:spLocks noGrp="1"/>
          </p:cNvSpPr>
          <p:nvPr>
            <p:ph type="sldNum" idx="10"/>
          </p:nvPr>
        </p:nvSpPr>
        <p:spPr/>
        <p:txBody>
          <a:bodyPr/>
          <a:lstStyle/>
          <a:p>
            <a:pPr algn="r"/>
            <a:fld id="{7F1005C4-6699-45DB-9D73-4CBEE5104465}" type="slidenum">
              <a:rPr lang="pt-BR" sz="1400" b="0" strike="noStrike" spc="-1" smtClean="0">
                <a:solidFill>
                  <a:srgbClr val="000000"/>
                </a:solidFill>
                <a:uFill>
                  <a:solidFill>
                    <a:srgbClr val="FFFFFF"/>
                  </a:solidFill>
                </a:uFill>
                <a:latin typeface="Times New Roman"/>
              </a:rPr>
              <a:pPr algn="r"/>
              <a:t>37</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850677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pt-BR" dirty="0" smtClean="0"/>
              <a:t>Para ser um PHA, o asteroide deve ter pelo menos 150 metros de extensão (3 vezes o tamanho estimado do </a:t>
            </a:r>
            <a:r>
              <a:rPr lang="pt-BR" dirty="0" err="1" smtClean="0"/>
              <a:t>impactor</a:t>
            </a:r>
            <a:r>
              <a:rPr lang="pt-BR" dirty="0" smtClean="0"/>
              <a:t> que formou a cratera </a:t>
            </a:r>
            <a:r>
              <a:rPr lang="pt-BR" dirty="0" err="1" smtClean="0"/>
              <a:t>Barringer</a:t>
            </a:r>
            <a:r>
              <a:rPr lang="pt-BR" dirty="0" smtClean="0"/>
              <a:t>), além de chegar a 0,05 UA da Terra (7,5 milhões de km, ou cerca de 20 vezes a distância Terra-Lua).  </a:t>
            </a:r>
          </a:p>
          <a:p>
            <a:endParaRPr lang="pt-B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Os do grupo Atira também são chamados de </a:t>
            </a:r>
            <a:r>
              <a:rPr lang="pt-BR" dirty="0" err="1" smtClean="0"/>
              <a:t>Apohele</a:t>
            </a:r>
            <a:r>
              <a:rPr lang="pt-BR" dirty="0" smtClean="0"/>
              <a:t> (“Órbita”, na</a:t>
            </a:r>
            <a:r>
              <a:rPr lang="pt-BR" baseline="0" dirty="0" smtClean="0"/>
              <a:t> língua nativa do Havaí) ou ainda </a:t>
            </a:r>
            <a:r>
              <a:rPr lang="pt-BR" baseline="0" dirty="0" err="1" smtClean="0"/>
              <a:t>IEO’s</a:t>
            </a:r>
            <a:r>
              <a:rPr lang="pt-BR" baseline="0" dirty="0" smtClean="0"/>
              <a:t>. Atira é o nome de uma deusa da cultura indígena norte-americana </a:t>
            </a:r>
            <a:r>
              <a:rPr lang="pt-BR" baseline="0" dirty="0" err="1" smtClean="0"/>
              <a:t>Pawnee</a:t>
            </a:r>
            <a:r>
              <a:rPr lang="pt-BR" baseline="0" dirty="0" smtClean="0"/>
              <a:t>, representada por uma espiga de milho e associada à terra.</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39</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40</a:t>
            </a:fld>
            <a:endParaRPr lang="pt-BR"/>
          </a:p>
        </p:txBody>
      </p:sp>
    </p:spTree>
    <p:extLst>
      <p:ext uri="{BB962C8B-B14F-4D97-AF65-F5344CB8AC3E}">
        <p14:creationId xmlns:p14="http://schemas.microsoft.com/office/powerpoint/2010/main" val="439740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pt-BR" dirty="0" smtClean="0"/>
              <a:t>Para ser um PHA, o asteroide deve ter pelo menos 150 metros de extensão (3 vezes o tamanho estimado do </a:t>
            </a:r>
            <a:r>
              <a:rPr lang="pt-BR" dirty="0" err="1" smtClean="0"/>
              <a:t>impactor</a:t>
            </a:r>
            <a:r>
              <a:rPr lang="pt-BR" dirty="0" smtClean="0"/>
              <a:t> que formou a cratera </a:t>
            </a:r>
            <a:r>
              <a:rPr lang="pt-BR" dirty="0" err="1" smtClean="0"/>
              <a:t>Barringer</a:t>
            </a:r>
            <a:r>
              <a:rPr lang="pt-BR" dirty="0" smtClean="0"/>
              <a:t>), além de chegar a 0,05 UA da Terra (7,5 milhões de km, ou cerca de 20 vezes a distância Terra-Lua).  </a:t>
            </a:r>
          </a:p>
          <a:p>
            <a:endParaRPr lang="pt-BR"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Os do grupo Atira também são chamados de </a:t>
            </a:r>
            <a:r>
              <a:rPr lang="pt-BR" dirty="0" err="1" smtClean="0"/>
              <a:t>Apohele</a:t>
            </a:r>
            <a:r>
              <a:rPr lang="pt-BR" dirty="0" smtClean="0"/>
              <a:t> (“Órbita”, na</a:t>
            </a:r>
            <a:r>
              <a:rPr lang="pt-BR" baseline="0" dirty="0" smtClean="0"/>
              <a:t> língua nativa do Havaí) ou ainda </a:t>
            </a:r>
            <a:r>
              <a:rPr lang="pt-BR" baseline="0" dirty="0" err="1" smtClean="0"/>
              <a:t>IEO’s</a:t>
            </a:r>
            <a:r>
              <a:rPr lang="pt-BR" baseline="0" dirty="0" smtClean="0"/>
              <a:t>. Atira é o nome de uma deusa da cultura indígena norte-americana </a:t>
            </a:r>
            <a:r>
              <a:rPr lang="pt-BR" baseline="0" dirty="0" err="1" smtClean="0"/>
              <a:t>Pawnee</a:t>
            </a:r>
            <a:r>
              <a:rPr lang="pt-BR" baseline="0" dirty="0" smtClean="0"/>
              <a:t>, representada por uma espiga de milho e associada à terra.</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41</a:t>
            </a:fld>
            <a:endParaRPr lang="pt-BR"/>
          </a:p>
        </p:txBody>
      </p:sp>
    </p:spTree>
    <p:extLst>
      <p:ext uri="{BB962C8B-B14F-4D97-AF65-F5344CB8AC3E}">
        <p14:creationId xmlns:p14="http://schemas.microsoft.com/office/powerpoint/2010/main" val="1241666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pt-BR" dirty="0" smtClean="0"/>
              <a:t>Fonte: http://neo.jpl.nasa.gov/neo/groups.html</a:t>
            </a:r>
          </a:p>
          <a:p>
            <a:endParaRPr lang="pt-BR" dirty="0" smtClean="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43</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PlaceHolder 1"/>
          <p:cNvSpPr>
            <a:spLocks noGrp="1"/>
          </p:cNvSpPr>
          <p:nvPr>
            <p:ph type="body"/>
          </p:nvPr>
        </p:nvSpPr>
        <p:spPr>
          <a:xfrm>
            <a:off x="914400" y="4125960"/>
            <a:ext cx="5028480" cy="3909240"/>
          </a:xfrm>
          <a:prstGeom prst="rect">
            <a:avLst/>
          </a:prstGeom>
        </p:spPr>
        <p:txBody>
          <a:bodyPr lIns="92160" tIns="46080" rIns="92160" bIns="46080"/>
          <a:lstStyle/>
          <a:p>
            <a:pPr marL="216000" indent="-216000">
              <a:lnSpc>
                <a:spcPct val="100000"/>
              </a:lnSpc>
            </a:pPr>
            <a:r>
              <a:rPr lang="pt-BR" sz="2000" b="0" strike="noStrike" spc="-1">
                <a:solidFill>
                  <a:srgbClr val="000000"/>
                </a:solidFill>
                <a:uFill>
                  <a:solidFill>
                    <a:srgbClr val="FFFFFF"/>
                  </a:solidFill>
                </a:uFill>
                <a:latin typeface="Arial"/>
              </a:rPr>
              <a:t>Crédito da imagem: NASA</a:t>
            </a:r>
          </a:p>
          <a:p>
            <a:pPr marL="216000" indent="-216000">
              <a:lnSpc>
                <a:spcPct val="100000"/>
              </a:lnSpc>
            </a:pPr>
            <a:endParaRPr lang="pt-BR" sz="2000" b="0" strike="noStrike" spc="-1">
              <a:solidFill>
                <a:srgbClr val="000000"/>
              </a:solidFill>
              <a:uFill>
                <a:solidFill>
                  <a:srgbClr val="FFFFFF"/>
                </a:solidFill>
              </a:uFill>
              <a:latin typeface="Arial"/>
            </a:endParaRPr>
          </a:p>
        </p:txBody>
      </p:sp>
      <p:sp>
        <p:nvSpPr>
          <p:cNvPr id="1232"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D78B892E-10AC-459D-A288-BC1954E22949}" type="slidenum">
              <a:rPr lang="pt-BR" sz="1000" b="0" i="1" strike="noStrike" spc="-1">
                <a:solidFill>
                  <a:srgbClr val="000000"/>
                </a:solidFill>
                <a:uFill>
                  <a:solidFill>
                    <a:srgbClr val="FFFFFF"/>
                  </a:solidFill>
                </a:uFill>
                <a:latin typeface="Arial"/>
                <a:ea typeface="+mn-ea"/>
              </a:rPr>
              <a:pPr algn="r">
                <a:lnSpc>
                  <a:spcPct val="100000"/>
                </a:lnSpc>
              </a:pPr>
              <a:t>4</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pPr marL="342900" lvl="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De acordo com as pesquisas atuais, nenhum impacto é previsto no séc. XXI;</a:t>
            </a:r>
          </a:p>
          <a:p>
            <a:pPr marL="342900" lvl="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O mais próximo PHA no</a:t>
            </a:r>
            <a:r>
              <a:rPr lang="pt-BR" sz="1200" b="0" baseline="0" dirty="0" smtClean="0">
                <a:solidFill>
                  <a:srgbClr val="FFC000"/>
                </a:solidFill>
                <a:latin typeface="Century Gothic" pitchFamily="34" charset="0"/>
                <a:ea typeface="Times New Roman" pitchFamily="18" charset="0"/>
                <a:cs typeface="Arial" pitchFamily="34" charset="0"/>
              </a:rPr>
              <a:t> período será </a:t>
            </a:r>
            <a:r>
              <a:rPr lang="pt-BR" sz="1200" b="0" dirty="0" smtClean="0">
                <a:solidFill>
                  <a:srgbClr val="FFC000"/>
                </a:solidFill>
                <a:latin typeface="Century Gothic" pitchFamily="34" charset="0"/>
                <a:ea typeface="Times New Roman" pitchFamily="18" charset="0"/>
                <a:cs typeface="Arial" pitchFamily="34" charset="0"/>
              </a:rPr>
              <a:t>o 2004 MN4 (“</a:t>
            </a:r>
            <a:r>
              <a:rPr lang="pt-BR" sz="1200" b="0" dirty="0" err="1" smtClean="0">
                <a:solidFill>
                  <a:srgbClr val="FFC000"/>
                </a:solidFill>
                <a:latin typeface="Century Gothic" pitchFamily="34" charset="0"/>
                <a:ea typeface="Times New Roman" pitchFamily="18" charset="0"/>
                <a:cs typeface="Arial" pitchFamily="34" charset="0"/>
              </a:rPr>
              <a:t>Apophis</a:t>
            </a:r>
            <a:r>
              <a:rPr lang="pt-BR" sz="1200" b="0" dirty="0" smtClean="0">
                <a:solidFill>
                  <a:srgbClr val="FFC000"/>
                </a:solidFill>
                <a:latin typeface="Century Gothic" pitchFamily="34" charset="0"/>
                <a:ea typeface="Times New Roman" pitchFamily="18" charset="0"/>
                <a:cs typeface="Arial" pitchFamily="34" charset="0"/>
              </a:rPr>
              <a:t>”)</a:t>
            </a:r>
            <a:r>
              <a:rPr lang="pt-BR" sz="1200" b="0" baseline="0" dirty="0" smtClean="0">
                <a:solidFill>
                  <a:srgbClr val="FFC000"/>
                </a:solidFill>
                <a:latin typeface="Century Gothic" pitchFamily="34" charset="0"/>
                <a:ea typeface="Times New Roman" pitchFamily="18" charset="0"/>
                <a:cs typeface="Arial" pitchFamily="34" charset="0"/>
              </a:rPr>
              <a:t> com extensão de</a:t>
            </a:r>
            <a:r>
              <a:rPr lang="pt-BR" sz="1200" b="0" dirty="0" smtClean="0">
                <a:solidFill>
                  <a:srgbClr val="FFC000"/>
                </a:solidFill>
                <a:latin typeface="Century Gothic" pitchFamily="34" charset="0"/>
                <a:ea typeface="Times New Roman" pitchFamily="18" charset="0"/>
                <a:cs typeface="Arial" pitchFamily="34" charset="0"/>
              </a:rPr>
              <a:t> 310</a:t>
            </a:r>
            <a:r>
              <a:rPr lang="pt-BR" sz="1200" b="0" baseline="0" dirty="0" smtClean="0">
                <a:solidFill>
                  <a:srgbClr val="FFC000"/>
                </a:solidFill>
                <a:latin typeface="Century Gothic" pitchFamily="34" charset="0"/>
                <a:ea typeface="Times New Roman" pitchFamily="18" charset="0"/>
                <a:cs typeface="Arial" pitchFamily="34" charset="0"/>
              </a:rPr>
              <a:t> a 680</a:t>
            </a:r>
            <a:r>
              <a:rPr lang="pt-BR" sz="1200" b="0" dirty="0" smtClean="0">
                <a:solidFill>
                  <a:srgbClr val="FFC000"/>
                </a:solidFill>
                <a:latin typeface="Century Gothic" pitchFamily="34" charset="0"/>
                <a:ea typeface="Times New Roman" pitchFamily="18" charset="0"/>
                <a:cs typeface="Arial" pitchFamily="34" charset="0"/>
              </a:rPr>
              <a:t> m</a:t>
            </a:r>
            <a:r>
              <a:rPr lang="pt-BR" sz="1200" b="0" baseline="0" dirty="0" smtClean="0">
                <a:solidFill>
                  <a:srgbClr val="FFC000"/>
                </a:solidFill>
                <a:latin typeface="Century Gothic" pitchFamily="34" charset="0"/>
                <a:ea typeface="Times New Roman" pitchFamily="18" charset="0"/>
                <a:cs typeface="Arial" pitchFamily="34" charset="0"/>
              </a:rPr>
              <a:t> e passará a apenas</a:t>
            </a:r>
            <a:r>
              <a:rPr lang="pt-BR" sz="1200" b="0" dirty="0" smtClean="0">
                <a:solidFill>
                  <a:srgbClr val="FFC000"/>
                </a:solidFill>
                <a:latin typeface="Century Gothic" pitchFamily="34" charset="0"/>
                <a:ea typeface="Times New Roman" pitchFamily="18" charset="0"/>
                <a:cs typeface="Arial" pitchFamily="34" charset="0"/>
              </a:rPr>
              <a:t> 30 mil km da Terra em abril de 2029.</a:t>
            </a:r>
          </a:p>
          <a:p>
            <a:pPr marL="342900" lvl="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O impacto de PHA de 1km</a:t>
            </a:r>
            <a:r>
              <a:rPr lang="pt-BR" sz="1200" b="0" baseline="0" dirty="0" smtClean="0">
                <a:solidFill>
                  <a:srgbClr val="FFC000"/>
                </a:solidFill>
                <a:latin typeface="Century Gothic" pitchFamily="34" charset="0"/>
                <a:ea typeface="Times New Roman" pitchFamily="18" charset="0"/>
                <a:cs typeface="Arial" pitchFamily="34" charset="0"/>
              </a:rPr>
              <a:t> tem um poder destrutivo que equivale a</a:t>
            </a:r>
            <a:r>
              <a:rPr lang="pt-BR" sz="1200" b="0" dirty="0" smtClean="0">
                <a:solidFill>
                  <a:srgbClr val="FFC000"/>
                </a:solidFill>
                <a:latin typeface="Century Gothic" pitchFamily="34" charset="0"/>
                <a:ea typeface="Times New Roman" pitchFamily="18" charset="0"/>
                <a:cs typeface="Arial" pitchFamily="34" charset="0"/>
              </a:rPr>
              <a:t> 1 milhão de megatons de TNT,</a:t>
            </a:r>
            <a:r>
              <a:rPr lang="pt-BR" sz="1200" b="0" baseline="0" dirty="0" smtClean="0">
                <a:solidFill>
                  <a:srgbClr val="FFC000"/>
                </a:solidFill>
                <a:latin typeface="Century Gothic" pitchFamily="34" charset="0"/>
                <a:ea typeface="Times New Roman" pitchFamily="18" charset="0"/>
                <a:cs typeface="Arial" pitchFamily="34" charset="0"/>
              </a:rPr>
              <a:t> com</a:t>
            </a:r>
            <a:r>
              <a:rPr lang="pt-BR" sz="1200" b="0" dirty="0" smtClean="0">
                <a:solidFill>
                  <a:srgbClr val="FFC000"/>
                </a:solidFill>
                <a:latin typeface="Century Gothic" pitchFamily="34" charset="0"/>
                <a:ea typeface="Times New Roman" pitchFamily="18" charset="0"/>
                <a:cs typeface="Arial" pitchFamily="34" charset="0"/>
              </a:rPr>
              <a:t> devastação direta de uma área de 100 km</a:t>
            </a:r>
            <a:endPar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endParaRPr>
          </a:p>
          <a:p>
            <a:r>
              <a:rPr lang="pt-BR" dirty="0" smtClean="0"/>
              <a:t>Passagens recentes</a:t>
            </a:r>
            <a:r>
              <a:rPr lang="pt-BR" baseline="0" dirty="0" smtClean="0"/>
              <a:t> de </a:t>
            </a:r>
            <a:r>
              <a:rPr lang="pt-BR" baseline="0" dirty="0" err="1" smtClean="0"/>
              <a:t>PHA’s</a:t>
            </a:r>
            <a:r>
              <a:rPr lang="pt-BR" baseline="0" dirty="0" smtClean="0"/>
              <a:t>:</a:t>
            </a:r>
          </a:p>
          <a:p>
            <a:pPr marL="342900" lvl="0" indent="-342900" algn="just">
              <a:spcBef>
                <a:spcPct val="20000"/>
              </a:spcBef>
              <a:buClr>
                <a:srgbClr val="FFC000"/>
              </a:buClr>
              <a:buFont typeface="Wingdings" pitchFamily="2" charset="2"/>
              <a:buChar char="v"/>
              <a:defRPr/>
            </a:pPr>
            <a:r>
              <a:rPr lang="pt-BR" sz="1200" dirty="0" smtClean="0">
                <a:solidFill>
                  <a:srgbClr val="FFC000"/>
                </a:solidFill>
                <a:latin typeface="Century Gothic" pitchFamily="34" charset="0"/>
                <a:ea typeface="Times New Roman" pitchFamily="18" charset="0"/>
                <a:cs typeface="Arial" pitchFamily="34" charset="0"/>
              </a:rPr>
              <a:t>2004 BL 86 (e satélite): </a:t>
            </a:r>
            <a:r>
              <a:rPr lang="pt-BR" sz="1200" b="0" dirty="0" smtClean="0">
                <a:solidFill>
                  <a:srgbClr val="FFC000"/>
                </a:solidFill>
                <a:latin typeface="Century Gothic" pitchFamily="34" charset="0"/>
                <a:ea typeface="Times New Roman" pitchFamily="18" charset="0"/>
                <a:cs typeface="Arial" pitchFamily="34" charset="0"/>
              </a:rPr>
              <a:t>325 m/70 m; 1,2 milhões de km da Terra em 26/01/2015</a:t>
            </a:r>
          </a:p>
          <a:p>
            <a:pPr marL="342900" lvl="0" indent="-342900" algn="just">
              <a:spcBef>
                <a:spcPct val="20000"/>
              </a:spcBef>
              <a:buClr>
                <a:srgbClr val="FFC000"/>
              </a:buClr>
              <a:buFont typeface="Wingdings" pitchFamily="2" charset="2"/>
              <a:buChar char="v"/>
              <a:defRPr/>
            </a:pPr>
            <a:r>
              <a:rPr lang="pt-BR" sz="1200" dirty="0" smtClean="0">
                <a:solidFill>
                  <a:srgbClr val="FFC000"/>
                </a:solidFill>
                <a:latin typeface="Century Gothic" pitchFamily="34" charset="0"/>
                <a:ea typeface="Times New Roman" pitchFamily="18" charset="0"/>
                <a:cs typeface="Arial" pitchFamily="34" charset="0"/>
              </a:rPr>
              <a:t>2012 DA 14 (meteoroide): </a:t>
            </a:r>
            <a:r>
              <a:rPr lang="pt-BR" sz="1200" b="0" dirty="0" smtClean="0">
                <a:solidFill>
                  <a:srgbClr val="FFC000"/>
                </a:solidFill>
                <a:latin typeface="Century Gothic" pitchFamily="34" charset="0"/>
                <a:ea typeface="Times New Roman" pitchFamily="18" charset="0"/>
                <a:cs typeface="Arial" pitchFamily="34" charset="0"/>
              </a:rPr>
              <a:t>50m; 28 mil km em fev. 2013;</a:t>
            </a:r>
          </a:p>
          <a:p>
            <a:pPr marL="342900" lvl="0" indent="-342900" algn="just">
              <a:spcBef>
                <a:spcPct val="20000"/>
              </a:spcBef>
              <a:buClr>
                <a:srgbClr val="FFC000"/>
              </a:buClr>
              <a:buFont typeface="Wingdings" pitchFamily="2" charset="2"/>
              <a:buChar char="v"/>
              <a:defRPr/>
            </a:pPr>
            <a:r>
              <a:rPr lang="pt-BR" sz="1200" dirty="0" err="1" smtClean="0">
                <a:solidFill>
                  <a:srgbClr val="FFC000"/>
                </a:solidFill>
                <a:latin typeface="Century Gothic" pitchFamily="34" charset="0"/>
                <a:ea typeface="Times New Roman" pitchFamily="18" charset="0"/>
                <a:cs typeface="Arial" pitchFamily="34" charset="0"/>
              </a:rPr>
              <a:t>Chelyabinski</a:t>
            </a:r>
            <a:r>
              <a:rPr lang="pt-BR" sz="1200" dirty="0" smtClean="0">
                <a:solidFill>
                  <a:srgbClr val="FFC000"/>
                </a:solidFill>
                <a:latin typeface="Century Gothic" pitchFamily="34" charset="0"/>
                <a:ea typeface="Times New Roman" pitchFamily="18" charset="0"/>
                <a:cs typeface="Arial" pitchFamily="34" charset="0"/>
              </a:rPr>
              <a:t> (meteoroide): </a:t>
            </a:r>
            <a:r>
              <a:rPr lang="pt-BR" sz="1200" b="0" dirty="0" smtClean="0">
                <a:solidFill>
                  <a:srgbClr val="FFC000"/>
                </a:solidFill>
                <a:latin typeface="Century Gothic" pitchFamily="34" charset="0"/>
                <a:ea typeface="Times New Roman" pitchFamily="18" charset="0"/>
                <a:cs typeface="Arial" pitchFamily="34" charset="0"/>
              </a:rPr>
              <a:t>20m; entrou na atmosfera 1 dia antes da passagem de 2012 DA 14 (~100 </a:t>
            </a:r>
            <a:r>
              <a:rPr lang="pt-BR" sz="1200" b="0" dirty="0" err="1" smtClean="0">
                <a:solidFill>
                  <a:srgbClr val="FFC000"/>
                </a:solidFill>
                <a:latin typeface="Century Gothic" pitchFamily="34" charset="0"/>
                <a:ea typeface="Times New Roman" pitchFamily="18" charset="0"/>
                <a:cs typeface="Arial" pitchFamily="34" charset="0"/>
              </a:rPr>
              <a:t>kTon</a:t>
            </a:r>
            <a:r>
              <a:rPr lang="pt-BR" sz="1200" b="0" dirty="0" smtClean="0">
                <a:solidFill>
                  <a:srgbClr val="FFC000"/>
                </a:solidFill>
                <a:latin typeface="Century Gothic" pitchFamily="34" charset="0"/>
                <a:ea typeface="Times New Roman" pitchFamily="18" charset="0"/>
                <a:cs typeface="Arial" pitchFamily="34" charset="0"/>
              </a:rPr>
              <a:t> TNT)</a:t>
            </a:r>
            <a:endPar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marL="342900" lvl="0" indent="-342900" algn="just">
              <a:spcBef>
                <a:spcPct val="20000"/>
              </a:spcBef>
              <a:buClr>
                <a:srgbClr val="FFC000"/>
              </a:buClr>
              <a:buFont typeface="Wingdings" pitchFamily="2" charset="2"/>
              <a:buChar char="v"/>
              <a:defRPr/>
            </a:pPr>
            <a:r>
              <a:rPr lang="pt-BR" sz="1200" kern="0" dirty="0" smtClean="0">
                <a:solidFill>
                  <a:srgbClr val="FFC000"/>
                </a:solidFill>
                <a:latin typeface="Century Gothic" pitchFamily="34" charset="0"/>
              </a:rPr>
              <a:t>4179 </a:t>
            </a:r>
            <a:r>
              <a:rPr lang="pt-BR" sz="1200" kern="0" dirty="0" err="1" smtClean="0">
                <a:solidFill>
                  <a:srgbClr val="FFC000"/>
                </a:solidFill>
                <a:latin typeface="Century Gothic" pitchFamily="34" charset="0"/>
              </a:rPr>
              <a:t>Toutatis</a:t>
            </a:r>
            <a:r>
              <a:rPr lang="pt-BR" sz="1200" kern="0" dirty="0" smtClean="0">
                <a:solidFill>
                  <a:srgbClr val="FFC000"/>
                </a:solidFill>
                <a:latin typeface="Century Gothic" pitchFamily="34" charset="0"/>
              </a:rPr>
              <a:t>: </a:t>
            </a: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3 km; 1,5 milhões de km em 2004</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44</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Espaço Reservado para Anotações 2"/>
          <p:cNvSpPr>
            <a:spLocks noGrp="1"/>
          </p:cNvSpPr>
          <p:nvPr>
            <p:ph type="body" idx="1"/>
          </p:nvPr>
        </p:nvSpPr>
        <p:spPr/>
        <p:txBody>
          <a:bodyPr/>
          <a:lstStyle/>
          <a:p>
            <a:r>
              <a:rPr lang="pt-BR" dirty="0" smtClean="0"/>
              <a:t>A energia destrutiva dos eventos no gráfico foi expressa em toneladas</a:t>
            </a:r>
            <a:r>
              <a:rPr lang="pt-BR" baseline="0" dirty="0" smtClean="0"/>
              <a:t> de TNT, sendo que, para efeitos de comparação, 15 </a:t>
            </a:r>
            <a:r>
              <a:rPr lang="pt-BR" baseline="0" dirty="0" err="1" smtClean="0"/>
              <a:t>kt</a:t>
            </a:r>
            <a:r>
              <a:rPr lang="pt-BR" baseline="0" dirty="0" smtClean="0"/>
              <a:t> (quilo toneladas de TNT) foi o poder destrutivo da bomba Little Boy, lançada sobre Hiroshima em 1945 enquanto que 50 </a:t>
            </a:r>
            <a:r>
              <a:rPr lang="pt-BR" baseline="0" dirty="0" err="1" smtClean="0"/>
              <a:t>Mt</a:t>
            </a:r>
            <a:r>
              <a:rPr lang="pt-BR" baseline="0" dirty="0" smtClean="0"/>
              <a:t> (valor 3.300 vezes maior que 15 </a:t>
            </a:r>
            <a:r>
              <a:rPr lang="pt-BR" baseline="0" dirty="0" err="1" smtClean="0"/>
              <a:t>kt</a:t>
            </a:r>
            <a:r>
              <a:rPr lang="pt-BR" baseline="0" dirty="0" smtClean="0"/>
              <a:t>) é o poder testado da Tzar Bomba russa, uma bomba de hidrogênio, detonada em 1961 e que permanece como recordista em termos de poder destruidor detonado até hoje. </a:t>
            </a:r>
            <a:r>
              <a:rPr lang="pt-BR" dirty="0" smtClean="0"/>
              <a:t>O evento </a:t>
            </a:r>
            <a:r>
              <a:rPr lang="pt-BR" dirty="0" err="1" smtClean="0"/>
              <a:t>Tunguska</a:t>
            </a:r>
            <a:r>
              <a:rPr lang="pt-BR" baseline="0" dirty="0" smtClean="0"/>
              <a:t> foi uma enorme explosão relatada na localidade russa de mesmo nome, na região pouco povoada da </a:t>
            </a:r>
            <a:r>
              <a:rPr lang="pt-BR" baseline="0" dirty="0" err="1" smtClean="0"/>
              <a:t>Siibéria</a:t>
            </a:r>
            <a:r>
              <a:rPr lang="pt-BR" baseline="0" dirty="0" smtClean="0"/>
              <a:t>, em 30 de junho de 1908. O poder destrutivo desse evento foi estimado em 1 </a:t>
            </a:r>
            <a:r>
              <a:rPr lang="pt-BR" baseline="0" dirty="0" err="1" smtClean="0"/>
              <a:t>Mt</a:t>
            </a:r>
            <a:r>
              <a:rPr lang="pt-BR" baseline="0" dirty="0" smtClean="0"/>
              <a:t>. Isso equivale a mais de 60 vezes a energia destrutiva da bomba de Hiroshima. O evento dizimou 2000 quilômetros quadrados de floresta e foi produzido por um corpo com dimensões estimadas de até 200 metros.</a:t>
            </a:r>
            <a:endParaRPr lang="pt-BR" dirty="0"/>
          </a:p>
        </p:txBody>
      </p:sp>
      <p:sp>
        <p:nvSpPr>
          <p:cNvPr id="4" name="Espaço Reservado para Número de Slide 3"/>
          <p:cNvSpPr>
            <a:spLocks noGrp="1"/>
          </p:cNvSpPr>
          <p:nvPr>
            <p:ph type="sldNum" idx="10"/>
          </p:nvPr>
        </p:nvSpPr>
        <p:spPr/>
        <p:txBody>
          <a:bodyPr/>
          <a:lstStyle/>
          <a:p>
            <a:pPr algn="r"/>
            <a:fld id="{7F1005C4-6699-45DB-9D73-4CBEE5104465}" type="slidenum">
              <a:rPr lang="pt-BR" sz="1400" b="0" strike="noStrike" spc="-1" smtClean="0">
                <a:solidFill>
                  <a:srgbClr val="000000"/>
                </a:solidFill>
                <a:uFill>
                  <a:solidFill>
                    <a:srgbClr val="FFFFFF"/>
                  </a:solidFill>
                </a:uFill>
                <a:latin typeface="Times New Roman"/>
              </a:rPr>
              <a:pPr algn="r"/>
              <a:t>45</a:t>
            </a:fld>
            <a:endParaRPr lang="pt-BR"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922835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Figura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obtida</a:t>
            </a:r>
            <a:r>
              <a:rPr lang="en-US" sz="1200" b="0" i="0" kern="1200" baseline="0" dirty="0" smtClean="0">
                <a:solidFill>
                  <a:schemeClr val="tx1"/>
                </a:solidFill>
                <a:latin typeface="Times New Roman" pitchFamily="18" charset="0"/>
                <a:ea typeface="+mn-ea"/>
                <a:cs typeface="+mn-cs"/>
              </a:rPr>
              <a:t> do </a:t>
            </a:r>
            <a:r>
              <a:rPr lang="en-US" sz="1200" b="0" i="0" kern="1200" dirty="0" smtClean="0">
                <a:solidFill>
                  <a:schemeClr val="tx1"/>
                </a:solidFill>
                <a:latin typeface="Times New Roman" pitchFamily="18" charset="0"/>
                <a:ea typeface="+mn-ea"/>
                <a:cs typeface="+mn-cs"/>
              </a:rPr>
              <a:t>APOD do </a:t>
            </a:r>
            <a:r>
              <a:rPr lang="en-US" sz="1200" b="0" i="0" kern="1200" dirty="0" err="1" smtClean="0">
                <a:solidFill>
                  <a:schemeClr val="tx1"/>
                </a:solidFill>
                <a:latin typeface="Times New Roman" pitchFamily="18" charset="0"/>
                <a:ea typeface="+mn-ea"/>
                <a:cs typeface="+mn-cs"/>
              </a:rPr>
              <a:t>dia</a:t>
            </a:r>
            <a:r>
              <a:rPr lang="en-US" sz="1200" b="0" i="0" kern="1200" dirty="0" smtClean="0">
                <a:solidFill>
                  <a:schemeClr val="tx1"/>
                </a:solidFill>
                <a:latin typeface="Times New Roman" pitchFamily="18" charset="0"/>
                <a:ea typeface="+mn-ea"/>
                <a:cs typeface="+mn-cs"/>
              </a:rPr>
              <a:t> 11 de </a:t>
            </a:r>
            <a:r>
              <a:rPr lang="en-US" sz="1200" b="0" i="0" kern="1200" dirty="0" err="1" smtClean="0">
                <a:solidFill>
                  <a:schemeClr val="tx1"/>
                </a:solidFill>
                <a:latin typeface="Times New Roman" pitchFamily="18" charset="0"/>
                <a:ea typeface="+mn-ea"/>
                <a:cs typeface="+mn-cs"/>
              </a:rPr>
              <a:t>outubro</a:t>
            </a:r>
            <a:r>
              <a:rPr lang="en-US" sz="1200" b="0" i="0" kern="1200" dirty="0" smtClean="0">
                <a:solidFill>
                  <a:schemeClr val="tx1"/>
                </a:solidFill>
                <a:latin typeface="Times New Roman" pitchFamily="18" charset="0"/>
                <a:ea typeface="+mn-ea"/>
                <a:cs typeface="+mn-cs"/>
              </a:rPr>
              <a:t> de 2008.</a:t>
            </a:r>
          </a:p>
          <a:p>
            <a:endParaRPr lang="en-US" sz="1200" b="0" i="0" kern="1200" dirty="0" smtClean="0">
              <a:solidFill>
                <a:schemeClr val="tx1"/>
              </a:solidFill>
              <a:latin typeface="Times New Roman" pitchFamily="18" charset="0"/>
              <a:ea typeface="+mn-ea"/>
              <a:cs typeface="+mn-cs"/>
            </a:endParaRPr>
          </a:p>
          <a:p>
            <a:pPr marL="342900" lvl="0" indent="-342900" algn="just">
              <a:spcBef>
                <a:spcPct val="20000"/>
              </a:spcBef>
              <a:buClr>
                <a:srgbClr val="FFC000"/>
              </a:buClr>
              <a:buFont typeface="Wingdings" pitchFamily="2" charset="2"/>
              <a:buChar char="v"/>
              <a:defRPr/>
            </a:pPr>
            <a:r>
              <a:rPr lang="pt-BR" sz="1200" dirty="0" smtClean="0">
                <a:solidFill>
                  <a:srgbClr val="FFC000"/>
                </a:solidFill>
                <a:latin typeface="Century Gothic" pitchFamily="34" charset="0"/>
                <a:ea typeface="Times New Roman" pitchFamily="18" charset="0"/>
                <a:cs typeface="Arial" pitchFamily="34" charset="0"/>
              </a:rPr>
              <a:t>Rastros brilhantes</a:t>
            </a:r>
            <a:r>
              <a:rPr lang="pt-BR" sz="1200" b="0" dirty="0" smtClean="0">
                <a:solidFill>
                  <a:srgbClr val="FFC000"/>
                </a:solidFill>
                <a:latin typeface="Century Gothic" pitchFamily="34" charset="0"/>
                <a:ea typeface="Times New Roman" pitchFamily="18" charset="0"/>
                <a:cs typeface="Arial" pitchFamily="34" charset="0"/>
              </a:rPr>
              <a:t> deixados por corpos que entram na atmosfera terrestre (meteoroides)</a:t>
            </a:r>
          </a:p>
          <a:p>
            <a:pPr marL="342900" lvl="0" indent="-342900" algn="just">
              <a:spcBef>
                <a:spcPct val="20000"/>
              </a:spcBef>
              <a:buClr>
                <a:srgbClr val="FFC000"/>
              </a:buClr>
              <a:buFont typeface="Wingdings" pitchFamily="2" charset="2"/>
              <a:buChar char="v"/>
              <a:defRPr/>
            </a:pPr>
            <a:r>
              <a:rPr lang="pt-BR" sz="1200" b="0" dirty="0" smtClean="0">
                <a:solidFill>
                  <a:srgbClr val="FFC000"/>
                </a:solidFill>
                <a:latin typeface="Century Gothic" pitchFamily="34" charset="0"/>
                <a:ea typeface="Times New Roman" pitchFamily="18" charset="0"/>
                <a:cs typeface="Arial" pitchFamily="34" charset="0"/>
              </a:rPr>
              <a:t>Calor gerando na entrada: milhares de °C</a:t>
            </a:r>
          </a:p>
          <a:p>
            <a:pPr marL="342900" lvl="0" indent="-342900" algn="just">
              <a:spcBef>
                <a:spcPct val="20000"/>
              </a:spcBef>
              <a:buClr>
                <a:srgbClr val="FFC000"/>
              </a:buClr>
              <a:buFont typeface="Wingdings" pitchFamily="2" charset="2"/>
              <a:buChar char="v"/>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Cerca de 4 </a:t>
            </a:r>
            <a:r>
              <a:rPr lang="pt-BR" sz="1200" b="0" kern="0" dirty="0" err="1" smtClean="0">
                <a:solidFill>
                  <a:srgbClr val="FFC000"/>
                </a:solidFill>
                <a:effectLst>
                  <a:outerShdw blurRad="50800" dist="38100" dir="13500000" algn="br" rotWithShape="0">
                    <a:schemeClr val="tx1">
                      <a:alpha val="62000"/>
                    </a:schemeClr>
                  </a:outerShdw>
                </a:effectLst>
                <a:latin typeface="Century Gothic" pitchFamily="34" charset="0"/>
              </a:rPr>
              <a:t>ton</a:t>
            </a: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 entram diariamente na atm.</a:t>
            </a:r>
          </a:p>
          <a:p>
            <a:pPr marL="342900" lvl="0" indent="-342900" algn="just">
              <a:spcBef>
                <a:spcPct val="20000"/>
              </a:spcBef>
              <a:buClr>
                <a:srgbClr val="FFC000"/>
              </a:buClr>
              <a:buFont typeface="Wingdings" pitchFamily="2" charset="2"/>
              <a:buChar char="v"/>
              <a:defRPr/>
            </a:pPr>
            <a:r>
              <a:rPr lang="pt-BR" sz="1200" b="0" kern="0" dirty="0" smtClean="0">
                <a:solidFill>
                  <a:srgbClr val="FFC000"/>
                </a:solidFill>
                <a:effectLst>
                  <a:outerShdw blurRad="50800" dist="38100" dir="13500000" algn="br" rotWithShape="0">
                    <a:schemeClr val="tx1">
                      <a:alpha val="62000"/>
                    </a:schemeClr>
                  </a:outerShdw>
                </a:effectLst>
                <a:latin typeface="Century Gothic" pitchFamily="34" charset="0"/>
              </a:rPr>
              <a:t>Os maiores ao </a:t>
            </a:r>
            <a:r>
              <a:rPr lang="pt-BR" sz="1200" kern="0" dirty="0" smtClean="0">
                <a:solidFill>
                  <a:srgbClr val="FFC000"/>
                </a:solidFill>
                <a:effectLst>
                  <a:outerShdw blurRad="50800" dist="38100" dir="13500000" algn="br" rotWithShape="0">
                    <a:schemeClr val="tx1">
                      <a:alpha val="62000"/>
                    </a:schemeClr>
                  </a:outerShdw>
                </a:effectLst>
                <a:latin typeface="Century Gothic" pitchFamily="34" charset="0"/>
              </a:rPr>
              <a:t>chegarem à superfície: meteoritos</a:t>
            </a:r>
            <a:endParaRPr kumimoji="0" lang="pt-BR" sz="2400" i="0" u="none" strike="noStrike" kern="0" cap="none" spc="0" normalizeH="0" baseline="0" noProof="0" dirty="0" smtClean="0">
              <a:ln>
                <a:noFill/>
              </a:ln>
              <a:solidFill>
                <a:srgbClr val="FFC000"/>
              </a:solidFill>
              <a:effectLst/>
              <a:uLnTx/>
              <a:uFillTx/>
              <a:latin typeface="Century Gothic" pitchFamily="34"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47</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48</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49</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r>
              <a:rPr lang="en-US" sz="1200" b="0" i="0" kern="1200" dirty="0" smtClean="0">
                <a:solidFill>
                  <a:schemeClr val="tx1"/>
                </a:solidFill>
                <a:latin typeface="Times New Roman" pitchFamily="18" charset="0"/>
                <a:ea typeface="+mn-ea"/>
                <a:cs typeface="+mn-cs"/>
              </a:rPr>
              <a:t> O </a:t>
            </a:r>
            <a:r>
              <a:rPr lang="en-US" sz="1200" b="0" i="0" kern="1200" dirty="0" err="1" smtClean="0">
                <a:solidFill>
                  <a:schemeClr val="tx1"/>
                </a:solidFill>
                <a:latin typeface="Times New Roman" pitchFamily="18" charset="0"/>
                <a:ea typeface="+mn-ea"/>
                <a:cs typeface="+mn-cs"/>
              </a:rPr>
              <a:t>Objeto</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associado</a:t>
            </a:r>
            <a:r>
              <a:rPr lang="en-US" sz="1200" b="0" i="0" kern="1200" baseline="0" dirty="0" smtClean="0">
                <a:solidFill>
                  <a:schemeClr val="tx1"/>
                </a:solidFill>
                <a:latin typeface="Times New Roman" pitchFamily="18" charset="0"/>
                <a:ea typeface="+mn-ea"/>
                <a:cs typeface="+mn-cs"/>
              </a:rPr>
              <a:t> à </a:t>
            </a:r>
            <a:r>
              <a:rPr lang="en-US" sz="1200" b="0" i="0" kern="1200" baseline="0" dirty="0" err="1" smtClean="0">
                <a:solidFill>
                  <a:schemeClr val="tx1"/>
                </a:solidFill>
                <a:latin typeface="Times New Roman" pitchFamily="18" charset="0"/>
                <a:ea typeface="+mn-ea"/>
                <a:cs typeface="+mn-cs"/>
              </a:rPr>
              <a:t>chuva</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Quadrantídeas</a:t>
            </a:r>
            <a:r>
              <a:rPr lang="en-US" sz="1200" b="0" i="0" kern="1200" baseline="0" dirty="0" smtClean="0">
                <a:solidFill>
                  <a:schemeClr val="tx1"/>
                </a:solidFill>
                <a:latin typeface="Times New Roman" pitchFamily="18" charset="0"/>
                <a:ea typeface="+mn-ea"/>
                <a:cs typeface="+mn-cs"/>
              </a:rPr>
              <a:t> é um NEO do </a:t>
            </a:r>
            <a:r>
              <a:rPr lang="en-US" sz="1200" b="0" i="0" kern="1200" baseline="0" dirty="0" err="1" smtClean="0">
                <a:solidFill>
                  <a:schemeClr val="tx1"/>
                </a:solidFill>
                <a:latin typeface="Times New Roman" pitchFamily="18" charset="0"/>
                <a:ea typeface="+mn-ea"/>
                <a:cs typeface="+mn-cs"/>
              </a:rPr>
              <a:t>Grupo</a:t>
            </a:r>
            <a:r>
              <a:rPr lang="en-US" sz="1200" b="0" i="0" kern="1200" baseline="0" dirty="0" smtClean="0">
                <a:solidFill>
                  <a:schemeClr val="tx1"/>
                </a:solidFill>
                <a:latin typeface="Times New Roman" pitchFamily="18" charset="0"/>
                <a:ea typeface="+mn-ea"/>
                <a:cs typeface="+mn-cs"/>
              </a:rPr>
              <a:t> Amor, </a:t>
            </a:r>
            <a:r>
              <a:rPr lang="en-US" sz="1200" b="0" i="0" kern="1200" baseline="0" dirty="0" err="1" smtClean="0">
                <a:solidFill>
                  <a:schemeClr val="tx1"/>
                </a:solidFill>
                <a:latin typeface="Times New Roman" pitchFamily="18" charset="0"/>
                <a:ea typeface="+mn-ea"/>
                <a:cs typeface="+mn-cs"/>
              </a:rPr>
              <a:t>sobre</a:t>
            </a:r>
            <a:r>
              <a:rPr lang="en-US" sz="1200" b="0" i="0" kern="1200" baseline="0" dirty="0" smtClean="0">
                <a:solidFill>
                  <a:schemeClr val="tx1"/>
                </a:solidFill>
                <a:latin typeface="Times New Roman" pitchFamily="18" charset="0"/>
                <a:ea typeface="+mn-ea"/>
                <a:cs typeface="+mn-cs"/>
              </a:rPr>
              <a:t> o </a:t>
            </a:r>
            <a:r>
              <a:rPr lang="en-US" sz="1200" b="0" i="0" kern="1200" baseline="0" dirty="0" err="1" smtClean="0">
                <a:solidFill>
                  <a:schemeClr val="tx1"/>
                </a:solidFill>
                <a:latin typeface="Times New Roman" pitchFamily="18" charset="0"/>
                <a:ea typeface="+mn-ea"/>
                <a:cs typeface="+mn-cs"/>
              </a:rPr>
              <a:t>qual</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não</a:t>
            </a:r>
            <a:r>
              <a:rPr lang="en-US" sz="1200" b="0" i="0" kern="1200" baseline="0" dirty="0" smtClean="0">
                <a:solidFill>
                  <a:schemeClr val="tx1"/>
                </a:solidFill>
                <a:latin typeface="Times New Roman" pitchFamily="18" charset="0"/>
                <a:ea typeface="+mn-ea"/>
                <a:cs typeface="+mn-cs"/>
              </a:rPr>
              <a:t> se tem </a:t>
            </a:r>
            <a:r>
              <a:rPr lang="en-US" sz="1200" b="0" i="0" kern="1200" baseline="0" dirty="0" err="1" smtClean="0">
                <a:solidFill>
                  <a:schemeClr val="tx1"/>
                </a:solidFill>
                <a:latin typeface="Times New Roman" pitchFamily="18" charset="0"/>
                <a:ea typeface="+mn-ea"/>
                <a:cs typeface="+mn-cs"/>
              </a:rPr>
              <a:t>informação</a:t>
            </a:r>
            <a:r>
              <a:rPr lang="en-US" sz="1200" b="0" i="0" kern="1200" baseline="0" dirty="0" smtClean="0">
                <a:solidFill>
                  <a:schemeClr val="tx1"/>
                </a:solidFill>
                <a:latin typeface="Times New Roman" pitchFamily="18" charset="0"/>
                <a:ea typeface="+mn-ea"/>
                <a:cs typeface="+mn-cs"/>
              </a:rPr>
              <a:t> de </a:t>
            </a:r>
            <a:r>
              <a:rPr lang="en-US" sz="1200" b="0" i="0" kern="1200" baseline="0" dirty="0" err="1" smtClean="0">
                <a:solidFill>
                  <a:schemeClr val="tx1"/>
                </a:solidFill>
                <a:latin typeface="Times New Roman" pitchFamily="18" charset="0"/>
                <a:ea typeface="+mn-ea"/>
                <a:cs typeface="+mn-cs"/>
              </a:rPr>
              <a:t>tamanho</a:t>
            </a:r>
            <a:r>
              <a:rPr lang="en-US" sz="1200" b="0" i="0" kern="1200" baseline="0" dirty="0" smtClean="0">
                <a:solidFill>
                  <a:schemeClr val="tx1"/>
                </a:solidFill>
                <a:latin typeface="Times New Roman" pitchFamily="18" charset="0"/>
                <a:ea typeface="+mn-ea"/>
                <a:cs typeface="+mn-cs"/>
              </a:rPr>
              <a:t>, </a:t>
            </a:r>
            <a:r>
              <a:rPr lang="en-US" sz="1200" b="0" i="0" kern="1200" baseline="0" dirty="0" err="1" smtClean="0">
                <a:solidFill>
                  <a:schemeClr val="tx1"/>
                </a:solidFill>
                <a:latin typeface="Times New Roman" pitchFamily="18" charset="0"/>
                <a:ea typeface="+mn-ea"/>
                <a:cs typeface="+mn-cs"/>
              </a:rPr>
              <a:t>segundo</a:t>
            </a:r>
            <a:r>
              <a:rPr lang="en-US" sz="1200" b="0" i="0" kern="1200" baseline="0" dirty="0" smtClean="0">
                <a:solidFill>
                  <a:schemeClr val="tx1"/>
                </a:solidFill>
                <a:latin typeface="Times New Roman" pitchFamily="18" charset="0"/>
                <a:ea typeface="+mn-ea"/>
                <a:cs typeface="+mn-cs"/>
              </a:rPr>
              <a:t> o </a:t>
            </a:r>
            <a:r>
              <a:rPr lang="en-US" sz="1200" b="0" i="0" kern="1200" dirty="0" smtClean="0">
                <a:solidFill>
                  <a:schemeClr val="tx1"/>
                </a:solidFill>
                <a:latin typeface="+mn-lt"/>
                <a:ea typeface="+mn-ea"/>
                <a:cs typeface="+mn-cs"/>
              </a:rPr>
              <a:t>JPL Small-Body Database Browser, </a:t>
            </a:r>
            <a:r>
              <a:rPr lang="en-US" sz="1200" b="0" i="0" kern="1200" dirty="0" err="1" smtClean="0">
                <a:solidFill>
                  <a:schemeClr val="tx1"/>
                </a:solidFill>
                <a:latin typeface="+mn-lt"/>
                <a:ea typeface="+mn-ea"/>
                <a:cs typeface="+mn-cs"/>
              </a:rPr>
              <a:t>da</a:t>
            </a:r>
            <a:r>
              <a:rPr lang="en-US" sz="1200" b="0" i="0" kern="1200" dirty="0" smtClean="0">
                <a:solidFill>
                  <a:schemeClr val="tx1"/>
                </a:solidFill>
                <a:latin typeface="+mn-lt"/>
                <a:ea typeface="+mn-ea"/>
                <a:cs typeface="+mn-cs"/>
              </a:rPr>
              <a:t> NASA. O </a:t>
            </a:r>
            <a:r>
              <a:rPr lang="en-US" sz="1200" b="0" i="0" kern="1200" dirty="0" err="1" smtClean="0">
                <a:solidFill>
                  <a:schemeClr val="tx1"/>
                </a:solidFill>
                <a:latin typeface="+mn-lt"/>
                <a:ea typeface="+mn-ea"/>
                <a:cs typeface="+mn-cs"/>
              </a:rPr>
              <a:t>Objeto</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associado</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às</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Geminídeas</a:t>
            </a:r>
            <a:r>
              <a:rPr lang="en-US" sz="1200" b="0" i="0" kern="1200" baseline="0" dirty="0" smtClean="0">
                <a:solidFill>
                  <a:schemeClr val="tx1"/>
                </a:solidFill>
                <a:latin typeface="+mn-lt"/>
                <a:ea typeface="+mn-ea"/>
                <a:cs typeface="+mn-cs"/>
              </a:rPr>
              <a:t> é </a:t>
            </a:r>
            <a:r>
              <a:rPr lang="en-US" sz="1200" b="0" i="0" kern="1200" baseline="0" dirty="0" err="1" smtClean="0">
                <a:solidFill>
                  <a:schemeClr val="tx1"/>
                </a:solidFill>
                <a:latin typeface="+mn-lt"/>
                <a:ea typeface="+mn-ea"/>
                <a:cs typeface="+mn-cs"/>
              </a:rPr>
              <a:t>também</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catalogado</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como</a:t>
            </a:r>
            <a:r>
              <a:rPr lang="en-US" sz="1200" b="0" i="0" kern="1200" baseline="0" dirty="0" smtClean="0">
                <a:solidFill>
                  <a:schemeClr val="tx1"/>
                </a:solidFill>
                <a:latin typeface="+mn-lt"/>
                <a:ea typeface="+mn-ea"/>
                <a:cs typeface="+mn-cs"/>
              </a:rPr>
              <a:t> NEO do </a:t>
            </a:r>
            <a:r>
              <a:rPr lang="en-US" sz="1200" b="0" i="0" kern="1200" baseline="0" dirty="0" err="1" smtClean="0">
                <a:solidFill>
                  <a:schemeClr val="tx1"/>
                </a:solidFill>
                <a:latin typeface="+mn-lt"/>
                <a:ea typeface="+mn-ea"/>
                <a:cs typeface="+mn-cs"/>
              </a:rPr>
              <a:t>grupo</a:t>
            </a:r>
            <a:r>
              <a:rPr lang="en-US" sz="1200" b="0" i="0" kern="1200" baseline="0" dirty="0" smtClean="0">
                <a:solidFill>
                  <a:schemeClr val="tx1"/>
                </a:solidFill>
                <a:latin typeface="+mn-lt"/>
                <a:ea typeface="+mn-ea"/>
                <a:cs typeface="+mn-cs"/>
              </a:rPr>
              <a:t> Apollo e é </a:t>
            </a:r>
            <a:r>
              <a:rPr lang="en-US" sz="1200" b="0" i="0" kern="1200" baseline="0" dirty="0" err="1" smtClean="0">
                <a:solidFill>
                  <a:schemeClr val="tx1"/>
                </a:solidFill>
                <a:latin typeface="+mn-lt"/>
                <a:ea typeface="+mn-ea"/>
                <a:cs typeface="+mn-cs"/>
              </a:rPr>
              <a:t>também</a:t>
            </a:r>
            <a:r>
              <a:rPr lang="en-US" sz="1200" b="0" i="0" kern="1200" baseline="0" dirty="0" smtClean="0">
                <a:solidFill>
                  <a:schemeClr val="tx1"/>
                </a:solidFill>
                <a:latin typeface="+mn-lt"/>
                <a:ea typeface="+mn-ea"/>
                <a:cs typeface="+mn-cs"/>
              </a:rPr>
              <a:t> um PHA. 3200 Phaethon </a:t>
            </a:r>
            <a:r>
              <a:rPr lang="en-US" sz="1200" b="0" i="0" kern="1200" baseline="0" dirty="0" err="1" smtClean="0">
                <a:solidFill>
                  <a:schemeClr val="tx1"/>
                </a:solidFill>
                <a:latin typeface="+mn-lt"/>
                <a:ea typeface="+mn-ea"/>
                <a:cs typeface="+mn-cs"/>
              </a:rPr>
              <a:t>apresenta</a:t>
            </a:r>
            <a:r>
              <a:rPr lang="en-US" sz="1200" b="0" i="0" kern="1200" baseline="0" dirty="0" smtClean="0">
                <a:solidFill>
                  <a:schemeClr val="tx1"/>
                </a:solidFill>
                <a:latin typeface="+mn-lt"/>
                <a:ea typeface="+mn-ea"/>
                <a:cs typeface="+mn-cs"/>
              </a:rPr>
              <a:t> um </a:t>
            </a:r>
            <a:r>
              <a:rPr lang="en-US" sz="1200" b="0" i="0" kern="1200" baseline="0" dirty="0" err="1" smtClean="0">
                <a:solidFill>
                  <a:schemeClr val="tx1"/>
                </a:solidFill>
                <a:latin typeface="+mn-lt"/>
                <a:ea typeface="+mn-ea"/>
                <a:cs typeface="+mn-cs"/>
              </a:rPr>
              <a:t>comportamento</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que</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lembra</a:t>
            </a:r>
            <a:r>
              <a:rPr lang="en-US" sz="1200" b="0" i="0" kern="1200" baseline="0" dirty="0" smtClean="0">
                <a:solidFill>
                  <a:schemeClr val="tx1"/>
                </a:solidFill>
                <a:latin typeface="+mn-lt"/>
                <a:ea typeface="+mn-ea"/>
                <a:cs typeface="+mn-cs"/>
              </a:rPr>
              <a:t> o de um </a:t>
            </a:r>
            <a:r>
              <a:rPr lang="en-US" sz="1200" b="0" i="0" kern="1200" baseline="0" dirty="0" err="1" smtClean="0">
                <a:solidFill>
                  <a:schemeClr val="tx1"/>
                </a:solidFill>
                <a:latin typeface="+mn-lt"/>
                <a:ea typeface="+mn-ea"/>
                <a:cs typeface="+mn-cs"/>
              </a:rPr>
              <a:t>cometa</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mas</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não</a:t>
            </a:r>
            <a:r>
              <a:rPr lang="en-US" sz="1200" b="0" i="0" kern="1200" baseline="0" dirty="0" smtClean="0">
                <a:solidFill>
                  <a:schemeClr val="tx1"/>
                </a:solidFill>
                <a:latin typeface="+mn-lt"/>
                <a:ea typeface="+mn-ea"/>
                <a:cs typeface="+mn-cs"/>
              </a:rPr>
              <a:t> é </a:t>
            </a:r>
            <a:r>
              <a:rPr lang="en-US" sz="1200" b="0" i="0" kern="1200" baseline="0" dirty="0" err="1" smtClean="0">
                <a:solidFill>
                  <a:schemeClr val="tx1"/>
                </a:solidFill>
                <a:latin typeface="+mn-lt"/>
                <a:ea typeface="+mn-ea"/>
                <a:cs typeface="+mn-cs"/>
              </a:rPr>
              <a:t>considerado</a:t>
            </a:r>
            <a:r>
              <a:rPr lang="en-US" sz="1200" b="0" i="0" kern="1200" baseline="0" dirty="0" smtClean="0">
                <a:solidFill>
                  <a:schemeClr val="tx1"/>
                </a:solidFill>
                <a:latin typeface="+mn-lt"/>
                <a:ea typeface="+mn-ea"/>
                <a:cs typeface="+mn-cs"/>
              </a:rPr>
              <a:t> um </a:t>
            </a:r>
            <a:r>
              <a:rPr lang="en-US" sz="1200" b="0" i="0" kern="1200" baseline="0" dirty="0" err="1" smtClean="0">
                <a:solidFill>
                  <a:schemeClr val="tx1"/>
                </a:solidFill>
                <a:latin typeface="+mn-lt"/>
                <a:ea typeface="+mn-ea"/>
                <a:cs typeface="+mn-cs"/>
              </a:rPr>
              <a:t>centauro</a:t>
            </a:r>
            <a:r>
              <a:rPr lang="en-US" sz="1200" b="0" i="0" kern="1200" baseline="0" dirty="0" smtClean="0">
                <a:solidFill>
                  <a:schemeClr val="tx1"/>
                </a:solidFill>
                <a:latin typeface="+mn-lt"/>
                <a:ea typeface="+mn-ea"/>
                <a:cs typeface="+mn-cs"/>
              </a:rPr>
              <a:t>. As </a:t>
            </a:r>
            <a:r>
              <a:rPr lang="en-US" sz="1200" b="0" i="0" kern="1200" baseline="0" dirty="0" err="1" smtClean="0">
                <a:solidFill>
                  <a:schemeClr val="tx1"/>
                </a:solidFill>
                <a:latin typeface="+mn-lt"/>
                <a:ea typeface="+mn-ea"/>
                <a:cs typeface="+mn-cs"/>
              </a:rPr>
              <a:t>observações</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apontam</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para</a:t>
            </a:r>
            <a:r>
              <a:rPr lang="en-US" sz="1200" b="0" i="0" kern="1200" baseline="0" dirty="0" smtClean="0">
                <a:solidFill>
                  <a:schemeClr val="tx1"/>
                </a:solidFill>
                <a:latin typeface="+mn-lt"/>
                <a:ea typeface="+mn-ea"/>
                <a:cs typeface="+mn-cs"/>
              </a:rPr>
              <a:t> um </a:t>
            </a:r>
            <a:r>
              <a:rPr lang="en-US" sz="1200" b="0" i="0" kern="1200" baseline="0" dirty="0" err="1" smtClean="0">
                <a:solidFill>
                  <a:schemeClr val="tx1"/>
                </a:solidFill>
                <a:latin typeface="+mn-lt"/>
                <a:ea typeface="+mn-ea"/>
                <a:cs typeface="+mn-cs"/>
              </a:rPr>
              <a:t>cometa</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inativo</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ou</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exaurido</a:t>
            </a:r>
            <a:r>
              <a:rPr lang="en-US" sz="1200" b="0" i="0" kern="1200" baseline="0" dirty="0" smtClean="0">
                <a:solidFill>
                  <a:schemeClr val="tx1"/>
                </a:solidFill>
                <a:latin typeface="+mn-lt"/>
                <a:ea typeface="+mn-ea"/>
                <a:cs typeface="+mn-cs"/>
              </a:rPr>
              <a:t>.</a:t>
            </a:r>
            <a:endParaRPr lang="pt-BR" b="0"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50</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a:prstGeom prst="rect">
            <a:avLst/>
          </a:prstGeo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51</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a:solidFill>
                  <a:srgbClr val="000000"/>
                </a:solidFill>
                <a:uFill>
                  <a:solidFill>
                    <a:srgbClr val="FFFFFF"/>
                  </a:solidFill>
                </a:uFill>
                <a:latin typeface="Arial"/>
              </a:rPr>
              <a:t>Ceres é o menor dos planetas anões, embora seja o maior objeto do Cinturão de asteroides, entre Marte e Júpiter. Falaremos sobre o Cinturão alguns slides adiante. Ceres tem um diâmetro de 952 km e uma massa equivalente a um quarto de todo o material do cinturão no qual está inserido. À distância de 2,8 UA do Sol, Ceres leva 4,6 anos para completar uma volta em torno do Sol e 9,1 horas para girar em torno de si mesmo (período de rotação). A inclinação do seu eixo de rotação é pequena: apenas 4º. Assim como os planetas </a:t>
            </a:r>
            <a:r>
              <a:rPr lang="pt-BR" sz="2000" b="0" strike="noStrike" spc="-1" dirty="0" smtClean="0">
                <a:solidFill>
                  <a:srgbClr val="000000"/>
                </a:solidFill>
                <a:uFill>
                  <a:solidFill>
                    <a:srgbClr val="FFFFFF"/>
                  </a:solidFill>
                </a:uFill>
                <a:latin typeface="Arial"/>
              </a:rPr>
              <a:t>terrestres, </a:t>
            </a:r>
            <a:r>
              <a:rPr lang="pt-BR" sz="2000" b="0" strike="noStrike" spc="-1" dirty="0">
                <a:solidFill>
                  <a:srgbClr val="000000"/>
                </a:solidFill>
                <a:uFill>
                  <a:solidFill>
                    <a:srgbClr val="FFFFFF"/>
                  </a:solidFill>
                </a:uFill>
                <a:latin typeface="Arial"/>
              </a:rPr>
              <a:t>apresenta uma estrutura composta de núcleo rochoso, manto (provavelmente composto de água congelada e sais) e uma superfície rochosa. Esperava-se uma distribuição de crateras de todos os tamanhos, mas Ceres apresenta uma ausência de crateras com mais de 280 km. </a:t>
            </a:r>
          </a:p>
        </p:txBody>
      </p:sp>
      <p:sp>
        <p:nvSpPr>
          <p:cNvPr id="1234"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771DD81D-CAE1-4869-8FAC-26ACA8DB26D9}" type="slidenum">
              <a:rPr lang="pt-BR" sz="1000" b="0" i="1" strike="noStrike" spc="-1">
                <a:solidFill>
                  <a:srgbClr val="000000"/>
                </a:solidFill>
                <a:uFill>
                  <a:solidFill>
                    <a:srgbClr val="FFFFFF"/>
                  </a:solidFill>
                </a:uFill>
                <a:latin typeface="Arial"/>
                <a:ea typeface="+mn-ea"/>
              </a:rPr>
              <a:pPr algn="r">
                <a:lnSpc>
                  <a:spcPct val="100000"/>
                </a:lnSpc>
              </a:pPr>
              <a:t>5</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PlaceHolder 1"/>
          <p:cNvSpPr>
            <a:spLocks noGrp="1"/>
          </p:cNvSpPr>
          <p:nvPr>
            <p:ph type="body"/>
          </p:nvPr>
        </p:nvSpPr>
        <p:spPr>
          <a:xfrm>
            <a:off x="914400" y="4125960"/>
            <a:ext cx="5028480" cy="3909240"/>
          </a:xfrm>
          <a:prstGeom prst="rect">
            <a:avLst/>
          </a:prstGeom>
        </p:spPr>
        <p:txBody>
          <a:bodyPr lIns="92160" tIns="46080" rIns="92160" bIns="46080"/>
          <a:lstStyle/>
          <a:p>
            <a:endParaRPr lang="pt-BR" sz="2000" b="0" strike="noStrike" spc="-1">
              <a:solidFill>
                <a:srgbClr val="000000"/>
              </a:solidFill>
              <a:uFill>
                <a:solidFill>
                  <a:srgbClr val="FFFFFF"/>
                </a:solidFill>
              </a:uFill>
              <a:latin typeface="Arial"/>
            </a:endParaRPr>
          </a:p>
        </p:txBody>
      </p:sp>
      <p:sp>
        <p:nvSpPr>
          <p:cNvPr id="1238"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C7D7235F-CA26-4D48-9012-3B9B083A50F5}" type="slidenum">
              <a:rPr lang="pt-BR" sz="1000" b="0" i="1" strike="noStrike" spc="-1">
                <a:solidFill>
                  <a:srgbClr val="000000"/>
                </a:solidFill>
                <a:uFill>
                  <a:solidFill>
                    <a:srgbClr val="FFFFFF"/>
                  </a:solidFill>
                </a:uFill>
                <a:latin typeface="Arial"/>
                <a:ea typeface="+mn-ea"/>
              </a:rPr>
              <a:pPr algn="r">
                <a:lnSpc>
                  <a:spcPct val="100000"/>
                </a:lnSpc>
              </a:pPr>
              <a:t>6</a:t>
            </a:fld>
            <a:endParaRPr lang="pt-BR"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57240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a:solidFill>
                  <a:srgbClr val="000000"/>
                </a:solidFill>
                <a:uFill>
                  <a:solidFill>
                    <a:srgbClr val="FFFFFF"/>
                  </a:solidFill>
                </a:uFill>
                <a:latin typeface="Arial"/>
              </a:rPr>
              <a:t>Plutão tem dois terços do tamanho da nossa Lua e um sexto da massa dela. Porém, é 14 vezes mais massivo que o planeta anão Ceres. Seu período de rotação é de 6,4 dias, o mesmo da translação de seu principal satélite, </a:t>
            </a:r>
            <a:r>
              <a:rPr lang="pt-BR" sz="2000" b="0" strike="noStrike" spc="-1" dirty="0" err="1">
                <a:solidFill>
                  <a:srgbClr val="000000"/>
                </a:solidFill>
                <a:uFill>
                  <a:solidFill>
                    <a:srgbClr val="FFFFFF"/>
                  </a:solidFill>
                </a:uFill>
                <a:latin typeface="Arial"/>
              </a:rPr>
              <a:t>Caronte</a:t>
            </a:r>
            <a:r>
              <a:rPr lang="pt-BR" sz="2000" b="0" strike="noStrike" spc="-1" dirty="0">
                <a:solidFill>
                  <a:srgbClr val="000000"/>
                </a:solidFill>
                <a:uFill>
                  <a:solidFill>
                    <a:srgbClr val="FFFFFF"/>
                  </a:solidFill>
                </a:uFill>
                <a:latin typeface="Arial"/>
              </a:rPr>
              <a:t>, que tem o mesmo período de rotação, os três movimentos sendo sincronizados pelas forças de maré mútuas. </a:t>
            </a:r>
            <a:r>
              <a:rPr lang="pt-BR" sz="2000" b="0" strike="noStrike" spc="-1" dirty="0" smtClean="0">
                <a:solidFill>
                  <a:srgbClr val="000000"/>
                </a:solidFill>
                <a:uFill>
                  <a:solidFill>
                    <a:srgbClr val="FFFFFF"/>
                  </a:solidFill>
                </a:uFill>
                <a:latin typeface="Arial"/>
              </a:rPr>
              <a:t>O diâmetro desse planeta anão, </a:t>
            </a:r>
            <a:r>
              <a:rPr lang="pt-BR" sz="2000" b="0" strike="noStrike" spc="-1" dirty="0">
                <a:solidFill>
                  <a:srgbClr val="000000"/>
                </a:solidFill>
                <a:uFill>
                  <a:solidFill>
                    <a:srgbClr val="FFFFFF"/>
                  </a:solidFill>
                </a:uFill>
                <a:latin typeface="Arial"/>
              </a:rPr>
              <a:t>obtido a partir dos dados da espaçonave New </a:t>
            </a:r>
            <a:r>
              <a:rPr lang="pt-BR" sz="2000" b="0" strike="noStrike" spc="-1" dirty="0" err="1">
                <a:solidFill>
                  <a:srgbClr val="000000"/>
                </a:solidFill>
                <a:uFill>
                  <a:solidFill>
                    <a:srgbClr val="FFFFFF"/>
                  </a:solidFill>
                </a:uFill>
                <a:latin typeface="Arial"/>
              </a:rPr>
              <a:t>Horizons</a:t>
            </a:r>
            <a:r>
              <a:rPr lang="pt-BR" sz="2000" b="0" strike="noStrike" spc="-1" dirty="0">
                <a:solidFill>
                  <a:srgbClr val="000000"/>
                </a:solidFill>
                <a:uFill>
                  <a:solidFill>
                    <a:srgbClr val="FFFFFF"/>
                  </a:solidFill>
                </a:uFill>
                <a:latin typeface="Arial"/>
              </a:rPr>
              <a:t> é de 2.374 km. O período de translação de Plutão ao redor do Sol é de 248 anos. Plutão tem uma órbita relativamente excêntrica, cujo periélio é de cerca de 30 UA, enquanto que no afélio chega a 50 UA do Sol. Nessa distância, o Sol aparece como uma estrela mais brilhante que as outras, sendo que a fina atmosfera </a:t>
            </a:r>
            <a:r>
              <a:rPr lang="pt-BR" sz="2000" b="0" strike="noStrike" spc="-1" dirty="0" err="1">
                <a:solidFill>
                  <a:srgbClr val="000000"/>
                </a:solidFill>
                <a:uFill>
                  <a:solidFill>
                    <a:srgbClr val="FFFFFF"/>
                  </a:solidFill>
                </a:uFill>
                <a:latin typeface="Arial"/>
              </a:rPr>
              <a:t>plutoniana</a:t>
            </a:r>
            <a:r>
              <a:rPr lang="pt-BR" sz="2000" b="0" strike="noStrike" spc="-1" dirty="0">
                <a:solidFill>
                  <a:srgbClr val="000000"/>
                </a:solidFill>
                <a:uFill>
                  <a:solidFill>
                    <a:srgbClr val="FFFFFF"/>
                  </a:solidFill>
                </a:uFill>
                <a:latin typeface="Arial"/>
              </a:rPr>
              <a:t> permite ver outras estrelas durante o dia. Apesar da pouca iluminação, correspondente a 1/900 da recebida na </a:t>
            </a:r>
            <a:r>
              <a:rPr lang="pt-BR" sz="2000" b="0" strike="noStrike" spc="-1" dirty="0" smtClean="0">
                <a:solidFill>
                  <a:srgbClr val="000000"/>
                </a:solidFill>
                <a:uFill>
                  <a:solidFill>
                    <a:srgbClr val="FFFFFF"/>
                  </a:solidFill>
                </a:uFill>
                <a:latin typeface="Arial"/>
              </a:rPr>
              <a:t>Terra (isso no periélio</a:t>
            </a:r>
            <a:r>
              <a:rPr lang="pt-BR" sz="2000" b="0" strike="noStrike" spc="-1" baseline="0" dirty="0" smtClean="0">
                <a:solidFill>
                  <a:srgbClr val="000000"/>
                </a:solidFill>
                <a:uFill>
                  <a:solidFill>
                    <a:srgbClr val="FFFFFF"/>
                  </a:solidFill>
                </a:uFill>
                <a:latin typeface="Arial"/>
              </a:rPr>
              <a:t> </a:t>
            </a:r>
            <a:r>
              <a:rPr lang="pt-BR" sz="2000" b="0" strike="noStrike" spc="-1" baseline="0" dirty="0" err="1" smtClean="0">
                <a:solidFill>
                  <a:srgbClr val="000000"/>
                </a:solidFill>
                <a:uFill>
                  <a:solidFill>
                    <a:srgbClr val="FFFFFF"/>
                  </a:solidFill>
                </a:uFill>
                <a:latin typeface="Arial"/>
              </a:rPr>
              <a:t>plutoniano</a:t>
            </a:r>
            <a:r>
              <a:rPr lang="pt-BR" sz="2000" b="0" strike="noStrike" spc="-1" baseline="0" dirty="0" smtClean="0">
                <a:solidFill>
                  <a:srgbClr val="000000"/>
                </a:solidFill>
                <a:uFill>
                  <a:solidFill>
                    <a:srgbClr val="FFFFFF"/>
                  </a:solidFill>
                </a:uFill>
                <a:latin typeface="Arial"/>
              </a:rPr>
              <a:t>)</a:t>
            </a:r>
            <a:r>
              <a:rPr lang="pt-BR" sz="2000" b="0" strike="noStrike" spc="-1" dirty="0" smtClean="0">
                <a:solidFill>
                  <a:srgbClr val="000000"/>
                </a:solidFill>
                <a:uFill>
                  <a:solidFill>
                    <a:srgbClr val="FFFFFF"/>
                  </a:solidFill>
                </a:uFill>
                <a:latin typeface="Arial"/>
              </a:rPr>
              <a:t>, </a:t>
            </a:r>
            <a:r>
              <a:rPr lang="pt-BR" sz="2000" b="0" strike="noStrike" spc="-1" dirty="0">
                <a:solidFill>
                  <a:srgbClr val="000000"/>
                </a:solidFill>
                <a:uFill>
                  <a:solidFill>
                    <a:srgbClr val="FFFFFF"/>
                  </a:solidFill>
                </a:uFill>
                <a:latin typeface="Arial"/>
              </a:rPr>
              <a:t>a luz do dia na superfície de Plutão ainda é 300 vezes mais brilhante que a Lua Cheia.</a:t>
            </a:r>
          </a:p>
        </p:txBody>
      </p:sp>
      <p:sp>
        <p:nvSpPr>
          <p:cNvPr id="1240"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3DD9D875-9F63-4F23-BDF2-0DE7464D5516}" type="slidenum">
              <a:rPr lang="pt-BR" sz="1000" b="0" i="1" strike="noStrike" spc="-1">
                <a:solidFill>
                  <a:srgbClr val="000000"/>
                </a:solidFill>
                <a:uFill>
                  <a:solidFill>
                    <a:srgbClr val="FFFFFF"/>
                  </a:solidFill>
                </a:uFill>
                <a:latin typeface="Arial"/>
                <a:ea typeface="+mn-ea"/>
              </a:rPr>
              <a:pPr algn="r">
                <a:lnSpc>
                  <a:spcPct val="100000"/>
                </a:lnSpc>
              </a:pPr>
              <a:t>7</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err="1">
                <a:solidFill>
                  <a:srgbClr val="000000"/>
                </a:solidFill>
                <a:uFill>
                  <a:solidFill>
                    <a:srgbClr val="FFFFFF"/>
                  </a:solidFill>
                </a:uFill>
                <a:latin typeface="Arial"/>
              </a:rPr>
              <a:t>Haumea</a:t>
            </a:r>
            <a:r>
              <a:rPr lang="pt-BR" sz="2000" b="0" strike="noStrike" spc="-1" dirty="0">
                <a:solidFill>
                  <a:srgbClr val="000000"/>
                </a:solidFill>
                <a:uFill>
                  <a:solidFill>
                    <a:srgbClr val="FFFFFF"/>
                  </a:solidFill>
                </a:uFill>
                <a:latin typeface="Arial"/>
              </a:rPr>
              <a:t>, assim como </a:t>
            </a:r>
            <a:r>
              <a:rPr lang="pt-BR" sz="2000" b="0" strike="noStrike" spc="-1" dirty="0" err="1">
                <a:solidFill>
                  <a:srgbClr val="000000"/>
                </a:solidFill>
                <a:uFill>
                  <a:solidFill>
                    <a:srgbClr val="FFFFFF"/>
                  </a:solidFill>
                </a:uFill>
                <a:latin typeface="Arial"/>
              </a:rPr>
              <a:t>Makemake</a:t>
            </a:r>
            <a:r>
              <a:rPr lang="pt-BR" sz="2000" b="0" strike="noStrike" spc="-1" dirty="0">
                <a:solidFill>
                  <a:srgbClr val="000000"/>
                </a:solidFill>
                <a:uFill>
                  <a:solidFill>
                    <a:srgbClr val="FFFFFF"/>
                  </a:solidFill>
                </a:uFill>
                <a:latin typeface="Arial"/>
              </a:rPr>
              <a:t>, é um dos planetas anões oficiais que estão entre </a:t>
            </a:r>
            <a:r>
              <a:rPr lang="pt-BR" sz="2000" b="0" strike="noStrike" spc="-1" dirty="0" err="1">
                <a:solidFill>
                  <a:srgbClr val="000000"/>
                </a:solidFill>
                <a:uFill>
                  <a:solidFill>
                    <a:srgbClr val="FFFFFF"/>
                  </a:solidFill>
                </a:uFill>
                <a:latin typeface="Arial"/>
              </a:rPr>
              <a:t>Éris</a:t>
            </a:r>
            <a:r>
              <a:rPr lang="pt-BR" sz="2000" b="0" strike="noStrike" spc="-1" dirty="0">
                <a:solidFill>
                  <a:srgbClr val="000000"/>
                </a:solidFill>
                <a:uFill>
                  <a:solidFill>
                    <a:srgbClr val="FFFFFF"/>
                  </a:solidFill>
                </a:uFill>
                <a:latin typeface="Arial"/>
              </a:rPr>
              <a:t> e Plutão, na região do Sistema Solar conhecida como cinturão de </a:t>
            </a:r>
            <a:r>
              <a:rPr lang="pt-BR" sz="2000" b="0" strike="noStrike" spc="-1" dirty="0" err="1" smtClean="0">
                <a:solidFill>
                  <a:srgbClr val="000000"/>
                </a:solidFill>
                <a:uFill>
                  <a:solidFill>
                    <a:srgbClr val="FFFFFF"/>
                  </a:solidFill>
                </a:uFill>
                <a:latin typeface="Arial"/>
              </a:rPr>
              <a:t>Edgeworth-Kuiper</a:t>
            </a:r>
            <a:r>
              <a:rPr lang="pt-BR" sz="2000" b="0" strike="noStrike" spc="-1" dirty="0">
                <a:solidFill>
                  <a:srgbClr val="000000"/>
                </a:solidFill>
                <a:uFill>
                  <a:solidFill>
                    <a:srgbClr val="FFFFFF"/>
                  </a:solidFill>
                </a:uFill>
                <a:latin typeface="Arial"/>
              </a:rPr>
              <a:t>. </a:t>
            </a:r>
            <a:r>
              <a:rPr lang="pt-BR" sz="2000" b="0" strike="noStrike" spc="-1" dirty="0" err="1">
                <a:solidFill>
                  <a:srgbClr val="000000"/>
                </a:solidFill>
                <a:uFill>
                  <a:solidFill>
                    <a:srgbClr val="FFFFFF"/>
                  </a:solidFill>
                </a:uFill>
                <a:latin typeface="Arial"/>
              </a:rPr>
              <a:t>Haumea</a:t>
            </a:r>
            <a:r>
              <a:rPr lang="pt-BR" sz="2000" b="0" strike="noStrike" spc="-1" dirty="0">
                <a:solidFill>
                  <a:srgbClr val="000000"/>
                </a:solidFill>
                <a:uFill>
                  <a:solidFill>
                    <a:srgbClr val="FFFFFF"/>
                  </a:solidFill>
                </a:uFill>
                <a:latin typeface="Arial"/>
              </a:rPr>
              <a:t> </a:t>
            </a:r>
            <a:r>
              <a:rPr lang="pt-BR" sz="2000" b="0" strike="noStrike" spc="-1" dirty="0" smtClean="0">
                <a:solidFill>
                  <a:srgbClr val="000000"/>
                </a:solidFill>
                <a:uFill>
                  <a:solidFill>
                    <a:srgbClr val="FFFFFF"/>
                  </a:solidFill>
                </a:uFill>
                <a:latin typeface="Arial"/>
              </a:rPr>
              <a:t>não é muito menor que Plutão:</a:t>
            </a:r>
            <a:r>
              <a:rPr lang="pt-BR" sz="2000" b="0" strike="noStrike" spc="-1" baseline="0" dirty="0" smtClean="0">
                <a:solidFill>
                  <a:srgbClr val="000000"/>
                </a:solidFill>
                <a:uFill>
                  <a:solidFill>
                    <a:srgbClr val="FFFFFF"/>
                  </a:solidFill>
                </a:uFill>
                <a:latin typeface="Arial"/>
              </a:rPr>
              <a:t> </a:t>
            </a:r>
            <a:r>
              <a:rPr lang="pt-BR" sz="2000" b="0" strike="noStrike" spc="-1" dirty="0" smtClean="0">
                <a:solidFill>
                  <a:srgbClr val="000000"/>
                </a:solidFill>
                <a:uFill>
                  <a:solidFill>
                    <a:srgbClr val="FFFFFF"/>
                  </a:solidFill>
                </a:uFill>
                <a:latin typeface="Arial"/>
              </a:rPr>
              <a:t>sua </a:t>
            </a:r>
            <a:r>
              <a:rPr lang="pt-BR" sz="2000" b="0" strike="noStrike" spc="-1" dirty="0">
                <a:solidFill>
                  <a:srgbClr val="000000"/>
                </a:solidFill>
                <a:uFill>
                  <a:solidFill>
                    <a:srgbClr val="FFFFFF"/>
                  </a:solidFill>
                </a:uFill>
                <a:latin typeface="Arial"/>
              </a:rPr>
              <a:t>maior extensão, já que se trata de corpo não esférico </a:t>
            </a:r>
            <a:r>
              <a:rPr lang="pt-BR" sz="2000" b="0" strike="noStrike" spc="-1" dirty="0" smtClean="0">
                <a:solidFill>
                  <a:srgbClr val="000000"/>
                </a:solidFill>
                <a:uFill>
                  <a:solidFill>
                    <a:srgbClr val="FFFFFF"/>
                  </a:solidFill>
                </a:uFill>
                <a:latin typeface="Arial"/>
              </a:rPr>
              <a:t>é de 1.920km. Apesar de não ser esférico, </a:t>
            </a:r>
            <a:r>
              <a:rPr lang="pt-BR" sz="2000" b="0" strike="noStrike" spc="-1" dirty="0" err="1">
                <a:solidFill>
                  <a:srgbClr val="000000"/>
                </a:solidFill>
                <a:uFill>
                  <a:solidFill>
                    <a:srgbClr val="FFFFFF"/>
                  </a:solidFill>
                </a:uFill>
                <a:latin typeface="Arial"/>
              </a:rPr>
              <a:t>Haumea</a:t>
            </a:r>
            <a:r>
              <a:rPr lang="pt-BR" sz="2000" b="0" strike="noStrike" spc="-1" dirty="0">
                <a:solidFill>
                  <a:srgbClr val="000000"/>
                </a:solidFill>
                <a:uFill>
                  <a:solidFill>
                    <a:srgbClr val="FFFFFF"/>
                  </a:solidFill>
                </a:uFill>
                <a:latin typeface="Arial"/>
              </a:rPr>
              <a:t> mantém </a:t>
            </a:r>
            <a:r>
              <a:rPr lang="pt-BR" sz="2000" b="0" strike="noStrike" spc="-1" dirty="0" err="1">
                <a:solidFill>
                  <a:srgbClr val="000000"/>
                </a:solidFill>
                <a:uFill>
                  <a:solidFill>
                    <a:srgbClr val="FFFFFF"/>
                  </a:solidFill>
                </a:uFill>
                <a:latin typeface="Arial"/>
              </a:rPr>
              <a:t>equilibrio</a:t>
            </a:r>
            <a:r>
              <a:rPr lang="pt-BR" sz="2000" b="0" strike="noStrike" spc="-1" dirty="0">
                <a:solidFill>
                  <a:srgbClr val="000000"/>
                </a:solidFill>
                <a:uFill>
                  <a:solidFill>
                    <a:srgbClr val="FFFFFF"/>
                  </a:solidFill>
                </a:uFill>
                <a:latin typeface="Arial"/>
              </a:rPr>
              <a:t> hidrostático – condição necessária para enquadrá-lo na categoria de planeta anão. A razão de sua forma peculiar reside no seu rápido período de rotação, de apenas quatro horas, colocando-o </a:t>
            </a:r>
            <a:r>
              <a:rPr lang="pt-BR" sz="2000" b="0" strike="noStrike" spc="-1" dirty="0" smtClean="0">
                <a:solidFill>
                  <a:srgbClr val="000000"/>
                </a:solidFill>
                <a:uFill>
                  <a:solidFill>
                    <a:srgbClr val="FFFFFF"/>
                  </a:solidFill>
                </a:uFill>
                <a:latin typeface="Arial"/>
              </a:rPr>
              <a:t>como</a:t>
            </a:r>
            <a:r>
              <a:rPr lang="pt-BR" sz="2000" b="0" strike="noStrike" spc="-1" baseline="0" dirty="0" smtClean="0">
                <a:solidFill>
                  <a:srgbClr val="000000"/>
                </a:solidFill>
                <a:uFill>
                  <a:solidFill>
                    <a:srgbClr val="FFFFFF"/>
                  </a:solidFill>
                </a:uFill>
                <a:latin typeface="Arial"/>
              </a:rPr>
              <a:t> um dos corpos do </a:t>
            </a:r>
            <a:r>
              <a:rPr lang="pt-BR" sz="2000" b="0" strike="noStrike" spc="-1" dirty="0" smtClean="0">
                <a:solidFill>
                  <a:srgbClr val="000000"/>
                </a:solidFill>
                <a:uFill>
                  <a:solidFill>
                    <a:srgbClr val="FFFFFF"/>
                  </a:solidFill>
                </a:uFill>
                <a:latin typeface="Arial"/>
              </a:rPr>
              <a:t>Sistema </a:t>
            </a:r>
            <a:r>
              <a:rPr lang="pt-BR" sz="2000" b="0" strike="noStrike" spc="-1" dirty="0">
                <a:solidFill>
                  <a:srgbClr val="000000"/>
                </a:solidFill>
                <a:uFill>
                  <a:solidFill>
                    <a:srgbClr val="FFFFFF"/>
                  </a:solidFill>
                </a:uFill>
                <a:latin typeface="Arial"/>
              </a:rPr>
              <a:t>Solar que giram mais rápido. Desta forma, se não fosse a rápida rotação, </a:t>
            </a:r>
            <a:r>
              <a:rPr lang="pt-BR" sz="2000" b="0" strike="noStrike" spc="-1" dirty="0" err="1">
                <a:solidFill>
                  <a:srgbClr val="000000"/>
                </a:solidFill>
                <a:uFill>
                  <a:solidFill>
                    <a:srgbClr val="FFFFFF"/>
                  </a:solidFill>
                </a:uFill>
                <a:latin typeface="Arial"/>
              </a:rPr>
              <a:t>Haumea</a:t>
            </a:r>
            <a:r>
              <a:rPr lang="pt-BR" sz="2000" b="0" strike="noStrike" spc="-1" dirty="0">
                <a:solidFill>
                  <a:srgbClr val="000000"/>
                </a:solidFill>
                <a:uFill>
                  <a:solidFill>
                    <a:srgbClr val="FFFFFF"/>
                  </a:solidFill>
                </a:uFill>
                <a:latin typeface="Arial"/>
              </a:rPr>
              <a:t> seria esférico. O planeta anão fica a 43 UA do Sol (6,5 bilhões de km), com um período orbital de 284 anos. Possui dois satélites detectados até o momento: </a:t>
            </a:r>
            <a:r>
              <a:rPr lang="pt-BR" sz="2000" b="0" strike="noStrike" spc="-1" dirty="0" err="1">
                <a:solidFill>
                  <a:srgbClr val="000000"/>
                </a:solidFill>
                <a:uFill>
                  <a:solidFill>
                    <a:srgbClr val="FFFFFF"/>
                  </a:solidFill>
                </a:uFill>
                <a:latin typeface="Arial"/>
              </a:rPr>
              <a:t>Hi’aka</a:t>
            </a:r>
            <a:r>
              <a:rPr lang="pt-BR" sz="2000" b="0" strike="noStrike" spc="-1" dirty="0">
                <a:solidFill>
                  <a:srgbClr val="000000"/>
                </a:solidFill>
                <a:uFill>
                  <a:solidFill>
                    <a:srgbClr val="FFFFFF"/>
                  </a:solidFill>
                </a:uFill>
                <a:latin typeface="Arial"/>
              </a:rPr>
              <a:t> e </a:t>
            </a:r>
            <a:r>
              <a:rPr lang="pt-BR" sz="2000" b="0" strike="noStrike" spc="-1" dirty="0" err="1">
                <a:solidFill>
                  <a:srgbClr val="000000"/>
                </a:solidFill>
                <a:uFill>
                  <a:solidFill>
                    <a:srgbClr val="FFFFFF"/>
                  </a:solidFill>
                </a:uFill>
                <a:latin typeface="Arial"/>
              </a:rPr>
              <a:t>Namaka</a:t>
            </a:r>
            <a:r>
              <a:rPr lang="pt-BR" sz="2000" b="0" strike="noStrike" spc="-1" dirty="0">
                <a:solidFill>
                  <a:srgbClr val="000000"/>
                </a:solidFill>
                <a:uFill>
                  <a:solidFill>
                    <a:srgbClr val="FFFFFF"/>
                  </a:solidFill>
                </a:uFill>
                <a:latin typeface="Arial"/>
              </a:rPr>
              <a:t>. Os nomes do planeta anão e de seus satélites derivam da mitologia havaiana. </a:t>
            </a:r>
            <a:r>
              <a:rPr lang="pt-BR" sz="2000" b="0" strike="noStrike" spc="-1" dirty="0" smtClean="0">
                <a:solidFill>
                  <a:srgbClr val="000000"/>
                </a:solidFill>
                <a:uFill>
                  <a:solidFill>
                    <a:srgbClr val="FFFFFF"/>
                  </a:solidFill>
                </a:uFill>
                <a:latin typeface="Arial"/>
              </a:rPr>
              <a:t>Em outubro de 2017 foi anunciada a descoberta de um anel em torno de </a:t>
            </a:r>
            <a:r>
              <a:rPr lang="pt-BR" sz="2000" b="0" strike="noStrike" spc="-1" dirty="0" err="1" smtClean="0">
                <a:solidFill>
                  <a:srgbClr val="000000"/>
                </a:solidFill>
                <a:uFill>
                  <a:solidFill>
                    <a:srgbClr val="FFFFFF"/>
                  </a:solidFill>
                </a:uFill>
                <a:latin typeface="Arial"/>
              </a:rPr>
              <a:t>Haumea</a:t>
            </a:r>
            <a:r>
              <a:rPr lang="pt-BR" sz="2000" b="0" strike="noStrike" spc="-1" dirty="0" smtClean="0">
                <a:solidFill>
                  <a:srgbClr val="000000"/>
                </a:solidFill>
                <a:uFill>
                  <a:solidFill>
                    <a:srgbClr val="FFFFFF"/>
                  </a:solidFill>
                </a:uFill>
                <a:latin typeface="Arial"/>
              </a:rPr>
              <a:t>.</a:t>
            </a:r>
            <a:endParaRPr lang="pt-BR" sz="2000" b="0" strike="noStrike" spc="-1" dirty="0">
              <a:solidFill>
                <a:srgbClr val="000000"/>
              </a:solidFill>
              <a:uFill>
                <a:solidFill>
                  <a:srgbClr val="FFFFFF"/>
                </a:solidFill>
              </a:uFill>
              <a:latin typeface="Arial"/>
            </a:endParaRPr>
          </a:p>
        </p:txBody>
      </p:sp>
      <p:sp>
        <p:nvSpPr>
          <p:cNvPr id="1246"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42698870-ABB7-4D8C-A75B-3F477ACD6131}" type="slidenum">
              <a:rPr lang="pt-BR" sz="1000" b="0" i="1" strike="noStrike" spc="-1">
                <a:solidFill>
                  <a:srgbClr val="000000"/>
                </a:solidFill>
                <a:uFill>
                  <a:solidFill>
                    <a:srgbClr val="FFFFFF"/>
                  </a:solidFill>
                </a:uFill>
                <a:latin typeface="Arial"/>
                <a:ea typeface="+mn-ea"/>
              </a:rPr>
              <a:pPr algn="r">
                <a:lnSpc>
                  <a:spcPct val="100000"/>
                </a:lnSpc>
              </a:pPr>
              <a:t>8</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err="1" smtClean="0">
                <a:solidFill>
                  <a:srgbClr val="000000"/>
                </a:solidFill>
                <a:uFill>
                  <a:solidFill>
                    <a:srgbClr val="FFFFFF"/>
                  </a:solidFill>
                </a:uFill>
                <a:latin typeface="+mn-lt"/>
              </a:rPr>
              <a:t>Makemake</a:t>
            </a:r>
            <a:r>
              <a:rPr lang="pt-BR" sz="2000" b="0" strike="noStrike" spc="-1" dirty="0" smtClean="0">
                <a:solidFill>
                  <a:srgbClr val="000000"/>
                </a:solidFill>
                <a:uFill>
                  <a:solidFill>
                    <a:srgbClr val="FFFFFF"/>
                  </a:solidFill>
                </a:uFill>
                <a:latin typeface="+mn-lt"/>
              </a:rPr>
              <a:t> (pronuncia-se </a:t>
            </a:r>
            <a:r>
              <a:rPr lang="pt-BR" sz="2000" b="0" strike="noStrike" spc="-1" dirty="0" err="1" smtClean="0">
                <a:solidFill>
                  <a:srgbClr val="000000"/>
                </a:solidFill>
                <a:uFill>
                  <a:solidFill>
                    <a:srgbClr val="FFFFFF"/>
                  </a:solidFill>
                </a:uFill>
                <a:latin typeface="+mn-lt"/>
              </a:rPr>
              <a:t>máqui-máqui</a:t>
            </a:r>
            <a:r>
              <a:rPr lang="pt-BR" sz="2000" b="0" strike="noStrike" spc="-1" dirty="0" smtClean="0">
                <a:solidFill>
                  <a:srgbClr val="000000"/>
                </a:solidFill>
                <a:uFill>
                  <a:solidFill>
                    <a:srgbClr val="FFFFFF"/>
                  </a:solidFill>
                </a:uFill>
                <a:latin typeface="+mn-lt"/>
              </a:rPr>
              <a:t>) é um dos planetas anões que ficam além de Netuno. A distância média de </a:t>
            </a:r>
            <a:r>
              <a:rPr lang="pt-BR" sz="2000" b="0" strike="noStrike" spc="-1" dirty="0" err="1" smtClean="0">
                <a:solidFill>
                  <a:srgbClr val="000000"/>
                </a:solidFill>
                <a:uFill>
                  <a:solidFill>
                    <a:srgbClr val="FFFFFF"/>
                  </a:solidFill>
                </a:uFill>
                <a:latin typeface="+mn-lt"/>
              </a:rPr>
              <a:t>Makemake</a:t>
            </a:r>
            <a:r>
              <a:rPr lang="pt-BR" sz="2000" b="0" strike="noStrike" spc="-1" dirty="0" smtClean="0">
                <a:solidFill>
                  <a:srgbClr val="000000"/>
                </a:solidFill>
                <a:uFill>
                  <a:solidFill>
                    <a:srgbClr val="FFFFFF"/>
                  </a:solidFill>
                </a:uFill>
                <a:latin typeface="+mn-lt"/>
              </a:rPr>
              <a:t> ao Sol é de 6,8 bilhões de km (45,3 UA), um pouco mais distante que Plutão. A essa distância,  o planeta anão leva 310 anos para dar uma volta ao redor do Sol. O tamanho de </a:t>
            </a:r>
            <a:r>
              <a:rPr lang="pt-BR" sz="2000" b="0" strike="noStrike" spc="-1" dirty="0" err="1" smtClean="0">
                <a:solidFill>
                  <a:srgbClr val="000000"/>
                </a:solidFill>
                <a:uFill>
                  <a:solidFill>
                    <a:srgbClr val="FFFFFF"/>
                  </a:solidFill>
                </a:uFill>
                <a:latin typeface="+mn-lt"/>
              </a:rPr>
              <a:t>Makemake</a:t>
            </a:r>
            <a:r>
              <a:rPr lang="pt-BR" sz="2000" b="0" strike="noStrike" spc="-1" dirty="0" smtClean="0">
                <a:solidFill>
                  <a:srgbClr val="000000"/>
                </a:solidFill>
                <a:uFill>
                  <a:solidFill>
                    <a:srgbClr val="FFFFFF"/>
                  </a:solidFill>
                </a:uFill>
                <a:latin typeface="+mn-lt"/>
              </a:rPr>
              <a:t> é estimado em cerca de 1400 km, com um período de rotação de 22,5 horas. Recentemente, em abril de 2015, foi descoberto um satélite do planeta anão, nomeado provisoriamente como MK2, orbitando a 21 mil km de </a:t>
            </a:r>
            <a:r>
              <a:rPr lang="pt-BR" sz="2000" b="0" strike="noStrike" spc="-1" dirty="0" err="1" smtClean="0">
                <a:solidFill>
                  <a:srgbClr val="000000"/>
                </a:solidFill>
                <a:uFill>
                  <a:solidFill>
                    <a:srgbClr val="FFFFFF"/>
                  </a:solidFill>
                </a:uFill>
                <a:latin typeface="+mn-lt"/>
              </a:rPr>
              <a:t>Makemake</a:t>
            </a:r>
            <a:r>
              <a:rPr lang="pt-BR" sz="2000" b="0" strike="noStrike" spc="-1" dirty="0" smtClean="0">
                <a:solidFill>
                  <a:srgbClr val="000000"/>
                </a:solidFill>
                <a:uFill>
                  <a:solidFill>
                    <a:srgbClr val="FFFFFF"/>
                  </a:solidFill>
                </a:uFill>
                <a:latin typeface="+mn-lt"/>
              </a:rPr>
              <a:t> e com um diâmetro de 160 km. </a:t>
            </a:r>
            <a:endParaRPr lang="pt-BR" sz="2000" b="0" strike="noStrike" spc="-1" dirty="0">
              <a:solidFill>
                <a:srgbClr val="000000"/>
              </a:solidFill>
              <a:uFill>
                <a:solidFill>
                  <a:srgbClr val="FFFFFF"/>
                </a:solidFill>
              </a:uFill>
              <a:latin typeface="Arial"/>
            </a:endParaRPr>
          </a:p>
        </p:txBody>
      </p:sp>
      <p:sp>
        <p:nvSpPr>
          <p:cNvPr id="1248"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017EBD55-0A0B-46B9-99C2-90372C475FB1}" type="slidenum">
              <a:rPr lang="pt-BR" sz="1000" b="0" i="1" strike="noStrike" spc="-1">
                <a:solidFill>
                  <a:srgbClr val="000000"/>
                </a:solidFill>
                <a:uFill>
                  <a:solidFill>
                    <a:srgbClr val="FFFFFF"/>
                  </a:solidFill>
                </a:uFill>
                <a:latin typeface="Arial"/>
                <a:ea typeface="+mn-ea"/>
              </a:rPr>
              <a:pPr algn="r">
                <a:lnSpc>
                  <a:spcPct val="100000"/>
                </a:lnSpc>
              </a:pPr>
              <a:t>9</a:t>
            </a:fld>
            <a:endParaRPr lang="pt-BR" sz="1800" b="0" strike="noStrike" spc="-1">
              <a:solidFill>
                <a:srgbClr val="000000"/>
              </a:solidFill>
              <a:uFill>
                <a:solidFill>
                  <a:srgbClr val="FFFFFF"/>
                </a:solidFill>
              </a:uFill>
              <a:latin typeface="Arial"/>
            </a:endParaRPr>
          </a:p>
        </p:txBody>
      </p:sp>
      <p:sp>
        <p:nvSpPr>
          <p:cNvPr id="1249" name="CustomShape 3"/>
          <p:cNvSpPr/>
          <p:nvPr/>
        </p:nvSpPr>
        <p:spPr>
          <a:xfrm>
            <a:off x="504000" y="3960000"/>
            <a:ext cx="5883480" cy="309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pt-BR" sz="1800" b="0" strike="noStrike" spc="-1">
                <a:solidFill>
                  <a:srgbClr val="000000"/>
                </a:solidFill>
                <a:uFill>
                  <a:solidFill>
                    <a:srgbClr val="FFFFFF"/>
                  </a:solidFill>
                </a:uFill>
                <a:latin typeface="Arial"/>
              </a:rPr>
              <a:t>Makemake (pronuncia-se máqui-máqui) é um dos planetas anões que ficam além de Netuno, chamados de plutoides. A distância média de Makemake ao Sol é de 6,8 bilhões de km (45,3 UA), um pouco mais distante </a:t>
            </a:r>
          </a:p>
          <a:p>
            <a:r>
              <a:rPr lang="pt-BR" sz="1800" b="0" strike="noStrike" spc="-1">
                <a:solidFill>
                  <a:srgbClr val="000000"/>
                </a:solidFill>
                <a:uFill>
                  <a:solidFill>
                    <a:srgbClr val="FFFFFF"/>
                  </a:solidFill>
                </a:uFill>
                <a:latin typeface="Arial"/>
              </a:rPr>
              <a:t>que Plutão. A essa distância,  o planeta anão leva 310 </a:t>
            </a:r>
          </a:p>
          <a:p>
            <a:r>
              <a:rPr lang="pt-BR" sz="1800" b="0" strike="noStrike" spc="-1">
                <a:solidFill>
                  <a:srgbClr val="000000"/>
                </a:solidFill>
                <a:uFill>
                  <a:solidFill>
                    <a:srgbClr val="FFFFFF"/>
                  </a:solidFill>
                </a:uFill>
                <a:latin typeface="Arial"/>
              </a:rPr>
              <a:t>anos para dar uma volta ao redor do Sol. O tamanho de</a:t>
            </a:r>
          </a:p>
          <a:p>
            <a:r>
              <a:rPr lang="pt-BR" sz="1800" b="0" strike="noStrike" spc="-1">
                <a:solidFill>
                  <a:srgbClr val="000000"/>
                </a:solidFill>
                <a:uFill>
                  <a:solidFill>
                    <a:srgbClr val="FFFFFF"/>
                  </a:solidFill>
                </a:uFill>
                <a:latin typeface="Arial"/>
              </a:rPr>
              <a:t>Makemake é estimado em cerca de 1400 km, com um</a:t>
            </a:r>
          </a:p>
          <a:p>
            <a:r>
              <a:rPr lang="pt-BR" sz="1800" b="0" strike="noStrike" spc="-1">
                <a:solidFill>
                  <a:srgbClr val="000000"/>
                </a:solidFill>
                <a:uFill>
                  <a:solidFill>
                    <a:srgbClr val="FFFFFF"/>
                  </a:solidFill>
                </a:uFill>
                <a:latin typeface="Arial"/>
              </a:rPr>
              <a:t>período de rotação de 22,5 horas. Recentemente, em </a:t>
            </a:r>
          </a:p>
          <a:p>
            <a:r>
              <a:rPr lang="pt-BR" sz="1800" b="0" strike="noStrike" spc="-1">
                <a:solidFill>
                  <a:srgbClr val="000000"/>
                </a:solidFill>
                <a:uFill>
                  <a:solidFill>
                    <a:srgbClr val="FFFFFF"/>
                  </a:solidFill>
                </a:uFill>
                <a:latin typeface="Arial"/>
              </a:rPr>
              <a:t>abril de 2015, foi descoberto um satélite do planeta </a:t>
            </a:r>
          </a:p>
          <a:p>
            <a:r>
              <a:rPr lang="pt-BR" sz="1800" b="0" strike="noStrike" spc="-1">
                <a:solidFill>
                  <a:srgbClr val="000000"/>
                </a:solidFill>
                <a:uFill>
                  <a:solidFill>
                    <a:srgbClr val="FFFFFF"/>
                  </a:solidFill>
                </a:uFill>
                <a:latin typeface="Arial"/>
              </a:rPr>
              <a:t>anão, nomeado provisoriamente como MK2, orbitando a</a:t>
            </a:r>
          </a:p>
          <a:p>
            <a:r>
              <a:rPr lang="pt-BR" sz="1800" b="0" strike="noStrike" spc="-1">
                <a:solidFill>
                  <a:srgbClr val="000000"/>
                </a:solidFill>
                <a:uFill>
                  <a:solidFill>
                    <a:srgbClr val="FFFFFF"/>
                  </a:solidFill>
                </a:uFill>
                <a:latin typeface="Arial"/>
              </a:rPr>
              <a:t>21 mil km de Makemake e com um diâmetro de 160 km.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PlaceHolder 1"/>
          <p:cNvSpPr>
            <a:spLocks noGrp="1"/>
          </p:cNvSpPr>
          <p:nvPr>
            <p:ph type="body"/>
          </p:nvPr>
        </p:nvSpPr>
        <p:spPr>
          <a:xfrm>
            <a:off x="914400" y="4125960"/>
            <a:ext cx="5028480" cy="3909240"/>
          </a:xfrm>
          <a:prstGeom prst="rect">
            <a:avLst/>
          </a:prstGeom>
        </p:spPr>
        <p:txBody>
          <a:bodyPr lIns="92160" tIns="46080" rIns="92160" bIns="46080"/>
          <a:lstStyle/>
          <a:p>
            <a:r>
              <a:rPr lang="pt-BR" sz="2000" b="0" strike="noStrike" spc="-1" dirty="0">
                <a:solidFill>
                  <a:srgbClr val="000000"/>
                </a:solidFill>
                <a:uFill>
                  <a:solidFill>
                    <a:srgbClr val="FFFFFF"/>
                  </a:solidFill>
                </a:uFill>
                <a:latin typeface="Arial"/>
              </a:rPr>
              <a:t> </a:t>
            </a:r>
            <a:r>
              <a:rPr lang="pt-BR" sz="2000" b="0" strike="noStrike" spc="-1" dirty="0" err="1">
                <a:solidFill>
                  <a:srgbClr val="000000"/>
                </a:solidFill>
                <a:uFill>
                  <a:solidFill>
                    <a:srgbClr val="FFFFFF"/>
                  </a:solidFill>
                </a:uFill>
                <a:latin typeface="Arial"/>
              </a:rPr>
              <a:t>Eris</a:t>
            </a:r>
            <a:r>
              <a:rPr lang="pt-BR" sz="2000" b="0" strike="noStrike" spc="-1" dirty="0">
                <a:solidFill>
                  <a:srgbClr val="000000"/>
                </a:solidFill>
                <a:uFill>
                  <a:solidFill>
                    <a:srgbClr val="FFFFFF"/>
                  </a:solidFill>
                </a:uFill>
                <a:latin typeface="Arial"/>
              </a:rPr>
              <a:t> é o mais distante dos planetas anões reconhecidos oficialmente até o momento. Sua órbita o coloca a uma distância média de 10 bilhões de km do Sol (68 UA), o que se traduz num período orbital de 557 anos. </a:t>
            </a:r>
            <a:r>
              <a:rPr lang="pt-BR" sz="2000" b="0" strike="noStrike" spc="-1" dirty="0" err="1">
                <a:solidFill>
                  <a:srgbClr val="000000"/>
                </a:solidFill>
                <a:uFill>
                  <a:solidFill>
                    <a:srgbClr val="FFFFFF"/>
                  </a:solidFill>
                </a:uFill>
                <a:latin typeface="Arial"/>
              </a:rPr>
              <a:t>Eris</a:t>
            </a:r>
            <a:r>
              <a:rPr lang="pt-BR" sz="2000" b="0" strike="noStrike" spc="-1" dirty="0">
                <a:solidFill>
                  <a:srgbClr val="000000"/>
                </a:solidFill>
                <a:uFill>
                  <a:solidFill>
                    <a:srgbClr val="FFFFFF"/>
                  </a:solidFill>
                </a:uFill>
                <a:latin typeface="Arial"/>
              </a:rPr>
              <a:t> tem, contudo, uma órbita excêntrica, o que o leva a cerca de 98 UA (15 bilhões de km) no afélio e a 38 UA (6 bilhões de km) no seu periélio. Essa significativa mudança de distância gera importantes diferenças de temperatura. Mais próximo do Sol, </a:t>
            </a:r>
            <a:r>
              <a:rPr lang="pt-BR" sz="2000" b="0" strike="noStrike" spc="-1" dirty="0" err="1">
                <a:solidFill>
                  <a:srgbClr val="000000"/>
                </a:solidFill>
                <a:uFill>
                  <a:solidFill>
                    <a:srgbClr val="FFFFFF"/>
                  </a:solidFill>
                </a:uFill>
                <a:latin typeface="Arial"/>
              </a:rPr>
              <a:t>Eris</a:t>
            </a:r>
            <a:r>
              <a:rPr lang="pt-BR" sz="2000" b="0" strike="noStrike" spc="-1" dirty="0">
                <a:solidFill>
                  <a:srgbClr val="000000"/>
                </a:solidFill>
                <a:uFill>
                  <a:solidFill>
                    <a:srgbClr val="FFFFFF"/>
                  </a:solidFill>
                </a:uFill>
                <a:latin typeface="Arial"/>
              </a:rPr>
              <a:t> exibe uma atmosfera que se precipita no planeta anão quando este está mais afastado, tornando-se uma espécie de “verniz” brilhante, bastante refletivo. </a:t>
            </a:r>
            <a:r>
              <a:rPr lang="pt-BR" sz="2000" b="0" strike="noStrike" spc="-1" dirty="0" err="1">
                <a:solidFill>
                  <a:srgbClr val="000000"/>
                </a:solidFill>
                <a:uFill>
                  <a:solidFill>
                    <a:srgbClr val="FFFFFF"/>
                  </a:solidFill>
                </a:uFill>
                <a:latin typeface="Arial"/>
              </a:rPr>
              <a:t>Éris</a:t>
            </a:r>
            <a:r>
              <a:rPr lang="pt-BR" sz="2000" b="0" strike="noStrike" spc="-1" dirty="0">
                <a:solidFill>
                  <a:srgbClr val="000000"/>
                </a:solidFill>
                <a:uFill>
                  <a:solidFill>
                    <a:srgbClr val="FFFFFF"/>
                  </a:solidFill>
                </a:uFill>
                <a:latin typeface="Arial"/>
              </a:rPr>
              <a:t> é um pouco menor que Plutão, embora tenha mais massa. As últimas avaliações fornecem uma diferença de tamanho em torno de apenas 40 km. O período de rotação de </a:t>
            </a:r>
            <a:r>
              <a:rPr lang="pt-BR" sz="2000" b="0" strike="noStrike" spc="-1" dirty="0" err="1">
                <a:solidFill>
                  <a:srgbClr val="000000"/>
                </a:solidFill>
                <a:uFill>
                  <a:solidFill>
                    <a:srgbClr val="FFFFFF"/>
                  </a:solidFill>
                </a:uFill>
                <a:latin typeface="Arial"/>
              </a:rPr>
              <a:t>Éris</a:t>
            </a:r>
            <a:r>
              <a:rPr lang="pt-BR" sz="2000" b="0" strike="noStrike" spc="-1" dirty="0">
                <a:solidFill>
                  <a:srgbClr val="000000"/>
                </a:solidFill>
                <a:uFill>
                  <a:solidFill>
                    <a:srgbClr val="FFFFFF"/>
                  </a:solidFill>
                </a:uFill>
                <a:latin typeface="Arial"/>
              </a:rPr>
              <a:t> é de 26 horas, enquanto que o seu único satélite conhecido, </a:t>
            </a:r>
            <a:r>
              <a:rPr lang="pt-BR" sz="2000" b="0" strike="noStrike" spc="-1" dirty="0" err="1">
                <a:solidFill>
                  <a:srgbClr val="000000"/>
                </a:solidFill>
                <a:uFill>
                  <a:solidFill>
                    <a:srgbClr val="FFFFFF"/>
                  </a:solidFill>
                </a:uFill>
                <a:latin typeface="Arial"/>
              </a:rPr>
              <a:t>Dysnomia</a:t>
            </a:r>
            <a:r>
              <a:rPr lang="pt-BR" sz="2000" b="0" strike="noStrike" spc="-1" dirty="0">
                <a:solidFill>
                  <a:srgbClr val="000000"/>
                </a:solidFill>
                <a:uFill>
                  <a:solidFill>
                    <a:srgbClr val="FFFFFF"/>
                  </a:solidFill>
                </a:uFill>
                <a:latin typeface="Arial"/>
              </a:rPr>
              <a:t>, leva 16 dias para completar um período translacional. </a:t>
            </a:r>
          </a:p>
        </p:txBody>
      </p:sp>
      <p:sp>
        <p:nvSpPr>
          <p:cNvPr id="1251" name="CustomShape 2"/>
          <p:cNvSpPr/>
          <p:nvPr/>
        </p:nvSpPr>
        <p:spPr>
          <a:xfrm>
            <a:off x="3886200" y="8251920"/>
            <a:ext cx="2971080" cy="434160"/>
          </a:xfrm>
          <a:prstGeom prst="rect">
            <a:avLst/>
          </a:prstGeom>
          <a:noFill/>
          <a:ln w="9360">
            <a:noFill/>
          </a:ln>
        </p:spPr>
        <p:style>
          <a:lnRef idx="0">
            <a:scrgbClr r="0" g="0" b="0"/>
          </a:lnRef>
          <a:fillRef idx="0">
            <a:scrgbClr r="0" g="0" b="0"/>
          </a:fillRef>
          <a:effectRef idx="0">
            <a:scrgbClr r="0" g="0" b="0"/>
          </a:effectRef>
          <a:fontRef idx="minor"/>
        </p:style>
        <p:txBody>
          <a:bodyPr lIns="19080" tIns="0" rIns="19080" bIns="0" anchor="b"/>
          <a:lstStyle/>
          <a:p>
            <a:pPr algn="r">
              <a:lnSpc>
                <a:spcPct val="100000"/>
              </a:lnSpc>
            </a:pPr>
            <a:fld id="{BDC9053C-8490-48BE-ADF7-C968768DA3DA}" type="slidenum">
              <a:rPr lang="pt-BR" sz="1000" b="0" i="1" strike="noStrike" spc="-1">
                <a:solidFill>
                  <a:srgbClr val="000000"/>
                </a:solidFill>
                <a:uFill>
                  <a:solidFill>
                    <a:srgbClr val="FFFFFF"/>
                  </a:solidFill>
                </a:uFill>
                <a:latin typeface="Arial"/>
                <a:ea typeface="+mn-ea"/>
              </a:rPr>
              <a:pPr algn="r">
                <a:lnSpc>
                  <a:spcPct val="100000"/>
                </a:lnSpc>
              </a:pPr>
              <a:t>10</a:t>
            </a:fld>
            <a:endParaRPr lang="pt-BR" sz="1800" b="0" strike="noStrike" spc="-1">
              <a:solidFill>
                <a:srgbClr val="000000"/>
              </a:solidFill>
              <a:uFill>
                <a:solidFill>
                  <a:srgbClr val="FFFFFF"/>
                </a:solidFill>
              </a:u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pic>
        <p:nvPicPr>
          <p:cNvPr id="34" name="Imagem 33"/>
          <p:cNvPicPr/>
          <p:nvPr/>
        </p:nvPicPr>
        <p:blipFill>
          <a:blip r:embed="rId2" cstate="print"/>
          <a:stretch/>
        </p:blipFill>
        <p:spPr>
          <a:xfrm>
            <a:off x="2079000" y="1604520"/>
            <a:ext cx="4984920" cy="3977280"/>
          </a:xfrm>
          <a:prstGeom prst="rect">
            <a:avLst/>
          </a:prstGeom>
          <a:ln>
            <a:noFill/>
          </a:ln>
        </p:spPr>
      </p:pic>
      <p:pic>
        <p:nvPicPr>
          <p:cNvPr id="35" name="Imagem 34"/>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pt-B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497D73F-2765-4B57-AE6B-A82B159AD942}" type="slidenum">
              <a:rPr lang="pt-BR"/>
              <a:pPr>
                <a:defRPr/>
              </a:pPr>
              <a:t>‹nº›</a:t>
            </a:fld>
            <a:endParaRPr lang="pt-B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41"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43"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44" name="PlaceHolder 3"/>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685800" y="609480"/>
            <a:ext cx="7771680" cy="5296320"/>
          </a:xfrm>
          <a:prstGeom prst="rect">
            <a:avLst/>
          </a:prstGeom>
        </p:spPr>
        <p:txBody>
          <a:bodyPr lIns="0" tIns="0" rIns="0" bIns="0" anchor="ctr"/>
          <a:lstStyle/>
          <a:p>
            <a:pPr algn="ctr"/>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48"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49" name="PlaceHolder 3"/>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0" name="PlaceHolder 4"/>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3"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4"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58" name="PlaceHolder 4"/>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60" name="PlaceHolder 2"/>
          <p:cNvSpPr>
            <a:spLocks noGrp="1"/>
          </p:cNvSpPr>
          <p:nvPr>
            <p:ph type="body"/>
          </p:nvPr>
        </p:nvSpPr>
        <p:spPr>
          <a:xfrm>
            <a:off x="457200" y="160452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1" name="PlaceHolder 3"/>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6" name="PlaceHolder 5"/>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68"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69" name="PlaceHolder 3"/>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pic>
        <p:nvPicPr>
          <p:cNvPr id="70" name="Imagem 69"/>
          <p:cNvPicPr/>
          <p:nvPr/>
        </p:nvPicPr>
        <p:blipFill>
          <a:blip r:embed="rId2" cstate="print"/>
          <a:stretch/>
        </p:blipFill>
        <p:spPr>
          <a:xfrm>
            <a:off x="2079000" y="1604520"/>
            <a:ext cx="4984920" cy="3977280"/>
          </a:xfrm>
          <a:prstGeom prst="rect">
            <a:avLst/>
          </a:prstGeom>
          <a:ln>
            <a:noFill/>
          </a:ln>
        </p:spPr>
      </p:pic>
      <p:pic>
        <p:nvPicPr>
          <p:cNvPr id="71" name="Imagem 70"/>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3"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14"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16"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18"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19" name="PlaceHolder 3"/>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0"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1" name="PlaceHolder 1"/>
          <p:cNvSpPr>
            <a:spLocks noGrp="1"/>
          </p:cNvSpPr>
          <p:nvPr>
            <p:ph type="subTitle"/>
          </p:nvPr>
        </p:nvSpPr>
        <p:spPr>
          <a:xfrm>
            <a:off x="685800" y="609480"/>
            <a:ext cx="7771680" cy="5296320"/>
          </a:xfrm>
          <a:prstGeom prst="rect">
            <a:avLst/>
          </a:prstGeom>
        </p:spPr>
        <p:txBody>
          <a:bodyPr lIns="0" tIns="0" rIns="0" bIns="0" anchor="ctr"/>
          <a:lstStyle/>
          <a:p>
            <a:pPr algn="ctr"/>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23"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24" name="PlaceHolder 3"/>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25" name="PlaceHolder 4"/>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27"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28"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29"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31"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32"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33" name="PlaceHolder 4"/>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35" name="PlaceHolder 2"/>
          <p:cNvSpPr>
            <a:spLocks noGrp="1"/>
          </p:cNvSpPr>
          <p:nvPr>
            <p:ph type="body"/>
          </p:nvPr>
        </p:nvSpPr>
        <p:spPr>
          <a:xfrm>
            <a:off x="457200" y="1604520"/>
            <a:ext cx="822924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36" name="PlaceHolder 3"/>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38"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39"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40"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41" name="PlaceHolder 5"/>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000000"/>
              </a:solidFill>
              <a:uFill>
                <a:solidFill>
                  <a:srgbClr val="FFFFFF"/>
                </a:solidFill>
              </a:uFill>
              <a:latin typeface="Arial"/>
            </a:endParaRPr>
          </a:p>
        </p:txBody>
      </p:sp>
      <p:sp>
        <p:nvSpPr>
          <p:cNvPr id="143" name="PlaceHolder 2"/>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sp>
        <p:nvSpPr>
          <p:cNvPr id="144" name="PlaceHolder 3"/>
          <p:cNvSpPr>
            <a:spLocks noGrp="1"/>
          </p:cNvSpPr>
          <p:nvPr>
            <p:ph type="body"/>
          </p:nvPr>
        </p:nvSpPr>
        <p:spPr>
          <a:xfrm>
            <a:off x="457200" y="1604520"/>
            <a:ext cx="8229240" cy="3977280"/>
          </a:xfrm>
          <a:prstGeom prst="rect">
            <a:avLst/>
          </a:prstGeom>
        </p:spPr>
        <p:txBody>
          <a:bodyPr lIns="0" tIns="0" rIns="0" bIns="0"/>
          <a:lstStyle/>
          <a:p>
            <a:endParaRPr lang="pt-BR" sz="3200" b="0" strike="noStrike" spc="-1">
              <a:solidFill>
                <a:srgbClr val="000000"/>
              </a:solidFill>
              <a:uFill>
                <a:solidFill>
                  <a:srgbClr val="FFFFFF"/>
                </a:solidFill>
              </a:uFill>
              <a:latin typeface="Arial"/>
            </a:endParaRPr>
          </a:p>
        </p:txBody>
      </p:sp>
      <p:pic>
        <p:nvPicPr>
          <p:cNvPr id="145" name="Imagem 144"/>
          <p:cNvPicPr/>
          <p:nvPr/>
        </p:nvPicPr>
        <p:blipFill>
          <a:blip r:embed="rId2" cstate="print"/>
          <a:stretch/>
        </p:blipFill>
        <p:spPr>
          <a:xfrm>
            <a:off x="2079000" y="1604520"/>
            <a:ext cx="4984920" cy="3977280"/>
          </a:xfrm>
          <a:prstGeom prst="rect">
            <a:avLst/>
          </a:prstGeom>
          <a:ln>
            <a:noFill/>
          </a:ln>
        </p:spPr>
      </p:pic>
      <p:pic>
        <p:nvPicPr>
          <p:cNvPr id="146" name="Imagem 145"/>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7D73F-2765-4B57-AE6B-A82B159AD94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72779565"/>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0C0FF-BF03-478F-9249-8968140DE151}"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98247790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493BF-6E20-4A31-A7BF-B45AB4DCEE33}"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8657772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A6B816-6C78-488E-AE2C-6B418D54D2FD}"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84759681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0F9819-4C2D-4B67-995C-4B1CCD5A3CA0}"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402223807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EA3358-D533-4DE3-BB7E-0C918E9F7417}"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707648952"/>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A989A7-BFA8-41F9-B30C-7A2DEB9A4CDD}"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04809144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E15EF1-8C41-43D4-99BF-3F551ED9A706}"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55630486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0AA29B-EE7E-4422-9787-20B6E8AD7A78}"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161537399"/>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7714B-24FB-422F-BF07-D98BD475C506}"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58684066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011FF-2C1D-4EA9-BEC1-9AD83273BD18}"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86772306"/>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7D73F-2765-4B57-AE6B-A82B159AD94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17957941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0C0FF-BF03-478F-9249-8968140DE151}"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311741692"/>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493BF-6E20-4A31-A7BF-B45AB4DCEE33}"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47417996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A6B816-6C78-488E-AE2C-6B418D54D2FD}"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401615306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0F9819-4C2D-4B67-995C-4B1CCD5A3CA0}"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70525603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EA3358-D533-4DE3-BB7E-0C918E9F7417}"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402934567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A989A7-BFA8-41F9-B30C-7A2DEB9A4CDD}"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88134379"/>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E15EF1-8C41-43D4-99BF-3F551ED9A706}"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708768730"/>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0AA29B-EE7E-4422-9787-20B6E8AD7A78}"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606313402"/>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7714B-24FB-422F-BF07-D98BD475C506}"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90081504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011FF-2C1D-4EA9-BEC1-9AD83273BD18}"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64296605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609480"/>
            <a:ext cx="7771680" cy="5296320"/>
          </a:xfrm>
          <a:prstGeom prst="rect">
            <a:avLst/>
          </a:prstGeom>
        </p:spPr>
        <p:txBody>
          <a:bodyPr lIns="0" tIns="0" rIns="0" bIns="0" anchor="ctr"/>
          <a:lstStyle/>
          <a:p>
            <a:pPr algn="ctr"/>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97D73F-2765-4B57-AE6B-A82B159AD942}"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46610439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0C0FF-BF03-478F-9249-8968140DE151}"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292097572"/>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493BF-6E20-4A31-A7BF-B45AB4DCEE33}"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2306059387"/>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A6B816-6C78-488E-AE2C-6B418D54D2FD}"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83355889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0F9819-4C2D-4B67-995C-4B1CCD5A3CA0}"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729663263"/>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EA3358-D533-4DE3-BB7E-0C918E9F7417}"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389966685"/>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A989A7-BFA8-41F9-B30C-7A2DEB9A4CDD}"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878966997"/>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E15EF1-8C41-43D4-99BF-3F551ED9A706}"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388365428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0AA29B-EE7E-4422-9787-20B6E8AD7A78}"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835734063"/>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7714B-24FB-422F-BF07-D98BD475C506}"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189528395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011FF-2C1D-4EA9-BEC1-9AD83273BD18}" type="slidenum">
              <a:rPr lang="pt-BR">
                <a:solidFill>
                  <a:srgbClr val="000000"/>
                </a:solidFill>
              </a:rPr>
              <a:pPr>
                <a:defRPr/>
              </a:pPr>
              <a:t>‹nº›</a:t>
            </a:fld>
            <a:endParaRPr lang="pt-BR">
              <a:solidFill>
                <a:srgbClr val="000000"/>
              </a:solidFill>
            </a:endParaRPr>
          </a:p>
        </p:txBody>
      </p:sp>
    </p:spTree>
    <p:extLst>
      <p:ext uri="{BB962C8B-B14F-4D97-AF65-F5344CB8AC3E}">
        <p14:creationId xmlns:p14="http://schemas.microsoft.com/office/powerpoint/2010/main" val="53287386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lang="pt-BR" sz="3200" b="0" strike="noStrike" spc="-1">
              <a:solidFill>
                <a:srgbClr val="FFFFFF"/>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FFFFFF"/>
              </a:buClr>
              <a:buSzPct val="45000"/>
              <a:buFont typeface="Wingdings" charset="2"/>
              <a:buChar char=""/>
            </a:pPr>
            <a:r>
              <a:rPr lang="pt-BR" sz="3200" b="0" strike="noStrike" spc="-1">
                <a:solidFill>
                  <a:srgbClr val="FFFFFF"/>
                </a:solidFill>
                <a:uFill>
                  <a:solidFill>
                    <a:srgbClr val="FFFFFF"/>
                  </a:solidFill>
                </a:uFill>
                <a:latin typeface="Arial"/>
              </a:rPr>
              <a:t>Clique para editar o formato do texto da estrutura de tópicos</a:t>
            </a:r>
          </a:p>
          <a:p>
            <a:pPr marL="864000" lvl="1" indent="-324000">
              <a:buClr>
                <a:srgbClr val="FFFFFF"/>
              </a:buClr>
              <a:buSzPct val="75000"/>
              <a:buFont typeface="Symbol" charset="2"/>
              <a:buChar char=""/>
            </a:pPr>
            <a:r>
              <a:rPr lang="pt-BR" sz="2800" b="0" strike="noStrike" spc="-1">
                <a:solidFill>
                  <a:srgbClr val="FFFFFF"/>
                </a:solidFill>
                <a:uFill>
                  <a:solidFill>
                    <a:srgbClr val="FFFFFF"/>
                  </a:solidFill>
                </a:uFill>
                <a:latin typeface="Arial"/>
              </a:rPr>
              <a:t>2.º nível da estrutura de tópicos</a:t>
            </a:r>
          </a:p>
          <a:p>
            <a:pPr marL="1296000" lvl="2" indent="-288000">
              <a:buClr>
                <a:srgbClr val="FFFFFF"/>
              </a:buClr>
              <a:buSzPct val="45000"/>
              <a:buFont typeface="Wingdings" charset="2"/>
              <a:buChar char=""/>
            </a:pPr>
            <a:r>
              <a:rPr lang="pt-BR" sz="2400" b="0" strike="noStrike" spc="-1">
                <a:solidFill>
                  <a:srgbClr val="FFFFFF"/>
                </a:solidFill>
                <a:uFill>
                  <a:solidFill>
                    <a:srgbClr val="FFFFFF"/>
                  </a:solidFill>
                </a:uFill>
                <a:latin typeface="Arial"/>
              </a:rPr>
              <a:t>3.º nível da estrutura de tópicos</a:t>
            </a:r>
          </a:p>
          <a:p>
            <a:pPr marL="1728000" lvl="3" indent="-216000">
              <a:buClr>
                <a:srgbClr val="FFFFFF"/>
              </a:buClr>
              <a:buSzPct val="75000"/>
              <a:buFont typeface="Symbol" charset="2"/>
              <a:buChar char=""/>
            </a:pPr>
            <a:r>
              <a:rPr lang="pt-BR" sz="2000" b="0" strike="noStrike" spc="-1">
                <a:solidFill>
                  <a:srgbClr val="FFFFFF"/>
                </a:solidFill>
                <a:uFill>
                  <a:solidFill>
                    <a:srgbClr val="FFFFFF"/>
                  </a:solidFill>
                </a:uFill>
                <a:latin typeface="Arial"/>
              </a:rPr>
              <a:t>4.º nível da estrutura de tópicos</a:t>
            </a:r>
          </a:p>
          <a:p>
            <a:pPr marL="2160000" lvl="4"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5.º nível da estrutura de tópicos</a:t>
            </a:r>
          </a:p>
          <a:p>
            <a:pPr marL="2592000" lvl="5"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6.º nível da estrutura de tópicos</a:t>
            </a:r>
          </a:p>
          <a:p>
            <a:pPr marL="3024000" lvl="6"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38" r:id="rId13"/>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685800" y="609480"/>
            <a:ext cx="7771680" cy="1142280"/>
          </a:xfrm>
          <a:prstGeom prst="rect">
            <a:avLst/>
          </a:prstGeom>
        </p:spPr>
        <p:txBody>
          <a:bodyPr lIns="0" tIns="0" rIns="0" bIns="0" anchor="ctr"/>
          <a:lstStyle/>
          <a:p>
            <a:pPr algn="ctr"/>
            <a:endParaRPr lang="pt-BR" sz="4400" b="0" strike="noStrike" spc="-1">
              <a:solidFill>
                <a:srgbClr val="FFFFFF"/>
              </a:solidFill>
              <a:uFill>
                <a:solidFill>
                  <a:srgbClr val="FFFFFF"/>
                </a:solidFill>
              </a:uFill>
              <a:latin typeface="Arial"/>
            </a:endParaRP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FFFFFF"/>
              </a:buClr>
              <a:buSzPct val="45000"/>
              <a:buFont typeface="Wingdings" charset="2"/>
              <a:buChar char=""/>
            </a:pPr>
            <a:r>
              <a:rPr lang="pt-BR" sz="3200" b="0" strike="noStrike" spc="-1">
                <a:solidFill>
                  <a:srgbClr val="FFFFFF"/>
                </a:solidFill>
                <a:uFill>
                  <a:solidFill>
                    <a:srgbClr val="FFFFFF"/>
                  </a:solidFill>
                </a:uFill>
                <a:latin typeface="Arial"/>
              </a:rPr>
              <a:t>Clique para editar o formato do texto da estrutura de tópicos</a:t>
            </a:r>
          </a:p>
          <a:p>
            <a:pPr marL="864000" lvl="1" indent="-324000">
              <a:buClr>
                <a:srgbClr val="FFFFFF"/>
              </a:buClr>
              <a:buSzPct val="75000"/>
              <a:buFont typeface="Symbol" charset="2"/>
              <a:buChar char=""/>
            </a:pPr>
            <a:r>
              <a:rPr lang="pt-BR" sz="2800" b="0" strike="noStrike" spc="-1">
                <a:solidFill>
                  <a:srgbClr val="FFFFFF"/>
                </a:solidFill>
                <a:uFill>
                  <a:solidFill>
                    <a:srgbClr val="FFFFFF"/>
                  </a:solidFill>
                </a:uFill>
                <a:latin typeface="Arial"/>
              </a:rPr>
              <a:t>2.º nível da estrutura de tópicos</a:t>
            </a:r>
          </a:p>
          <a:p>
            <a:pPr marL="1296000" lvl="2" indent="-288000">
              <a:buClr>
                <a:srgbClr val="FFFFFF"/>
              </a:buClr>
              <a:buSzPct val="45000"/>
              <a:buFont typeface="Wingdings" charset="2"/>
              <a:buChar char=""/>
            </a:pPr>
            <a:r>
              <a:rPr lang="pt-BR" sz="2400" b="0" strike="noStrike" spc="-1">
                <a:solidFill>
                  <a:srgbClr val="FFFFFF"/>
                </a:solidFill>
                <a:uFill>
                  <a:solidFill>
                    <a:srgbClr val="FFFFFF"/>
                  </a:solidFill>
                </a:uFill>
                <a:latin typeface="Arial"/>
              </a:rPr>
              <a:t>3.º nível da estrutura de tópicos</a:t>
            </a:r>
          </a:p>
          <a:p>
            <a:pPr marL="1728000" lvl="3" indent="-216000">
              <a:buClr>
                <a:srgbClr val="FFFFFF"/>
              </a:buClr>
              <a:buSzPct val="75000"/>
              <a:buFont typeface="Symbol" charset="2"/>
              <a:buChar char=""/>
            </a:pPr>
            <a:r>
              <a:rPr lang="pt-BR" sz="2000" b="0" strike="noStrike" spc="-1">
                <a:solidFill>
                  <a:srgbClr val="FFFFFF"/>
                </a:solidFill>
                <a:uFill>
                  <a:solidFill>
                    <a:srgbClr val="FFFFFF"/>
                  </a:solidFill>
                </a:uFill>
                <a:latin typeface="Arial"/>
              </a:rPr>
              <a:t>4.º nível da estrutura de tópicos</a:t>
            </a:r>
          </a:p>
          <a:p>
            <a:pPr marL="2160000" lvl="4"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5.º nível da estrutura de tópicos</a:t>
            </a:r>
          </a:p>
          <a:p>
            <a:pPr marL="2592000" lvl="5"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6.º nível da estrutura de tópicos</a:t>
            </a:r>
          </a:p>
          <a:p>
            <a:pPr marL="3024000" lvl="6" indent="-216000">
              <a:buClr>
                <a:srgbClr val="FFFFFF"/>
              </a:buClr>
              <a:buSzPct val="45000"/>
              <a:buFont typeface="Wingdings" charset="2"/>
              <a:buChar char=""/>
            </a:pPr>
            <a:r>
              <a:rPr lang="pt-BR" sz="2000" b="0" strike="noStrike" spc="-1">
                <a:solidFill>
                  <a:srgbClr val="FFFFFF"/>
                </a:solidFill>
                <a:uFill>
                  <a:solidFill>
                    <a:srgbClr val="FFFFFF"/>
                  </a:solidFill>
                </a:u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685800" y="609480"/>
            <a:ext cx="7772040" cy="1142640"/>
          </a:xfrm>
          <a:prstGeom prst="rect">
            <a:avLst/>
          </a:prstGeom>
        </p:spPr>
        <p:txBody>
          <a:bodyPr lIns="92160" tIns="46080" rIns="92160" bIns="46080" anchor="ctr"/>
          <a:lstStyle/>
          <a:p>
            <a:pPr algn="ctr">
              <a:lnSpc>
                <a:spcPct val="100000"/>
              </a:lnSpc>
            </a:pPr>
            <a:r>
              <a:rPr lang="pt-BR" sz="4400" b="1" strike="noStrike" spc="-1">
                <a:solidFill>
                  <a:srgbClr val="000000"/>
                </a:solidFill>
                <a:uFill>
                  <a:solidFill>
                    <a:srgbClr val="FFFFFF"/>
                  </a:solidFill>
                </a:uFill>
                <a:latin typeface="Arial"/>
              </a:rPr>
              <a:t>Clique para editar o estilo do título mestre</a:t>
            </a:r>
            <a:endParaRPr lang="pt-BR" sz="1600" b="0" strike="noStrike" spc="-1">
              <a:solidFill>
                <a:srgbClr val="FF0066"/>
              </a:solidFill>
              <a:uFill>
                <a:solidFill>
                  <a:srgbClr val="FFFFFF"/>
                </a:solidFill>
              </a:uFill>
              <a:latin typeface="Arial"/>
            </a:endParaRPr>
          </a:p>
        </p:txBody>
      </p:sp>
      <p:sp>
        <p:nvSpPr>
          <p:cNvPr id="109" name="PlaceHolder 2"/>
          <p:cNvSpPr>
            <a:spLocks noGrp="1"/>
          </p:cNvSpPr>
          <p:nvPr>
            <p:ph type="dt"/>
          </p:nvPr>
        </p:nvSpPr>
        <p:spPr>
          <a:xfrm>
            <a:off x="685800" y="6248520"/>
            <a:ext cx="1904760" cy="456840"/>
          </a:xfrm>
          <a:prstGeom prst="rect">
            <a:avLst/>
          </a:prstGeom>
        </p:spPr>
        <p:txBody>
          <a:bodyPr lIns="92160" tIns="46080" rIns="92160" bIns="46080" anchor="ctr"/>
          <a:lstStyle/>
          <a:p>
            <a:endParaRPr lang="pt-BR" sz="2400" b="0" strike="noStrike" spc="-1">
              <a:solidFill>
                <a:srgbClr val="000000"/>
              </a:solidFill>
              <a:uFill>
                <a:solidFill>
                  <a:srgbClr val="FFFFFF"/>
                </a:solidFill>
              </a:uFill>
              <a:latin typeface="Times New Roman"/>
            </a:endParaRPr>
          </a:p>
        </p:txBody>
      </p:sp>
      <p:sp>
        <p:nvSpPr>
          <p:cNvPr id="110" name="PlaceHolder 3"/>
          <p:cNvSpPr>
            <a:spLocks noGrp="1"/>
          </p:cNvSpPr>
          <p:nvPr>
            <p:ph type="ftr"/>
          </p:nvPr>
        </p:nvSpPr>
        <p:spPr>
          <a:xfrm>
            <a:off x="3124080" y="6248520"/>
            <a:ext cx="2895120" cy="456840"/>
          </a:xfrm>
          <a:prstGeom prst="rect">
            <a:avLst/>
          </a:prstGeom>
        </p:spPr>
        <p:txBody>
          <a:bodyPr lIns="92160" tIns="46080" rIns="92160" bIns="46080" anchor="ctr"/>
          <a:lstStyle/>
          <a:p>
            <a:endParaRPr lang="pt-BR" sz="2400" b="0" strike="noStrike" spc="-1">
              <a:solidFill>
                <a:srgbClr val="000000"/>
              </a:solidFill>
              <a:uFill>
                <a:solidFill>
                  <a:srgbClr val="FFFFFF"/>
                </a:solidFill>
              </a:uFill>
              <a:latin typeface="Times New Roman"/>
            </a:endParaRPr>
          </a:p>
        </p:txBody>
      </p:sp>
      <p:sp>
        <p:nvSpPr>
          <p:cNvPr id="111" name="PlaceHolder 4"/>
          <p:cNvSpPr>
            <a:spLocks noGrp="1"/>
          </p:cNvSpPr>
          <p:nvPr>
            <p:ph type="sldNum"/>
          </p:nvPr>
        </p:nvSpPr>
        <p:spPr>
          <a:xfrm>
            <a:off x="6553080" y="6248520"/>
            <a:ext cx="1904760" cy="456840"/>
          </a:xfrm>
          <a:prstGeom prst="rect">
            <a:avLst/>
          </a:prstGeom>
        </p:spPr>
        <p:txBody>
          <a:bodyPr lIns="92160" tIns="46080" rIns="92160" bIns="46080" anchor="ctr"/>
          <a:lstStyle/>
          <a:p>
            <a:pPr algn="r">
              <a:lnSpc>
                <a:spcPct val="100000"/>
              </a:lnSpc>
            </a:pPr>
            <a:fld id="{7D790B3B-C263-4BA9-A4C4-EDF8EAF40056}" type="slidenum">
              <a:rPr lang="pt-BR" sz="1400" b="0" strike="noStrike" spc="-1">
                <a:solidFill>
                  <a:srgbClr val="000000"/>
                </a:solidFill>
                <a:uFill>
                  <a:solidFill>
                    <a:srgbClr val="FFFFFF"/>
                  </a:solidFill>
                </a:uFill>
                <a:latin typeface="Arial"/>
              </a:rPr>
              <a:pPr algn="r">
                <a:lnSpc>
                  <a:spcPct val="100000"/>
                </a:lnSpc>
              </a:pPr>
              <a:t>‹nº›</a:t>
            </a:fld>
            <a:endParaRPr lang="pt-BR" sz="1400" b="0" strike="noStrike" spc="-1">
              <a:solidFill>
                <a:srgbClr val="000000"/>
              </a:solidFill>
              <a:uFill>
                <a:solidFill>
                  <a:srgbClr val="FFFFFF"/>
                </a:solidFill>
              </a:uFill>
              <a:latin typeface="Times New Roman"/>
            </a:endParaRPr>
          </a:p>
        </p:txBody>
      </p:sp>
      <p:sp>
        <p:nvSpPr>
          <p:cNvPr id="112"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pt-BR" sz="3200" b="1" strike="noStrike" spc="-1">
                <a:solidFill>
                  <a:srgbClr val="000000"/>
                </a:solidFill>
                <a:uFill>
                  <a:solidFill>
                    <a:srgbClr val="FFFFFF"/>
                  </a:solidFill>
                </a:uFill>
                <a:latin typeface="Arial"/>
              </a:rPr>
              <a:t>Clique para editar o formato do texto da estrutura de tópicos</a:t>
            </a:r>
          </a:p>
          <a:p>
            <a:pPr marL="864000" lvl="1" indent="-324000">
              <a:buClr>
                <a:srgbClr val="000000"/>
              </a:buClr>
              <a:buSzPct val="75000"/>
              <a:buFont typeface="Symbol" charset="2"/>
              <a:buChar char=""/>
            </a:pPr>
            <a:r>
              <a:rPr lang="pt-BR" sz="2400" b="1" strike="noStrike" spc="-1">
                <a:solidFill>
                  <a:srgbClr val="000000"/>
                </a:solidFill>
                <a:uFill>
                  <a:solidFill>
                    <a:srgbClr val="FFFFFF"/>
                  </a:solidFill>
                </a:uFill>
                <a:latin typeface="Arial"/>
              </a:rPr>
              <a:t>2.º nível da estrutura de tópicos</a:t>
            </a:r>
          </a:p>
          <a:p>
            <a:pPr marL="1296000" lvl="2" indent="-288000">
              <a:buClr>
                <a:srgbClr val="000000"/>
              </a:buClr>
              <a:buSzPct val="45000"/>
              <a:buFont typeface="Wingdings" charset="2"/>
              <a:buChar char=""/>
            </a:pPr>
            <a:r>
              <a:rPr lang="pt-BR" sz="2000" b="1" strike="noStrike" spc="-1">
                <a:solidFill>
                  <a:srgbClr val="000000"/>
                </a:solidFill>
                <a:uFill>
                  <a:solidFill>
                    <a:srgbClr val="FFFFFF"/>
                  </a:solidFill>
                </a:uFill>
                <a:latin typeface="Arial"/>
              </a:rPr>
              <a:t>3.º nível da estrutura de tópicos</a:t>
            </a:r>
          </a:p>
          <a:p>
            <a:pPr marL="1728000" lvl="3" indent="-216000">
              <a:buClr>
                <a:srgbClr val="000000"/>
              </a:buClr>
              <a:buSzPct val="75000"/>
              <a:buFont typeface="Symbol" charset="2"/>
              <a:buChar char=""/>
            </a:pPr>
            <a:r>
              <a:rPr lang="pt-BR" sz="2000" b="1" strike="noStrike" spc="-1">
                <a:solidFill>
                  <a:srgbClr val="000000"/>
                </a:solidFill>
                <a:uFill>
                  <a:solidFill>
                    <a:srgbClr val="FFFFFF"/>
                  </a:solidFill>
                </a:uFill>
                <a:latin typeface="Arial"/>
              </a:rPr>
              <a:t>4.º nível da estrutura de tópicos</a:t>
            </a:r>
          </a:p>
          <a:p>
            <a:pPr marL="2160000" lvl="4" indent="-216000">
              <a:buClr>
                <a:srgbClr val="000000"/>
              </a:buClr>
              <a:buSzPct val="45000"/>
              <a:buFont typeface="Wingdings" charset="2"/>
              <a:buChar char=""/>
            </a:pPr>
            <a:r>
              <a:rPr lang="pt-BR" sz="2000" b="1" strike="noStrike" spc="-1">
                <a:solidFill>
                  <a:srgbClr val="000000"/>
                </a:solidFill>
                <a:uFill>
                  <a:solidFill>
                    <a:srgbClr val="FFFFFF"/>
                  </a:solidFill>
                </a:uFill>
                <a:latin typeface="Arial"/>
              </a:rPr>
              <a:t>5.º nível da estrutura de tópicos</a:t>
            </a:r>
          </a:p>
          <a:p>
            <a:pPr marL="2592000" lvl="5" indent="-216000">
              <a:buClr>
                <a:srgbClr val="000000"/>
              </a:buClr>
              <a:buSzPct val="45000"/>
              <a:buFont typeface="Wingdings" charset="2"/>
              <a:buChar char=""/>
            </a:pPr>
            <a:r>
              <a:rPr lang="pt-BR" sz="2000" b="1" strike="noStrike" spc="-1">
                <a:solidFill>
                  <a:srgbClr val="000000"/>
                </a:solidFill>
                <a:uFill>
                  <a:solidFill>
                    <a:srgbClr val="FFFFFF"/>
                  </a:solidFill>
                </a:uFill>
                <a:latin typeface="Arial"/>
              </a:rPr>
              <a:t>6.º nível da estrutura de tópicos</a:t>
            </a:r>
          </a:p>
          <a:p>
            <a:pPr marL="3024000" lvl="6" indent="-216000">
              <a:buClr>
                <a:srgbClr val="000000"/>
              </a:buClr>
              <a:buSzPct val="45000"/>
              <a:buFont typeface="Wingdings" charset="2"/>
              <a:buChar char=""/>
            </a:pPr>
            <a:r>
              <a:rPr lang="pt-BR" sz="2000" b="1" strike="noStrike" spc="-1">
                <a:solidFill>
                  <a:srgbClr val="000000"/>
                </a:solidFill>
                <a:uFill>
                  <a:solidFill>
                    <a:srgbClr val="FFFFFF"/>
                  </a:solidFill>
                </a:u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lgn="ctr"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eaLnBrk="0" fontAlgn="base" hangingPunct="0">
              <a:spcBef>
                <a:spcPct val="0"/>
              </a:spcBef>
              <a:spcAft>
                <a:spcPct val="0"/>
              </a:spcAft>
              <a:defRPr/>
            </a:pPr>
            <a:fld id="{F06ACD8F-111F-433C-9055-4389A16978C8}" type="slidenum">
              <a:rPr lang="pt-BR">
                <a:solidFill>
                  <a:srgbClr val="000000"/>
                </a:solidFill>
              </a:rPr>
              <a:pPr eaLnBrk="0" fontAlgn="base" hangingPunct="0">
                <a:spcBef>
                  <a:spcPct val="0"/>
                </a:spcBef>
                <a:spcAft>
                  <a:spcPct val="0"/>
                </a:spcAft>
                <a:defRPr/>
              </a:pPr>
              <a:t>‹nº›</a:t>
            </a:fld>
            <a:endParaRPr lang="pt-BR">
              <a:solidFill>
                <a:srgbClr val="000000"/>
              </a:solidFill>
            </a:endParaRPr>
          </a:p>
        </p:txBody>
      </p:sp>
    </p:spTree>
    <p:extLst>
      <p:ext uri="{BB962C8B-B14F-4D97-AF65-F5344CB8AC3E}">
        <p14:creationId xmlns:p14="http://schemas.microsoft.com/office/powerpoint/2010/main" val="15942074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lgn="ctr"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eaLnBrk="0" fontAlgn="base" hangingPunct="0">
              <a:spcBef>
                <a:spcPct val="0"/>
              </a:spcBef>
              <a:spcAft>
                <a:spcPct val="0"/>
              </a:spcAft>
              <a:defRPr/>
            </a:pPr>
            <a:fld id="{F06ACD8F-111F-433C-9055-4389A16978C8}" type="slidenum">
              <a:rPr lang="pt-BR">
                <a:solidFill>
                  <a:srgbClr val="000000"/>
                </a:solidFill>
              </a:rPr>
              <a:pPr eaLnBrk="0" fontAlgn="base" hangingPunct="0">
                <a:spcBef>
                  <a:spcPct val="0"/>
                </a:spcBef>
                <a:spcAft>
                  <a:spcPct val="0"/>
                </a:spcAft>
                <a:defRPr/>
              </a:pPr>
              <a:t>‹nº›</a:t>
            </a:fld>
            <a:endParaRPr lang="pt-BR">
              <a:solidFill>
                <a:srgbClr val="000000"/>
              </a:solidFill>
            </a:endParaRPr>
          </a:p>
        </p:txBody>
      </p:sp>
    </p:spTree>
    <p:extLst>
      <p:ext uri="{BB962C8B-B14F-4D97-AF65-F5344CB8AC3E}">
        <p14:creationId xmlns:p14="http://schemas.microsoft.com/office/powerpoint/2010/main" val="16498441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lgn="ctr"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eaLnBrk="0" fontAlgn="base" hangingPunct="0">
              <a:spcBef>
                <a:spcPct val="0"/>
              </a:spcBef>
              <a:spcAft>
                <a:spcPct val="0"/>
              </a:spcAft>
              <a:defRPr/>
            </a:pPr>
            <a:fld id="{F06ACD8F-111F-433C-9055-4389A16978C8}" type="slidenum">
              <a:rPr lang="pt-BR">
                <a:solidFill>
                  <a:srgbClr val="000000"/>
                </a:solidFill>
              </a:rPr>
              <a:pPr eaLnBrk="0" fontAlgn="base" hangingPunct="0">
                <a:spcBef>
                  <a:spcPct val="0"/>
                </a:spcBef>
                <a:spcAft>
                  <a:spcPct val="0"/>
                </a:spcAft>
                <a:defRPr/>
              </a:pPr>
              <a:t>‹nº›</a:t>
            </a:fld>
            <a:endParaRPr lang="pt-BR">
              <a:solidFill>
                <a:srgbClr val="000000"/>
              </a:solidFill>
            </a:endParaRPr>
          </a:p>
        </p:txBody>
      </p:sp>
    </p:spTree>
    <p:extLst>
      <p:ext uri="{BB962C8B-B14F-4D97-AF65-F5344CB8AC3E}">
        <p14:creationId xmlns:p14="http://schemas.microsoft.com/office/powerpoint/2010/main" val="399074899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4.gif"/></Relationships>
</file>

<file path=ppt/slides/_rels/slide2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cometa-NatGeo.wmv"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4.gif"/></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AMBITION%20-%20The%20Film%20(legendado%20PT-BR).mp4"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ustomShape 2"/>
          <p:cNvSpPr/>
          <p:nvPr/>
        </p:nvSpPr>
        <p:spPr>
          <a:xfrm>
            <a:off x="4538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154" name="CustomShape 3"/>
          <p:cNvSpPr/>
          <p:nvPr/>
        </p:nvSpPr>
        <p:spPr>
          <a:xfrm>
            <a:off x="4538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155" name="CustomShape 4"/>
          <p:cNvSpPr/>
          <p:nvPr/>
        </p:nvSpPr>
        <p:spPr>
          <a:xfrm>
            <a:off x="4538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159" name="CustomShape 6"/>
          <p:cNvSpPr/>
          <p:nvPr/>
        </p:nvSpPr>
        <p:spPr>
          <a:xfrm>
            <a:off x="583380" y="2688756"/>
            <a:ext cx="8214480" cy="1751760"/>
          </a:xfrm>
          <a:prstGeom prst="rect">
            <a:avLst/>
          </a:prstGeom>
          <a:noFill/>
          <a:ln w="9360">
            <a:noFill/>
          </a:ln>
        </p:spPr>
        <p:style>
          <a:lnRef idx="0">
            <a:scrgbClr r="0" g="0" b="0"/>
          </a:lnRef>
          <a:fillRef idx="0">
            <a:scrgbClr r="0" g="0" b="0"/>
          </a:fillRef>
          <a:effectRef idx="0">
            <a:scrgbClr r="0" g="0" b="0"/>
          </a:effectRef>
          <a:fontRef idx="minor"/>
        </p:style>
        <p:txBody>
          <a:bodyPr lIns="92160" tIns="46080" rIns="92160" bIns="46080"/>
          <a:lstStyle/>
          <a:p>
            <a:pPr algn="ctr">
              <a:lnSpc>
                <a:spcPct val="100000"/>
              </a:lnSpc>
            </a:pPr>
            <a:r>
              <a:rPr lang="pt-BR" sz="4400" b="1" strike="noStrike" spc="-1" dirty="0" smtClean="0">
                <a:solidFill>
                  <a:srgbClr val="FFC000"/>
                </a:solidFill>
                <a:uFill>
                  <a:solidFill>
                    <a:srgbClr val="FFFFFF"/>
                  </a:solidFill>
                </a:uFill>
                <a:latin typeface="Century Gothic"/>
                <a:ea typeface="DejaVu Sans"/>
              </a:rPr>
              <a:t>Planetas anões e </a:t>
            </a:r>
          </a:p>
          <a:p>
            <a:pPr algn="ctr">
              <a:lnSpc>
                <a:spcPct val="100000"/>
              </a:lnSpc>
            </a:pPr>
            <a:r>
              <a:rPr lang="pt-BR" sz="4400" b="1" strike="noStrike" spc="-1" dirty="0" smtClean="0">
                <a:solidFill>
                  <a:srgbClr val="FFC000"/>
                </a:solidFill>
                <a:uFill>
                  <a:solidFill>
                    <a:srgbClr val="FFFFFF"/>
                  </a:solidFill>
                </a:uFill>
                <a:latin typeface="Century Gothic"/>
                <a:ea typeface="DejaVu Sans"/>
              </a:rPr>
              <a:t>corpos </a:t>
            </a:r>
            <a:r>
              <a:rPr lang="pt-BR" sz="4400" b="1" strike="noStrike" spc="-1" dirty="0">
                <a:solidFill>
                  <a:srgbClr val="FFC000"/>
                </a:solidFill>
                <a:uFill>
                  <a:solidFill>
                    <a:srgbClr val="FFFFFF"/>
                  </a:solidFill>
                </a:uFill>
                <a:latin typeface="Century Gothic"/>
                <a:ea typeface="DejaVu Sans"/>
              </a:rPr>
              <a:t>menores</a:t>
            </a:r>
            <a:endParaRPr lang="pt-BR" sz="1800" b="0" strike="noStrike" spc="-1" dirty="0">
              <a:solidFill>
                <a:srgbClr val="FFFFFF"/>
              </a:solidFill>
              <a:uFill>
                <a:solidFill>
                  <a:srgbClr val="FFFFFF"/>
                </a:solidFill>
              </a:uFill>
              <a:latin typeface="Arial"/>
            </a:endParaRPr>
          </a:p>
        </p:txBody>
      </p:sp>
      <p:sp>
        <p:nvSpPr>
          <p:cNvPr id="160" name="CustomShape 7"/>
          <p:cNvSpPr/>
          <p:nvPr/>
        </p:nvSpPr>
        <p:spPr>
          <a:xfrm>
            <a:off x="5652000" y="5212440"/>
            <a:ext cx="345564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2000" b="1" strike="noStrike" spc="-1">
                <a:solidFill>
                  <a:srgbClr val="FFC000"/>
                </a:solidFill>
                <a:uFill>
                  <a:solidFill>
                    <a:srgbClr val="FFFFFF"/>
                  </a:solidFill>
                </a:uFill>
                <a:latin typeface="Century Gothic"/>
                <a:ea typeface="DejaVu Sans"/>
              </a:rPr>
              <a:t>André Luiz da Silva</a:t>
            </a:r>
            <a:endParaRPr lang="pt-BR" sz="1800" b="0" strike="noStrike" spc="-1">
              <a:solidFill>
                <a:srgbClr val="FFFFFF"/>
              </a:solidFill>
              <a:uFill>
                <a:solidFill>
                  <a:srgbClr val="FFFFFF"/>
                </a:solidFill>
              </a:uFill>
              <a:latin typeface="Arial"/>
            </a:endParaRPr>
          </a:p>
          <a:p>
            <a:pPr>
              <a:lnSpc>
                <a:spcPct val="100000"/>
              </a:lnSpc>
            </a:pPr>
            <a:r>
              <a:rPr lang="pt-BR" sz="1400" b="1" strike="noStrike" spc="-1">
                <a:solidFill>
                  <a:srgbClr val="FFC000"/>
                </a:solidFill>
                <a:uFill>
                  <a:solidFill>
                    <a:srgbClr val="FFFFFF"/>
                  </a:solidFill>
                </a:uFill>
                <a:latin typeface="Century Gothic"/>
                <a:ea typeface="DejaVu Sans"/>
              </a:rPr>
              <a:t>Observatório  Dietrich Schiel</a:t>
            </a:r>
            <a:endParaRPr lang="pt-BR" sz="1800" b="0" strike="noStrike" spc="-1">
              <a:solidFill>
                <a:srgbClr val="FFFFFF"/>
              </a:solidFill>
              <a:uFill>
                <a:solidFill>
                  <a:srgbClr val="FFFFFF"/>
                </a:solidFill>
              </a:uFill>
              <a:latin typeface="Arial"/>
            </a:endParaRPr>
          </a:p>
          <a:p>
            <a:pPr>
              <a:lnSpc>
                <a:spcPct val="100000"/>
              </a:lnSpc>
            </a:pPr>
            <a:r>
              <a:rPr lang="pt-BR" sz="1400" b="1" strike="noStrike" spc="-1">
                <a:solidFill>
                  <a:srgbClr val="FFC000"/>
                </a:solidFill>
                <a:uFill>
                  <a:solidFill>
                    <a:srgbClr val="FFFFFF"/>
                  </a:solidFill>
                </a:uFill>
                <a:latin typeface="Century Gothic"/>
                <a:ea typeface="DejaVu Sans"/>
              </a:rPr>
              <a:t>/CDCC/USP</a:t>
            </a:r>
            <a:endParaRPr lang="pt-BR" sz="1800" b="0" strike="noStrike" spc="-1">
              <a:solidFill>
                <a:srgbClr val="FFFFFF"/>
              </a:solidFill>
              <a:uFill>
                <a:solidFill>
                  <a:srgbClr val="FFFFFF"/>
                </a:solidFill>
              </a:uFill>
              <a:latin typeface="Arial"/>
            </a:endParaRPr>
          </a:p>
          <a:p>
            <a:pPr algn="ctr">
              <a:lnSpc>
                <a:spcPct val="100000"/>
              </a:lnSpc>
            </a:pPr>
            <a:endParaRPr lang="pt-BR" sz="1800" b="0" strike="noStrike" spc="-1">
              <a:solidFill>
                <a:srgbClr val="FFFFFF"/>
              </a:solidFill>
              <a:uFill>
                <a:solidFill>
                  <a:srgbClr val="FFFFFF"/>
                </a:solidFill>
              </a:uFill>
              <a:latin typeface="Arial"/>
            </a:endParaRPr>
          </a:p>
        </p:txBody>
      </p:sp>
      <p:sp>
        <p:nvSpPr>
          <p:cNvPr id="11"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12"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13"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4" name="Picture 2"/>
          <p:cNvPicPr>
            <a:picLocks noChangeAspect="1" noChangeArrowheads="1"/>
          </p:cNvPicPr>
          <p:nvPr/>
        </p:nvPicPr>
        <p:blipFill>
          <a:blip r:embed="rId3" cstate="print"/>
          <a:srcRect/>
          <a:stretch>
            <a:fillRect/>
          </a:stretch>
        </p:blipFill>
        <p:spPr bwMode="auto">
          <a:xfrm>
            <a:off x="216024" y="252528"/>
            <a:ext cx="2699792" cy="1448280"/>
          </a:xfrm>
          <a:prstGeom prst="rect">
            <a:avLst/>
          </a:prstGeom>
          <a:noFill/>
          <a:ln w="9525">
            <a:noFill/>
            <a:miter lim="800000"/>
            <a:headEnd/>
            <a:tailEnd/>
          </a:ln>
        </p:spPr>
      </p:pic>
      <p:grpSp>
        <p:nvGrpSpPr>
          <p:cNvPr id="15" name="Agrupar 14"/>
          <p:cNvGrpSpPr/>
          <p:nvPr/>
        </p:nvGrpSpPr>
        <p:grpSpPr>
          <a:xfrm>
            <a:off x="2893050" y="332656"/>
            <a:ext cx="4055214" cy="1584176"/>
            <a:chOff x="5701362" y="44624"/>
            <a:chExt cx="4055214" cy="1584176"/>
          </a:xfrm>
        </p:grpSpPr>
        <p:pic>
          <p:nvPicPr>
            <p:cNvPr id="16"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17" name="Retângulo 16"/>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grpSp>
      <p:pic>
        <p:nvPicPr>
          <p:cNvPr id="18" name="Image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1672" y="0"/>
            <a:ext cx="1916832" cy="1916832"/>
          </a:xfrm>
          <a:prstGeom prst="rect">
            <a:avLst/>
          </a:prstGeom>
        </p:spPr>
      </p:pic>
    </p:spTree>
  </p:cSld>
  <p:clrMapOvr>
    <a:masterClrMapping/>
  </p:clrMapOvr>
  <p:transition spd="med">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p:cNvPicPr/>
          <p:nvPr/>
        </p:nvPicPr>
        <p:blipFill>
          <a:blip r:embed="rId3" cstate="print"/>
          <a:stretch/>
        </p:blipFill>
        <p:spPr>
          <a:xfrm>
            <a:off x="0" y="0"/>
            <a:ext cx="9144000" cy="6557440"/>
          </a:xfrm>
          <a:prstGeom prst="rect">
            <a:avLst/>
          </a:prstGeom>
          <a:ln>
            <a:noFill/>
          </a:ln>
        </p:spPr>
      </p:pic>
      <p:sp>
        <p:nvSpPr>
          <p:cNvPr id="208"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a:solidFill>
                  <a:srgbClr val="FFFFFF"/>
                </a:solidFill>
                <a:uFill>
                  <a:solidFill>
                    <a:srgbClr val="FFFFFF"/>
                  </a:solidFill>
                </a:uFill>
                <a:latin typeface="Century Gothic"/>
              </a:rPr>
              <a:t>Eris</a:t>
            </a:r>
            <a:endParaRPr lang="pt-BR" sz="1800" b="0" strike="noStrike" spc="-1">
              <a:solidFill>
                <a:srgbClr val="FFFFFF"/>
              </a:solidFill>
              <a:uFill>
                <a:solidFill>
                  <a:srgbClr val="FFFFFF"/>
                </a:solidFill>
              </a:uFill>
              <a:latin typeface="Arial"/>
            </a:endParaRPr>
          </a:p>
          <a:p>
            <a:pPr algn="ctr">
              <a:lnSpc>
                <a:spcPct val="100000"/>
              </a:lnSpc>
            </a:pPr>
            <a:endParaRPr lang="pt-BR" sz="1800" b="0" strike="noStrike" spc="-1">
              <a:solidFill>
                <a:srgbClr val="FFFFFF"/>
              </a:solidFill>
              <a:uFill>
                <a:solidFill>
                  <a:srgbClr val="FFFFFF"/>
                </a:solidFill>
              </a:uFill>
              <a:latin typeface="Arial"/>
            </a:endParaRPr>
          </a:p>
        </p:txBody>
      </p:sp>
      <p:sp>
        <p:nvSpPr>
          <p:cNvPr id="209"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EE8800"/>
                </a:solidFill>
                <a:uFill>
                  <a:solidFill>
                    <a:srgbClr val="FFFFFF"/>
                  </a:solidFill>
                </a:uFill>
                <a:latin typeface="Century Gothic"/>
                <a:ea typeface="DejaVu Sans"/>
              </a:rPr>
              <a:t>Crédito da imagem: NASA</a:t>
            </a:r>
            <a:endParaRPr lang="pt-BR" sz="1800" b="0" strike="noStrike" spc="-1" dirty="0">
              <a:solidFill>
                <a:srgbClr val="FFFFFF"/>
              </a:solidFill>
              <a:uFill>
                <a:solidFill>
                  <a:srgbClr val="FFFFFF"/>
                </a:solidFill>
              </a:uFill>
              <a:latin typeface="Arial"/>
            </a:endParaRPr>
          </a:p>
          <a:p>
            <a:pPr>
              <a:lnSpc>
                <a:spcPct val="100000"/>
              </a:lnSpc>
            </a:pPr>
            <a:endParaRPr lang="pt-BR" sz="1800" b="0" strike="noStrike" spc="-1" dirty="0">
              <a:solidFill>
                <a:srgbClr val="FFFFFF"/>
              </a:solidFill>
              <a:uFill>
                <a:solidFill>
                  <a:srgbClr val="FFFFFF"/>
                </a:solidFill>
              </a:uFill>
              <a:latin typeface="Arial"/>
            </a:endParaRPr>
          </a:p>
        </p:txBody>
      </p:sp>
      <p:sp>
        <p:nvSpPr>
          <p:cNvPr id="7" name="CustomShape 1"/>
          <p:cNvSpPr/>
          <p:nvPr/>
        </p:nvSpPr>
        <p:spPr>
          <a:xfrm>
            <a:off x="5508104" y="2204864"/>
            <a:ext cx="3384376"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557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68 UA (38-98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1920 km</a:t>
            </a:r>
            <a:endParaRPr lang="pt-BR" sz="2400" b="0" strike="noStrike" spc="-1" dirty="0">
              <a:solidFill>
                <a:srgbClr val="FFFFFF"/>
              </a:solidFill>
              <a:uFill>
                <a:solidFill>
                  <a:srgbClr val="FFFFFF"/>
                </a:solidFill>
              </a:uFill>
              <a:latin typeface="Arial"/>
            </a:endParaRPr>
          </a:p>
        </p:txBody>
      </p:sp>
      <p:sp>
        <p:nvSpPr>
          <p:cNvPr id="6" name="CustomShape 1"/>
          <p:cNvSpPr/>
          <p:nvPr/>
        </p:nvSpPr>
        <p:spPr>
          <a:xfrm>
            <a:off x="6202440" y="6309680"/>
            <a:ext cx="2834056" cy="431688"/>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algn="just">
              <a:lnSpc>
                <a:spcPct val="100000"/>
              </a:lnSpc>
              <a:buClr>
                <a:srgbClr val="FFC000"/>
              </a:buClr>
            </a:pPr>
            <a:r>
              <a:rPr lang="pt-BR" b="0" strike="noStrike" spc="-1" dirty="0" smtClean="0">
                <a:solidFill>
                  <a:srgbClr val="FFC000"/>
                </a:solidFill>
                <a:uFill>
                  <a:solidFill>
                    <a:srgbClr val="FFFFFF"/>
                  </a:solidFill>
                </a:uFill>
                <a:latin typeface="Century Gothic"/>
              </a:rPr>
              <a:t>Representação artística</a:t>
            </a:r>
            <a:endParaRPr lang="pt-BR"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163080" y="2030067"/>
            <a:ext cx="8838720" cy="396720"/>
          </a:xfrm>
          <a:prstGeom prst="rect">
            <a:avLst/>
          </a:prstGeom>
          <a:noFill/>
          <a:ln w="9360">
            <a:noFill/>
          </a:ln>
        </p:spPr>
        <p:style>
          <a:lnRef idx="0">
            <a:scrgbClr r="0" g="0" b="0"/>
          </a:lnRef>
          <a:fillRef idx="0">
            <a:scrgbClr r="0" g="0" b="0"/>
          </a:fillRef>
          <a:effectRef idx="0">
            <a:scrgbClr r="0" g="0" b="0"/>
          </a:effectRef>
          <a:fontRef idx="minor"/>
        </p:style>
        <p:txBody>
          <a:bodyPr/>
          <a:lstStyle/>
          <a:p>
            <a:pPr>
              <a:lnSpc>
                <a:spcPct val="100000"/>
              </a:lnSpc>
            </a:pPr>
            <a:r>
              <a:rPr lang="pt-BR" sz="1700" b="1" i="1" strike="noStrike" spc="-1" dirty="0">
                <a:solidFill>
                  <a:srgbClr val="FF5229"/>
                </a:solidFill>
                <a:uFill>
                  <a:solidFill>
                    <a:srgbClr val="FFFFFF"/>
                  </a:solidFill>
                </a:uFill>
                <a:latin typeface="Century Gothic"/>
              </a:rPr>
              <a:t>     </a:t>
            </a:r>
            <a:r>
              <a:rPr lang="pt-BR" sz="2000" b="1" i="1" strike="noStrike" spc="-1" dirty="0">
                <a:solidFill>
                  <a:srgbClr val="FFFFFF"/>
                </a:solidFill>
                <a:uFill>
                  <a:solidFill>
                    <a:srgbClr val="FFFFFF"/>
                  </a:solidFill>
                </a:uFill>
                <a:latin typeface="Century Gothic"/>
              </a:rPr>
              <a:t> Nome        Rotação      Translação       </a:t>
            </a:r>
            <a:r>
              <a:rPr lang="pt-BR" sz="2000" b="1" i="1" strike="noStrike" spc="-1" dirty="0" err="1" smtClean="0">
                <a:solidFill>
                  <a:srgbClr val="FFFFFF"/>
                </a:solidFill>
                <a:uFill>
                  <a:solidFill>
                    <a:srgbClr val="FFFFFF"/>
                  </a:solidFill>
                </a:uFill>
                <a:latin typeface="Century Gothic"/>
              </a:rPr>
              <a:t>Dist</a:t>
            </a:r>
            <a:r>
              <a:rPr lang="pt-BR" sz="2000" b="1" i="1" strike="noStrike" spc="-1" dirty="0">
                <a:solidFill>
                  <a:srgbClr val="FFFFFF"/>
                </a:solidFill>
                <a:uFill>
                  <a:solidFill>
                    <a:srgbClr val="FFFFFF"/>
                  </a:solidFill>
                </a:uFill>
                <a:latin typeface="Century Gothic"/>
              </a:rPr>
              <a:t>. Média Sol     </a:t>
            </a:r>
            <a:r>
              <a:rPr lang="pt-BR" sz="2000" b="1" i="1" strike="noStrike" spc="-1" dirty="0" smtClean="0">
                <a:solidFill>
                  <a:srgbClr val="FFFFFF"/>
                </a:solidFill>
                <a:uFill>
                  <a:solidFill>
                    <a:srgbClr val="FFFFFF"/>
                  </a:solidFill>
                </a:uFill>
                <a:latin typeface="Century Gothic"/>
              </a:rPr>
              <a:t>   </a:t>
            </a:r>
            <a:r>
              <a:rPr lang="pt-BR" sz="2000" b="1" i="1" strike="noStrike" spc="-1" dirty="0">
                <a:solidFill>
                  <a:srgbClr val="FFFFFF"/>
                </a:solidFill>
                <a:uFill>
                  <a:solidFill>
                    <a:srgbClr val="FFFFFF"/>
                  </a:solidFill>
                </a:uFill>
                <a:latin typeface="Century Gothic"/>
              </a:rPr>
              <a:t>Extensão</a:t>
            </a:r>
            <a:endParaRPr lang="pt-BR" sz="1800" b="0" strike="noStrike" spc="-1" dirty="0">
              <a:solidFill>
                <a:srgbClr val="000000"/>
              </a:solidFill>
              <a:uFill>
                <a:solidFill>
                  <a:srgbClr val="FFFFFF"/>
                </a:solidFill>
              </a:uFill>
              <a:latin typeface="Arial"/>
            </a:endParaRPr>
          </a:p>
        </p:txBody>
      </p:sp>
      <p:sp>
        <p:nvSpPr>
          <p:cNvPr id="211" name="TextShape 2"/>
          <p:cNvSpPr txBox="1"/>
          <p:nvPr/>
        </p:nvSpPr>
        <p:spPr>
          <a:xfrm>
            <a:off x="357120" y="476640"/>
            <a:ext cx="8229240" cy="928440"/>
          </a:xfrm>
          <a:prstGeom prst="rect">
            <a:avLst/>
          </a:prstGeom>
          <a:noFill/>
          <a:ln>
            <a:noFill/>
          </a:ln>
        </p:spPr>
        <p:txBody>
          <a:bodyPr lIns="92160" tIns="46080" rIns="92160" bIns="46080" anchor="ctr"/>
          <a:lstStyle/>
          <a:p>
            <a:pPr algn="ctr">
              <a:lnSpc>
                <a:spcPct val="100000"/>
              </a:lnSpc>
            </a:pPr>
            <a:r>
              <a:rPr lang="pt-BR" sz="4000" b="1" strike="noStrike" spc="-1" dirty="0">
                <a:solidFill>
                  <a:srgbClr val="FFFFFF"/>
                </a:solidFill>
                <a:uFill>
                  <a:solidFill>
                    <a:srgbClr val="FFFFFF"/>
                  </a:solidFill>
                </a:uFill>
                <a:latin typeface="Century Gothic"/>
              </a:rPr>
              <a:t>Dados: planetas anões oficiais
</a:t>
            </a:r>
            <a:endParaRPr lang="pt-BR" sz="1600" b="0" strike="noStrike" spc="-1" dirty="0">
              <a:solidFill>
                <a:srgbClr val="FF0066"/>
              </a:solidFill>
              <a:uFill>
                <a:solidFill>
                  <a:srgbClr val="FFFFFF"/>
                </a:solidFill>
              </a:uFill>
              <a:latin typeface="Arial"/>
            </a:endParaRPr>
          </a:p>
        </p:txBody>
      </p:sp>
      <p:sp>
        <p:nvSpPr>
          <p:cNvPr id="212" name="Line 3"/>
          <p:cNvSpPr/>
          <p:nvPr/>
        </p:nvSpPr>
        <p:spPr>
          <a:xfrm>
            <a:off x="1761480" y="2462400"/>
            <a:ext cx="6480" cy="2723040"/>
          </a:xfrm>
          <a:prstGeom prst="line">
            <a:avLst/>
          </a:prstGeom>
          <a:ln w="28575">
            <a:solidFill>
              <a:srgbClr val="FF9933"/>
            </a:solidFill>
            <a:round/>
          </a:ln>
        </p:spPr>
        <p:style>
          <a:lnRef idx="0">
            <a:scrgbClr r="0" g="0" b="0"/>
          </a:lnRef>
          <a:fillRef idx="0">
            <a:scrgbClr r="0" g="0" b="0"/>
          </a:fillRef>
          <a:effectRef idx="0">
            <a:scrgbClr r="0" g="0" b="0"/>
          </a:effectRef>
          <a:fontRef idx="minor"/>
        </p:style>
      </p:sp>
      <p:sp>
        <p:nvSpPr>
          <p:cNvPr id="213" name="Line 4"/>
          <p:cNvSpPr/>
          <p:nvPr/>
        </p:nvSpPr>
        <p:spPr>
          <a:xfrm flipV="1">
            <a:off x="216000" y="5157000"/>
            <a:ext cx="8532360" cy="24480"/>
          </a:xfrm>
          <a:prstGeom prst="line">
            <a:avLst/>
          </a:prstGeom>
          <a:ln w="28575">
            <a:solidFill>
              <a:srgbClr val="FF9933"/>
            </a:solidFill>
            <a:round/>
          </a:ln>
        </p:spPr>
        <p:style>
          <a:lnRef idx="0">
            <a:scrgbClr r="0" g="0" b="0"/>
          </a:lnRef>
          <a:fillRef idx="0">
            <a:scrgbClr r="0" g="0" b="0"/>
          </a:fillRef>
          <a:effectRef idx="0">
            <a:scrgbClr r="0" g="0" b="0"/>
          </a:effectRef>
          <a:fontRef idx="minor"/>
        </p:style>
      </p:sp>
      <p:sp>
        <p:nvSpPr>
          <p:cNvPr id="214" name="Line 5"/>
          <p:cNvSpPr/>
          <p:nvPr/>
        </p:nvSpPr>
        <p:spPr>
          <a:xfrm>
            <a:off x="3262320" y="2438307"/>
            <a:ext cx="13320" cy="2729880"/>
          </a:xfrm>
          <a:prstGeom prst="line">
            <a:avLst/>
          </a:prstGeom>
          <a:ln w="28575">
            <a:solidFill>
              <a:srgbClr val="FF9933"/>
            </a:solidFill>
            <a:round/>
          </a:ln>
        </p:spPr>
        <p:style>
          <a:lnRef idx="0">
            <a:scrgbClr r="0" g="0" b="0"/>
          </a:lnRef>
          <a:fillRef idx="0">
            <a:scrgbClr r="0" g="0" b="0"/>
          </a:fillRef>
          <a:effectRef idx="0">
            <a:scrgbClr r="0" g="0" b="0"/>
          </a:effectRef>
          <a:fontRef idx="minor"/>
        </p:style>
      </p:sp>
      <p:sp>
        <p:nvSpPr>
          <p:cNvPr id="215" name="Line 6"/>
          <p:cNvSpPr/>
          <p:nvPr/>
        </p:nvSpPr>
        <p:spPr>
          <a:xfrm flipH="1">
            <a:off x="4996080" y="2448720"/>
            <a:ext cx="7920" cy="2708280"/>
          </a:xfrm>
          <a:prstGeom prst="line">
            <a:avLst/>
          </a:prstGeom>
          <a:ln w="28575">
            <a:solidFill>
              <a:srgbClr val="FF9933"/>
            </a:solidFill>
            <a:round/>
          </a:ln>
        </p:spPr>
        <p:style>
          <a:lnRef idx="0">
            <a:scrgbClr r="0" g="0" b="0"/>
          </a:lnRef>
          <a:fillRef idx="0">
            <a:scrgbClr r="0" g="0" b="0"/>
          </a:fillRef>
          <a:effectRef idx="0">
            <a:scrgbClr r="0" g="0" b="0"/>
          </a:effectRef>
          <a:fontRef idx="minor"/>
        </p:style>
      </p:sp>
      <p:sp>
        <p:nvSpPr>
          <p:cNvPr id="216" name="Line 7"/>
          <p:cNvSpPr/>
          <p:nvPr/>
        </p:nvSpPr>
        <p:spPr>
          <a:xfrm>
            <a:off x="7380000" y="2424960"/>
            <a:ext cx="360" cy="2732040"/>
          </a:xfrm>
          <a:prstGeom prst="line">
            <a:avLst/>
          </a:prstGeom>
          <a:ln w="28575">
            <a:solidFill>
              <a:srgbClr val="FF9933"/>
            </a:solidFill>
            <a:round/>
          </a:ln>
        </p:spPr>
        <p:style>
          <a:lnRef idx="0">
            <a:scrgbClr r="0" g="0" b="0"/>
          </a:lnRef>
          <a:fillRef idx="0">
            <a:scrgbClr r="0" g="0" b="0"/>
          </a:fillRef>
          <a:effectRef idx="0">
            <a:scrgbClr r="0" g="0" b="0"/>
          </a:effectRef>
          <a:fontRef idx="minor"/>
        </p:style>
      </p:sp>
      <p:sp>
        <p:nvSpPr>
          <p:cNvPr id="217" name="Line 8"/>
          <p:cNvSpPr/>
          <p:nvPr/>
        </p:nvSpPr>
        <p:spPr>
          <a:xfrm>
            <a:off x="144000" y="1998828"/>
            <a:ext cx="8686800" cy="360"/>
          </a:xfrm>
          <a:prstGeom prst="line">
            <a:avLst/>
          </a:prstGeom>
          <a:ln w="28575">
            <a:solidFill>
              <a:srgbClr val="FF9933"/>
            </a:solidFill>
            <a:round/>
          </a:ln>
        </p:spPr>
        <p:style>
          <a:lnRef idx="0">
            <a:scrgbClr r="0" g="0" b="0"/>
          </a:lnRef>
          <a:fillRef idx="0">
            <a:scrgbClr r="0" g="0" b="0"/>
          </a:fillRef>
          <a:effectRef idx="0">
            <a:scrgbClr r="0" g="0" b="0"/>
          </a:effectRef>
          <a:fontRef idx="minor"/>
        </p:style>
      </p:sp>
      <p:sp>
        <p:nvSpPr>
          <p:cNvPr id="218" name="Line 9"/>
          <p:cNvSpPr/>
          <p:nvPr/>
        </p:nvSpPr>
        <p:spPr>
          <a:xfrm>
            <a:off x="144000" y="2450520"/>
            <a:ext cx="8686800" cy="360"/>
          </a:xfrm>
          <a:prstGeom prst="line">
            <a:avLst/>
          </a:prstGeom>
          <a:ln w="28575">
            <a:solidFill>
              <a:srgbClr val="FF9933"/>
            </a:solidFill>
            <a:round/>
          </a:ln>
        </p:spPr>
        <p:style>
          <a:lnRef idx="0">
            <a:scrgbClr r="0" g="0" b="0"/>
          </a:lnRef>
          <a:fillRef idx="0">
            <a:scrgbClr r="0" g="0" b="0"/>
          </a:fillRef>
          <a:effectRef idx="0">
            <a:scrgbClr r="0" g="0" b="0"/>
          </a:effectRef>
          <a:fontRef idx="minor"/>
        </p:style>
      </p:sp>
      <p:sp>
        <p:nvSpPr>
          <p:cNvPr id="219" name="CustomShape 10"/>
          <p:cNvSpPr/>
          <p:nvPr/>
        </p:nvSpPr>
        <p:spPr>
          <a:xfrm>
            <a:off x="107640" y="6548760"/>
            <a:ext cx="653400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0" strike="noStrike" spc="-1">
                <a:solidFill>
                  <a:srgbClr val="FFC000"/>
                </a:solidFill>
                <a:uFill>
                  <a:solidFill>
                    <a:srgbClr val="FFFFFF"/>
                  </a:solidFill>
                </a:uFill>
                <a:latin typeface="Century Gothic"/>
              </a:rPr>
              <a:t>Fonte dos dados: NASA</a:t>
            </a:r>
            <a:endParaRPr lang="pt-BR" sz="1800" b="0" strike="noStrike" spc="-1">
              <a:solidFill>
                <a:srgbClr val="000000"/>
              </a:solidFill>
              <a:uFill>
                <a:solidFill>
                  <a:srgbClr val="FFFFFF"/>
                </a:solidFill>
              </a:uFill>
              <a:latin typeface="Arial"/>
            </a:endParaRPr>
          </a:p>
        </p:txBody>
      </p:sp>
      <p:sp>
        <p:nvSpPr>
          <p:cNvPr id="220" name="CustomShape 11"/>
          <p:cNvSpPr/>
          <p:nvPr/>
        </p:nvSpPr>
        <p:spPr>
          <a:xfrm>
            <a:off x="182160" y="2663640"/>
            <a:ext cx="9070200" cy="2256480"/>
          </a:xfrm>
          <a:prstGeom prst="rect">
            <a:avLst/>
          </a:prstGeom>
          <a:noFill/>
          <a:ln w="9360">
            <a:noFill/>
          </a:ln>
        </p:spPr>
        <p:style>
          <a:lnRef idx="0">
            <a:scrgbClr r="0" g="0" b="0"/>
          </a:lnRef>
          <a:fillRef idx="0">
            <a:scrgbClr r="0" g="0" b="0"/>
          </a:fillRef>
          <a:effectRef idx="0">
            <a:scrgbClr r="0" g="0" b="0"/>
          </a:effectRef>
          <a:fontRef idx="minor"/>
        </p:style>
        <p:txBody>
          <a:bodyPr/>
          <a:lstStyle/>
          <a:p>
            <a:pPr>
              <a:lnSpc>
                <a:spcPct val="100000"/>
              </a:lnSpc>
            </a:pPr>
            <a:r>
              <a:rPr lang="pt-BR" sz="2000" b="1" i="1" strike="noStrike" spc="-1" dirty="0">
                <a:solidFill>
                  <a:srgbClr val="C00000"/>
                </a:solidFill>
                <a:uFill>
                  <a:solidFill>
                    <a:srgbClr val="FFFFFF"/>
                  </a:solidFill>
                </a:uFill>
                <a:latin typeface="Century Gothic"/>
              </a:rPr>
              <a:t>
</a:t>
            </a:r>
            <a:r>
              <a:rPr lang="pt-BR" sz="2000" b="1" i="1" strike="noStrike" spc="-1" dirty="0">
                <a:solidFill>
                  <a:srgbClr val="FF0000"/>
                </a:solidFill>
                <a:uFill>
                  <a:solidFill>
                    <a:srgbClr val="FFFFFF"/>
                  </a:solidFill>
                </a:uFill>
                <a:latin typeface="Century Gothic"/>
              </a:rPr>
              <a:t>Ceres               9,1 horas  </a:t>
            </a:r>
            <a:r>
              <a:rPr lang="pt-BR" sz="2000" b="1" i="1" strike="noStrike" spc="-1" dirty="0" smtClean="0">
                <a:solidFill>
                  <a:srgbClr val="FF0000"/>
                </a:solidFill>
                <a:uFill>
                  <a:solidFill>
                    <a:srgbClr val="FFFFFF"/>
                  </a:solidFill>
                </a:uFill>
                <a:latin typeface="Century Gothic"/>
              </a:rPr>
              <a:t>      </a:t>
            </a:r>
            <a:r>
              <a:rPr lang="pt-BR" sz="2000" b="1" i="1" strike="noStrike" spc="-1" dirty="0">
                <a:solidFill>
                  <a:srgbClr val="FF0000"/>
                </a:solidFill>
                <a:uFill>
                  <a:solidFill>
                    <a:srgbClr val="FFFFFF"/>
                  </a:solidFill>
                </a:uFill>
                <a:latin typeface="Century Gothic"/>
              </a:rPr>
              <a:t>4,6 anos    </a:t>
            </a:r>
            <a:r>
              <a:rPr lang="pt-BR" sz="2000" b="1" i="1" strike="noStrike" spc="-1" dirty="0" smtClean="0">
                <a:solidFill>
                  <a:srgbClr val="FF0000"/>
                </a:solidFill>
                <a:uFill>
                  <a:solidFill>
                    <a:srgbClr val="FFFFFF"/>
                  </a:solidFill>
                </a:uFill>
                <a:latin typeface="Century Gothic"/>
              </a:rPr>
              <a:t>  414 </a:t>
            </a:r>
            <a:r>
              <a:rPr lang="pt-BR" sz="2000" b="1" i="1" strike="noStrike" spc="-1" dirty="0">
                <a:solidFill>
                  <a:srgbClr val="FF0000"/>
                </a:solidFill>
                <a:uFill>
                  <a:solidFill>
                    <a:srgbClr val="FFFFFF"/>
                  </a:solidFill>
                </a:uFill>
                <a:latin typeface="Century Gothic"/>
              </a:rPr>
              <a:t>milhões km        952 km</a:t>
            </a:r>
            <a:endParaRPr lang="pt-BR" sz="1800" b="0" strike="noStrike" spc="-1" dirty="0">
              <a:solidFill>
                <a:srgbClr val="000000"/>
              </a:solidFill>
              <a:uFill>
                <a:solidFill>
                  <a:srgbClr val="FFFFFF"/>
                </a:solidFill>
              </a:uFill>
              <a:latin typeface="Arial"/>
            </a:endParaRPr>
          </a:p>
          <a:p>
            <a:pPr>
              <a:lnSpc>
                <a:spcPct val="100000"/>
              </a:lnSpc>
            </a:pPr>
            <a:r>
              <a:rPr lang="pt-BR" sz="2000" b="1" i="1" strike="noStrike" spc="-1" dirty="0">
                <a:solidFill>
                  <a:srgbClr val="FF0000"/>
                </a:solidFill>
                <a:uFill>
                  <a:solidFill>
                    <a:srgbClr val="FFFFFF"/>
                  </a:solidFill>
                </a:uFill>
                <a:latin typeface="Century Gothic"/>
              </a:rPr>
              <a:t>Plutão                 6,4 dias  </a:t>
            </a:r>
            <a:r>
              <a:rPr lang="pt-BR" sz="2000" b="1" i="1" strike="noStrike" spc="-1" dirty="0" smtClean="0">
                <a:solidFill>
                  <a:srgbClr val="FF0000"/>
                </a:solidFill>
                <a:uFill>
                  <a:solidFill>
                    <a:srgbClr val="FFFFFF"/>
                  </a:solidFill>
                </a:uFill>
                <a:latin typeface="Century Gothic"/>
              </a:rPr>
              <a:t>    </a:t>
            </a:r>
            <a:r>
              <a:rPr lang="pt-BR" sz="2000" b="1" i="1" strike="noStrike" spc="-1" dirty="0">
                <a:solidFill>
                  <a:srgbClr val="FF0000"/>
                </a:solidFill>
                <a:uFill>
                  <a:solidFill>
                    <a:srgbClr val="FFFFFF"/>
                  </a:solidFill>
                </a:uFill>
                <a:latin typeface="Century Gothic"/>
              </a:rPr>
              <a:t>248 anos     </a:t>
            </a:r>
            <a:r>
              <a:rPr lang="pt-BR" sz="2000" b="1" i="1" strike="noStrike" spc="-1" dirty="0" smtClean="0">
                <a:solidFill>
                  <a:srgbClr val="FF0000"/>
                </a:solidFill>
                <a:uFill>
                  <a:solidFill>
                    <a:srgbClr val="FFFFFF"/>
                  </a:solidFill>
                </a:uFill>
                <a:latin typeface="Century Gothic"/>
              </a:rPr>
              <a:t>    </a:t>
            </a:r>
            <a:r>
              <a:rPr lang="pt-BR" sz="2000" b="1" i="1" strike="noStrike" spc="-1" dirty="0">
                <a:solidFill>
                  <a:srgbClr val="FF0000"/>
                </a:solidFill>
                <a:uFill>
                  <a:solidFill>
                    <a:srgbClr val="FFFFFF"/>
                  </a:solidFill>
                </a:uFill>
                <a:latin typeface="Century Gothic"/>
              </a:rPr>
              <a:t>5,9 bilhões km       2374 km</a:t>
            </a:r>
            <a:endParaRPr lang="pt-BR" sz="1800" b="0" strike="noStrike" spc="-1" dirty="0">
              <a:solidFill>
                <a:srgbClr val="000000"/>
              </a:solidFill>
              <a:uFill>
                <a:solidFill>
                  <a:srgbClr val="FFFFFF"/>
                </a:solidFill>
              </a:uFill>
              <a:latin typeface="Arial"/>
            </a:endParaRPr>
          </a:p>
          <a:p>
            <a:pPr>
              <a:lnSpc>
                <a:spcPct val="100000"/>
              </a:lnSpc>
            </a:pPr>
            <a:r>
              <a:rPr lang="pt-BR" sz="2000" b="1" i="1" strike="noStrike" spc="-1" dirty="0" err="1">
                <a:solidFill>
                  <a:srgbClr val="FF0000"/>
                </a:solidFill>
                <a:uFill>
                  <a:solidFill>
                    <a:srgbClr val="FFFFFF"/>
                  </a:solidFill>
                </a:uFill>
                <a:latin typeface="Century Gothic"/>
              </a:rPr>
              <a:t>Haumea</a:t>
            </a:r>
            <a:r>
              <a:rPr lang="pt-BR" sz="2000" b="1" i="1" strike="noStrike" spc="-1" dirty="0">
                <a:solidFill>
                  <a:srgbClr val="FF0000"/>
                </a:solidFill>
                <a:uFill>
                  <a:solidFill>
                    <a:srgbClr val="FFFFFF"/>
                  </a:solidFill>
                </a:uFill>
                <a:latin typeface="Century Gothic"/>
              </a:rPr>
              <a:t>             4 horas    </a:t>
            </a:r>
            <a:r>
              <a:rPr lang="pt-BR" sz="2000" b="1" i="1" strike="noStrike" spc="-1" dirty="0" smtClean="0">
                <a:solidFill>
                  <a:srgbClr val="FF0000"/>
                </a:solidFill>
                <a:uFill>
                  <a:solidFill>
                    <a:srgbClr val="FFFFFF"/>
                  </a:solidFill>
                </a:uFill>
                <a:latin typeface="Century Gothic"/>
              </a:rPr>
              <a:t>  </a:t>
            </a:r>
            <a:r>
              <a:rPr lang="pt-BR" sz="2000" b="1" i="1" strike="noStrike" spc="-1" dirty="0">
                <a:solidFill>
                  <a:srgbClr val="FF0000"/>
                </a:solidFill>
                <a:uFill>
                  <a:solidFill>
                    <a:srgbClr val="FFFFFF"/>
                  </a:solidFill>
                </a:uFill>
                <a:latin typeface="Century Gothic"/>
              </a:rPr>
              <a:t>284 anos      </a:t>
            </a:r>
            <a:r>
              <a:rPr lang="pt-BR" sz="2000" b="1" i="1" strike="noStrike" spc="-1" dirty="0" smtClean="0">
                <a:solidFill>
                  <a:srgbClr val="FF0000"/>
                </a:solidFill>
                <a:uFill>
                  <a:solidFill>
                    <a:srgbClr val="FFFFFF"/>
                  </a:solidFill>
                </a:uFill>
                <a:latin typeface="Century Gothic"/>
              </a:rPr>
              <a:t>   </a:t>
            </a:r>
            <a:r>
              <a:rPr lang="pt-BR" sz="2000" b="1" i="1" strike="noStrike" spc="-1" dirty="0">
                <a:solidFill>
                  <a:srgbClr val="FF0000"/>
                </a:solidFill>
                <a:uFill>
                  <a:solidFill>
                    <a:srgbClr val="FFFFFF"/>
                  </a:solidFill>
                </a:uFill>
                <a:latin typeface="Century Gothic"/>
              </a:rPr>
              <a:t>6,5 bilhões km       1920 km</a:t>
            </a:r>
            <a:endParaRPr lang="pt-BR" sz="1800" b="0" strike="noStrike" spc="-1" dirty="0">
              <a:solidFill>
                <a:srgbClr val="000000"/>
              </a:solidFill>
              <a:uFill>
                <a:solidFill>
                  <a:srgbClr val="FFFFFF"/>
                </a:solidFill>
              </a:uFill>
              <a:latin typeface="Arial"/>
            </a:endParaRPr>
          </a:p>
          <a:p>
            <a:pPr>
              <a:lnSpc>
                <a:spcPct val="100000"/>
              </a:lnSpc>
            </a:pPr>
            <a:r>
              <a:rPr lang="pt-BR" sz="2000" b="1" i="1" strike="noStrike" spc="-1" dirty="0" err="1">
                <a:solidFill>
                  <a:srgbClr val="FF0000"/>
                </a:solidFill>
                <a:uFill>
                  <a:solidFill>
                    <a:srgbClr val="FFFFFF"/>
                  </a:solidFill>
                </a:uFill>
                <a:latin typeface="Century Gothic"/>
              </a:rPr>
              <a:t>Makemake</a:t>
            </a:r>
            <a:r>
              <a:rPr lang="pt-BR" sz="2000" b="1" i="1" strike="noStrike" spc="-1" dirty="0">
                <a:solidFill>
                  <a:srgbClr val="FF0000"/>
                </a:solidFill>
                <a:uFill>
                  <a:solidFill>
                    <a:srgbClr val="FFFFFF"/>
                  </a:solidFill>
                </a:uFill>
                <a:latin typeface="Century Gothic"/>
              </a:rPr>
              <a:t>   22,5 horas  </a:t>
            </a:r>
            <a:r>
              <a:rPr lang="pt-BR" sz="2000" b="1" i="1" strike="noStrike" spc="-1" dirty="0" smtClean="0">
                <a:solidFill>
                  <a:srgbClr val="FF0000"/>
                </a:solidFill>
                <a:uFill>
                  <a:solidFill>
                    <a:srgbClr val="FFFFFF"/>
                  </a:solidFill>
                </a:uFill>
                <a:latin typeface="Century Gothic"/>
              </a:rPr>
              <a:t>    </a:t>
            </a:r>
            <a:r>
              <a:rPr lang="pt-BR" sz="2000" b="1" i="1" strike="noStrike" spc="-1" dirty="0">
                <a:solidFill>
                  <a:srgbClr val="FF0000"/>
                </a:solidFill>
                <a:uFill>
                  <a:solidFill>
                    <a:srgbClr val="FFFFFF"/>
                  </a:solidFill>
                </a:uFill>
                <a:latin typeface="Century Gothic"/>
              </a:rPr>
              <a:t>310 anos         6,8 bilhões km       1392 km
</a:t>
            </a:r>
            <a:r>
              <a:rPr lang="pt-BR" sz="2000" b="1" i="1" strike="noStrike" spc="-1" dirty="0" err="1">
                <a:solidFill>
                  <a:srgbClr val="FF0000"/>
                </a:solidFill>
                <a:uFill>
                  <a:solidFill>
                    <a:srgbClr val="FFFFFF"/>
                  </a:solidFill>
                </a:uFill>
                <a:latin typeface="Century Gothic"/>
              </a:rPr>
              <a:t>Eris</a:t>
            </a:r>
            <a:r>
              <a:rPr lang="pt-BR" sz="2000" b="1" i="1" strike="noStrike" spc="-1" dirty="0">
                <a:solidFill>
                  <a:srgbClr val="FF0000"/>
                </a:solidFill>
                <a:uFill>
                  <a:solidFill>
                    <a:srgbClr val="FFFFFF"/>
                  </a:solidFill>
                </a:uFill>
                <a:latin typeface="Century Gothic"/>
              </a:rPr>
              <a:t>                 25,9 horas   </a:t>
            </a:r>
            <a:r>
              <a:rPr lang="pt-BR" sz="2000" b="1" i="1" strike="noStrike" spc="-1" dirty="0" smtClean="0">
                <a:solidFill>
                  <a:srgbClr val="FF0000"/>
                </a:solidFill>
                <a:uFill>
                  <a:solidFill>
                    <a:srgbClr val="FFFFFF"/>
                  </a:solidFill>
                </a:uFill>
                <a:latin typeface="Century Gothic"/>
              </a:rPr>
              <a:t>   </a:t>
            </a:r>
            <a:r>
              <a:rPr lang="pt-BR" sz="2000" b="1" i="1" strike="noStrike" spc="-1" dirty="0">
                <a:solidFill>
                  <a:srgbClr val="FF0000"/>
                </a:solidFill>
                <a:uFill>
                  <a:solidFill>
                    <a:srgbClr val="FFFFFF"/>
                  </a:solidFill>
                </a:uFill>
                <a:latin typeface="Century Gothic"/>
              </a:rPr>
              <a:t>557 anos      </a:t>
            </a:r>
            <a:r>
              <a:rPr lang="pt-BR" sz="2000" b="1" i="1" strike="noStrike" spc="-1" dirty="0" smtClean="0">
                <a:solidFill>
                  <a:srgbClr val="FF0000"/>
                </a:solidFill>
                <a:uFill>
                  <a:solidFill>
                    <a:srgbClr val="FFFFFF"/>
                  </a:solidFill>
                </a:uFill>
                <a:latin typeface="Century Gothic"/>
              </a:rPr>
              <a:t>  10,1 </a:t>
            </a:r>
            <a:r>
              <a:rPr lang="pt-BR" sz="2000" b="1" i="1" strike="noStrike" spc="-1" dirty="0">
                <a:solidFill>
                  <a:srgbClr val="FF0000"/>
                </a:solidFill>
                <a:uFill>
                  <a:solidFill>
                    <a:srgbClr val="FFFFFF"/>
                  </a:solidFill>
                </a:uFill>
                <a:latin typeface="Century Gothic"/>
              </a:rPr>
              <a:t>bilhões km       2336 km   </a:t>
            </a:r>
            <a:r>
              <a:rPr lang="pt-BR" sz="2200" b="1" i="1" strike="noStrike" spc="-1" dirty="0">
                <a:solidFill>
                  <a:srgbClr val="C00000"/>
                </a:solidFill>
                <a:uFill>
                  <a:solidFill>
                    <a:srgbClr val="FFFFFF"/>
                  </a:solidFill>
                </a:uFill>
                <a:latin typeface="Century Gothic"/>
              </a:rPr>
              <a:t>
</a:t>
            </a:r>
            <a:endParaRPr lang="pt-BR" sz="1800" b="0" strike="noStrike" spc="-1" dirty="0">
              <a:solidFill>
                <a:srgbClr val="000000"/>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0" y="0"/>
            <a:ext cx="9144000" cy="685800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endParaRPr lang="pt-BR" sz="1800" b="0" strike="noStrike" spc="-1" dirty="0">
              <a:solidFill>
                <a:srgbClr val="FFFFFF"/>
              </a:solidFill>
              <a:uFill>
                <a:solidFill>
                  <a:srgbClr val="FFFFFF"/>
                </a:solidFill>
              </a:uFill>
              <a:latin typeface="Arial"/>
            </a:endParaRPr>
          </a:p>
          <a:p>
            <a:pPr algn="ctr"/>
            <a:r>
              <a:rPr lang="pt-BR" sz="4800" b="1" spc="-1" dirty="0" err="1" smtClean="0">
                <a:solidFill>
                  <a:schemeClr val="bg1"/>
                </a:solidFill>
                <a:uFill>
                  <a:solidFill>
                    <a:srgbClr val="FFFFFF"/>
                  </a:solidFill>
                </a:uFill>
                <a:latin typeface="Century Gothic"/>
              </a:rPr>
              <a:t>KBO’s</a:t>
            </a:r>
            <a:r>
              <a:rPr lang="pt-BR" sz="4800" b="1" spc="-1" dirty="0" smtClean="0">
                <a:solidFill>
                  <a:schemeClr val="bg1"/>
                </a:solidFill>
                <a:uFill>
                  <a:solidFill>
                    <a:srgbClr val="FFFFFF"/>
                  </a:solidFill>
                </a:uFill>
                <a:latin typeface="Century Gothic"/>
              </a:rPr>
              <a:t>:</a:t>
            </a:r>
            <a:r>
              <a:rPr lang="pt-BR" sz="4800" b="1" spc="-1" dirty="0" smtClean="0">
                <a:solidFill>
                  <a:srgbClr val="FFC000"/>
                </a:solidFill>
                <a:uFill>
                  <a:solidFill>
                    <a:srgbClr val="FFFFFF"/>
                  </a:solidFill>
                </a:uFill>
                <a:latin typeface="Century Gothic"/>
              </a:rPr>
              <a:t> </a:t>
            </a:r>
          </a:p>
          <a:p>
            <a:pPr algn="ctr"/>
            <a:r>
              <a:rPr lang="pt-BR" sz="4800" b="1" spc="-1" dirty="0" err="1" smtClean="0">
                <a:solidFill>
                  <a:schemeClr val="bg1"/>
                </a:solidFill>
                <a:uFill>
                  <a:solidFill>
                    <a:srgbClr val="FFFFFF"/>
                  </a:solidFill>
                </a:uFill>
                <a:latin typeface="Century Gothic"/>
              </a:rPr>
              <a:t>K</a:t>
            </a:r>
            <a:r>
              <a:rPr lang="pt-BR" sz="4800" b="1" spc="-1" dirty="0" err="1" smtClean="0">
                <a:solidFill>
                  <a:srgbClr val="FFC000"/>
                </a:solidFill>
                <a:uFill>
                  <a:solidFill>
                    <a:srgbClr val="FFFFFF"/>
                  </a:solidFill>
                </a:uFill>
                <a:latin typeface="Century Gothic"/>
              </a:rPr>
              <a:t>uiper</a:t>
            </a:r>
            <a:r>
              <a:rPr lang="pt-BR" sz="4800" b="1" spc="-1" dirty="0" smtClean="0">
                <a:solidFill>
                  <a:srgbClr val="FFC000"/>
                </a:solidFill>
                <a:uFill>
                  <a:solidFill>
                    <a:srgbClr val="FFFFFF"/>
                  </a:solidFill>
                </a:uFill>
                <a:latin typeface="Century Gothic"/>
              </a:rPr>
              <a:t> </a:t>
            </a:r>
            <a:r>
              <a:rPr lang="pt-BR" sz="4800" b="1" spc="-1" dirty="0" err="1" smtClean="0">
                <a:solidFill>
                  <a:schemeClr val="bg1"/>
                </a:solidFill>
                <a:uFill>
                  <a:solidFill>
                    <a:srgbClr val="FFFFFF"/>
                  </a:solidFill>
                </a:uFill>
                <a:latin typeface="Century Gothic"/>
              </a:rPr>
              <a:t>B</a:t>
            </a:r>
            <a:r>
              <a:rPr lang="pt-BR" sz="4800" b="1" spc="-1" dirty="0" err="1" smtClean="0">
                <a:solidFill>
                  <a:srgbClr val="FFC000"/>
                </a:solidFill>
                <a:uFill>
                  <a:solidFill>
                    <a:srgbClr val="FFFFFF"/>
                  </a:solidFill>
                </a:uFill>
                <a:latin typeface="Century Gothic"/>
              </a:rPr>
              <a:t>elt</a:t>
            </a:r>
            <a:r>
              <a:rPr lang="pt-BR" sz="4800" b="1" spc="-1" dirty="0" smtClean="0">
                <a:solidFill>
                  <a:srgbClr val="FFC000"/>
                </a:solidFill>
                <a:uFill>
                  <a:solidFill>
                    <a:srgbClr val="FFFFFF"/>
                  </a:solidFill>
                </a:uFill>
                <a:latin typeface="Century Gothic"/>
              </a:rPr>
              <a:t> </a:t>
            </a:r>
            <a:r>
              <a:rPr lang="pt-BR" sz="4800" b="1" spc="-1" dirty="0" err="1" smtClean="0">
                <a:solidFill>
                  <a:schemeClr val="bg1"/>
                </a:solidFill>
                <a:uFill>
                  <a:solidFill>
                    <a:srgbClr val="FFFFFF"/>
                  </a:solidFill>
                </a:uFill>
                <a:latin typeface="Century Gothic"/>
              </a:rPr>
              <a:t>O</a:t>
            </a:r>
            <a:r>
              <a:rPr lang="pt-BR" sz="4800" b="1" spc="-1" dirty="0" err="1" smtClean="0">
                <a:solidFill>
                  <a:srgbClr val="FFC000"/>
                </a:solidFill>
                <a:uFill>
                  <a:solidFill>
                    <a:srgbClr val="FFFFFF"/>
                  </a:solidFill>
                </a:uFill>
                <a:latin typeface="Century Gothic"/>
              </a:rPr>
              <a:t>bjects</a:t>
            </a:r>
            <a:r>
              <a:rPr lang="pt-BR" sz="4800" b="1" spc="-1" dirty="0" smtClean="0">
                <a:solidFill>
                  <a:srgbClr val="FFC000"/>
                </a:solidFill>
                <a:uFill>
                  <a:solidFill>
                    <a:srgbClr val="FFFFFF"/>
                  </a:solidFill>
                </a:uFill>
                <a:latin typeface="Century Gothic"/>
              </a:rPr>
              <a:t> </a:t>
            </a:r>
          </a:p>
          <a:p>
            <a:pPr algn="ctr"/>
            <a:r>
              <a:rPr lang="pt-BR" sz="3200" b="1" spc="-1" dirty="0" smtClean="0">
                <a:solidFill>
                  <a:srgbClr val="FFC000"/>
                </a:solidFill>
                <a:uFill>
                  <a:solidFill>
                    <a:srgbClr val="FFFFFF"/>
                  </a:solidFill>
                </a:uFill>
                <a:latin typeface="Century Gothic"/>
              </a:rPr>
              <a:t>(Objetos do Cinturão de </a:t>
            </a:r>
            <a:r>
              <a:rPr lang="pt-BR" sz="3200" b="1" spc="-1" dirty="0" err="1" smtClean="0">
                <a:solidFill>
                  <a:srgbClr val="FFC000"/>
                </a:solidFill>
                <a:uFill>
                  <a:solidFill>
                    <a:srgbClr val="FFFFFF"/>
                  </a:solidFill>
                </a:uFill>
                <a:latin typeface="Century Gothic"/>
              </a:rPr>
              <a:t>Kuiper</a:t>
            </a:r>
            <a:r>
              <a:rPr lang="pt-BR" sz="3200" b="1" spc="-1" dirty="0" smtClean="0">
                <a:solidFill>
                  <a:srgbClr val="FFC000"/>
                </a:solidFill>
                <a:uFill>
                  <a:solidFill>
                    <a:srgbClr val="FFFFFF"/>
                  </a:solidFill>
                </a:uFill>
                <a:latin typeface="Century Gothic"/>
              </a:rPr>
              <a:t>) </a:t>
            </a:r>
          </a:p>
          <a:p>
            <a:pPr algn="ctr"/>
            <a:r>
              <a:rPr lang="pt-BR" sz="4400" b="1" spc="-1" dirty="0" smtClean="0">
                <a:solidFill>
                  <a:srgbClr val="FFC000"/>
                </a:solidFill>
                <a:uFill>
                  <a:solidFill>
                    <a:srgbClr val="FFFFFF"/>
                  </a:solidFill>
                </a:uFill>
                <a:latin typeface="Century Gothic"/>
              </a:rPr>
              <a:t>e</a:t>
            </a:r>
          </a:p>
          <a:p>
            <a:pPr algn="ctr"/>
            <a:r>
              <a:rPr lang="pt-BR" sz="4800" b="1" strike="noStrike" spc="-1" dirty="0" err="1" smtClean="0">
                <a:solidFill>
                  <a:schemeClr val="bg1"/>
                </a:solidFill>
                <a:uFill>
                  <a:solidFill>
                    <a:srgbClr val="FFFFFF"/>
                  </a:solidFill>
                </a:uFill>
                <a:latin typeface="Century Gothic"/>
              </a:rPr>
              <a:t>TNO’s</a:t>
            </a:r>
            <a:r>
              <a:rPr lang="pt-BR" sz="4800" b="1" strike="noStrike" spc="-1" dirty="0" smtClean="0">
                <a:solidFill>
                  <a:schemeClr val="bg1"/>
                </a:solidFill>
                <a:uFill>
                  <a:solidFill>
                    <a:srgbClr val="FFFFFF"/>
                  </a:solidFill>
                </a:uFill>
                <a:latin typeface="Century Gothic"/>
              </a:rPr>
              <a:t>: </a:t>
            </a:r>
          </a:p>
          <a:p>
            <a:pPr algn="ctr"/>
            <a:r>
              <a:rPr lang="pt-BR" sz="4800" b="1" strike="noStrike" spc="-1" dirty="0" err="1" smtClean="0">
                <a:solidFill>
                  <a:schemeClr val="bg1"/>
                </a:solidFill>
                <a:uFill>
                  <a:solidFill>
                    <a:srgbClr val="FFFFFF"/>
                  </a:solidFill>
                </a:uFill>
                <a:latin typeface="Century Gothic"/>
              </a:rPr>
              <a:t>T</a:t>
            </a:r>
            <a:r>
              <a:rPr lang="pt-BR" sz="4800" b="1" strike="noStrike" spc="-1" dirty="0" err="1" smtClean="0">
                <a:solidFill>
                  <a:srgbClr val="FFC000"/>
                </a:solidFill>
                <a:uFill>
                  <a:solidFill>
                    <a:srgbClr val="FFFFFF"/>
                  </a:solidFill>
                </a:uFill>
                <a:latin typeface="Century Gothic"/>
              </a:rPr>
              <a:t>rans-</a:t>
            </a:r>
            <a:r>
              <a:rPr lang="pt-BR" sz="4800" b="1" strike="noStrike" spc="-1" dirty="0" err="1" smtClean="0">
                <a:solidFill>
                  <a:schemeClr val="bg1"/>
                </a:solidFill>
                <a:uFill>
                  <a:solidFill>
                    <a:srgbClr val="FFFFFF"/>
                  </a:solidFill>
                </a:uFill>
                <a:latin typeface="Century Gothic"/>
              </a:rPr>
              <a:t>N</a:t>
            </a:r>
            <a:r>
              <a:rPr lang="pt-BR" sz="4800" b="1" strike="noStrike" spc="-1" dirty="0" err="1" smtClean="0">
                <a:solidFill>
                  <a:srgbClr val="FFC000"/>
                </a:solidFill>
                <a:uFill>
                  <a:solidFill>
                    <a:srgbClr val="FFFFFF"/>
                  </a:solidFill>
                </a:uFill>
                <a:latin typeface="Century Gothic"/>
              </a:rPr>
              <a:t>eptunian</a:t>
            </a:r>
            <a:r>
              <a:rPr lang="pt-BR" sz="4800" b="1" strike="noStrike" spc="-1" dirty="0" smtClean="0">
                <a:solidFill>
                  <a:srgbClr val="FFC000"/>
                </a:solidFill>
                <a:uFill>
                  <a:solidFill>
                    <a:srgbClr val="FFFFFF"/>
                  </a:solidFill>
                </a:uFill>
                <a:latin typeface="Century Gothic"/>
              </a:rPr>
              <a:t> </a:t>
            </a:r>
            <a:r>
              <a:rPr lang="pt-BR" sz="4800" b="1" strike="noStrike" spc="-1" dirty="0" err="1" smtClean="0">
                <a:solidFill>
                  <a:schemeClr val="bg1"/>
                </a:solidFill>
                <a:uFill>
                  <a:solidFill>
                    <a:srgbClr val="FFFFFF"/>
                  </a:solidFill>
                </a:uFill>
                <a:latin typeface="Century Gothic"/>
              </a:rPr>
              <a:t>O</a:t>
            </a:r>
            <a:r>
              <a:rPr lang="pt-BR" sz="4800" b="1" strike="noStrike" spc="-1" dirty="0" err="1" smtClean="0">
                <a:solidFill>
                  <a:srgbClr val="FFC000"/>
                </a:solidFill>
                <a:uFill>
                  <a:solidFill>
                    <a:srgbClr val="FFFFFF"/>
                  </a:solidFill>
                </a:uFill>
                <a:latin typeface="Century Gothic"/>
              </a:rPr>
              <a:t>bjects</a:t>
            </a:r>
            <a:r>
              <a:rPr lang="pt-BR" sz="4800" b="1" strike="noStrike" spc="-1" dirty="0" smtClean="0">
                <a:solidFill>
                  <a:srgbClr val="FFC000"/>
                </a:solidFill>
                <a:uFill>
                  <a:solidFill>
                    <a:srgbClr val="FFFFFF"/>
                  </a:solidFill>
                </a:uFill>
                <a:latin typeface="Century Gothic"/>
              </a:rPr>
              <a:t> </a:t>
            </a:r>
          </a:p>
          <a:p>
            <a:pPr algn="ctr"/>
            <a:r>
              <a:rPr lang="pt-BR" sz="3200" b="1" strike="noStrike" spc="-1" dirty="0" smtClean="0">
                <a:solidFill>
                  <a:srgbClr val="FFC000"/>
                </a:solidFill>
                <a:uFill>
                  <a:solidFill>
                    <a:srgbClr val="FFFFFF"/>
                  </a:solidFill>
                </a:uFill>
                <a:latin typeface="Century Gothic"/>
              </a:rPr>
              <a:t>(Objetos </a:t>
            </a:r>
            <a:r>
              <a:rPr lang="pt-BR" sz="3200" b="1" strike="noStrike" spc="-1" dirty="0" err="1" smtClean="0">
                <a:solidFill>
                  <a:srgbClr val="FFC000"/>
                </a:solidFill>
                <a:uFill>
                  <a:solidFill>
                    <a:srgbClr val="FFFFFF"/>
                  </a:solidFill>
                </a:uFill>
                <a:latin typeface="Century Gothic"/>
              </a:rPr>
              <a:t>transnetunianos</a:t>
            </a:r>
            <a:r>
              <a:rPr lang="pt-BR" sz="3200" b="1" strike="noStrike" spc="-1" dirty="0" smtClean="0">
                <a:solidFill>
                  <a:srgbClr val="FFC000"/>
                </a:solidFill>
                <a:uFill>
                  <a:solidFill>
                    <a:srgbClr val="FFFFFF"/>
                  </a:solidFill>
                </a:uFill>
                <a:latin typeface="Century Gothic"/>
              </a:rPr>
              <a:t>)</a:t>
            </a:r>
            <a:endParaRPr lang="pt-BR" sz="32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s://upload.wikimedia.org/wikipedia/commons/4/48/Os_maiores_objetos_transnetuniano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94" b="132"/>
          <a:stretch/>
        </p:blipFill>
        <p:spPr bwMode="auto">
          <a:xfrm>
            <a:off x="-28600" y="1116000"/>
            <a:ext cx="9208240" cy="5760000"/>
          </a:xfrm>
          <a:prstGeom prst="rect">
            <a:avLst/>
          </a:prstGeom>
          <a:noFill/>
          <a:extLst>
            <a:ext uri="{909E8E84-426E-40DD-AFC4-6F175D3DCCD1}">
              <a14:hiddenFill xmlns:a14="http://schemas.microsoft.com/office/drawing/2010/main">
                <a:solidFill>
                  <a:srgbClr val="FFFFFF"/>
                </a:solidFill>
              </a14:hiddenFill>
            </a:ext>
          </a:extLst>
        </p:spPr>
      </p:pic>
      <p:sp>
        <p:nvSpPr>
          <p:cNvPr id="247" name="CustomShape 1"/>
          <p:cNvSpPr/>
          <p:nvPr/>
        </p:nvSpPr>
        <p:spPr>
          <a:xfrm>
            <a:off x="36360" y="332656"/>
            <a:ext cx="9143280" cy="456480"/>
          </a:xfrm>
          <a:prstGeom prst="rect">
            <a:avLst/>
          </a:prstGeom>
          <a:noFill/>
          <a:ln w="9360">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000" b="1" strike="noStrike" spc="-1" dirty="0" smtClean="0">
                <a:solidFill>
                  <a:srgbClr val="FFFFFF"/>
                </a:solidFill>
                <a:uFill>
                  <a:solidFill>
                    <a:srgbClr val="FFFFFF"/>
                  </a:solidFill>
                </a:uFill>
                <a:latin typeface="Century Gothic"/>
                <a:ea typeface="DejaVu Sans"/>
              </a:rPr>
              <a:t>Maiores </a:t>
            </a:r>
            <a:r>
              <a:rPr lang="pt-BR" sz="4000" b="1" strike="noStrike" spc="-1" dirty="0" err="1" smtClean="0">
                <a:solidFill>
                  <a:srgbClr val="FFFFFF"/>
                </a:solidFill>
                <a:uFill>
                  <a:solidFill>
                    <a:srgbClr val="FFFFFF"/>
                  </a:solidFill>
                </a:uFill>
                <a:latin typeface="Century Gothic"/>
                <a:ea typeface="DejaVu Sans"/>
              </a:rPr>
              <a:t>TNO’s</a:t>
            </a:r>
            <a:r>
              <a:rPr lang="pt-BR" sz="4000" b="1" strike="noStrike" spc="-1" dirty="0" smtClean="0">
                <a:solidFill>
                  <a:srgbClr val="FFFFFF"/>
                </a:solidFill>
                <a:uFill>
                  <a:solidFill>
                    <a:srgbClr val="FFFFFF"/>
                  </a:solidFill>
                </a:uFill>
                <a:latin typeface="Century Gothic"/>
                <a:ea typeface="DejaVu Sans"/>
              </a:rPr>
              <a:t>/</a:t>
            </a:r>
            <a:r>
              <a:rPr lang="pt-BR" sz="4000" b="1" strike="noStrike" spc="-1" dirty="0" err="1" smtClean="0">
                <a:solidFill>
                  <a:srgbClr val="FFFFFF"/>
                </a:solidFill>
                <a:uFill>
                  <a:solidFill>
                    <a:srgbClr val="FFFFFF"/>
                  </a:solidFill>
                </a:uFill>
                <a:latin typeface="Century Gothic"/>
                <a:ea typeface="DejaVu Sans"/>
              </a:rPr>
              <a:t>KBO’s</a:t>
            </a:r>
            <a:endParaRPr lang="pt-BR" sz="1800" b="0" strike="noStrike" spc="-1" dirty="0">
              <a:solidFill>
                <a:srgbClr val="FFFFFF"/>
              </a:solidFill>
              <a:uFill>
                <a:solidFill>
                  <a:srgbClr val="FFFFFF"/>
                </a:solidFill>
              </a:uFill>
              <a:latin typeface="Arial"/>
            </a:endParaRPr>
          </a:p>
        </p:txBody>
      </p:sp>
      <p:pic>
        <p:nvPicPr>
          <p:cNvPr id="248" name="Picture 1"/>
          <p:cNvPicPr/>
          <p:nvPr/>
        </p:nvPicPr>
        <p:blipFill>
          <a:blip r:embed="rId4"/>
          <a:stretch/>
        </p:blipFill>
        <p:spPr>
          <a:xfrm>
            <a:off x="0" y="0"/>
            <a:ext cx="75600" cy="75600"/>
          </a:xfrm>
          <a:prstGeom prst="rect">
            <a:avLst/>
          </a:prstGeom>
          <a:ln>
            <a:noFill/>
          </a:ln>
        </p:spPr>
      </p:pic>
      <p:sp>
        <p:nvSpPr>
          <p:cNvPr id="6" name="CustomShape 2"/>
          <p:cNvSpPr/>
          <p:nvPr/>
        </p:nvSpPr>
        <p:spPr>
          <a:xfrm>
            <a:off x="43408" y="6358336"/>
            <a:ext cx="2368352"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r>
              <a:rPr lang="pt-BR" sz="1200" b="0" strike="noStrike" spc="-1" dirty="0">
                <a:solidFill>
                  <a:srgbClr val="EE8800"/>
                </a:solidFill>
                <a:uFill>
                  <a:solidFill>
                    <a:srgbClr val="FFFFFF"/>
                  </a:solidFill>
                </a:uFill>
                <a:latin typeface="Century Gothic"/>
                <a:ea typeface="DejaVu Sans"/>
              </a:rPr>
              <a:t>Crédito da imagem: </a:t>
            </a:r>
            <a:r>
              <a:rPr lang="pt-BR" sz="1200" b="0" strike="noStrike" spc="-1" dirty="0" smtClean="0">
                <a:solidFill>
                  <a:srgbClr val="EE8800"/>
                </a:solidFill>
                <a:uFill>
                  <a:solidFill>
                    <a:srgbClr val="FFFFFF"/>
                  </a:solidFill>
                </a:uFill>
                <a:latin typeface="Century Gothic"/>
                <a:ea typeface="DejaVu Sans"/>
              </a:rPr>
              <a:t>NASA/</a:t>
            </a:r>
          </a:p>
          <a:p>
            <a:r>
              <a:rPr lang="pt-BR" sz="1200" b="0" strike="noStrike" spc="-1" dirty="0" err="1" smtClean="0">
                <a:solidFill>
                  <a:srgbClr val="EE8800"/>
                </a:solidFill>
                <a:uFill>
                  <a:solidFill>
                    <a:srgbClr val="FFFFFF"/>
                  </a:solidFill>
                </a:uFill>
                <a:latin typeface="Century Gothic"/>
                <a:ea typeface="DejaVu Sans"/>
              </a:rPr>
              <a:t>Wikipedia</a:t>
            </a:r>
            <a:r>
              <a:rPr lang="pt-BR" sz="1200" b="0" strike="noStrike" spc="-1" dirty="0" smtClean="0">
                <a:solidFill>
                  <a:srgbClr val="EE8800"/>
                </a:solidFill>
                <a:uFill>
                  <a:solidFill>
                    <a:srgbClr val="FFFFFF"/>
                  </a:solidFill>
                </a:uFill>
                <a:latin typeface="Century Gothic"/>
                <a:ea typeface="DejaVu Sans"/>
              </a:rPr>
              <a:t> </a:t>
            </a:r>
            <a:r>
              <a:rPr lang="pt-PT" sz="1200" dirty="0">
                <a:solidFill>
                  <a:schemeClr val="accent6"/>
                </a:solidFill>
                <a:latin typeface="Century Gothic" panose="020B0502020202020204" pitchFamily="34" charset="0"/>
              </a:rPr>
              <a:t>SEPRodrigues</a:t>
            </a:r>
          </a:p>
          <a:p>
            <a:pPr>
              <a:lnSpc>
                <a:spcPct val="100000"/>
              </a:lnSpc>
            </a:pPr>
            <a:endParaRPr lang="pt-BR" sz="1800" b="0" strike="noStrike" spc="-1" dirty="0">
              <a:solidFill>
                <a:srgbClr val="FFFFFF"/>
              </a:solidFill>
              <a:uFill>
                <a:solidFill>
                  <a:srgbClr val="FFFFFF"/>
                </a:solidFill>
              </a:uFill>
              <a:latin typeface="Arial"/>
            </a:endParaRPr>
          </a:p>
          <a:p>
            <a:pPr>
              <a:lnSpc>
                <a:spcPct val="100000"/>
              </a:lnSpc>
            </a:pPr>
            <a:endParaRPr lang="pt-BR" sz="18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4845" y="11896"/>
            <a:ext cx="9114310" cy="6834208"/>
          </a:xfrm>
          <a:prstGeom prst="rect">
            <a:avLst/>
          </a:prstGeom>
        </p:spPr>
      </p:pic>
      <p:sp>
        <p:nvSpPr>
          <p:cNvPr id="247" name="CustomShape 1"/>
          <p:cNvSpPr/>
          <p:nvPr/>
        </p:nvSpPr>
        <p:spPr>
          <a:xfrm>
            <a:off x="36360" y="308224"/>
            <a:ext cx="9143280" cy="456480"/>
          </a:xfrm>
          <a:prstGeom prst="rect">
            <a:avLst/>
          </a:prstGeom>
          <a:noFill/>
          <a:ln w="9360">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000" b="1" strike="noStrike" spc="-1" dirty="0" err="1">
                <a:solidFill>
                  <a:srgbClr val="FFFFFF"/>
                </a:solidFill>
                <a:uFill>
                  <a:solidFill>
                    <a:srgbClr val="FFFFFF"/>
                  </a:solidFill>
                </a:uFill>
                <a:latin typeface="Century Gothic"/>
                <a:ea typeface="DejaVu Sans"/>
              </a:rPr>
              <a:t>Sedna</a:t>
            </a:r>
            <a:endParaRPr lang="pt-BR" sz="1800" b="0" strike="noStrike" spc="-1" dirty="0">
              <a:solidFill>
                <a:srgbClr val="FFFFFF"/>
              </a:solidFill>
              <a:uFill>
                <a:solidFill>
                  <a:srgbClr val="FFFFFF"/>
                </a:solidFill>
              </a:uFill>
              <a:latin typeface="Arial"/>
            </a:endParaRPr>
          </a:p>
        </p:txBody>
      </p:sp>
      <p:pic>
        <p:nvPicPr>
          <p:cNvPr id="248" name="Picture 1"/>
          <p:cNvPicPr/>
          <p:nvPr/>
        </p:nvPicPr>
        <p:blipFill>
          <a:blip r:embed="rId4"/>
          <a:stretch/>
        </p:blipFill>
        <p:spPr>
          <a:xfrm>
            <a:off x="0" y="0"/>
            <a:ext cx="75600" cy="75600"/>
          </a:xfrm>
          <a:prstGeom prst="rect">
            <a:avLst/>
          </a:prstGeom>
          <a:ln>
            <a:noFill/>
          </a:ln>
        </p:spPr>
      </p:pic>
      <p:sp>
        <p:nvSpPr>
          <p:cNvPr id="5" name="Rectangle 3"/>
          <p:cNvSpPr>
            <a:spLocks noChangeArrowheads="1"/>
          </p:cNvSpPr>
          <p:nvPr/>
        </p:nvSpPr>
        <p:spPr bwMode="auto">
          <a:xfrm>
            <a:off x="6588224" y="6309319"/>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sp>
        <p:nvSpPr>
          <p:cNvPr id="6" name="CustomShape 1"/>
          <p:cNvSpPr/>
          <p:nvPr/>
        </p:nvSpPr>
        <p:spPr>
          <a:xfrm>
            <a:off x="5220072" y="4725144"/>
            <a:ext cx="3744416"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11400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518 UA (76-937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995 km</a:t>
            </a:r>
            <a:endParaRPr lang="pt-BR" sz="2400" b="0" strike="noStrike" spc="-1" dirty="0">
              <a:solidFill>
                <a:srgbClr val="FFFFFF"/>
              </a:solidFill>
              <a:uFill>
                <a:solidFill>
                  <a:srgbClr val="FFFFFF"/>
                </a:solidFill>
              </a:uFill>
              <a:latin typeface="Arial"/>
            </a:endParaRPr>
          </a:p>
        </p:txBody>
      </p:sp>
      <p:sp>
        <p:nvSpPr>
          <p:cNvPr id="7" name="CustomShape 1"/>
          <p:cNvSpPr/>
          <p:nvPr/>
        </p:nvSpPr>
        <p:spPr>
          <a:xfrm>
            <a:off x="5945984" y="1124744"/>
            <a:ext cx="2834056" cy="431688"/>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algn="just">
              <a:lnSpc>
                <a:spcPct val="100000"/>
              </a:lnSpc>
              <a:buClr>
                <a:srgbClr val="FFC000"/>
              </a:buClr>
            </a:pPr>
            <a:r>
              <a:rPr lang="pt-BR" b="0" strike="noStrike" spc="-1" dirty="0" smtClean="0">
                <a:solidFill>
                  <a:srgbClr val="FFC000"/>
                </a:solidFill>
                <a:uFill>
                  <a:solidFill>
                    <a:srgbClr val="FFFFFF"/>
                  </a:solidFill>
                </a:uFill>
                <a:latin typeface="Century Gothic"/>
              </a:rPr>
              <a:t>Representação artística</a:t>
            </a:r>
            <a:endParaRPr lang="pt-BR" b="0" strike="noStrike"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1466444882"/>
      </p:ext>
    </p:extLst>
  </p:cSld>
  <p:clrMapOvr>
    <a:masterClrMapping/>
  </p:clrMapOvr>
  <p:transition spd="slow">
    <p:fade/>
  </p:transition>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p:cNvPicPr/>
          <p:nvPr/>
        </p:nvPicPr>
        <p:blipFill>
          <a:blip r:embed="rId2" cstate="print"/>
          <a:stretch/>
        </p:blipFill>
        <p:spPr>
          <a:xfrm>
            <a:off x="1619640" y="628560"/>
            <a:ext cx="6040080" cy="6040080"/>
          </a:xfrm>
          <a:prstGeom prst="rect">
            <a:avLst/>
          </a:prstGeom>
          <a:ln>
            <a:noFill/>
          </a:ln>
        </p:spPr>
      </p:pic>
      <p:sp>
        <p:nvSpPr>
          <p:cNvPr id="223" name="CustomShape 1"/>
          <p:cNvSpPr/>
          <p:nvPr/>
        </p:nvSpPr>
        <p:spPr>
          <a:xfrm>
            <a:off x="499680" y="-2736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r>
              <a:rPr lang="pt-BR" sz="4400" b="1" strike="noStrike" spc="-1">
                <a:solidFill>
                  <a:srgbClr val="FFFFFF"/>
                </a:solidFill>
                <a:uFill>
                  <a:solidFill>
                    <a:srgbClr val="FFFFFF"/>
                  </a:solidFill>
                </a:uFill>
                <a:latin typeface="Century Gothic"/>
              </a:rPr>
              <a:t>Órbita de Sedna</a:t>
            </a:r>
            <a:endParaRPr lang="pt-BR" sz="1800" b="1" strike="noStrike" spc="-1">
              <a:solidFill>
                <a:srgbClr val="FFFFFF"/>
              </a:solidFill>
              <a:uFill>
                <a:solidFill>
                  <a:srgbClr val="FFFFFF"/>
                </a:solidFill>
              </a:uFill>
              <a:latin typeface="Arial"/>
            </a:endParaRPr>
          </a:p>
          <a:p>
            <a:pPr algn="ctr">
              <a:lnSpc>
                <a:spcPct val="100000"/>
              </a:lnSpc>
            </a:pPr>
            <a:endParaRPr lang="pt-BR" sz="1800" b="1" strike="noStrike" spc="-1">
              <a:solidFill>
                <a:srgbClr val="FFFFFF"/>
              </a:solidFill>
              <a:uFill>
                <a:solidFill>
                  <a:srgbClr val="FFFFFF"/>
                </a:solidFill>
              </a:uFill>
              <a:latin typeface="Arial"/>
            </a:endParaRPr>
          </a:p>
        </p:txBody>
      </p:sp>
      <p:sp>
        <p:nvSpPr>
          <p:cNvPr id="224" name="CustomShape 2"/>
          <p:cNvSpPr/>
          <p:nvPr/>
        </p:nvSpPr>
        <p:spPr>
          <a:xfrm>
            <a:off x="16920" y="6576480"/>
            <a:ext cx="28173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1" strike="noStrike" spc="-1">
                <a:solidFill>
                  <a:srgbClr val="EE8800"/>
                </a:solidFill>
                <a:uFill>
                  <a:solidFill>
                    <a:srgbClr val="FFFFFF"/>
                  </a:solidFill>
                </a:uFill>
                <a:latin typeface="Century Gothic"/>
                <a:ea typeface="DejaVu Sans"/>
              </a:rPr>
              <a:t>Crédito da imagem: NASA/Caltech</a:t>
            </a:r>
            <a:endParaRPr lang="pt-BR" sz="1800" b="1" strike="noStrike" spc="-1">
              <a:solidFill>
                <a:srgbClr val="FFFFFF"/>
              </a:solidFill>
              <a:uFill>
                <a:solidFill>
                  <a:srgbClr val="FFFFFF"/>
                </a:solidFill>
              </a:uFill>
              <a:latin typeface="Arial"/>
            </a:endParaRPr>
          </a:p>
          <a:p>
            <a:pPr>
              <a:lnSpc>
                <a:spcPct val="100000"/>
              </a:lnSpc>
            </a:pPr>
            <a:endParaRPr lang="pt-BR" sz="1800" b="1" strike="noStrike" spc="-1">
              <a:solidFill>
                <a:srgbClr val="FFFFFF"/>
              </a:solidFill>
              <a:uFill>
                <a:solidFill>
                  <a:srgbClr val="FFFFFF"/>
                </a:solidFill>
              </a:uFill>
              <a:latin typeface="Arial"/>
            </a:endParaRPr>
          </a:p>
        </p:txBody>
      </p:sp>
      <p:sp>
        <p:nvSpPr>
          <p:cNvPr id="225" name="CustomShape 3"/>
          <p:cNvSpPr/>
          <p:nvPr/>
        </p:nvSpPr>
        <p:spPr>
          <a:xfrm>
            <a:off x="4644000" y="692640"/>
            <a:ext cx="2951640" cy="2951640"/>
          </a:xfrm>
          <a:prstGeom prst="rect">
            <a:avLst/>
          </a:prstGeom>
          <a:solidFill>
            <a:schemeClr val="tx1"/>
          </a:solidFill>
          <a:ln w="12600">
            <a:solidFill>
              <a:schemeClr val="tx1"/>
            </a:solidFill>
            <a:round/>
          </a:ln>
        </p:spPr>
        <p:style>
          <a:lnRef idx="0">
            <a:scrgbClr r="0" g="0" b="0"/>
          </a:lnRef>
          <a:fillRef idx="0">
            <a:scrgbClr r="0" g="0" b="0"/>
          </a:fillRef>
          <a:effectRef idx="0">
            <a:scrgbClr r="0" g="0" b="0"/>
          </a:effectRef>
          <a:fontRef idx="minor"/>
        </p:style>
      </p:sp>
      <p:sp>
        <p:nvSpPr>
          <p:cNvPr id="226" name="CustomShape 4"/>
          <p:cNvSpPr/>
          <p:nvPr/>
        </p:nvSpPr>
        <p:spPr>
          <a:xfrm>
            <a:off x="4644000" y="3644280"/>
            <a:ext cx="2951640" cy="2951640"/>
          </a:xfrm>
          <a:prstGeom prst="rect">
            <a:avLst/>
          </a:prstGeom>
          <a:solidFill>
            <a:schemeClr val="tx1"/>
          </a:solidFill>
          <a:ln w="12600">
            <a:solidFill>
              <a:schemeClr val="tx1"/>
            </a:solidFill>
            <a:round/>
          </a:ln>
        </p:spPr>
        <p:style>
          <a:lnRef idx="0">
            <a:scrgbClr r="0" g="0" b="0"/>
          </a:lnRef>
          <a:fillRef idx="0">
            <a:scrgbClr r="0" g="0" b="0"/>
          </a:fillRef>
          <a:effectRef idx="0">
            <a:scrgbClr r="0" g="0" b="0"/>
          </a:effectRef>
          <a:fontRef idx="minor"/>
        </p:style>
      </p:sp>
      <p:sp>
        <p:nvSpPr>
          <p:cNvPr id="227" name="CustomShape 5"/>
          <p:cNvSpPr/>
          <p:nvPr/>
        </p:nvSpPr>
        <p:spPr>
          <a:xfrm>
            <a:off x="1691640" y="3601440"/>
            <a:ext cx="2951640" cy="2951640"/>
          </a:xfrm>
          <a:prstGeom prst="rect">
            <a:avLst/>
          </a:prstGeom>
          <a:solidFill>
            <a:schemeClr val="tx1"/>
          </a:solidFill>
          <a:ln w="12600">
            <a:solidFill>
              <a:schemeClr val="tx1"/>
            </a:solidFill>
            <a:round/>
          </a:ln>
        </p:spPr>
        <p:style>
          <a:lnRef idx="0">
            <a:scrgbClr r="0" g="0" b="0"/>
          </a:lnRef>
          <a:fillRef idx="0">
            <a:scrgbClr r="0" g="0" b="0"/>
          </a:fillRef>
          <a:effectRef idx="0">
            <a:scrgbClr r="0" g="0" b="0"/>
          </a:effectRef>
          <a:fontRef idx="minor"/>
        </p:style>
      </p:sp>
      <p:sp>
        <p:nvSpPr>
          <p:cNvPr id="228" name="CustomShape 6"/>
          <p:cNvSpPr/>
          <p:nvPr/>
        </p:nvSpPr>
        <p:spPr>
          <a:xfrm>
            <a:off x="-108520" y="792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dirty="0">
                <a:solidFill>
                  <a:srgbClr val="EE8800"/>
                </a:solidFill>
                <a:uFill>
                  <a:solidFill>
                    <a:srgbClr val="FFFFFF"/>
                  </a:solidFill>
                </a:uFill>
                <a:latin typeface="Century Gothic"/>
                <a:ea typeface="DejaVu Sans"/>
              </a:rPr>
              <a:t>Órbita de</a:t>
            </a:r>
            <a:endParaRPr lang="pt-BR" sz="1800" b="1" strike="noStrike" spc="-1" dirty="0">
              <a:solidFill>
                <a:srgbClr val="FFFFFF"/>
              </a:solidFill>
              <a:uFill>
                <a:solidFill>
                  <a:srgbClr val="FFFFFF"/>
                </a:solidFill>
              </a:uFill>
              <a:latin typeface="Arial"/>
            </a:endParaRPr>
          </a:p>
          <a:p>
            <a:pPr marL="457200" indent="-456480" algn="ctr">
              <a:lnSpc>
                <a:spcPct val="100000"/>
              </a:lnSpc>
            </a:pPr>
            <a:r>
              <a:rPr lang="pt-BR" sz="2800" b="1" strike="noStrike" spc="-1" dirty="0">
                <a:solidFill>
                  <a:srgbClr val="EE8800"/>
                </a:solidFill>
                <a:uFill>
                  <a:solidFill>
                    <a:srgbClr val="FFFFFF"/>
                  </a:solidFill>
                </a:uFill>
                <a:latin typeface="Century Gothic"/>
                <a:ea typeface="DejaVu Sans"/>
              </a:rPr>
              <a:t>Júpiter</a:t>
            </a:r>
            <a:endParaRPr lang="pt-BR" sz="1800" b="1" strike="noStrike" spc="-1" dirty="0">
              <a:solidFill>
                <a:srgbClr val="FFFFFF"/>
              </a:solidFill>
              <a:uFill>
                <a:solidFill>
                  <a:srgbClr val="FFFFFF"/>
                </a:solidFill>
              </a:uFill>
              <a:latin typeface="Arial"/>
            </a:endParaRPr>
          </a:p>
        </p:txBody>
      </p:sp>
      <p:sp>
        <p:nvSpPr>
          <p:cNvPr id="229" name="CustomShape 7"/>
          <p:cNvSpPr/>
          <p:nvPr/>
        </p:nvSpPr>
        <p:spPr>
          <a:xfrm>
            <a:off x="1079640" y="1746360"/>
            <a:ext cx="755280" cy="457920"/>
          </a:xfrm>
          <a:custGeom>
            <a:avLst/>
            <a:gdLst/>
            <a:ahLst/>
            <a:cxnLst/>
            <a:rect l="l" t="t" r="r" b="b"/>
            <a:pathLst>
              <a:path w="21600" h="21600">
                <a:moveTo>
                  <a:pt x="0" y="0"/>
                </a:moveTo>
                <a:lnTo>
                  <a:pt x="21600" y="21600"/>
                </a:lnTo>
              </a:path>
            </a:pathLst>
          </a:custGeom>
          <a:solidFill>
            <a:schemeClr val="accent1"/>
          </a:solidFill>
          <a:ln w="38100">
            <a:solidFill>
              <a:srgbClr val="EE8800"/>
            </a:solidFill>
            <a:round/>
            <a:tailEnd type="arrow" w="lg" len="lg"/>
          </a:ln>
        </p:spPr>
        <p:style>
          <a:lnRef idx="0">
            <a:scrgbClr r="0" g="0" b="0"/>
          </a:lnRef>
          <a:fillRef idx="0">
            <a:scrgbClr r="0" g="0" b="0"/>
          </a:fillRef>
          <a:effectRef idx="0">
            <a:scrgbClr r="0" g="0" b="0"/>
          </a:effectRef>
          <a:fontRef idx="minor"/>
        </p:style>
      </p:sp>
      <p:sp>
        <p:nvSpPr>
          <p:cNvPr id="230" name="CustomShape 8"/>
          <p:cNvSpPr/>
          <p:nvPr/>
        </p:nvSpPr>
        <p:spPr>
          <a:xfrm>
            <a:off x="7236888" y="1512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dirty="0">
                <a:solidFill>
                  <a:srgbClr val="CC66FF"/>
                </a:solidFill>
                <a:uFill>
                  <a:solidFill>
                    <a:srgbClr val="FFFFFF"/>
                  </a:solidFill>
                </a:uFill>
                <a:latin typeface="Century Gothic"/>
                <a:ea typeface="DejaVu Sans"/>
              </a:rPr>
              <a:t>Órbita de</a:t>
            </a:r>
            <a:endParaRPr lang="pt-BR" sz="1800" b="1" strike="noStrike" spc="-1" dirty="0">
              <a:solidFill>
                <a:srgbClr val="FFFFFF"/>
              </a:solidFill>
              <a:uFill>
                <a:solidFill>
                  <a:srgbClr val="FFFFFF"/>
                </a:solidFill>
              </a:uFill>
              <a:latin typeface="Arial"/>
            </a:endParaRPr>
          </a:p>
          <a:p>
            <a:pPr marL="457200" indent="-456480" algn="ctr">
              <a:lnSpc>
                <a:spcPct val="100000"/>
              </a:lnSpc>
            </a:pPr>
            <a:r>
              <a:rPr lang="pt-BR" sz="2800" b="1" strike="noStrike" spc="-1" dirty="0">
                <a:solidFill>
                  <a:srgbClr val="CC66FF"/>
                </a:solidFill>
                <a:uFill>
                  <a:solidFill>
                    <a:srgbClr val="FFFFFF"/>
                  </a:solidFill>
                </a:uFill>
                <a:latin typeface="Century Gothic"/>
                <a:ea typeface="DejaVu Sans"/>
              </a:rPr>
              <a:t>Plutão</a:t>
            </a:r>
            <a:endParaRPr lang="pt-BR" sz="1800" b="1" strike="noStrike" spc="-1" dirty="0">
              <a:solidFill>
                <a:srgbClr val="FFFFFF"/>
              </a:solidFill>
              <a:uFill>
                <a:solidFill>
                  <a:srgbClr val="FFFFFF"/>
                </a:solidFill>
              </a:uFill>
              <a:latin typeface="Arial"/>
            </a:endParaRPr>
          </a:p>
        </p:txBody>
      </p:sp>
      <p:sp>
        <p:nvSpPr>
          <p:cNvPr id="231" name="CustomShape 9"/>
          <p:cNvSpPr/>
          <p:nvPr/>
        </p:nvSpPr>
        <p:spPr>
          <a:xfrm flipH="1">
            <a:off x="6803640" y="2204280"/>
            <a:ext cx="792000" cy="504000"/>
          </a:xfrm>
          <a:custGeom>
            <a:avLst/>
            <a:gdLst/>
            <a:ahLst/>
            <a:cxnLst/>
            <a:rect l="l" t="t" r="r" b="b"/>
            <a:pathLst>
              <a:path w="21600" h="21600">
                <a:moveTo>
                  <a:pt x="0" y="0"/>
                </a:moveTo>
                <a:lnTo>
                  <a:pt x="21600" y="21600"/>
                </a:lnTo>
              </a:path>
            </a:pathLst>
          </a:custGeom>
          <a:solidFill>
            <a:schemeClr val="accent1"/>
          </a:solidFill>
          <a:ln w="38100">
            <a:solidFill>
              <a:srgbClr val="CC66FF"/>
            </a:solidFill>
            <a:round/>
            <a:tailEnd type="arrow" w="lg" len="lg"/>
          </a:ln>
        </p:spPr>
        <p:style>
          <a:lnRef idx="0">
            <a:scrgbClr r="0" g="0" b="0"/>
          </a:lnRef>
          <a:fillRef idx="0">
            <a:scrgbClr r="0" g="0" b="0"/>
          </a:fillRef>
          <a:effectRef idx="0">
            <a:scrgbClr r="0" g="0" b="0"/>
          </a:effectRef>
          <a:fontRef idx="minor"/>
        </p:style>
      </p:sp>
      <p:sp>
        <p:nvSpPr>
          <p:cNvPr id="232" name="CustomShape 10"/>
          <p:cNvSpPr/>
          <p:nvPr/>
        </p:nvSpPr>
        <p:spPr>
          <a:xfrm>
            <a:off x="7236888" y="482436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dirty="0">
                <a:solidFill>
                  <a:srgbClr val="FF0000"/>
                </a:solidFill>
                <a:uFill>
                  <a:solidFill>
                    <a:srgbClr val="FFFFFF"/>
                  </a:solidFill>
                </a:uFill>
                <a:latin typeface="Century Gothic"/>
                <a:ea typeface="DejaVu Sans"/>
              </a:rPr>
              <a:t>Órbita de</a:t>
            </a:r>
            <a:endParaRPr lang="pt-BR" sz="1800" b="1" strike="noStrike" spc="-1" dirty="0">
              <a:solidFill>
                <a:srgbClr val="FFFFFF"/>
              </a:solidFill>
              <a:uFill>
                <a:solidFill>
                  <a:srgbClr val="FFFFFF"/>
                </a:solidFill>
              </a:uFill>
              <a:latin typeface="Arial"/>
            </a:endParaRPr>
          </a:p>
          <a:p>
            <a:pPr marL="457200" indent="-456480" algn="ctr">
              <a:lnSpc>
                <a:spcPct val="100000"/>
              </a:lnSpc>
            </a:pPr>
            <a:r>
              <a:rPr lang="pt-BR" sz="2800" b="1" strike="noStrike" spc="-1" dirty="0" err="1">
                <a:solidFill>
                  <a:srgbClr val="FF0000"/>
                </a:solidFill>
                <a:uFill>
                  <a:solidFill>
                    <a:srgbClr val="FFFFFF"/>
                  </a:solidFill>
                </a:uFill>
                <a:latin typeface="Century Gothic"/>
                <a:ea typeface="DejaVu Sans"/>
              </a:rPr>
              <a:t>Sedna</a:t>
            </a:r>
            <a:endParaRPr lang="pt-BR" sz="1800" b="1" strike="noStrike" spc="-1" dirty="0">
              <a:solidFill>
                <a:srgbClr val="FFFFFF"/>
              </a:solidFill>
              <a:uFill>
                <a:solidFill>
                  <a:srgbClr val="FFFFFF"/>
                </a:solidFill>
              </a:uFill>
              <a:latin typeface="Arial"/>
            </a:endParaRPr>
          </a:p>
        </p:txBody>
      </p:sp>
      <p:sp>
        <p:nvSpPr>
          <p:cNvPr id="233" name="CustomShape 11"/>
          <p:cNvSpPr/>
          <p:nvPr/>
        </p:nvSpPr>
        <p:spPr>
          <a:xfrm flipH="1">
            <a:off x="6371640" y="5373216"/>
            <a:ext cx="1224000" cy="287424"/>
          </a:xfrm>
          <a:custGeom>
            <a:avLst/>
            <a:gdLst/>
            <a:ahLst/>
            <a:cxnLst/>
            <a:rect l="l" t="t" r="r" b="b"/>
            <a:pathLst>
              <a:path w="21600" h="21600">
                <a:moveTo>
                  <a:pt x="0" y="0"/>
                </a:moveTo>
                <a:lnTo>
                  <a:pt x="21600" y="21600"/>
                </a:lnTo>
              </a:path>
            </a:pathLst>
          </a:custGeom>
          <a:solidFill>
            <a:schemeClr val="accent1"/>
          </a:solidFill>
          <a:ln w="38100">
            <a:solidFill>
              <a:srgbClr val="FF0000"/>
            </a:solidFill>
            <a:round/>
            <a:tailEnd type="arrow" w="lg" len="lg"/>
          </a:ln>
        </p:spPr>
        <p:style>
          <a:lnRef idx="0">
            <a:scrgbClr r="0" g="0" b="0"/>
          </a:lnRef>
          <a:fillRef idx="0">
            <a:scrgbClr r="0" g="0" b="0"/>
          </a:fillRef>
          <a:effectRef idx="0">
            <a:scrgbClr r="0" g="0" b="0"/>
          </a:effectRef>
          <a:fontRef idx="minor"/>
        </p:style>
      </p:sp>
      <p:sp>
        <p:nvSpPr>
          <p:cNvPr id="234" name="CustomShape 12"/>
          <p:cNvSpPr/>
          <p:nvPr/>
        </p:nvSpPr>
        <p:spPr>
          <a:xfrm>
            <a:off x="-180528" y="4275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dirty="0">
                <a:solidFill>
                  <a:srgbClr val="53D2FF"/>
                </a:solidFill>
                <a:uFill>
                  <a:solidFill>
                    <a:srgbClr val="FFFFFF"/>
                  </a:solidFill>
                </a:uFill>
                <a:latin typeface="Century Gothic"/>
                <a:ea typeface="DejaVu Sans"/>
              </a:rPr>
              <a:t>Nuvem </a:t>
            </a:r>
            <a:endParaRPr lang="pt-BR" sz="1800" b="1" strike="noStrike" spc="-1" dirty="0">
              <a:solidFill>
                <a:srgbClr val="FFFFFF"/>
              </a:solidFill>
              <a:uFill>
                <a:solidFill>
                  <a:srgbClr val="FFFFFF"/>
                </a:solidFill>
              </a:uFill>
              <a:latin typeface="Arial"/>
            </a:endParaRPr>
          </a:p>
          <a:p>
            <a:pPr marL="457200" indent="-456480" algn="ctr">
              <a:lnSpc>
                <a:spcPct val="100000"/>
              </a:lnSpc>
            </a:pPr>
            <a:r>
              <a:rPr lang="pt-BR" sz="2800" b="1" strike="noStrike" spc="-1" dirty="0">
                <a:solidFill>
                  <a:srgbClr val="53D2FF"/>
                </a:solidFill>
                <a:uFill>
                  <a:solidFill>
                    <a:srgbClr val="FFFFFF"/>
                  </a:solidFill>
                </a:uFill>
                <a:latin typeface="Century Gothic"/>
                <a:ea typeface="DejaVu Sans"/>
              </a:rPr>
              <a:t>de </a:t>
            </a:r>
            <a:r>
              <a:rPr lang="pt-BR" sz="2800" b="1" strike="noStrike" spc="-1" dirty="0" err="1">
                <a:solidFill>
                  <a:srgbClr val="53D2FF"/>
                </a:solidFill>
                <a:uFill>
                  <a:solidFill>
                    <a:srgbClr val="FFFFFF"/>
                  </a:solidFill>
                </a:uFill>
                <a:latin typeface="Century Gothic"/>
                <a:ea typeface="DejaVu Sans"/>
              </a:rPr>
              <a:t>Oort</a:t>
            </a:r>
            <a:endParaRPr lang="pt-BR" sz="1800" b="1" strike="noStrike" spc="-1" dirty="0">
              <a:solidFill>
                <a:srgbClr val="FFFFFF"/>
              </a:solidFill>
              <a:uFill>
                <a:solidFill>
                  <a:srgbClr val="FFFFFF"/>
                </a:solidFill>
              </a:uFill>
              <a:latin typeface="Arial"/>
            </a:endParaRPr>
          </a:p>
        </p:txBody>
      </p:sp>
      <p:sp>
        <p:nvSpPr>
          <p:cNvPr id="235" name="CustomShape 13"/>
          <p:cNvSpPr/>
          <p:nvPr/>
        </p:nvSpPr>
        <p:spPr>
          <a:xfrm>
            <a:off x="1187640" y="5229360"/>
            <a:ext cx="791280" cy="503280"/>
          </a:xfrm>
          <a:custGeom>
            <a:avLst/>
            <a:gdLst/>
            <a:ahLst/>
            <a:cxnLst/>
            <a:rect l="l" t="t" r="r" b="b"/>
            <a:pathLst>
              <a:path w="21600" h="21600">
                <a:moveTo>
                  <a:pt x="0" y="0"/>
                </a:moveTo>
                <a:lnTo>
                  <a:pt x="21600" y="21600"/>
                </a:lnTo>
              </a:path>
            </a:pathLst>
          </a:custGeom>
          <a:solidFill>
            <a:schemeClr val="accent1"/>
          </a:solidFill>
          <a:ln w="38100">
            <a:solidFill>
              <a:srgbClr val="53D2FF"/>
            </a:solidFill>
            <a:round/>
            <a:tailEnd type="arrow" w="lg" len="lg"/>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additive="repl">
                                        <p:cTn id="7" dur="1000"/>
                                        <p:tgtEl>
                                          <p:spTgt spid="228"/>
                                        </p:tgtEl>
                                      </p:cBhvr>
                                    </p:animEffect>
                                  </p:childTnLst>
                                </p:cTn>
                              </p:par>
                              <p:par>
                                <p:cTn id="8" presetID="10" presetClass="entr" fill="hold" nodeType="withEffect">
                                  <p:stCondLst>
                                    <p:cond delay="0"/>
                                  </p:stCondLst>
                                  <p:childTnLst>
                                    <p:set>
                                      <p:cBhvr>
                                        <p:cTn id="9" dur="1" fill="hold">
                                          <p:stCondLst>
                                            <p:cond delay="0"/>
                                          </p:stCondLst>
                                        </p:cTn>
                                        <p:tgtEl>
                                          <p:spTgt spid="229"/>
                                        </p:tgtEl>
                                        <p:attrNameLst>
                                          <p:attrName>style.visibility</p:attrName>
                                        </p:attrNameLst>
                                      </p:cBhvr>
                                      <p:to>
                                        <p:strVal val="visible"/>
                                      </p:to>
                                    </p:set>
                                    <p:animEffect transition="in" filter="fade">
                                      <p:cBhvr additive="repl">
                                        <p:cTn id="10" dur="1000"/>
                                        <p:tgtEl>
                                          <p:spTgt spid="2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25"/>
                                        </p:tgtEl>
                                      </p:cBhvr>
                                    </p:animEffect>
                                    <p:set>
                                      <p:cBhvr>
                                        <p:cTn id="15" dur="1" fill="hold">
                                          <p:stCondLst>
                                            <p:cond delay="499"/>
                                          </p:stCondLst>
                                        </p:cTn>
                                        <p:tgtEl>
                                          <p:spTgt spid="225"/>
                                        </p:tgtEl>
                                        <p:attrNameLst>
                                          <p:attrName>style.visibility</p:attrName>
                                        </p:attrNameLst>
                                      </p:cBhvr>
                                      <p:to>
                                        <p:strVal val="hidden"/>
                                      </p:to>
                                    </p:set>
                                  </p:childTnLst>
                                </p:cTn>
                              </p:par>
                              <p:par>
                                <p:cTn id="16" presetID="10" presetClass="entr" fill="hold" nodeType="withEffect">
                                  <p:stCondLst>
                                    <p:cond delay="0"/>
                                  </p:stCondLst>
                                  <p:childTnLst>
                                    <p:set>
                                      <p:cBhvr>
                                        <p:cTn id="17" dur="1" fill="hold">
                                          <p:stCondLst>
                                            <p:cond delay="0"/>
                                          </p:stCondLst>
                                        </p:cTn>
                                        <p:tgtEl>
                                          <p:spTgt spid="230"/>
                                        </p:tgtEl>
                                        <p:attrNameLst>
                                          <p:attrName>style.visibility</p:attrName>
                                        </p:attrNameLst>
                                      </p:cBhvr>
                                      <p:to>
                                        <p:strVal val="visible"/>
                                      </p:to>
                                    </p:set>
                                    <p:animEffect transition="in" filter="fade">
                                      <p:cBhvr additive="repl">
                                        <p:cTn id="18" dur="1000"/>
                                        <p:tgtEl>
                                          <p:spTgt spid="230"/>
                                        </p:tgtEl>
                                      </p:cBhvr>
                                    </p:animEffect>
                                  </p:childTnLst>
                                </p:cTn>
                              </p:par>
                              <p:par>
                                <p:cTn id="19" presetID="10" presetClass="entr" fill="hold" nodeType="withEffect">
                                  <p:stCondLst>
                                    <p:cond delay="0"/>
                                  </p:stCondLst>
                                  <p:childTnLst>
                                    <p:set>
                                      <p:cBhvr>
                                        <p:cTn id="20" dur="1" fill="hold">
                                          <p:stCondLst>
                                            <p:cond delay="0"/>
                                          </p:stCondLst>
                                        </p:cTn>
                                        <p:tgtEl>
                                          <p:spTgt spid="231"/>
                                        </p:tgtEl>
                                        <p:attrNameLst>
                                          <p:attrName>style.visibility</p:attrName>
                                        </p:attrNameLst>
                                      </p:cBhvr>
                                      <p:to>
                                        <p:strVal val="visible"/>
                                      </p:to>
                                    </p:set>
                                    <p:animEffect transition="in" filter="fade">
                                      <p:cBhvr additive="repl">
                                        <p:cTn id="21" dur="1000"/>
                                        <p:tgtEl>
                                          <p:spTgt spid="2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26"/>
                                        </p:tgtEl>
                                      </p:cBhvr>
                                    </p:animEffect>
                                    <p:set>
                                      <p:cBhvr>
                                        <p:cTn id="26" dur="1" fill="hold">
                                          <p:stCondLst>
                                            <p:cond delay="499"/>
                                          </p:stCondLst>
                                        </p:cTn>
                                        <p:tgtEl>
                                          <p:spTgt spid="226"/>
                                        </p:tgtEl>
                                        <p:attrNameLst>
                                          <p:attrName>style.visibility</p:attrName>
                                        </p:attrNameLst>
                                      </p:cBhvr>
                                      <p:to>
                                        <p:strVal val="hidden"/>
                                      </p:to>
                                    </p:set>
                                  </p:childTnLst>
                                </p:cTn>
                              </p:par>
                              <p:par>
                                <p:cTn id="27" presetID="10" presetClass="entr" fill="hold" nodeType="withEffect">
                                  <p:stCondLst>
                                    <p:cond delay="0"/>
                                  </p:stCondLst>
                                  <p:childTnLst>
                                    <p:set>
                                      <p:cBhvr>
                                        <p:cTn id="28" dur="1" fill="hold">
                                          <p:stCondLst>
                                            <p:cond delay="0"/>
                                          </p:stCondLst>
                                        </p:cTn>
                                        <p:tgtEl>
                                          <p:spTgt spid="232"/>
                                        </p:tgtEl>
                                        <p:attrNameLst>
                                          <p:attrName>style.visibility</p:attrName>
                                        </p:attrNameLst>
                                      </p:cBhvr>
                                      <p:to>
                                        <p:strVal val="visible"/>
                                      </p:to>
                                    </p:set>
                                    <p:animEffect transition="in" filter="fade">
                                      <p:cBhvr additive="repl">
                                        <p:cTn id="29" dur="1000"/>
                                        <p:tgtEl>
                                          <p:spTgt spid="232"/>
                                        </p:tgtEl>
                                      </p:cBhvr>
                                    </p:animEffect>
                                  </p:childTnLst>
                                </p:cTn>
                              </p:par>
                              <p:par>
                                <p:cTn id="30" presetID="10" presetClass="entr" fill="hold" nodeType="withEffect">
                                  <p:stCondLst>
                                    <p:cond delay="0"/>
                                  </p:stCondLst>
                                  <p:childTnLst>
                                    <p:set>
                                      <p:cBhvr>
                                        <p:cTn id="31" dur="1" fill="hold">
                                          <p:stCondLst>
                                            <p:cond delay="0"/>
                                          </p:stCondLst>
                                        </p:cTn>
                                        <p:tgtEl>
                                          <p:spTgt spid="233"/>
                                        </p:tgtEl>
                                        <p:attrNameLst>
                                          <p:attrName>style.visibility</p:attrName>
                                        </p:attrNameLst>
                                      </p:cBhvr>
                                      <p:to>
                                        <p:strVal val="visible"/>
                                      </p:to>
                                    </p:set>
                                    <p:animEffect transition="in" filter="fade">
                                      <p:cBhvr additive="repl">
                                        <p:cTn id="32" dur="1000"/>
                                        <p:tgtEl>
                                          <p:spTgt spid="2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27"/>
                                        </p:tgtEl>
                                      </p:cBhvr>
                                    </p:animEffect>
                                    <p:set>
                                      <p:cBhvr>
                                        <p:cTn id="37" dur="1" fill="hold">
                                          <p:stCondLst>
                                            <p:cond delay="499"/>
                                          </p:stCondLst>
                                        </p:cTn>
                                        <p:tgtEl>
                                          <p:spTgt spid="227"/>
                                        </p:tgtEl>
                                        <p:attrNameLst>
                                          <p:attrName>style.visibility</p:attrName>
                                        </p:attrNameLst>
                                      </p:cBhvr>
                                      <p:to>
                                        <p:strVal val="hidden"/>
                                      </p:to>
                                    </p:set>
                                  </p:childTnLst>
                                </p:cTn>
                              </p:par>
                              <p:par>
                                <p:cTn id="38" presetID="10" presetClass="entr" fill="hold" nodeType="withEffect">
                                  <p:stCondLst>
                                    <p:cond delay="0"/>
                                  </p:stCondLst>
                                  <p:childTnLst>
                                    <p:set>
                                      <p:cBhvr>
                                        <p:cTn id="39" dur="1" fill="hold">
                                          <p:stCondLst>
                                            <p:cond delay="0"/>
                                          </p:stCondLst>
                                        </p:cTn>
                                        <p:tgtEl>
                                          <p:spTgt spid="234"/>
                                        </p:tgtEl>
                                        <p:attrNameLst>
                                          <p:attrName>style.visibility</p:attrName>
                                        </p:attrNameLst>
                                      </p:cBhvr>
                                      <p:to>
                                        <p:strVal val="visible"/>
                                      </p:to>
                                    </p:set>
                                    <p:animEffect transition="in" filter="fade">
                                      <p:cBhvr additive="repl">
                                        <p:cTn id="40" dur="1000"/>
                                        <p:tgtEl>
                                          <p:spTgt spid="234"/>
                                        </p:tgtEl>
                                      </p:cBhvr>
                                    </p:animEffect>
                                  </p:childTnLst>
                                </p:cTn>
                              </p:par>
                              <p:par>
                                <p:cTn id="41" presetID="10" presetClass="entr" fill="hold" nodeType="withEffect">
                                  <p:stCondLst>
                                    <p:cond delay="0"/>
                                  </p:stCondLst>
                                  <p:childTnLst>
                                    <p:set>
                                      <p:cBhvr>
                                        <p:cTn id="42" dur="1" fill="hold">
                                          <p:stCondLst>
                                            <p:cond delay="0"/>
                                          </p:stCondLst>
                                        </p:cTn>
                                        <p:tgtEl>
                                          <p:spTgt spid="235"/>
                                        </p:tgtEl>
                                        <p:attrNameLst>
                                          <p:attrName>style.visibility</p:attrName>
                                        </p:attrNameLst>
                                      </p:cBhvr>
                                      <p:to>
                                        <p:strVal val="visible"/>
                                      </p:to>
                                    </p:set>
                                    <p:animEffect transition="in" filter="fade">
                                      <p:cBhvr additive="repl">
                                        <p:cTn id="43"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2"/>
          <p:cNvPicPr/>
          <p:nvPr/>
        </p:nvPicPr>
        <p:blipFill>
          <a:blip r:embed="rId2" cstate="print"/>
          <a:stretch/>
        </p:blipFill>
        <p:spPr>
          <a:xfrm>
            <a:off x="1619640" y="628560"/>
            <a:ext cx="6040080" cy="6040080"/>
          </a:xfrm>
          <a:prstGeom prst="rect">
            <a:avLst/>
          </a:prstGeom>
          <a:ln>
            <a:noFill/>
          </a:ln>
        </p:spPr>
      </p:pic>
      <p:sp>
        <p:nvSpPr>
          <p:cNvPr id="237" name="CustomShape 1"/>
          <p:cNvSpPr/>
          <p:nvPr/>
        </p:nvSpPr>
        <p:spPr>
          <a:xfrm>
            <a:off x="499680" y="-2736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r>
              <a:rPr lang="pt-BR" sz="4400" b="1" strike="noStrike" spc="-1" dirty="0">
                <a:solidFill>
                  <a:srgbClr val="FFFFFF"/>
                </a:solidFill>
                <a:uFill>
                  <a:solidFill>
                    <a:srgbClr val="FFFFFF"/>
                  </a:solidFill>
                </a:uFill>
                <a:latin typeface="Century Gothic"/>
              </a:rPr>
              <a:t>Órbita de </a:t>
            </a:r>
            <a:r>
              <a:rPr lang="pt-BR" sz="4400" b="1" strike="noStrike" spc="-1" dirty="0" err="1">
                <a:solidFill>
                  <a:srgbClr val="FFFFFF"/>
                </a:solidFill>
                <a:uFill>
                  <a:solidFill>
                    <a:srgbClr val="FFFFFF"/>
                  </a:solidFill>
                </a:uFill>
                <a:latin typeface="Century Gothic"/>
              </a:rPr>
              <a:t>Sedna</a:t>
            </a:r>
            <a:endParaRPr lang="pt-BR" sz="1800" b="1" strike="noStrike" spc="-1" dirty="0">
              <a:solidFill>
                <a:srgbClr val="FFFFFF"/>
              </a:solidFill>
              <a:uFill>
                <a:solidFill>
                  <a:srgbClr val="FFFFFF"/>
                </a:solidFill>
              </a:uFill>
              <a:latin typeface="Arial"/>
            </a:endParaRPr>
          </a:p>
          <a:p>
            <a:pPr algn="ctr">
              <a:lnSpc>
                <a:spcPct val="100000"/>
              </a:lnSpc>
            </a:pPr>
            <a:endParaRPr lang="pt-BR" sz="1800" b="1" strike="noStrike" spc="-1" dirty="0">
              <a:solidFill>
                <a:srgbClr val="FFFFFF"/>
              </a:solidFill>
              <a:uFill>
                <a:solidFill>
                  <a:srgbClr val="FFFFFF"/>
                </a:solidFill>
              </a:uFill>
              <a:latin typeface="Arial"/>
            </a:endParaRPr>
          </a:p>
        </p:txBody>
      </p:sp>
      <p:sp>
        <p:nvSpPr>
          <p:cNvPr id="238" name="CustomShape 2"/>
          <p:cNvSpPr/>
          <p:nvPr/>
        </p:nvSpPr>
        <p:spPr>
          <a:xfrm>
            <a:off x="16920" y="6576480"/>
            <a:ext cx="28173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1" strike="noStrike" spc="-1">
                <a:solidFill>
                  <a:srgbClr val="EE8800"/>
                </a:solidFill>
                <a:uFill>
                  <a:solidFill>
                    <a:srgbClr val="FFFFFF"/>
                  </a:solidFill>
                </a:uFill>
                <a:latin typeface="Century Gothic"/>
                <a:ea typeface="DejaVu Sans"/>
              </a:rPr>
              <a:t>Crédito da imagem: NASA/Caltech</a:t>
            </a:r>
            <a:endParaRPr lang="pt-BR" sz="1800" b="1" strike="noStrike" spc="-1">
              <a:solidFill>
                <a:srgbClr val="FFFFFF"/>
              </a:solidFill>
              <a:uFill>
                <a:solidFill>
                  <a:srgbClr val="FFFFFF"/>
                </a:solidFill>
              </a:uFill>
              <a:latin typeface="Arial"/>
            </a:endParaRPr>
          </a:p>
          <a:p>
            <a:pPr>
              <a:lnSpc>
                <a:spcPct val="100000"/>
              </a:lnSpc>
            </a:pPr>
            <a:endParaRPr lang="pt-BR" sz="1800" b="1" strike="noStrike" spc="-1">
              <a:solidFill>
                <a:srgbClr val="FFFFFF"/>
              </a:solidFill>
              <a:uFill>
                <a:solidFill>
                  <a:srgbClr val="FFFFFF"/>
                </a:solidFill>
              </a:uFill>
              <a:latin typeface="Arial"/>
            </a:endParaRPr>
          </a:p>
        </p:txBody>
      </p:sp>
      <p:sp>
        <p:nvSpPr>
          <p:cNvPr id="239" name="CustomShape 3"/>
          <p:cNvSpPr/>
          <p:nvPr/>
        </p:nvSpPr>
        <p:spPr>
          <a:xfrm>
            <a:off x="35640" y="792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dirty="0">
                <a:solidFill>
                  <a:srgbClr val="EE8800"/>
                </a:solidFill>
                <a:uFill>
                  <a:solidFill>
                    <a:srgbClr val="FFFFFF"/>
                  </a:solidFill>
                </a:uFill>
                <a:latin typeface="Century Gothic"/>
                <a:ea typeface="DejaVu Sans"/>
              </a:rPr>
              <a:t>Órbita de</a:t>
            </a:r>
            <a:endParaRPr lang="pt-BR" sz="1800" b="1" strike="noStrike" spc="-1" dirty="0">
              <a:solidFill>
                <a:srgbClr val="FFFFFF"/>
              </a:solidFill>
              <a:uFill>
                <a:solidFill>
                  <a:srgbClr val="FFFFFF"/>
                </a:solidFill>
              </a:uFill>
              <a:latin typeface="Arial"/>
            </a:endParaRPr>
          </a:p>
          <a:p>
            <a:pPr marL="457200" indent="-456480" algn="ctr">
              <a:lnSpc>
                <a:spcPct val="100000"/>
              </a:lnSpc>
            </a:pPr>
            <a:r>
              <a:rPr lang="pt-BR" sz="2800" b="1" strike="noStrike" spc="-1" dirty="0">
                <a:solidFill>
                  <a:srgbClr val="EE8800"/>
                </a:solidFill>
                <a:uFill>
                  <a:solidFill>
                    <a:srgbClr val="FFFFFF"/>
                  </a:solidFill>
                </a:uFill>
                <a:latin typeface="Century Gothic"/>
                <a:ea typeface="DejaVu Sans"/>
              </a:rPr>
              <a:t>Júpiter</a:t>
            </a:r>
            <a:endParaRPr lang="pt-BR" sz="1800" b="1" strike="noStrike" spc="-1" dirty="0">
              <a:solidFill>
                <a:srgbClr val="FFFFFF"/>
              </a:solidFill>
              <a:uFill>
                <a:solidFill>
                  <a:srgbClr val="FFFFFF"/>
                </a:solidFill>
              </a:uFill>
              <a:latin typeface="Arial"/>
            </a:endParaRPr>
          </a:p>
        </p:txBody>
      </p:sp>
      <p:sp>
        <p:nvSpPr>
          <p:cNvPr id="240" name="CustomShape 4"/>
          <p:cNvSpPr/>
          <p:nvPr/>
        </p:nvSpPr>
        <p:spPr>
          <a:xfrm>
            <a:off x="1079640" y="1746360"/>
            <a:ext cx="755280" cy="457920"/>
          </a:xfrm>
          <a:custGeom>
            <a:avLst/>
            <a:gdLst/>
            <a:ahLst/>
            <a:cxnLst/>
            <a:rect l="l" t="t" r="r" b="b"/>
            <a:pathLst>
              <a:path w="21600" h="21600">
                <a:moveTo>
                  <a:pt x="0" y="0"/>
                </a:moveTo>
                <a:lnTo>
                  <a:pt x="21600" y="21600"/>
                </a:lnTo>
              </a:path>
            </a:pathLst>
          </a:custGeom>
          <a:solidFill>
            <a:schemeClr val="accent1"/>
          </a:solidFill>
          <a:ln w="22320">
            <a:solidFill>
              <a:srgbClr val="EE8800"/>
            </a:solidFill>
            <a:round/>
            <a:tailEnd type="arrow" w="lg" len="lg"/>
          </a:ln>
        </p:spPr>
        <p:style>
          <a:lnRef idx="0">
            <a:scrgbClr r="0" g="0" b="0"/>
          </a:lnRef>
          <a:fillRef idx="0">
            <a:scrgbClr r="0" g="0" b="0"/>
          </a:fillRef>
          <a:effectRef idx="0">
            <a:scrgbClr r="0" g="0" b="0"/>
          </a:effectRef>
          <a:fontRef idx="minor"/>
        </p:style>
      </p:sp>
      <p:sp>
        <p:nvSpPr>
          <p:cNvPr id="241" name="CustomShape 5"/>
          <p:cNvSpPr/>
          <p:nvPr/>
        </p:nvSpPr>
        <p:spPr>
          <a:xfrm>
            <a:off x="7164360" y="1512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a:solidFill>
                  <a:srgbClr val="CC66FF"/>
                </a:solidFill>
                <a:uFill>
                  <a:solidFill>
                    <a:srgbClr val="FFFFFF"/>
                  </a:solidFill>
                </a:uFill>
                <a:latin typeface="Century Gothic"/>
                <a:ea typeface="DejaVu Sans"/>
              </a:rPr>
              <a:t>Órbita de</a:t>
            </a:r>
            <a:endParaRPr lang="pt-BR" sz="1800" b="1" strike="noStrike" spc="-1">
              <a:solidFill>
                <a:srgbClr val="FFFFFF"/>
              </a:solidFill>
              <a:uFill>
                <a:solidFill>
                  <a:srgbClr val="FFFFFF"/>
                </a:solidFill>
              </a:uFill>
              <a:latin typeface="Arial"/>
            </a:endParaRPr>
          </a:p>
          <a:p>
            <a:pPr marL="457200" indent="-456480" algn="ctr">
              <a:lnSpc>
                <a:spcPct val="100000"/>
              </a:lnSpc>
            </a:pPr>
            <a:r>
              <a:rPr lang="pt-BR" sz="2800" b="1" strike="noStrike" spc="-1">
                <a:solidFill>
                  <a:srgbClr val="CC66FF"/>
                </a:solidFill>
                <a:uFill>
                  <a:solidFill>
                    <a:srgbClr val="FFFFFF"/>
                  </a:solidFill>
                </a:uFill>
                <a:latin typeface="Century Gothic"/>
                <a:ea typeface="DejaVu Sans"/>
              </a:rPr>
              <a:t>Plutão</a:t>
            </a:r>
            <a:endParaRPr lang="pt-BR" sz="1800" b="1" strike="noStrike" spc="-1">
              <a:solidFill>
                <a:srgbClr val="FFFFFF"/>
              </a:solidFill>
              <a:uFill>
                <a:solidFill>
                  <a:srgbClr val="FFFFFF"/>
                </a:solidFill>
              </a:uFill>
              <a:latin typeface="Arial"/>
            </a:endParaRPr>
          </a:p>
        </p:txBody>
      </p:sp>
      <p:sp>
        <p:nvSpPr>
          <p:cNvPr id="242" name="CustomShape 6"/>
          <p:cNvSpPr/>
          <p:nvPr/>
        </p:nvSpPr>
        <p:spPr>
          <a:xfrm flipH="1">
            <a:off x="6803640" y="2277000"/>
            <a:ext cx="503280" cy="431280"/>
          </a:xfrm>
          <a:custGeom>
            <a:avLst/>
            <a:gdLst/>
            <a:ahLst/>
            <a:cxnLst/>
            <a:rect l="l" t="t" r="r" b="b"/>
            <a:pathLst>
              <a:path w="21600" h="21600">
                <a:moveTo>
                  <a:pt x="0" y="0"/>
                </a:moveTo>
                <a:lnTo>
                  <a:pt x="21600" y="21600"/>
                </a:lnTo>
              </a:path>
            </a:pathLst>
          </a:custGeom>
          <a:solidFill>
            <a:schemeClr val="accent1"/>
          </a:solidFill>
          <a:ln w="22320">
            <a:solidFill>
              <a:srgbClr val="CC66FF"/>
            </a:solidFill>
            <a:round/>
            <a:tailEnd type="arrow" w="lg" len="lg"/>
          </a:ln>
        </p:spPr>
        <p:style>
          <a:lnRef idx="0">
            <a:scrgbClr r="0" g="0" b="0"/>
          </a:lnRef>
          <a:fillRef idx="0">
            <a:scrgbClr r="0" g="0" b="0"/>
          </a:fillRef>
          <a:effectRef idx="0">
            <a:scrgbClr r="0" g="0" b="0"/>
          </a:effectRef>
          <a:fontRef idx="minor"/>
        </p:style>
      </p:sp>
      <p:sp>
        <p:nvSpPr>
          <p:cNvPr id="243" name="CustomShape 7"/>
          <p:cNvSpPr/>
          <p:nvPr/>
        </p:nvSpPr>
        <p:spPr>
          <a:xfrm>
            <a:off x="7164360" y="482436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a:solidFill>
                  <a:srgbClr val="FF0000"/>
                </a:solidFill>
                <a:uFill>
                  <a:solidFill>
                    <a:srgbClr val="FFFFFF"/>
                  </a:solidFill>
                </a:uFill>
                <a:latin typeface="Century Gothic"/>
                <a:ea typeface="DejaVu Sans"/>
              </a:rPr>
              <a:t>Órbita de</a:t>
            </a:r>
            <a:endParaRPr lang="pt-BR" sz="1800" b="1" strike="noStrike" spc="-1">
              <a:solidFill>
                <a:srgbClr val="FFFFFF"/>
              </a:solidFill>
              <a:uFill>
                <a:solidFill>
                  <a:srgbClr val="FFFFFF"/>
                </a:solidFill>
              </a:uFill>
              <a:latin typeface="Arial"/>
            </a:endParaRPr>
          </a:p>
          <a:p>
            <a:pPr marL="457200" indent="-456480" algn="ctr">
              <a:lnSpc>
                <a:spcPct val="100000"/>
              </a:lnSpc>
            </a:pPr>
            <a:r>
              <a:rPr lang="pt-BR" sz="2800" b="1" strike="noStrike" spc="-1">
                <a:solidFill>
                  <a:srgbClr val="FF0000"/>
                </a:solidFill>
                <a:uFill>
                  <a:solidFill>
                    <a:srgbClr val="FFFFFF"/>
                  </a:solidFill>
                </a:uFill>
                <a:latin typeface="Century Gothic"/>
                <a:ea typeface="DejaVu Sans"/>
              </a:rPr>
              <a:t>Sedna</a:t>
            </a:r>
            <a:endParaRPr lang="pt-BR" sz="1800" b="1" strike="noStrike" spc="-1">
              <a:solidFill>
                <a:srgbClr val="FFFFFF"/>
              </a:solidFill>
              <a:uFill>
                <a:solidFill>
                  <a:srgbClr val="FFFFFF"/>
                </a:solidFill>
              </a:uFill>
              <a:latin typeface="Arial"/>
            </a:endParaRPr>
          </a:p>
        </p:txBody>
      </p:sp>
      <p:sp>
        <p:nvSpPr>
          <p:cNvPr id="244" name="CustomShape 8"/>
          <p:cNvSpPr/>
          <p:nvPr/>
        </p:nvSpPr>
        <p:spPr>
          <a:xfrm flipH="1">
            <a:off x="6371640" y="5589360"/>
            <a:ext cx="1007280" cy="71280"/>
          </a:xfrm>
          <a:custGeom>
            <a:avLst/>
            <a:gdLst/>
            <a:ahLst/>
            <a:cxnLst/>
            <a:rect l="l" t="t" r="r" b="b"/>
            <a:pathLst>
              <a:path w="21600" h="21600">
                <a:moveTo>
                  <a:pt x="0" y="0"/>
                </a:moveTo>
                <a:lnTo>
                  <a:pt x="21600" y="21600"/>
                </a:lnTo>
              </a:path>
            </a:pathLst>
          </a:custGeom>
          <a:solidFill>
            <a:schemeClr val="accent1"/>
          </a:solidFill>
          <a:ln w="22320">
            <a:solidFill>
              <a:srgbClr val="FF0000"/>
            </a:solidFill>
            <a:round/>
            <a:tailEnd type="arrow" w="lg" len="lg"/>
          </a:ln>
        </p:spPr>
        <p:style>
          <a:lnRef idx="0">
            <a:scrgbClr r="0" g="0" b="0"/>
          </a:lnRef>
          <a:fillRef idx="0">
            <a:scrgbClr r="0" g="0" b="0"/>
          </a:fillRef>
          <a:effectRef idx="0">
            <a:scrgbClr r="0" g="0" b="0"/>
          </a:effectRef>
          <a:fontRef idx="minor"/>
        </p:style>
      </p:sp>
      <p:sp>
        <p:nvSpPr>
          <p:cNvPr id="245" name="CustomShape 9"/>
          <p:cNvSpPr/>
          <p:nvPr/>
        </p:nvSpPr>
        <p:spPr>
          <a:xfrm>
            <a:off x="-36360" y="427500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a:solidFill>
                  <a:srgbClr val="53D2FF"/>
                </a:solidFill>
                <a:uFill>
                  <a:solidFill>
                    <a:srgbClr val="FFFFFF"/>
                  </a:solidFill>
                </a:uFill>
                <a:latin typeface="Century Gothic"/>
                <a:ea typeface="DejaVu Sans"/>
              </a:rPr>
              <a:t>Nuvem </a:t>
            </a:r>
            <a:endParaRPr lang="pt-BR" sz="1800" b="1" strike="noStrike" spc="-1">
              <a:solidFill>
                <a:srgbClr val="FFFFFF"/>
              </a:solidFill>
              <a:uFill>
                <a:solidFill>
                  <a:srgbClr val="FFFFFF"/>
                </a:solidFill>
              </a:uFill>
              <a:latin typeface="Arial"/>
            </a:endParaRPr>
          </a:p>
          <a:p>
            <a:pPr marL="457200" indent="-456480" algn="ctr">
              <a:lnSpc>
                <a:spcPct val="100000"/>
              </a:lnSpc>
            </a:pPr>
            <a:r>
              <a:rPr lang="pt-BR" sz="2800" b="1" strike="noStrike" spc="-1">
                <a:solidFill>
                  <a:srgbClr val="53D2FF"/>
                </a:solidFill>
                <a:uFill>
                  <a:solidFill>
                    <a:srgbClr val="FFFFFF"/>
                  </a:solidFill>
                </a:uFill>
                <a:latin typeface="Century Gothic"/>
                <a:ea typeface="DejaVu Sans"/>
              </a:rPr>
              <a:t>de Oort</a:t>
            </a:r>
            <a:endParaRPr lang="pt-BR" sz="1800" b="1" strike="noStrike" spc="-1">
              <a:solidFill>
                <a:srgbClr val="FFFFFF"/>
              </a:solidFill>
              <a:uFill>
                <a:solidFill>
                  <a:srgbClr val="FFFFFF"/>
                </a:solidFill>
              </a:uFill>
              <a:latin typeface="Arial"/>
            </a:endParaRPr>
          </a:p>
        </p:txBody>
      </p:sp>
      <p:sp>
        <p:nvSpPr>
          <p:cNvPr id="246" name="CustomShape 10"/>
          <p:cNvSpPr/>
          <p:nvPr/>
        </p:nvSpPr>
        <p:spPr>
          <a:xfrm>
            <a:off x="1187640" y="5229360"/>
            <a:ext cx="791280" cy="503280"/>
          </a:xfrm>
          <a:custGeom>
            <a:avLst/>
            <a:gdLst/>
            <a:ahLst/>
            <a:cxnLst/>
            <a:rect l="l" t="t" r="r" b="b"/>
            <a:pathLst>
              <a:path w="21600" h="21600">
                <a:moveTo>
                  <a:pt x="0" y="0"/>
                </a:moveTo>
                <a:lnTo>
                  <a:pt x="21600" y="21600"/>
                </a:lnTo>
              </a:path>
            </a:pathLst>
          </a:custGeom>
          <a:solidFill>
            <a:schemeClr val="accent1"/>
          </a:solidFill>
          <a:ln w="22320">
            <a:solidFill>
              <a:srgbClr val="53D2FF"/>
            </a:solidFill>
            <a:round/>
            <a:tailEnd type="arrow" w="lg" len="lg"/>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ndré\2-ESTUDOS\ARQUIVADOS-ESTUDOS\5-ESTUDOS-SP\Material-auxiliar-SP\5-TNOs\planet_9_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33"/>
          <a:stretch/>
        </p:blipFill>
        <p:spPr bwMode="auto">
          <a:xfrm>
            <a:off x="0" y="1129933"/>
            <a:ext cx="9108000" cy="5683443"/>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4"/>
          <p:cNvSpPr>
            <a:spLocks noGrp="1" noChangeArrowheads="1"/>
          </p:cNvSpPr>
          <p:nvPr>
            <p:ph type="title"/>
          </p:nvPr>
        </p:nvSpPr>
        <p:spPr>
          <a:xfrm>
            <a:off x="0" y="0"/>
            <a:ext cx="9144000" cy="1143000"/>
          </a:xfrm>
          <a:solidFill>
            <a:schemeClr val="tx1"/>
          </a:solidFill>
        </p:spPr>
        <p:txBody>
          <a:bodyPr/>
          <a:lstStyle/>
          <a:p>
            <a:pPr algn="ctr"/>
            <a:r>
              <a:rPr lang="pt-BR" sz="4400" b="1" dirty="0" smtClean="0">
                <a:solidFill>
                  <a:schemeClr val="bg1"/>
                </a:solidFill>
                <a:latin typeface="Century Gothic" pitchFamily="34" charset="0"/>
              </a:rPr>
              <a:t>Planeta X ou planeta 9</a:t>
            </a:r>
          </a:p>
        </p:txBody>
      </p:sp>
      <p:sp>
        <p:nvSpPr>
          <p:cNvPr id="36868" name="Rectangle 3"/>
          <p:cNvSpPr>
            <a:spLocks noChangeArrowheads="1"/>
          </p:cNvSpPr>
          <p:nvPr/>
        </p:nvSpPr>
        <p:spPr bwMode="auto">
          <a:xfrm>
            <a:off x="0" y="630932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sp>
        <p:nvSpPr>
          <p:cNvPr id="5" name="CustomShape 1"/>
          <p:cNvSpPr/>
          <p:nvPr/>
        </p:nvSpPr>
        <p:spPr>
          <a:xfrm>
            <a:off x="5724128" y="1340768"/>
            <a:ext cx="3384376"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10 a 20 mil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600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10 M</a:t>
            </a:r>
            <a:r>
              <a:rPr lang="pt-BR" sz="2400" spc="-1" baseline="-25000" dirty="0" smtClean="0">
                <a:solidFill>
                  <a:srgbClr val="FFC000"/>
                </a:solidFill>
                <a:uFill>
                  <a:solidFill>
                    <a:srgbClr val="FFFFFF"/>
                  </a:solidFill>
                </a:uFill>
                <a:latin typeface="Century Gothic"/>
              </a:rPr>
              <a:t>T</a:t>
            </a:r>
          </a:p>
          <a:p>
            <a:pPr marL="216000" indent="-216000" algn="just">
              <a:lnSpc>
                <a:spcPct val="100000"/>
              </a:lnSpc>
              <a:buClr>
                <a:srgbClr val="FFC000"/>
              </a:buClr>
              <a:buFont typeface="Arial" pitchFamily="34" charset="0"/>
              <a:buChar char="•"/>
            </a:pPr>
            <a:r>
              <a:rPr lang="pt-BR" sz="2400" b="1" spc="-1" dirty="0" smtClean="0">
                <a:solidFill>
                  <a:schemeClr val="bg1"/>
                </a:solidFill>
                <a:uFill>
                  <a:solidFill>
                    <a:srgbClr val="FFFFFF"/>
                  </a:solidFill>
                </a:uFill>
                <a:latin typeface="Century Gothic"/>
              </a:rPr>
              <a:t>Hipotético!</a:t>
            </a:r>
          </a:p>
          <a:p>
            <a:pPr marL="216000" indent="-216000" algn="just">
              <a:lnSpc>
                <a:spcPct val="100000"/>
              </a:lnSpc>
              <a:buClr>
                <a:srgbClr val="FFC000"/>
              </a:buClr>
              <a:buFont typeface="Arial" pitchFamily="34" charset="0"/>
              <a:buChar char="•"/>
            </a:pPr>
            <a:endParaRPr lang="pt-BR" sz="2400" b="0" strike="noStrike" spc="-1" dirty="0">
              <a:solidFill>
                <a:srgbClr val="FFFFFF"/>
              </a:solidFill>
              <a:uFill>
                <a:solidFill>
                  <a:srgbClr val="FFFFFF"/>
                </a:solidFill>
              </a:uFill>
              <a:latin typeface="Arial"/>
            </a:endParaRPr>
          </a:p>
        </p:txBody>
      </p:sp>
      <p:sp>
        <p:nvSpPr>
          <p:cNvPr id="6" name="CustomShape 1"/>
          <p:cNvSpPr/>
          <p:nvPr/>
        </p:nvSpPr>
        <p:spPr>
          <a:xfrm>
            <a:off x="5945984" y="6237672"/>
            <a:ext cx="2834056" cy="431688"/>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algn="just">
              <a:lnSpc>
                <a:spcPct val="100000"/>
              </a:lnSpc>
              <a:buClr>
                <a:srgbClr val="FFC000"/>
              </a:buClr>
            </a:pPr>
            <a:r>
              <a:rPr lang="pt-BR" b="0" strike="noStrike" spc="-1" dirty="0" smtClean="0">
                <a:solidFill>
                  <a:srgbClr val="FFC000"/>
                </a:solidFill>
                <a:uFill>
                  <a:solidFill>
                    <a:srgbClr val="FFFFFF"/>
                  </a:solidFill>
                </a:uFill>
                <a:latin typeface="Century Gothic"/>
              </a:rPr>
              <a:t>Representação artística</a:t>
            </a:r>
            <a:endParaRPr lang="pt-BR" b="0" strike="noStrike"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499851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0"/>
            <a:ext cx="9144000" cy="1143000"/>
          </a:xfrm>
          <a:solidFill>
            <a:schemeClr val="tx1"/>
          </a:solidFill>
        </p:spPr>
        <p:txBody>
          <a:bodyPr/>
          <a:lstStyle/>
          <a:p>
            <a:pPr algn="ctr"/>
            <a:r>
              <a:rPr lang="pt-BR" sz="4400" b="1" dirty="0" smtClean="0">
                <a:solidFill>
                  <a:schemeClr val="bg1"/>
                </a:solidFill>
                <a:latin typeface="Century Gothic" pitchFamily="34" charset="0"/>
              </a:rPr>
              <a:t>Planeta X ou planeta 9</a:t>
            </a:r>
          </a:p>
        </p:txBody>
      </p:sp>
      <p:sp>
        <p:nvSpPr>
          <p:cNvPr id="36868" name="Rectangle 3"/>
          <p:cNvSpPr>
            <a:spLocks noChangeArrowheads="1"/>
          </p:cNvSpPr>
          <p:nvPr/>
        </p:nvSpPr>
        <p:spPr bwMode="auto">
          <a:xfrm>
            <a:off x="0" y="6309320"/>
            <a:ext cx="2244525" cy="276999"/>
          </a:xfrm>
          <a:prstGeom prst="rect">
            <a:avLst/>
          </a:prstGeom>
          <a:noFill/>
          <a:ln w="9525">
            <a:noFill/>
            <a:miter lim="800000"/>
            <a:headEnd/>
            <a:tailEnd/>
          </a:ln>
        </p:spPr>
        <p:txBody>
          <a:bodyPr wrap="none">
            <a:spAutoFit/>
          </a:bodyPr>
          <a:lstStyle/>
          <a:p>
            <a:pPr algn="l" eaLnBrk="1" hangingPunct="1"/>
            <a:r>
              <a:rPr lang="pt-BR" sz="1200" b="0" dirty="0">
                <a:solidFill>
                  <a:srgbClr val="EE8800"/>
                </a:solidFill>
                <a:latin typeface="Century Gothic" pitchFamily="34" charset="0"/>
              </a:rPr>
              <a:t>Crédito da imagem: </a:t>
            </a:r>
            <a:r>
              <a:rPr lang="pt-BR" sz="1200" b="0" dirty="0" smtClean="0">
                <a:solidFill>
                  <a:srgbClr val="EE8800"/>
                </a:solidFill>
                <a:latin typeface="Century Gothic" pitchFamily="34" charset="0"/>
              </a:rPr>
              <a:t>NASA</a:t>
            </a:r>
            <a:endParaRPr lang="pt-BR" sz="1200" b="0" dirty="0">
              <a:solidFill>
                <a:srgbClr val="EE8800"/>
              </a:solidFill>
              <a:latin typeface="Century Gothic" pitchFamily="34" charset="0"/>
            </a:endParaRPr>
          </a:p>
        </p:txBody>
      </p:sp>
      <p:pic>
        <p:nvPicPr>
          <p:cNvPr id="2" name="Picture 2" descr="F:\André\2-ESTUDOS\ARQUIVADOS-ESTUDOS\5-ESTUDOS-SP\Material-auxiliar-SP\5-TNOs\p9_kbo_orbi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08" y="1052736"/>
            <a:ext cx="9119592" cy="513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38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CustomShape 1"/>
          <p:cNvSpPr/>
          <p:nvPr/>
        </p:nvSpPr>
        <p:spPr>
          <a:xfrm>
            <a:off x="714240" y="3000240"/>
            <a:ext cx="77716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smtClean="0">
                <a:solidFill>
                  <a:srgbClr val="FFC000"/>
                </a:solidFill>
                <a:uFill>
                  <a:solidFill>
                    <a:srgbClr val="FFFFFF"/>
                  </a:solidFill>
                </a:uFill>
                <a:latin typeface="Century Gothic"/>
              </a:rPr>
              <a:t>Asteroides </a:t>
            </a:r>
          </a:p>
          <a:p>
            <a:pPr algn="ctr"/>
            <a:r>
              <a:rPr lang="pt-BR" sz="3200" b="1" strike="noStrike" spc="-1" dirty="0" smtClean="0">
                <a:solidFill>
                  <a:srgbClr val="FFC000"/>
                </a:solidFill>
                <a:uFill>
                  <a:solidFill>
                    <a:srgbClr val="FFFFFF"/>
                  </a:solidFill>
                </a:uFill>
                <a:latin typeface="Century Gothic"/>
              </a:rPr>
              <a:t>(ou planetas menores</a:t>
            </a:r>
            <a:r>
              <a:rPr lang="pt-BR" sz="4400" b="1" strike="noStrike" spc="-1" dirty="0" smtClean="0">
                <a:solidFill>
                  <a:srgbClr val="FFC000"/>
                </a:solidFill>
                <a:uFill>
                  <a:solidFill>
                    <a:srgbClr val="FFFFFF"/>
                  </a:solidFill>
                </a:uFill>
                <a:latin typeface="Century Gothic"/>
              </a:rPr>
              <a:t>)</a:t>
            </a:r>
            <a:endParaRPr lang="pt-BR" sz="1800" b="0" strike="noStrike" spc="-1" dirty="0">
              <a:solidFill>
                <a:srgbClr val="FFFFFF"/>
              </a:solidFill>
              <a:uFill>
                <a:solidFill>
                  <a:srgbClr val="FFFFFF"/>
                </a:solidFill>
              </a:uFill>
              <a:latin typeface="Arial"/>
            </a:endParaRPr>
          </a:p>
          <a:p>
            <a:pPr algn="ctr">
              <a:lnSpc>
                <a:spcPct val="150000"/>
              </a:lnSpc>
            </a:pPr>
            <a:endParaRPr lang="pt-BR" sz="1800" b="0" strike="noStrike" spc="-1" dirty="0">
              <a:solidFill>
                <a:srgbClr val="FFFFFF"/>
              </a:solidFill>
              <a:uFill>
                <a:solidFill>
                  <a:srgbClr val="FFFFFF"/>
                </a:solidFill>
              </a:uFill>
              <a:latin typeface="Arial"/>
            </a:endParaRPr>
          </a:p>
        </p:txBody>
      </p:sp>
      <p:sp>
        <p:nvSpPr>
          <p:cNvPr id="250" name="CustomShape 2"/>
          <p:cNvSpPr/>
          <p:nvPr/>
        </p:nvSpPr>
        <p:spPr>
          <a:xfrm>
            <a:off x="685800" y="609480"/>
            <a:ext cx="7771680" cy="114228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683640" y="2349000"/>
            <a:ext cx="77716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endParaRPr lang="pt-BR" sz="1800" b="0" strike="noStrike" spc="-1">
              <a:solidFill>
                <a:srgbClr val="FFFFFF"/>
              </a:solidFill>
              <a:uFill>
                <a:solidFill>
                  <a:srgbClr val="FFFFFF"/>
                </a:solidFill>
              </a:uFill>
              <a:latin typeface="Arial"/>
            </a:endParaRPr>
          </a:p>
          <a:p>
            <a:pPr algn="ctr">
              <a:lnSpc>
                <a:spcPct val="100000"/>
              </a:lnSpc>
            </a:pPr>
            <a:r>
              <a:rPr lang="pt-BR" sz="4400" b="1" strike="noStrike" spc="-1">
                <a:solidFill>
                  <a:srgbClr val="FFC000"/>
                </a:solidFill>
                <a:uFill>
                  <a:solidFill>
                    <a:srgbClr val="FFFFFF"/>
                  </a:solidFill>
                </a:uFill>
                <a:latin typeface="Century Gothic"/>
              </a:rPr>
              <a:t>Planetas anões</a:t>
            </a: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ustomShape 1"/>
          <p:cNvSpPr/>
          <p:nvPr/>
        </p:nvSpPr>
        <p:spPr>
          <a:xfrm>
            <a:off x="323640" y="116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Lei de </a:t>
            </a:r>
            <a:r>
              <a:rPr lang="pt-BR" sz="4400" b="1" strike="noStrike" spc="-1" dirty="0" err="1">
                <a:solidFill>
                  <a:srgbClr val="FFFFFF"/>
                </a:solidFill>
                <a:uFill>
                  <a:solidFill>
                    <a:srgbClr val="FFFFFF"/>
                  </a:solidFill>
                </a:uFill>
                <a:latin typeface="Century Gothic"/>
              </a:rPr>
              <a:t>Titius</a:t>
            </a:r>
            <a:r>
              <a:rPr lang="pt-BR" sz="4400" b="1" strike="noStrike" spc="-1" dirty="0">
                <a:solidFill>
                  <a:srgbClr val="FFFFFF"/>
                </a:solidFill>
                <a:uFill>
                  <a:solidFill>
                    <a:srgbClr val="FFFFFF"/>
                  </a:solidFill>
                </a:uFill>
                <a:latin typeface="Century Gothic"/>
              </a:rPr>
              <a:t>-Bode </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252" name="CustomShape 2"/>
          <p:cNvSpPr/>
          <p:nvPr/>
        </p:nvSpPr>
        <p:spPr>
          <a:xfrm>
            <a:off x="141840" y="1556640"/>
            <a:ext cx="8714520" cy="5317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900" b="1" strike="noStrike" spc="-1">
                <a:solidFill>
                  <a:srgbClr val="FFC000"/>
                </a:solidFill>
                <a:uFill>
                  <a:solidFill>
                    <a:srgbClr val="FFFFFF"/>
                  </a:solidFill>
                </a:uFill>
                <a:latin typeface="Century Gothic"/>
                <a:ea typeface="DejaVu Sans"/>
              </a:rPr>
              <a:t>0,4    0,7   1,0    1,6    2,8    5,2    10,0    19,6    38,8</a:t>
            </a:r>
            <a:endParaRPr lang="pt-BR" sz="1800" b="0" strike="noStrike" spc="-1">
              <a:solidFill>
                <a:srgbClr val="FFFFFF"/>
              </a:solidFill>
              <a:uFill>
                <a:solidFill>
                  <a:srgbClr val="FFFFFF"/>
                </a:solidFill>
              </a:uFill>
              <a:latin typeface="Arial"/>
            </a:endParaRPr>
          </a:p>
        </p:txBody>
      </p:sp>
      <p:sp>
        <p:nvSpPr>
          <p:cNvPr id="253" name="CustomShape 3"/>
          <p:cNvSpPr/>
          <p:nvPr/>
        </p:nvSpPr>
        <p:spPr>
          <a:xfrm>
            <a:off x="213120" y="2557440"/>
            <a:ext cx="8714520" cy="97380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400" b="1" strike="noStrike" spc="-1" dirty="0">
                <a:solidFill>
                  <a:srgbClr val="CC6600"/>
                </a:solidFill>
                <a:uFill>
                  <a:solidFill>
                    <a:srgbClr val="FFFFFF"/>
                  </a:solidFill>
                </a:uFill>
                <a:latin typeface="Century Gothic"/>
                <a:ea typeface="DejaVu Sans"/>
              </a:rPr>
              <a:t>Sequência se aproxima da ordem dos planetas em UA !</a:t>
            </a:r>
            <a:endParaRPr lang="pt-BR" sz="1800" b="0" strike="noStrike" spc="-1" dirty="0">
              <a:solidFill>
                <a:srgbClr val="FFFFFF"/>
              </a:solidFill>
              <a:uFill>
                <a:solidFill>
                  <a:srgbClr val="FFFFFF"/>
                </a:solidFill>
              </a:uFill>
              <a:latin typeface="Arial"/>
            </a:endParaRPr>
          </a:p>
          <a:p>
            <a:pPr algn="ctr">
              <a:lnSpc>
                <a:spcPct val="100000"/>
              </a:lnSpc>
            </a:pPr>
            <a:r>
              <a:rPr lang="pt-BR" sz="2400" b="1" strike="noStrike" spc="-1" dirty="0">
                <a:solidFill>
                  <a:srgbClr val="CC6600"/>
                </a:solidFill>
                <a:uFill>
                  <a:solidFill>
                    <a:srgbClr val="FFFFFF"/>
                  </a:solidFill>
                </a:uFill>
                <a:latin typeface="Century Gothic"/>
                <a:ea typeface="DejaVu Sans"/>
              </a:rPr>
              <a:t> Compare com a ordem aproximadamente observada:</a:t>
            </a:r>
            <a:endParaRPr lang="pt-BR" sz="1800" b="0" strike="noStrike" spc="-1" dirty="0">
              <a:solidFill>
                <a:srgbClr val="FFFFFF"/>
              </a:solidFill>
              <a:uFill>
                <a:solidFill>
                  <a:srgbClr val="FFFFFF"/>
                </a:solidFill>
              </a:uFill>
              <a:latin typeface="Arial"/>
            </a:endParaRPr>
          </a:p>
        </p:txBody>
      </p:sp>
      <p:sp>
        <p:nvSpPr>
          <p:cNvPr id="254" name="CustomShape 4"/>
          <p:cNvSpPr/>
          <p:nvPr/>
        </p:nvSpPr>
        <p:spPr>
          <a:xfrm>
            <a:off x="213120" y="4115880"/>
            <a:ext cx="8714520" cy="5317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900" b="1" strike="noStrike" spc="-1" dirty="0">
                <a:solidFill>
                  <a:srgbClr val="FFFFCC"/>
                </a:solidFill>
                <a:uFill>
                  <a:solidFill>
                    <a:srgbClr val="FFFFFF"/>
                  </a:solidFill>
                </a:uFill>
                <a:latin typeface="Century Gothic"/>
                <a:ea typeface="DejaVu Sans"/>
              </a:rPr>
              <a:t>0,4   0,7    1,0   1,5    2,8    5,2     9,5     19,2    30,1</a:t>
            </a:r>
            <a:endParaRPr lang="pt-BR" sz="1800" b="0" strike="noStrike" spc="-1" dirty="0">
              <a:solidFill>
                <a:srgbClr val="FFFFFF"/>
              </a:solidFill>
              <a:uFill>
                <a:solidFill>
                  <a:srgbClr val="FFFFFF"/>
                </a:solidFill>
              </a:uFill>
              <a:latin typeface="Arial"/>
            </a:endParaRPr>
          </a:p>
        </p:txBody>
      </p:sp>
      <p:sp>
        <p:nvSpPr>
          <p:cNvPr id="255" name="CustomShape 5"/>
          <p:cNvSpPr/>
          <p:nvPr/>
        </p:nvSpPr>
        <p:spPr>
          <a:xfrm>
            <a:off x="107640" y="4644000"/>
            <a:ext cx="8891640" cy="3643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800" b="1" strike="noStrike" spc="-1" dirty="0">
                <a:solidFill>
                  <a:srgbClr val="CC6600"/>
                </a:solidFill>
                <a:uFill>
                  <a:solidFill>
                    <a:srgbClr val="FFFFFF"/>
                  </a:solidFill>
                </a:uFill>
                <a:latin typeface="Century Gothic"/>
                <a:ea typeface="DejaVu Sans"/>
              </a:rPr>
              <a:t>  Mer. </a:t>
            </a:r>
            <a:r>
              <a:rPr lang="pt-BR" sz="1800" b="1" strike="noStrike" spc="-1" dirty="0" smtClean="0">
                <a:solidFill>
                  <a:srgbClr val="CC6600"/>
                </a:solidFill>
                <a:uFill>
                  <a:solidFill>
                    <a:srgbClr val="FFFFFF"/>
                  </a:solidFill>
                </a:uFill>
                <a:latin typeface="Century Gothic"/>
                <a:ea typeface="DejaVu Sans"/>
              </a:rPr>
              <a:t>      </a:t>
            </a:r>
            <a:r>
              <a:rPr lang="pt-BR" sz="1800" b="1" strike="noStrike" spc="-1" dirty="0" err="1" smtClean="0">
                <a:solidFill>
                  <a:srgbClr val="CC6600"/>
                </a:solidFill>
                <a:uFill>
                  <a:solidFill>
                    <a:srgbClr val="FFFFFF"/>
                  </a:solidFill>
                </a:uFill>
                <a:latin typeface="Century Gothic"/>
                <a:ea typeface="DejaVu Sans"/>
              </a:rPr>
              <a:t>Vên</a:t>
            </a:r>
            <a:r>
              <a:rPr lang="pt-BR" sz="1800" b="1" strike="noStrike" spc="-1" dirty="0">
                <a:solidFill>
                  <a:srgbClr val="CC6600"/>
                </a:solidFill>
                <a:uFill>
                  <a:solidFill>
                    <a:srgbClr val="FFFFFF"/>
                  </a:solidFill>
                </a:uFill>
                <a:latin typeface="Century Gothic"/>
                <a:ea typeface="DejaVu Sans"/>
              </a:rPr>
              <a:t>.        Ter.  </a:t>
            </a:r>
            <a:r>
              <a:rPr lang="pt-BR" sz="1800" b="1" strike="noStrike" spc="-1" dirty="0" smtClean="0">
                <a:solidFill>
                  <a:srgbClr val="CC6600"/>
                </a:solidFill>
                <a:uFill>
                  <a:solidFill>
                    <a:srgbClr val="FFFFFF"/>
                  </a:solidFill>
                </a:uFill>
                <a:latin typeface="Century Gothic"/>
                <a:ea typeface="DejaVu Sans"/>
              </a:rPr>
              <a:t>    Mar</a:t>
            </a:r>
            <a:r>
              <a:rPr lang="pt-BR" sz="1800" b="1" strike="noStrike" spc="-1" dirty="0">
                <a:solidFill>
                  <a:srgbClr val="CC6600"/>
                </a:solidFill>
                <a:uFill>
                  <a:solidFill>
                    <a:srgbClr val="FFFFFF"/>
                  </a:solidFill>
                </a:uFill>
                <a:latin typeface="Century Gothic"/>
                <a:ea typeface="DejaVu Sans"/>
              </a:rPr>
              <a:t>.                   </a:t>
            </a:r>
            <a:r>
              <a:rPr lang="pt-BR" sz="1800" b="1" strike="noStrike" spc="-1" dirty="0" smtClean="0">
                <a:solidFill>
                  <a:srgbClr val="CC6600"/>
                </a:solidFill>
                <a:uFill>
                  <a:solidFill>
                    <a:srgbClr val="FFFFFF"/>
                  </a:solidFill>
                </a:uFill>
                <a:latin typeface="Century Gothic"/>
                <a:ea typeface="DejaVu Sans"/>
              </a:rPr>
              <a:t>   </a:t>
            </a:r>
            <a:r>
              <a:rPr lang="pt-BR" sz="1800" b="1" strike="noStrike" spc="-1" dirty="0" err="1">
                <a:solidFill>
                  <a:srgbClr val="CC6600"/>
                </a:solidFill>
                <a:uFill>
                  <a:solidFill>
                    <a:srgbClr val="FFFFFF"/>
                  </a:solidFill>
                </a:uFill>
                <a:latin typeface="Century Gothic"/>
                <a:ea typeface="DejaVu Sans"/>
              </a:rPr>
              <a:t>Júp</a:t>
            </a:r>
            <a:r>
              <a:rPr lang="pt-BR" sz="1800" b="1" strike="noStrike" spc="-1" dirty="0">
                <a:solidFill>
                  <a:srgbClr val="CC6600"/>
                </a:solidFill>
                <a:uFill>
                  <a:solidFill>
                    <a:srgbClr val="FFFFFF"/>
                  </a:solidFill>
                </a:uFill>
                <a:latin typeface="Century Gothic"/>
                <a:ea typeface="DejaVu Sans"/>
              </a:rPr>
              <a:t>.         Sat.            Ura.          Net.</a:t>
            </a:r>
            <a:endParaRPr lang="pt-BR" sz="1800" b="0" strike="noStrike" spc="-1" dirty="0">
              <a:solidFill>
                <a:srgbClr val="FFFFFF"/>
              </a:solidFill>
              <a:uFill>
                <a:solidFill>
                  <a:srgbClr val="FFFFFF"/>
                </a:solidFill>
              </a:uFill>
              <a:latin typeface="Arial"/>
            </a:endParaRPr>
          </a:p>
        </p:txBody>
      </p:sp>
      <p:sp>
        <p:nvSpPr>
          <p:cNvPr id="256" name="CustomShape 6"/>
          <p:cNvSpPr/>
          <p:nvPr/>
        </p:nvSpPr>
        <p:spPr>
          <a:xfrm>
            <a:off x="3707904" y="3956040"/>
            <a:ext cx="898560" cy="896400"/>
          </a:xfrm>
          <a:prstGeom prst="ellipse">
            <a:avLst/>
          </a:prstGeom>
          <a:noFill/>
          <a:ln w="57240">
            <a:solidFill>
              <a:srgbClr val="FF0000"/>
            </a:solidFill>
            <a:round/>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 calcmode="lin" valueType="str">
                                      <p:cBhvr additive="repl">
                                        <p:cTn id="7" dur="1000" fill="hold"/>
                                        <p:tgtEl>
                                          <p:spTgt spid="252"/>
                                        </p:tgtEl>
                                      </p:cBhvr>
                                      <p:tavLst>
                                        <p:tav tm="100000">
                                          <p:val>
                                            <p:strVal val="width"/>
                                          </p:val>
                                        </p:tav>
                                      </p:tavLst>
                                    </p:anim>
                                    <p:anim calcmode="lin" valueType="str">
                                      <p:cBhvr additive="repl">
                                        <p:cTn id="8" dur="1000" fill="hold"/>
                                        <p:tgtEl>
                                          <p:spTgt spid="252"/>
                                        </p:tgtEl>
                                      </p:cBhvr>
                                      <p:tavLst>
                                        <p:tav tm="100000">
                                          <p:val>
                                            <p:strVal val="height"/>
                                          </p:val>
                                        </p:tav>
                                      </p:tavLst>
                                    </p:anim>
                                    <p:anim calcmode="lin" valueType="num">
                                      <p:cBhvr additive="repl">
                                        <p:cTn id="9" dur="1000" fill="hold"/>
                                        <p:tgtEl>
                                          <p:spTgt spid="252"/>
                                        </p:tgtEl>
                                        <p:attrNameLst>
                                          <p:attrName>ppt_x</p:attrName>
                                        </p:attrNameLst>
                                      </p:cBhvr>
                                    </p:anim>
                                    <p:anim calcmode="lin" valueType="num">
                                      <p:cBhvr additive="repl">
                                        <p:cTn id="10" dur="1000" fill="hold"/>
                                        <p:tgtEl>
                                          <p:spTgt spid="252"/>
                                        </p:tgtEl>
                                        <p:attrNameLst>
                                          <p:attrName>ppt_y</p:attrName>
                                        </p:attrNameLst>
                                      </p:cBhvr>
                                    </p:anim>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253"/>
                                        </p:tgtEl>
                                        <p:attrNameLst>
                                          <p:attrName>style.visibility</p:attrName>
                                        </p:attrNameLst>
                                      </p:cBhvr>
                                      <p:to>
                                        <p:strVal val="visible"/>
                                      </p:to>
                                    </p:set>
                                    <p:animEffect transition="in" filter="fade">
                                      <p:cBhvr additive="repl">
                                        <p:cTn id="15" dur="2000"/>
                                        <p:tgtEl>
                                          <p:spTgt spid="2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4"/>
                                        </p:tgtEl>
                                        <p:attrNameLst>
                                          <p:attrName>style.visibility</p:attrName>
                                        </p:attrNameLst>
                                      </p:cBhvr>
                                      <p:to>
                                        <p:strVal val="visible"/>
                                      </p:to>
                                    </p:set>
                                    <p:animEffect transition="out" filter="wipe(down)">
                                      <p:cBhvr additive="repl">
                                        <p:cTn id="20" dur="500"/>
                                        <p:tgtEl>
                                          <p:spTgt spid="254"/>
                                        </p:tgtEl>
                                      </p:cBhvr>
                                    </p:animEffect>
                                  </p:childTnLst>
                                </p:cTn>
                              </p:par>
                              <p:par>
                                <p:cTn id="21" presetID="10" presetClass="entr" fill="hold" nodeType="withEffect">
                                  <p:stCondLst>
                                    <p:cond delay="0"/>
                                  </p:stCondLst>
                                  <p:childTnLst>
                                    <p:set>
                                      <p:cBhvr>
                                        <p:cTn id="22" dur="1" fill="hold">
                                          <p:stCondLst>
                                            <p:cond delay="0"/>
                                          </p:stCondLst>
                                        </p:cTn>
                                        <p:tgtEl>
                                          <p:spTgt spid="255"/>
                                        </p:tgtEl>
                                        <p:attrNameLst>
                                          <p:attrName>style.visibility</p:attrName>
                                        </p:attrNameLst>
                                      </p:cBhvr>
                                      <p:to>
                                        <p:strVal val="visible"/>
                                      </p:to>
                                    </p:set>
                                    <p:animEffect transition="in" filter="fade">
                                      <p:cBhvr additive="repl">
                                        <p:cTn id="23" dur="2000"/>
                                        <p:tgtEl>
                                          <p:spTgt spid="2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nodeType="clickEffect">
                                  <p:stCondLst>
                                    <p:cond delay="0"/>
                                  </p:stCondLst>
                                  <p:childTnLst>
                                    <p:set>
                                      <p:cBhvr>
                                        <p:cTn id="27" dur="1" fill="hold">
                                          <p:stCondLst>
                                            <p:cond delay="0"/>
                                          </p:stCondLst>
                                        </p:cTn>
                                        <p:tgtEl>
                                          <p:spTgt spid="256"/>
                                        </p:tgtEl>
                                        <p:attrNameLst>
                                          <p:attrName>style.visibility</p:attrName>
                                        </p:attrNameLst>
                                      </p:cBhvr>
                                      <p:to>
                                        <p:strVal val="visible"/>
                                      </p:to>
                                    </p:set>
                                    <p:animEffect transition="in" filter="fade">
                                      <p:cBhvr additive="repl">
                                        <p:cTn id="28"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2"/>
          <p:cNvPicPr/>
          <p:nvPr/>
        </p:nvPicPr>
        <p:blipFill>
          <a:blip r:embed="rId2" cstate="print"/>
          <a:stretch/>
        </p:blipFill>
        <p:spPr>
          <a:xfrm>
            <a:off x="2771640" y="796680"/>
            <a:ext cx="3905640" cy="4968000"/>
          </a:xfrm>
          <a:prstGeom prst="rect">
            <a:avLst/>
          </a:prstGeom>
          <a:ln>
            <a:noFill/>
          </a:ln>
        </p:spPr>
      </p:pic>
      <p:sp>
        <p:nvSpPr>
          <p:cNvPr id="258" name="CustomShape 1"/>
          <p:cNvSpPr/>
          <p:nvPr/>
        </p:nvSpPr>
        <p:spPr>
          <a:xfrm>
            <a:off x="2771640" y="5765040"/>
            <a:ext cx="390564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000" b="1" strike="noStrike" spc="-1">
                <a:solidFill>
                  <a:srgbClr val="FFFFFF"/>
                </a:solidFill>
                <a:uFill>
                  <a:solidFill>
                    <a:srgbClr val="FFFFFF"/>
                  </a:solidFill>
                </a:uFill>
                <a:latin typeface="Century Gothic"/>
                <a:ea typeface="DejaVu Sans"/>
              </a:rPr>
              <a:t>Giuseppe Piazzi (1746-1826) </a:t>
            </a:r>
            <a:endParaRPr lang="pt-BR" sz="1800" b="0" strike="noStrike" spc="-1">
              <a:solidFill>
                <a:srgbClr val="FFFFFF"/>
              </a:solidFill>
              <a:uFill>
                <a:solidFill>
                  <a:srgbClr val="FFFFFF"/>
                </a:solidFill>
              </a:uFill>
              <a:latin typeface="Arial"/>
            </a:endParaRPr>
          </a:p>
        </p:txBody>
      </p:sp>
      <p:sp>
        <p:nvSpPr>
          <p:cNvPr id="259" name="CustomShape 2"/>
          <p:cNvSpPr/>
          <p:nvPr/>
        </p:nvSpPr>
        <p:spPr>
          <a:xfrm>
            <a:off x="75960" y="6536520"/>
            <a:ext cx="231876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Fonte da imagem: Wikipedia</a:t>
            </a: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additive="repl">
                                        <p:cTn id="7" dur="500"/>
                                        <p:tgtEl>
                                          <p:spTgt spid="257"/>
                                        </p:tgtEl>
                                      </p:cBhvr>
                                    </p:animEffect>
                                  </p:childTnLst>
                                </p:cTn>
                              </p:par>
                              <p:par>
                                <p:cTn id="8" presetID="10" presetClass="entr" fill="hold" nodeType="withEffect">
                                  <p:stCondLst>
                                    <p:cond delay="0"/>
                                  </p:stCondLst>
                                  <p:childTnLst>
                                    <p:set>
                                      <p:cBhvr>
                                        <p:cTn id="9" dur="1" fill="hold">
                                          <p:stCondLst>
                                            <p:cond delay="0"/>
                                          </p:stCondLst>
                                        </p:cTn>
                                        <p:tgtEl>
                                          <p:spTgt spid="258"/>
                                        </p:tgtEl>
                                        <p:attrNameLst>
                                          <p:attrName>style.visibility</p:attrName>
                                        </p:attrNameLst>
                                      </p:cBhvr>
                                      <p:to>
                                        <p:strVal val="visible"/>
                                      </p:to>
                                    </p:set>
                                    <p:animEffect transition="in" filter="fade">
                                      <p:cBhvr additive="repl">
                                        <p:cTn id="10"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0" y="44640"/>
            <a:ext cx="91432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pc="-1" dirty="0" smtClean="0">
                <a:solidFill>
                  <a:srgbClr val="FFFFFF"/>
                </a:solidFill>
                <a:uFill>
                  <a:solidFill>
                    <a:srgbClr val="FFFFFF"/>
                  </a:solidFill>
                </a:uFill>
                <a:latin typeface="Century Gothic"/>
              </a:rPr>
              <a:t>Asteroides: tamanhos</a:t>
            </a:r>
            <a:endParaRPr lang="pt-BR" sz="1800" b="0" strike="noStrike" spc="-1" dirty="0">
              <a:solidFill>
                <a:srgbClr val="FFFFFF"/>
              </a:solidFill>
              <a:uFill>
                <a:solidFill>
                  <a:srgbClr val="FFFFFF"/>
                </a:solidFill>
              </a:uFill>
              <a:latin typeface="Arial"/>
            </a:endParaRPr>
          </a:p>
        </p:txBody>
      </p:sp>
      <p:sp>
        <p:nvSpPr>
          <p:cNvPr id="261" name="CustomShape 2"/>
          <p:cNvSpPr/>
          <p:nvPr/>
        </p:nvSpPr>
        <p:spPr>
          <a:xfrm>
            <a:off x="13320" y="6309360"/>
            <a:ext cx="214956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EE8800"/>
                </a:solidFill>
                <a:uFill>
                  <a:solidFill>
                    <a:srgbClr val="FFFFFF"/>
                  </a:solidFill>
                </a:uFill>
                <a:latin typeface="Century Gothic"/>
                <a:ea typeface="DejaVu Sans"/>
              </a:rPr>
              <a:t>Crédito da imagem: </a:t>
            </a:r>
            <a:r>
              <a:rPr lang="pt-BR" sz="1200" b="0" strike="noStrike" spc="-1" dirty="0" smtClean="0">
                <a:solidFill>
                  <a:srgbClr val="EE8800"/>
                </a:solidFill>
                <a:uFill>
                  <a:solidFill>
                    <a:srgbClr val="FFFFFF"/>
                  </a:solidFill>
                </a:uFill>
                <a:latin typeface="Century Gothic"/>
                <a:ea typeface="DejaVu Sans"/>
              </a:rPr>
              <a:t>NASA, com adaptações</a:t>
            </a:r>
            <a:endParaRPr lang="pt-BR" sz="1800" b="0" strike="noStrike" spc="-1" dirty="0">
              <a:solidFill>
                <a:srgbClr val="FFFFFF"/>
              </a:solidFill>
              <a:uFill>
                <a:solidFill>
                  <a:srgbClr val="FFFFFF"/>
                </a:solidFill>
              </a:uFill>
              <a:latin typeface="Arial"/>
            </a:endParaRPr>
          </a:p>
        </p:txBody>
      </p:sp>
      <p:pic>
        <p:nvPicPr>
          <p:cNvPr id="5123" name="Picture 3"/>
          <p:cNvPicPr>
            <a:picLocks noChangeAspect="1" noChangeArrowheads="1"/>
          </p:cNvPicPr>
          <p:nvPr/>
        </p:nvPicPr>
        <p:blipFill rotWithShape="1">
          <a:blip r:embed="rId3" cstate="print">
            <a:lum contrast="9000"/>
            <a:extLst>
              <a:ext uri="{28A0092B-C50C-407E-A947-70E740481C1C}">
                <a14:useLocalDpi xmlns:a14="http://schemas.microsoft.com/office/drawing/2010/main" val="0"/>
              </a:ext>
            </a:extLst>
          </a:blip>
          <a:srcRect l="-578" r="708" b="13608"/>
          <a:stretch/>
        </p:blipFill>
        <p:spPr bwMode="auto">
          <a:xfrm>
            <a:off x="179512" y="1156652"/>
            <a:ext cx="8712968" cy="5008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ustomShape 3"/>
          <p:cNvSpPr/>
          <p:nvPr/>
        </p:nvSpPr>
        <p:spPr>
          <a:xfrm>
            <a:off x="180104" y="1844824"/>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Lutetia</a:t>
            </a:r>
            <a:r>
              <a:rPr lang="pt-BR" sz="2400" b="0" strike="noStrike" spc="-1" dirty="0" smtClean="0">
                <a:solidFill>
                  <a:srgbClr val="EE8800"/>
                </a:solidFill>
                <a:uFill>
                  <a:solidFill>
                    <a:srgbClr val="FFFFFF"/>
                  </a:solidFill>
                </a:uFill>
                <a:latin typeface="Century Gothic"/>
                <a:ea typeface="DejaVu Sans"/>
              </a:rPr>
              <a:t> </a:t>
            </a:r>
          </a:p>
          <a:p>
            <a:pPr marL="457200"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(96 km)</a:t>
            </a:r>
            <a:endParaRPr lang="pt-BR" sz="2400" b="0" strike="noStrike" spc="-1" dirty="0">
              <a:solidFill>
                <a:srgbClr val="FFFFFF"/>
              </a:solidFill>
              <a:uFill>
                <a:solidFill>
                  <a:srgbClr val="FFFFFF"/>
                </a:solidFill>
              </a:uFill>
              <a:latin typeface="Arial"/>
            </a:endParaRPr>
          </a:p>
        </p:txBody>
      </p:sp>
      <p:sp>
        <p:nvSpPr>
          <p:cNvPr id="10" name="CustomShape 3"/>
          <p:cNvSpPr/>
          <p:nvPr/>
        </p:nvSpPr>
        <p:spPr>
          <a:xfrm>
            <a:off x="2843808" y="2996952"/>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Ceres</a:t>
            </a:r>
          </a:p>
          <a:p>
            <a:pPr marL="457200" indent="-456480" algn="ctr">
              <a:lnSpc>
                <a:spcPct val="100000"/>
              </a:lnSpc>
            </a:pPr>
            <a:r>
              <a:rPr lang="pt-BR" sz="2400" spc="-1" dirty="0" smtClean="0">
                <a:solidFill>
                  <a:srgbClr val="EE8800"/>
                </a:solidFill>
                <a:uFill>
                  <a:solidFill>
                    <a:srgbClr val="FFFFFF"/>
                  </a:solidFill>
                </a:uFill>
                <a:latin typeface="Century Gothic"/>
                <a:ea typeface="DejaVu Sans"/>
              </a:rPr>
              <a:t>(952 km)</a:t>
            </a:r>
            <a:endParaRPr lang="pt-BR" sz="2400" b="0" strike="noStrike" spc="-1" dirty="0">
              <a:solidFill>
                <a:srgbClr val="FFFFFF"/>
              </a:solidFill>
              <a:uFill>
                <a:solidFill>
                  <a:srgbClr val="FFFFFF"/>
                </a:solidFill>
              </a:uFill>
              <a:latin typeface="Arial"/>
            </a:endParaRPr>
          </a:p>
        </p:txBody>
      </p:sp>
      <p:sp>
        <p:nvSpPr>
          <p:cNvPr id="11" name="CustomShape 3"/>
          <p:cNvSpPr/>
          <p:nvPr/>
        </p:nvSpPr>
        <p:spPr>
          <a:xfrm>
            <a:off x="1404240" y="2348880"/>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Vesta</a:t>
            </a:r>
            <a:endParaRPr lang="pt-BR" sz="2400" b="0" strike="noStrike" spc="-1" dirty="0" smtClean="0">
              <a:solidFill>
                <a:srgbClr val="EE8800"/>
              </a:solidFill>
              <a:uFill>
                <a:solidFill>
                  <a:srgbClr val="FFFFFF"/>
                </a:solidFill>
              </a:uFill>
              <a:latin typeface="Century Gothic"/>
              <a:ea typeface="DejaVu Sans"/>
            </a:endParaRPr>
          </a:p>
          <a:p>
            <a:pPr marL="457200" indent="-456480" algn="ctr">
              <a:lnSpc>
                <a:spcPct val="100000"/>
              </a:lnSpc>
            </a:pPr>
            <a:r>
              <a:rPr lang="pt-BR" sz="2400" spc="-1" dirty="0" smtClean="0">
                <a:solidFill>
                  <a:srgbClr val="EE8800"/>
                </a:solidFill>
                <a:uFill>
                  <a:solidFill>
                    <a:srgbClr val="FFFFFF"/>
                  </a:solidFill>
                </a:uFill>
                <a:latin typeface="Century Gothic"/>
                <a:ea typeface="DejaVu Sans"/>
              </a:rPr>
              <a:t>(530 km)</a:t>
            </a:r>
            <a:endParaRPr lang="pt-BR" sz="2400" b="0" strike="noStrike" spc="-1" dirty="0">
              <a:solidFill>
                <a:srgbClr val="FFFFFF"/>
              </a:solidFill>
              <a:uFill>
                <a:solidFill>
                  <a:srgbClr val="FFFFFF"/>
                </a:solidFill>
              </a:uFill>
              <a:latin typeface="Arial"/>
            </a:endParaRPr>
          </a:p>
        </p:txBody>
      </p:sp>
      <p:pic>
        <p:nvPicPr>
          <p:cNvPr id="12" name="Picture 2"/>
          <p:cNvPicPr/>
          <p:nvPr/>
        </p:nvPicPr>
        <p:blipFill rotWithShape="1">
          <a:blip r:embed="rId4" cstate="print">
            <a:lum contrast="7000"/>
          </a:blip>
          <a:srcRect l="27183" t="8840" r="27516" b="11186"/>
          <a:stretch/>
        </p:blipFill>
        <p:spPr>
          <a:xfrm>
            <a:off x="4770404" y="2510984"/>
            <a:ext cx="1548000" cy="1548000"/>
          </a:xfrm>
          <a:prstGeom prst="rect">
            <a:avLst/>
          </a:prstGeom>
          <a:ln>
            <a:noFill/>
          </a:ln>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3142" y="2262363"/>
            <a:ext cx="675584" cy="67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Elipse 12"/>
          <p:cNvSpPr/>
          <p:nvPr/>
        </p:nvSpPr>
        <p:spPr>
          <a:xfrm>
            <a:off x="6732240" y="3717032"/>
            <a:ext cx="2339752" cy="22322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ipse 13"/>
          <p:cNvSpPr/>
          <p:nvPr/>
        </p:nvSpPr>
        <p:spPr>
          <a:xfrm>
            <a:off x="4788024" y="2420888"/>
            <a:ext cx="1512168" cy="1728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ipse 14"/>
          <p:cNvSpPr/>
          <p:nvPr/>
        </p:nvSpPr>
        <p:spPr>
          <a:xfrm>
            <a:off x="3419872" y="2204864"/>
            <a:ext cx="720080" cy="792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ipse 15"/>
          <p:cNvSpPr/>
          <p:nvPr/>
        </p:nvSpPr>
        <p:spPr>
          <a:xfrm>
            <a:off x="2123728" y="1700808"/>
            <a:ext cx="720080" cy="7920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ipse 16"/>
          <p:cNvSpPr/>
          <p:nvPr/>
        </p:nvSpPr>
        <p:spPr>
          <a:xfrm>
            <a:off x="1043608" y="1484784"/>
            <a:ext cx="432048" cy="3600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stomShape 3"/>
          <p:cNvSpPr/>
          <p:nvPr/>
        </p:nvSpPr>
        <p:spPr>
          <a:xfrm>
            <a:off x="5436096" y="5301208"/>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smtClean="0">
                <a:solidFill>
                  <a:schemeClr val="bg1"/>
                </a:solidFill>
                <a:uFill>
                  <a:solidFill>
                    <a:srgbClr val="FFFFFF"/>
                  </a:solidFill>
                </a:uFill>
                <a:latin typeface="Century Gothic"/>
                <a:ea typeface="DejaVu Sans"/>
              </a:rPr>
              <a:t>Lua - satélite</a:t>
            </a:r>
          </a:p>
          <a:p>
            <a:pPr marL="457200" indent="-456480" algn="ctr">
              <a:lnSpc>
                <a:spcPct val="100000"/>
              </a:lnSpc>
            </a:pPr>
            <a:r>
              <a:rPr lang="pt-BR" sz="2400" spc="-1" dirty="0" smtClean="0">
                <a:solidFill>
                  <a:schemeClr val="bg1"/>
                </a:solidFill>
                <a:uFill>
                  <a:solidFill>
                    <a:srgbClr val="FFFFFF"/>
                  </a:solidFill>
                </a:uFill>
                <a:latin typeface="Century Gothic"/>
                <a:ea typeface="DejaVu Sans"/>
              </a:rPr>
              <a:t>(3476 km)</a:t>
            </a:r>
            <a:endParaRPr lang="pt-BR" sz="2400" b="0" strike="noStrike" spc="-1" dirty="0">
              <a:solidFill>
                <a:schemeClr val="bg1"/>
              </a:solidFill>
              <a:uFill>
                <a:solidFill>
                  <a:srgbClr val="FFFFFF"/>
                </a:solidFill>
              </a:uFill>
              <a:latin typeface="Arial"/>
            </a:endParaRPr>
          </a:p>
        </p:txBody>
      </p:sp>
      <p:sp>
        <p:nvSpPr>
          <p:cNvPr id="19" name="CustomShape 3"/>
          <p:cNvSpPr/>
          <p:nvPr/>
        </p:nvSpPr>
        <p:spPr>
          <a:xfrm>
            <a:off x="3835259" y="4039570"/>
            <a:ext cx="3599808"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smtClean="0">
                <a:solidFill>
                  <a:schemeClr val="bg1"/>
                </a:solidFill>
                <a:uFill>
                  <a:solidFill>
                    <a:srgbClr val="FFFFFF"/>
                  </a:solidFill>
                </a:uFill>
                <a:latin typeface="Century Gothic"/>
                <a:ea typeface="DejaVu Sans"/>
              </a:rPr>
              <a:t>Plutão – planeta anão</a:t>
            </a:r>
          </a:p>
          <a:p>
            <a:pPr marL="457200" indent="-456480" algn="ctr">
              <a:lnSpc>
                <a:spcPct val="100000"/>
              </a:lnSpc>
            </a:pPr>
            <a:r>
              <a:rPr lang="pt-BR" sz="2400" spc="-1" dirty="0" smtClean="0">
                <a:solidFill>
                  <a:schemeClr val="bg1"/>
                </a:solidFill>
                <a:uFill>
                  <a:solidFill>
                    <a:srgbClr val="FFFFFF"/>
                  </a:solidFill>
                </a:uFill>
                <a:latin typeface="Century Gothic"/>
                <a:ea typeface="DejaVu Sans"/>
              </a:rPr>
              <a:t>(2374 km)</a:t>
            </a:r>
            <a:endParaRPr lang="pt-BR" sz="2400" b="0" strike="noStrike" spc="-1" dirty="0">
              <a:solidFill>
                <a:schemeClr val="bg1"/>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2000"/>
                                        <p:tgtEl>
                                          <p:spTgt spid="15"/>
                                        </p:tgtEl>
                                      </p:cBhvr>
                                    </p:animEffect>
                                    <p:set>
                                      <p:cBhvr>
                                        <p:cTn id="23" dur="1" fill="hold">
                                          <p:stCondLst>
                                            <p:cond delay="1999"/>
                                          </p:stCondLst>
                                        </p:cTn>
                                        <p:tgtEl>
                                          <p:spTgt spid="1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2000"/>
                                        <p:tgtEl>
                                          <p:spTgt spid="17"/>
                                        </p:tgtEl>
                                      </p:cBhvr>
                                    </p:animEffect>
                                    <p:set>
                                      <p:cBhvr>
                                        <p:cTn id="39" dur="1" fill="hold">
                                          <p:stCondLst>
                                            <p:cond delay="1999"/>
                                          </p:stCondLst>
                                        </p:cTn>
                                        <p:tgtEl>
                                          <p:spTgt spid="1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animBg="1"/>
      <p:bldP spid="14" grpId="0" animBg="1"/>
      <p:bldP spid="15" grpId="0" animBg="1"/>
      <p:bldP spid="16" grpId="0" animBg="1"/>
      <p:bldP spid="17" grpId="0" animBg="1"/>
      <p:bldP spid="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0" y="44640"/>
            <a:ext cx="91432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pc="-1" dirty="0" smtClean="0">
                <a:solidFill>
                  <a:srgbClr val="FFFFFF"/>
                </a:solidFill>
                <a:uFill>
                  <a:solidFill>
                    <a:srgbClr val="FFFFFF"/>
                  </a:solidFill>
                </a:uFill>
                <a:latin typeface="Century Gothic"/>
              </a:rPr>
              <a:t>Asteroides: tamanhos</a:t>
            </a:r>
            <a:endParaRPr lang="pt-BR" sz="1800" b="0" strike="noStrike" spc="-1" dirty="0">
              <a:solidFill>
                <a:srgbClr val="FFFFFF"/>
              </a:solidFill>
              <a:uFill>
                <a:solidFill>
                  <a:srgbClr val="FFFFFF"/>
                </a:solidFill>
              </a:uFill>
              <a:latin typeface="Arial"/>
            </a:endParaRPr>
          </a:p>
        </p:txBody>
      </p:sp>
      <p:sp>
        <p:nvSpPr>
          <p:cNvPr id="261" name="CustomShape 2"/>
          <p:cNvSpPr/>
          <p:nvPr/>
        </p:nvSpPr>
        <p:spPr>
          <a:xfrm>
            <a:off x="13320" y="6309360"/>
            <a:ext cx="214956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EE8800"/>
                </a:solidFill>
                <a:uFill>
                  <a:solidFill>
                    <a:srgbClr val="FFFFFF"/>
                  </a:solidFill>
                </a:uFill>
                <a:latin typeface="Century Gothic"/>
                <a:ea typeface="DejaVu Sans"/>
              </a:rPr>
              <a:t>Crédito da imagem: </a:t>
            </a:r>
            <a:r>
              <a:rPr lang="pt-BR" sz="1200" b="0" strike="noStrike" spc="-1" dirty="0" smtClean="0">
                <a:solidFill>
                  <a:srgbClr val="EE8800"/>
                </a:solidFill>
                <a:uFill>
                  <a:solidFill>
                    <a:srgbClr val="FFFFFF"/>
                  </a:solidFill>
                </a:uFill>
                <a:latin typeface="Century Gothic"/>
                <a:ea typeface="DejaVu Sans"/>
              </a:rPr>
              <a:t>NASA, com adaptações</a:t>
            </a:r>
            <a:endParaRPr lang="pt-BR" sz="1800" b="0" strike="noStrike" spc="-1" dirty="0">
              <a:solidFill>
                <a:srgbClr val="FFFFFF"/>
              </a:solidFill>
              <a:uFill>
                <a:solidFill>
                  <a:srgbClr val="FFFFFF"/>
                </a:solidFill>
              </a:uFill>
              <a:latin typeface="Arial"/>
            </a:endParaRPr>
          </a:p>
        </p:txBody>
      </p:sp>
      <p:pic>
        <p:nvPicPr>
          <p:cNvPr id="5123" name="Picture 3"/>
          <p:cNvPicPr>
            <a:picLocks noChangeAspect="1" noChangeArrowheads="1"/>
          </p:cNvPicPr>
          <p:nvPr/>
        </p:nvPicPr>
        <p:blipFill rotWithShape="1">
          <a:blip r:embed="rId3" cstate="print">
            <a:lum contrast="9000"/>
            <a:extLst>
              <a:ext uri="{28A0092B-C50C-407E-A947-70E740481C1C}">
                <a14:useLocalDpi xmlns:a14="http://schemas.microsoft.com/office/drawing/2010/main" val="0"/>
              </a:ext>
            </a:extLst>
          </a:blip>
          <a:srcRect l="-578" r="708" b="13608"/>
          <a:stretch/>
        </p:blipFill>
        <p:spPr bwMode="auto">
          <a:xfrm>
            <a:off x="179512" y="1156652"/>
            <a:ext cx="8712968" cy="5008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ustomShape 3"/>
          <p:cNvSpPr/>
          <p:nvPr/>
        </p:nvSpPr>
        <p:spPr>
          <a:xfrm>
            <a:off x="180104" y="1844824"/>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Lutetia</a:t>
            </a:r>
            <a:r>
              <a:rPr lang="pt-BR" sz="2400" b="0" strike="noStrike" spc="-1" dirty="0" smtClean="0">
                <a:solidFill>
                  <a:srgbClr val="EE8800"/>
                </a:solidFill>
                <a:uFill>
                  <a:solidFill>
                    <a:srgbClr val="FFFFFF"/>
                  </a:solidFill>
                </a:uFill>
                <a:latin typeface="Century Gothic"/>
                <a:ea typeface="DejaVu Sans"/>
              </a:rPr>
              <a:t> </a:t>
            </a:r>
          </a:p>
          <a:p>
            <a:pPr marL="457200"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(96 km)</a:t>
            </a:r>
            <a:endParaRPr lang="pt-BR" sz="2400" b="0" strike="noStrike" spc="-1" dirty="0">
              <a:solidFill>
                <a:srgbClr val="FFFFFF"/>
              </a:solidFill>
              <a:uFill>
                <a:solidFill>
                  <a:srgbClr val="FFFFFF"/>
                </a:solidFill>
              </a:uFill>
              <a:latin typeface="Arial"/>
            </a:endParaRPr>
          </a:p>
        </p:txBody>
      </p:sp>
      <p:sp>
        <p:nvSpPr>
          <p:cNvPr id="10" name="CustomShape 3"/>
          <p:cNvSpPr/>
          <p:nvPr/>
        </p:nvSpPr>
        <p:spPr>
          <a:xfrm>
            <a:off x="2843808" y="2996952"/>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Ceres</a:t>
            </a:r>
          </a:p>
          <a:p>
            <a:pPr marL="457200" indent="-456480" algn="ctr">
              <a:lnSpc>
                <a:spcPct val="100000"/>
              </a:lnSpc>
            </a:pPr>
            <a:r>
              <a:rPr lang="pt-BR" sz="2400" spc="-1" dirty="0" smtClean="0">
                <a:solidFill>
                  <a:srgbClr val="EE8800"/>
                </a:solidFill>
                <a:uFill>
                  <a:solidFill>
                    <a:srgbClr val="FFFFFF"/>
                  </a:solidFill>
                </a:uFill>
                <a:latin typeface="Century Gothic"/>
                <a:ea typeface="DejaVu Sans"/>
              </a:rPr>
              <a:t>(952 km)</a:t>
            </a:r>
            <a:endParaRPr lang="pt-BR" sz="2400" b="0" strike="noStrike" spc="-1" dirty="0">
              <a:solidFill>
                <a:srgbClr val="FFFFFF"/>
              </a:solidFill>
              <a:uFill>
                <a:solidFill>
                  <a:srgbClr val="FFFFFF"/>
                </a:solidFill>
              </a:uFill>
              <a:latin typeface="Arial"/>
            </a:endParaRPr>
          </a:p>
        </p:txBody>
      </p:sp>
      <p:sp>
        <p:nvSpPr>
          <p:cNvPr id="11" name="CustomShape 3"/>
          <p:cNvSpPr/>
          <p:nvPr/>
        </p:nvSpPr>
        <p:spPr>
          <a:xfrm>
            <a:off x="1404240" y="2348880"/>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Vesta</a:t>
            </a:r>
            <a:endParaRPr lang="pt-BR" sz="2400" b="0" strike="noStrike" spc="-1" dirty="0" smtClean="0">
              <a:solidFill>
                <a:srgbClr val="EE8800"/>
              </a:solidFill>
              <a:uFill>
                <a:solidFill>
                  <a:srgbClr val="FFFFFF"/>
                </a:solidFill>
              </a:uFill>
              <a:latin typeface="Century Gothic"/>
              <a:ea typeface="DejaVu Sans"/>
            </a:endParaRPr>
          </a:p>
          <a:p>
            <a:pPr marL="457200" indent="-456480" algn="ctr">
              <a:lnSpc>
                <a:spcPct val="100000"/>
              </a:lnSpc>
            </a:pPr>
            <a:r>
              <a:rPr lang="pt-BR" sz="2400" spc="-1" dirty="0" smtClean="0">
                <a:solidFill>
                  <a:srgbClr val="EE8800"/>
                </a:solidFill>
                <a:uFill>
                  <a:solidFill>
                    <a:srgbClr val="FFFFFF"/>
                  </a:solidFill>
                </a:uFill>
                <a:latin typeface="Century Gothic"/>
                <a:ea typeface="DejaVu Sans"/>
              </a:rPr>
              <a:t>(530 km)</a:t>
            </a:r>
            <a:endParaRPr lang="pt-BR" sz="2400" b="0" strike="noStrike" spc="-1" dirty="0">
              <a:solidFill>
                <a:srgbClr val="FFFFFF"/>
              </a:solidFill>
              <a:uFill>
                <a:solidFill>
                  <a:srgbClr val="FFFFFF"/>
                </a:solidFill>
              </a:uFill>
              <a:latin typeface="Arial"/>
            </a:endParaRPr>
          </a:p>
        </p:txBody>
      </p:sp>
      <p:pic>
        <p:nvPicPr>
          <p:cNvPr id="12" name="Picture 2"/>
          <p:cNvPicPr/>
          <p:nvPr/>
        </p:nvPicPr>
        <p:blipFill rotWithShape="1">
          <a:blip r:embed="rId4" cstate="print">
            <a:lum contrast="7000"/>
          </a:blip>
          <a:srcRect l="27183" t="8840" r="27516" b="11186"/>
          <a:stretch/>
        </p:blipFill>
        <p:spPr>
          <a:xfrm>
            <a:off x="4770404" y="2510984"/>
            <a:ext cx="1548000" cy="1548000"/>
          </a:xfrm>
          <a:prstGeom prst="rect">
            <a:avLst/>
          </a:prstGeom>
          <a:ln>
            <a:noFill/>
          </a:ln>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3142" y="2262363"/>
            <a:ext cx="675584" cy="67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stomShape 3"/>
          <p:cNvSpPr/>
          <p:nvPr/>
        </p:nvSpPr>
        <p:spPr>
          <a:xfrm>
            <a:off x="3830934" y="4044139"/>
            <a:ext cx="3599808"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smtClean="0">
                <a:solidFill>
                  <a:schemeClr val="bg1"/>
                </a:solidFill>
                <a:uFill>
                  <a:solidFill>
                    <a:srgbClr val="FFFFFF"/>
                  </a:solidFill>
                </a:uFill>
                <a:latin typeface="Century Gothic"/>
                <a:ea typeface="DejaVu Sans"/>
              </a:rPr>
              <a:t>Plutão – planeta anão</a:t>
            </a:r>
          </a:p>
          <a:p>
            <a:pPr marL="457200" indent="-456480" algn="ctr">
              <a:lnSpc>
                <a:spcPct val="100000"/>
              </a:lnSpc>
            </a:pPr>
            <a:r>
              <a:rPr lang="pt-BR" sz="2400" spc="-1" dirty="0" smtClean="0">
                <a:solidFill>
                  <a:schemeClr val="bg1"/>
                </a:solidFill>
                <a:uFill>
                  <a:solidFill>
                    <a:srgbClr val="FFFFFF"/>
                  </a:solidFill>
                </a:uFill>
                <a:latin typeface="Century Gothic"/>
                <a:ea typeface="DejaVu Sans"/>
              </a:rPr>
              <a:t>(2374 km)</a:t>
            </a:r>
            <a:endParaRPr lang="pt-BR" sz="2400" b="0" strike="noStrike" spc="-1" dirty="0">
              <a:solidFill>
                <a:schemeClr val="bg1"/>
              </a:solidFill>
              <a:uFill>
                <a:solidFill>
                  <a:srgbClr val="FFFFFF"/>
                </a:solidFill>
              </a:uFill>
              <a:latin typeface="Arial"/>
            </a:endParaRPr>
          </a:p>
        </p:txBody>
      </p:sp>
      <p:sp>
        <p:nvSpPr>
          <p:cNvPr id="8" name="CustomShape 3"/>
          <p:cNvSpPr/>
          <p:nvPr/>
        </p:nvSpPr>
        <p:spPr>
          <a:xfrm>
            <a:off x="5436096" y="5301208"/>
            <a:ext cx="2087640" cy="576064"/>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400" b="0" strike="noStrike" spc="-1" dirty="0" smtClean="0">
                <a:solidFill>
                  <a:schemeClr val="bg1"/>
                </a:solidFill>
                <a:uFill>
                  <a:solidFill>
                    <a:srgbClr val="FFFFFF"/>
                  </a:solidFill>
                </a:uFill>
                <a:latin typeface="Century Gothic"/>
                <a:ea typeface="DejaVu Sans"/>
              </a:rPr>
              <a:t>Lua - satélite</a:t>
            </a:r>
          </a:p>
          <a:p>
            <a:pPr marL="457200" indent="-456480" algn="ctr">
              <a:lnSpc>
                <a:spcPct val="100000"/>
              </a:lnSpc>
            </a:pPr>
            <a:r>
              <a:rPr lang="pt-BR" sz="2400" spc="-1" dirty="0" smtClean="0">
                <a:solidFill>
                  <a:schemeClr val="bg1"/>
                </a:solidFill>
                <a:uFill>
                  <a:solidFill>
                    <a:srgbClr val="FFFFFF"/>
                  </a:solidFill>
                </a:uFill>
                <a:latin typeface="Century Gothic"/>
                <a:ea typeface="DejaVu Sans"/>
              </a:rPr>
              <a:t>(3476 km)</a:t>
            </a:r>
            <a:endParaRPr lang="pt-BR" sz="2400" b="0" strike="noStrike" spc="-1" dirty="0">
              <a:solidFill>
                <a:schemeClr val="bg1"/>
              </a:solidFill>
              <a:uFill>
                <a:solidFill>
                  <a:srgbClr val="FFFFFF"/>
                </a:solidFill>
              </a:uFill>
              <a:latin typeface="Arial"/>
            </a:endParaRPr>
          </a:p>
        </p:txBody>
      </p:sp>
    </p:spTree>
    <p:extLst>
      <p:ext uri="{BB962C8B-B14F-4D97-AF65-F5344CB8AC3E}">
        <p14:creationId xmlns:p14="http://schemas.microsoft.com/office/powerpoint/2010/main" val="786520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asa.gov/images/content/571613main_pia14316b-43_1024-7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462" y="1052736"/>
            <a:ext cx="7531938" cy="5648954"/>
          </a:xfrm>
          <a:prstGeom prst="rect">
            <a:avLst/>
          </a:prstGeom>
          <a:noFill/>
          <a:extLst>
            <a:ext uri="{909E8E84-426E-40DD-AFC4-6F175D3DCCD1}">
              <a14:hiddenFill xmlns:a14="http://schemas.microsoft.com/office/drawing/2010/main">
                <a:solidFill>
                  <a:srgbClr val="FFFFFF"/>
                </a:solidFill>
              </a14:hiddenFill>
            </a:ext>
          </a:extLst>
        </p:spPr>
      </p:pic>
      <p:sp>
        <p:nvSpPr>
          <p:cNvPr id="260" name="CustomShape 1"/>
          <p:cNvSpPr/>
          <p:nvPr/>
        </p:nvSpPr>
        <p:spPr>
          <a:xfrm>
            <a:off x="0" y="44640"/>
            <a:ext cx="91432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pc="-1" dirty="0" smtClean="0">
                <a:solidFill>
                  <a:srgbClr val="FFFFFF"/>
                </a:solidFill>
                <a:uFill>
                  <a:solidFill>
                    <a:srgbClr val="FFFFFF"/>
                  </a:solidFill>
                </a:uFill>
                <a:latin typeface="Century Gothic"/>
              </a:rPr>
              <a:t>Tamanhos dos Asteroides</a:t>
            </a:r>
            <a:endParaRPr lang="pt-BR" sz="1800" b="0" strike="noStrike" spc="-1" dirty="0">
              <a:solidFill>
                <a:srgbClr val="FFFFFF"/>
              </a:solidFill>
              <a:uFill>
                <a:solidFill>
                  <a:srgbClr val="FFFFFF"/>
                </a:solidFill>
              </a:uFill>
              <a:latin typeface="Arial"/>
            </a:endParaRPr>
          </a:p>
        </p:txBody>
      </p:sp>
      <p:sp>
        <p:nvSpPr>
          <p:cNvPr id="261" name="CustomShape 2"/>
          <p:cNvSpPr/>
          <p:nvPr/>
        </p:nvSpPr>
        <p:spPr>
          <a:xfrm>
            <a:off x="13320" y="6309360"/>
            <a:ext cx="214956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p:txBody>
      </p:sp>
      <p:sp>
        <p:nvSpPr>
          <p:cNvPr id="7" name="CustomShape 3"/>
          <p:cNvSpPr/>
          <p:nvPr/>
        </p:nvSpPr>
        <p:spPr>
          <a:xfrm>
            <a:off x="4932632" y="6165304"/>
            <a:ext cx="2087640" cy="416576"/>
          </a:xfrm>
          <a:prstGeom prst="rect">
            <a:avLst/>
          </a:prstGeom>
          <a:solidFill>
            <a:schemeClr val="tx1"/>
          </a:solid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endParaRPr lang="pt-BR" sz="2400" b="0" strike="noStrike" spc="-1" dirty="0">
              <a:solidFill>
                <a:srgbClr val="FFFFFF"/>
              </a:solidFill>
              <a:uFill>
                <a:solidFill>
                  <a:srgbClr val="FFFFFF"/>
                </a:solidFill>
              </a:uFill>
              <a:latin typeface="Arial"/>
            </a:endParaRPr>
          </a:p>
        </p:txBody>
      </p:sp>
      <p:sp>
        <p:nvSpPr>
          <p:cNvPr id="15" name="CustomShape 3"/>
          <p:cNvSpPr/>
          <p:nvPr/>
        </p:nvSpPr>
        <p:spPr>
          <a:xfrm>
            <a:off x="2555776" y="6317704"/>
            <a:ext cx="2087640" cy="264176"/>
          </a:xfrm>
          <a:prstGeom prst="rect">
            <a:avLst/>
          </a:prstGeom>
          <a:solidFill>
            <a:schemeClr val="tx1"/>
          </a:solid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endParaRPr lang="pt-BR" sz="1800" b="0" strike="noStrike" spc="-1" dirty="0">
              <a:solidFill>
                <a:srgbClr val="FFFFFF"/>
              </a:solidFill>
              <a:uFill>
                <a:solidFill>
                  <a:srgbClr val="FFFFFF"/>
                </a:solidFill>
              </a:uFill>
              <a:latin typeface="Arial"/>
            </a:endParaRPr>
          </a:p>
        </p:txBody>
      </p:sp>
      <p:sp>
        <p:nvSpPr>
          <p:cNvPr id="17" name="Semicírculos 16"/>
          <p:cNvSpPr/>
          <p:nvPr/>
        </p:nvSpPr>
        <p:spPr>
          <a:xfrm rot="5400000">
            <a:off x="3419872" y="1268760"/>
            <a:ext cx="5112568" cy="4968552"/>
          </a:xfrm>
          <a:prstGeom prst="blockArc">
            <a:avLst>
              <a:gd name="adj1" fmla="val 10717078"/>
              <a:gd name="adj2" fmla="val 21397317"/>
              <a:gd name="adj3" fmla="val 326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stomShape 3"/>
          <p:cNvSpPr/>
          <p:nvPr/>
        </p:nvSpPr>
        <p:spPr>
          <a:xfrm>
            <a:off x="5724128" y="5517232"/>
            <a:ext cx="2879728"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Annefrank</a:t>
            </a:r>
            <a:r>
              <a:rPr lang="pt-BR" sz="2400" b="0" strike="noStrike" spc="-1" dirty="0" smtClean="0">
                <a:solidFill>
                  <a:srgbClr val="EE8800"/>
                </a:solidFill>
                <a:uFill>
                  <a:solidFill>
                    <a:srgbClr val="FFFFFF"/>
                  </a:solidFill>
                </a:uFill>
                <a:latin typeface="Century Gothic"/>
                <a:ea typeface="DejaVu Sans"/>
              </a:rPr>
              <a:t> (5km)</a:t>
            </a:r>
            <a:endParaRPr lang="pt-BR" sz="2400" b="0" strike="noStrike" spc="-1" dirty="0">
              <a:solidFill>
                <a:srgbClr val="FFFFFF"/>
              </a:solidFill>
              <a:uFill>
                <a:solidFill>
                  <a:srgbClr val="FFFFFF"/>
                </a:solidFill>
              </a:uFill>
              <a:latin typeface="Arial"/>
            </a:endParaRPr>
          </a:p>
        </p:txBody>
      </p:sp>
      <p:sp>
        <p:nvSpPr>
          <p:cNvPr id="9" name="CustomShape 3"/>
          <p:cNvSpPr/>
          <p:nvPr/>
        </p:nvSpPr>
        <p:spPr>
          <a:xfrm>
            <a:off x="6012160" y="4797152"/>
            <a:ext cx="2807720"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Steins</a:t>
            </a:r>
            <a:r>
              <a:rPr lang="pt-BR" sz="2400" b="0" strike="noStrike" spc="-1" dirty="0" smtClean="0">
                <a:solidFill>
                  <a:srgbClr val="EE8800"/>
                </a:solidFill>
                <a:uFill>
                  <a:solidFill>
                    <a:srgbClr val="FFFFFF"/>
                  </a:solidFill>
                </a:uFill>
                <a:latin typeface="Century Gothic"/>
                <a:ea typeface="DejaVu Sans"/>
              </a:rPr>
              <a:t> (5,2 km)</a:t>
            </a:r>
            <a:endParaRPr lang="pt-BR" sz="2400" b="0" strike="noStrike" spc="-1" dirty="0">
              <a:solidFill>
                <a:srgbClr val="FFFFFF"/>
              </a:solidFill>
              <a:uFill>
                <a:solidFill>
                  <a:srgbClr val="FFFFFF"/>
                </a:solidFill>
              </a:uFill>
              <a:latin typeface="Arial"/>
            </a:endParaRPr>
          </a:p>
        </p:txBody>
      </p:sp>
      <p:sp>
        <p:nvSpPr>
          <p:cNvPr id="10" name="CustomShape 3"/>
          <p:cNvSpPr/>
          <p:nvPr/>
        </p:nvSpPr>
        <p:spPr>
          <a:xfrm>
            <a:off x="6372200" y="4149080"/>
            <a:ext cx="2511304"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Gaspra</a:t>
            </a:r>
            <a:r>
              <a:rPr lang="pt-BR" sz="2400" b="0" strike="noStrike" spc="-1" dirty="0" smtClean="0">
                <a:solidFill>
                  <a:srgbClr val="EE8800"/>
                </a:solidFill>
                <a:uFill>
                  <a:solidFill>
                    <a:srgbClr val="FFFFFF"/>
                  </a:solidFill>
                </a:uFill>
                <a:latin typeface="Century Gothic"/>
                <a:ea typeface="DejaVu Sans"/>
              </a:rPr>
              <a:t> (12 km)</a:t>
            </a:r>
            <a:endParaRPr lang="pt-BR" sz="2400" b="0" strike="noStrike" spc="-1" dirty="0">
              <a:solidFill>
                <a:srgbClr val="FFFFFF"/>
              </a:solidFill>
              <a:uFill>
                <a:solidFill>
                  <a:srgbClr val="FFFFFF"/>
                </a:solidFill>
              </a:uFill>
              <a:latin typeface="Arial"/>
            </a:endParaRPr>
          </a:p>
        </p:txBody>
      </p:sp>
      <p:sp>
        <p:nvSpPr>
          <p:cNvPr id="11" name="CustomShape 3"/>
          <p:cNvSpPr/>
          <p:nvPr/>
        </p:nvSpPr>
        <p:spPr>
          <a:xfrm>
            <a:off x="6372200" y="3516480"/>
            <a:ext cx="2088232"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smtClean="0">
                <a:solidFill>
                  <a:srgbClr val="EE8800"/>
                </a:solidFill>
                <a:uFill>
                  <a:solidFill>
                    <a:srgbClr val="FFFFFF"/>
                  </a:solidFill>
                </a:uFill>
                <a:latin typeface="Century Gothic"/>
                <a:ea typeface="DejaVu Sans"/>
              </a:rPr>
              <a:t>Eros (17 km)</a:t>
            </a:r>
            <a:endParaRPr lang="pt-BR" sz="2400" b="0" strike="noStrike" spc="-1" dirty="0">
              <a:solidFill>
                <a:srgbClr val="FFFFFF"/>
              </a:solidFill>
              <a:uFill>
                <a:solidFill>
                  <a:srgbClr val="FFFFFF"/>
                </a:solidFill>
              </a:uFill>
              <a:latin typeface="Arial"/>
            </a:endParaRPr>
          </a:p>
        </p:txBody>
      </p:sp>
      <p:sp>
        <p:nvSpPr>
          <p:cNvPr id="14" name="CustomShape 3"/>
          <p:cNvSpPr/>
          <p:nvPr/>
        </p:nvSpPr>
        <p:spPr>
          <a:xfrm>
            <a:off x="5796136" y="1484784"/>
            <a:ext cx="2736304"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Lutetia</a:t>
            </a:r>
            <a:r>
              <a:rPr lang="pt-BR" sz="2400" b="0" strike="noStrike" spc="-1" dirty="0" smtClean="0">
                <a:solidFill>
                  <a:srgbClr val="EE8800"/>
                </a:solidFill>
                <a:uFill>
                  <a:solidFill>
                    <a:srgbClr val="FFFFFF"/>
                  </a:solidFill>
                </a:uFill>
                <a:latin typeface="Century Gothic"/>
                <a:ea typeface="DejaVu Sans"/>
              </a:rPr>
              <a:t> (96 km)</a:t>
            </a:r>
            <a:endParaRPr lang="pt-BR" sz="2400" b="0" strike="noStrike" spc="-1" dirty="0">
              <a:solidFill>
                <a:srgbClr val="FFFFFF"/>
              </a:solidFill>
              <a:uFill>
                <a:solidFill>
                  <a:srgbClr val="FFFFFF"/>
                </a:solidFill>
              </a:uFill>
              <a:latin typeface="Arial"/>
            </a:endParaRPr>
          </a:p>
        </p:txBody>
      </p:sp>
      <p:sp>
        <p:nvSpPr>
          <p:cNvPr id="6" name="CustomShape 3"/>
          <p:cNvSpPr/>
          <p:nvPr/>
        </p:nvSpPr>
        <p:spPr>
          <a:xfrm>
            <a:off x="3995936" y="5964752"/>
            <a:ext cx="2880320"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Vesta</a:t>
            </a:r>
            <a:r>
              <a:rPr lang="pt-BR" sz="2400" b="0" strike="noStrike" spc="-1" dirty="0" smtClean="0">
                <a:solidFill>
                  <a:srgbClr val="EE8800"/>
                </a:solidFill>
                <a:uFill>
                  <a:solidFill>
                    <a:srgbClr val="FFFFFF"/>
                  </a:solidFill>
                </a:uFill>
                <a:latin typeface="Century Gothic"/>
                <a:ea typeface="DejaVu Sans"/>
              </a:rPr>
              <a:t> (530 km)</a:t>
            </a:r>
            <a:endParaRPr lang="pt-BR" sz="2400" b="0" strike="noStrike" spc="-1" dirty="0">
              <a:solidFill>
                <a:srgbClr val="FFFFFF"/>
              </a:solidFill>
              <a:uFill>
                <a:solidFill>
                  <a:srgbClr val="FFFFFF"/>
                </a:solidFill>
              </a:uFill>
              <a:latin typeface="Arial"/>
            </a:endParaRPr>
          </a:p>
        </p:txBody>
      </p:sp>
      <p:sp>
        <p:nvSpPr>
          <p:cNvPr id="12" name="CustomShape 3"/>
          <p:cNvSpPr/>
          <p:nvPr/>
        </p:nvSpPr>
        <p:spPr>
          <a:xfrm>
            <a:off x="6300192" y="2852936"/>
            <a:ext cx="2880320"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000" b="0" strike="noStrike" spc="-1" dirty="0" smtClean="0">
                <a:solidFill>
                  <a:srgbClr val="EE8800"/>
                </a:solidFill>
                <a:uFill>
                  <a:solidFill>
                    <a:srgbClr val="FFFFFF"/>
                  </a:solidFill>
                </a:uFill>
                <a:latin typeface="Century Gothic"/>
                <a:ea typeface="DejaVu Sans"/>
              </a:rPr>
              <a:t>Ida/</a:t>
            </a:r>
            <a:r>
              <a:rPr lang="pt-BR" sz="2000" b="0" strike="noStrike" spc="-1" dirty="0" err="1" smtClean="0">
                <a:solidFill>
                  <a:srgbClr val="EE8800"/>
                </a:solidFill>
                <a:uFill>
                  <a:solidFill>
                    <a:srgbClr val="FFFFFF"/>
                  </a:solidFill>
                </a:uFill>
                <a:latin typeface="Century Gothic"/>
                <a:ea typeface="DejaVu Sans"/>
              </a:rPr>
              <a:t>Dactyl</a:t>
            </a:r>
            <a:r>
              <a:rPr lang="pt-BR" sz="2400" b="0" strike="noStrike" spc="-1" dirty="0" smtClean="0">
                <a:solidFill>
                  <a:srgbClr val="EE8800"/>
                </a:solidFill>
                <a:uFill>
                  <a:solidFill>
                    <a:srgbClr val="FFFFFF"/>
                  </a:solidFill>
                </a:uFill>
                <a:latin typeface="Century Gothic"/>
                <a:ea typeface="DejaVu Sans"/>
              </a:rPr>
              <a:t> </a:t>
            </a:r>
            <a:r>
              <a:rPr lang="pt-BR" b="0" strike="noStrike" spc="-1" dirty="0" smtClean="0">
                <a:solidFill>
                  <a:srgbClr val="EE8800"/>
                </a:solidFill>
                <a:uFill>
                  <a:solidFill>
                    <a:srgbClr val="FFFFFF"/>
                  </a:solidFill>
                </a:uFill>
                <a:latin typeface="Century Gothic"/>
                <a:ea typeface="DejaVu Sans"/>
              </a:rPr>
              <a:t>(60/1,4 km)</a:t>
            </a:r>
            <a:endParaRPr lang="pt-BR" b="0" strike="noStrike" spc="-1" dirty="0">
              <a:solidFill>
                <a:srgbClr val="FFFFFF"/>
              </a:solidFill>
              <a:uFill>
                <a:solidFill>
                  <a:srgbClr val="FFFFFF"/>
                </a:solidFill>
              </a:uFill>
              <a:latin typeface="Arial"/>
            </a:endParaRPr>
          </a:p>
        </p:txBody>
      </p:sp>
      <p:sp>
        <p:nvSpPr>
          <p:cNvPr id="13" name="CustomShape 3"/>
          <p:cNvSpPr/>
          <p:nvPr/>
        </p:nvSpPr>
        <p:spPr>
          <a:xfrm>
            <a:off x="5868144" y="2148328"/>
            <a:ext cx="3168352" cy="416576"/>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indent="-456480" algn="ctr">
              <a:lnSpc>
                <a:spcPct val="100000"/>
              </a:lnSpc>
            </a:pPr>
            <a:r>
              <a:rPr lang="pt-BR" sz="2400" b="0" strike="noStrike" spc="-1" dirty="0" err="1" smtClean="0">
                <a:solidFill>
                  <a:srgbClr val="EE8800"/>
                </a:solidFill>
                <a:uFill>
                  <a:solidFill>
                    <a:srgbClr val="FFFFFF"/>
                  </a:solidFill>
                </a:uFill>
                <a:latin typeface="Century Gothic"/>
                <a:ea typeface="DejaVu Sans"/>
              </a:rPr>
              <a:t>Mathilde</a:t>
            </a:r>
            <a:r>
              <a:rPr lang="pt-BR" sz="2400" b="0" strike="noStrike" spc="-1" dirty="0" smtClean="0">
                <a:solidFill>
                  <a:srgbClr val="EE8800"/>
                </a:solidFill>
                <a:uFill>
                  <a:solidFill>
                    <a:srgbClr val="FFFFFF"/>
                  </a:solidFill>
                </a:uFill>
                <a:latin typeface="Century Gothic"/>
                <a:ea typeface="DejaVu Sans"/>
              </a:rPr>
              <a:t> (53 km)</a:t>
            </a:r>
            <a:endParaRPr lang="pt-BR" sz="2400" b="0" strike="noStrike"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3216800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P spid="6"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1"/>
          <p:cNvPicPr/>
          <p:nvPr/>
        </p:nvPicPr>
        <p:blipFill>
          <a:blip r:embed="rId3"/>
          <a:stretch/>
        </p:blipFill>
        <p:spPr>
          <a:xfrm>
            <a:off x="0" y="0"/>
            <a:ext cx="75600" cy="75600"/>
          </a:xfrm>
          <a:prstGeom prst="rect">
            <a:avLst/>
          </a:prstGeom>
          <a:ln>
            <a:noFill/>
          </a:ln>
        </p:spPr>
      </p:pic>
      <p:sp>
        <p:nvSpPr>
          <p:cNvPr id="7" name="CustomShape 2"/>
          <p:cNvSpPr/>
          <p:nvPr/>
        </p:nvSpPr>
        <p:spPr>
          <a:xfrm>
            <a:off x="2590032" y="6525344"/>
            <a:ext cx="3710160" cy="272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pt-BR" sz="1200" b="1" strike="noStrike" spc="-1" dirty="0">
                <a:solidFill>
                  <a:srgbClr val="FFC000"/>
                </a:solidFill>
                <a:uFill>
                  <a:solidFill>
                    <a:srgbClr val="FFFFFF"/>
                  </a:solidFill>
                </a:uFill>
                <a:latin typeface="Century Gothic"/>
                <a:ea typeface="DejaVu Sans"/>
              </a:rPr>
              <a:t>Fonte da imagem: </a:t>
            </a:r>
            <a:r>
              <a:rPr lang="pt-BR" sz="1200" b="1" spc="-1" dirty="0">
                <a:solidFill>
                  <a:srgbClr val="FFC000"/>
                </a:solidFill>
                <a:uFill>
                  <a:solidFill>
                    <a:srgbClr val="FFFFFF"/>
                  </a:solidFill>
                </a:uFill>
                <a:latin typeface="Century Gothic"/>
              </a:rPr>
              <a:t>http://sploid.gizmodo.com/10-movie-myths-that-can-never-actually-happen-in-real-l-1634269019</a:t>
            </a:r>
            <a:endParaRPr lang="pt-BR" sz="1800" b="0" strike="noStrike" spc="-1" dirty="0">
              <a:solidFill>
                <a:srgbClr val="FFFFFF"/>
              </a:solidFill>
              <a:uFill>
                <a:solidFill>
                  <a:srgbClr val="FFFFFF"/>
                </a:solidFill>
              </a:uFill>
              <a:latin typeface="Arial"/>
            </a:endParaRPr>
          </a:p>
        </p:txBody>
      </p:sp>
      <p:sp>
        <p:nvSpPr>
          <p:cNvPr id="8" name="CustomShape 1"/>
          <p:cNvSpPr/>
          <p:nvPr/>
        </p:nvSpPr>
        <p:spPr>
          <a:xfrm>
            <a:off x="0" y="44640"/>
            <a:ext cx="91432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pc="-1" dirty="0" smtClean="0">
                <a:solidFill>
                  <a:srgbClr val="FFFFFF"/>
                </a:solidFill>
                <a:uFill>
                  <a:solidFill>
                    <a:srgbClr val="FFFFFF"/>
                  </a:solidFill>
                </a:uFill>
                <a:latin typeface="Century Gothic"/>
              </a:rPr>
              <a:t>Quão povoado é o CA?</a:t>
            </a:r>
            <a:endParaRPr lang="pt-BR" sz="1800" b="0" strike="noStrike" spc="-1" dirty="0">
              <a:solidFill>
                <a:srgbClr val="FFFFFF"/>
              </a:solidFill>
              <a:uFill>
                <a:solidFill>
                  <a:srgbClr val="FFFFFF"/>
                </a:solidFill>
              </a:uFill>
              <a:latin typeface="Arial"/>
            </a:endParaRPr>
          </a:p>
        </p:txBody>
      </p:sp>
      <p:pic>
        <p:nvPicPr>
          <p:cNvPr id="6147" name="Picture 3" descr="F:\André\2-ESTUDOS\ARQUIVADOS-ESTUDOS\5-ESTUDOS-SP\Material-auxiliar-SP\5-asteroides\Han-Solo.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772816"/>
            <a:ext cx="9067680" cy="3797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1"/>
          <p:cNvPicPr/>
          <p:nvPr/>
        </p:nvPicPr>
        <p:blipFill>
          <a:blip r:embed="rId3"/>
          <a:stretch/>
        </p:blipFill>
        <p:spPr>
          <a:xfrm>
            <a:off x="0" y="0"/>
            <a:ext cx="75600" cy="75600"/>
          </a:xfrm>
          <a:prstGeom prst="rect">
            <a:avLst/>
          </a:prstGeom>
          <a:ln>
            <a:noFill/>
          </a:ln>
        </p:spPr>
      </p:pic>
      <p:pic>
        <p:nvPicPr>
          <p:cNvPr id="267" name="Picture 2"/>
          <p:cNvPicPr/>
          <p:nvPr/>
        </p:nvPicPr>
        <p:blipFill>
          <a:blip r:embed="rId4" cstate="print">
            <a:lum contrast="33000"/>
          </a:blip>
          <a:srcRect b="14747"/>
          <a:stretch/>
        </p:blipFill>
        <p:spPr>
          <a:xfrm>
            <a:off x="0" y="29176"/>
            <a:ext cx="9179640" cy="6784200"/>
          </a:xfrm>
          <a:prstGeom prst="rect">
            <a:avLst/>
          </a:prstGeom>
          <a:ln>
            <a:noFill/>
          </a:ln>
        </p:spPr>
      </p:pic>
      <p:sp>
        <p:nvSpPr>
          <p:cNvPr id="268" name="CustomShape 1"/>
          <p:cNvSpPr/>
          <p:nvPr/>
        </p:nvSpPr>
        <p:spPr>
          <a:xfrm>
            <a:off x="1475640" y="333360"/>
            <a:ext cx="6119280" cy="6119280"/>
          </a:xfrm>
          <a:prstGeom prst="noSmoking">
            <a:avLst>
              <a:gd name="adj" fmla="val 6489"/>
            </a:avLst>
          </a:prstGeom>
          <a:solidFill>
            <a:srgbClr val="FF0000"/>
          </a:solidFill>
          <a:ln w="12600">
            <a:noFill/>
          </a:ln>
        </p:spPr>
        <p:style>
          <a:lnRef idx="0">
            <a:scrgbClr r="0" g="0" b="0"/>
          </a:lnRef>
          <a:fillRef idx="0">
            <a:scrgbClr r="0" g="0" b="0"/>
          </a:fillRef>
          <a:effectRef idx="0">
            <a:scrgbClr r="0" g="0" b="0"/>
          </a:effectRef>
          <a:fontRef idx="minor"/>
        </p:style>
      </p:sp>
      <p:sp>
        <p:nvSpPr>
          <p:cNvPr id="6" name="CustomShape 2"/>
          <p:cNvSpPr/>
          <p:nvPr/>
        </p:nvSpPr>
        <p:spPr>
          <a:xfrm>
            <a:off x="123840" y="6536520"/>
            <a:ext cx="3710160" cy="272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pt-BR" sz="1200" b="1" strike="noStrike" spc="-1" dirty="0">
                <a:solidFill>
                  <a:srgbClr val="FFC000"/>
                </a:solidFill>
                <a:uFill>
                  <a:solidFill>
                    <a:srgbClr val="FFFFFF"/>
                  </a:solidFill>
                </a:uFill>
                <a:latin typeface="Century Gothic"/>
                <a:ea typeface="DejaVu Sans"/>
              </a:rPr>
              <a:t>Fonte da imagem: http://www.dailygalaxy.com</a:t>
            </a:r>
            <a:endParaRPr lang="pt-BR" sz="1800" b="0" strike="noStrike"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2925709295"/>
      </p:ext>
    </p:extLst>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additive="repl">
                                        <p:cTn id="7" dur="2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714240" y="3000240"/>
            <a:ext cx="77716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0" strike="noStrike" spc="-1" dirty="0">
                <a:solidFill>
                  <a:srgbClr val="FFC000"/>
                </a:solidFill>
                <a:uFill>
                  <a:solidFill>
                    <a:srgbClr val="FFFFFF"/>
                  </a:solidFill>
                </a:uFill>
                <a:latin typeface="Century Gothic"/>
              </a:rPr>
              <a:t>Asteroides Troianos</a:t>
            </a:r>
            <a:endParaRPr lang="pt-BR" sz="1800" b="0" strike="noStrike" spc="-1" dirty="0">
              <a:solidFill>
                <a:srgbClr val="FFFFFF"/>
              </a:solidFill>
              <a:uFill>
                <a:solidFill>
                  <a:srgbClr val="FFFFFF"/>
                </a:solidFill>
              </a:uFill>
              <a:latin typeface="Arial"/>
            </a:endParaRPr>
          </a:p>
          <a:p>
            <a:pPr algn="ctr">
              <a:lnSpc>
                <a:spcPct val="150000"/>
              </a:lnSpc>
            </a:pPr>
            <a:endParaRPr lang="pt-BR" sz="1800" b="0" strike="noStrike" spc="-1" dirty="0">
              <a:solidFill>
                <a:srgbClr val="FFFFFF"/>
              </a:solidFill>
              <a:uFill>
                <a:solidFill>
                  <a:srgbClr val="FFFFFF"/>
                </a:solidFill>
              </a:uFill>
              <a:latin typeface="Arial"/>
            </a:endParaRPr>
          </a:p>
        </p:txBody>
      </p:sp>
      <p:sp>
        <p:nvSpPr>
          <p:cNvPr id="274" name="CustomShape 2"/>
          <p:cNvSpPr/>
          <p:nvPr/>
        </p:nvSpPr>
        <p:spPr>
          <a:xfrm>
            <a:off x="685800" y="609480"/>
            <a:ext cx="7771680" cy="114228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323640" y="44640"/>
            <a:ext cx="8424360" cy="1367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400" b="1" strike="noStrike" spc="-1">
                <a:solidFill>
                  <a:srgbClr val="FFFFFF"/>
                </a:solidFill>
                <a:uFill>
                  <a:solidFill>
                    <a:srgbClr val="FFFFFF"/>
                  </a:solidFill>
                </a:uFill>
                <a:latin typeface="Century Gothic"/>
              </a:rPr>
              <a:t>Pontos de Lagrange</a:t>
            </a:r>
            <a:endParaRPr lang="pt-BR" sz="1800" b="0" strike="noStrike" spc="-1">
              <a:solidFill>
                <a:srgbClr val="FFFFFF"/>
              </a:solidFill>
              <a:uFill>
                <a:solidFill>
                  <a:srgbClr val="FFFFFF"/>
                </a:solidFill>
              </a:uFill>
              <a:latin typeface="Arial"/>
            </a:endParaRPr>
          </a:p>
        </p:txBody>
      </p:sp>
      <p:sp>
        <p:nvSpPr>
          <p:cNvPr id="276" name="CustomShape 2"/>
          <p:cNvSpPr/>
          <p:nvPr/>
        </p:nvSpPr>
        <p:spPr>
          <a:xfrm>
            <a:off x="35640" y="6536520"/>
            <a:ext cx="4823640" cy="2725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t-BR" sz="1200" b="1" strike="noStrike" spc="-1">
                <a:solidFill>
                  <a:srgbClr val="FFC000"/>
                </a:solidFill>
                <a:uFill>
                  <a:solidFill>
                    <a:srgbClr val="FFFFFF"/>
                  </a:solidFill>
                </a:uFill>
                <a:latin typeface="Century Gothic"/>
                <a:ea typeface="DejaVu Sans"/>
              </a:rPr>
              <a:t>Fonte da imagem: Wikipedia</a:t>
            </a:r>
            <a:endParaRPr lang="pt-BR" sz="1800" b="0" strike="noStrike" spc="-1">
              <a:solidFill>
                <a:srgbClr val="FFFFFF"/>
              </a:solidFill>
              <a:uFill>
                <a:solidFill>
                  <a:srgbClr val="FFFFFF"/>
                </a:solidFill>
              </a:uFill>
              <a:latin typeface="Arial"/>
            </a:endParaRPr>
          </a:p>
        </p:txBody>
      </p:sp>
      <p:pic>
        <p:nvPicPr>
          <p:cNvPr id="277" name="Picture 2"/>
          <p:cNvPicPr/>
          <p:nvPr/>
        </p:nvPicPr>
        <p:blipFill>
          <a:blip r:embed="rId3" cstate="print"/>
          <a:stretch/>
        </p:blipFill>
        <p:spPr>
          <a:xfrm>
            <a:off x="2555640" y="1268640"/>
            <a:ext cx="3887640" cy="4367520"/>
          </a:xfrm>
          <a:prstGeom prst="rect">
            <a:avLst/>
          </a:prstGeom>
          <a:ln>
            <a:noFill/>
          </a:ln>
        </p:spPr>
      </p:pic>
      <p:sp>
        <p:nvSpPr>
          <p:cNvPr id="278" name="CustomShape 3"/>
          <p:cNvSpPr/>
          <p:nvPr/>
        </p:nvSpPr>
        <p:spPr>
          <a:xfrm>
            <a:off x="2051640" y="5765040"/>
            <a:ext cx="484200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t-BR" sz="2000" b="1" strike="noStrike" spc="-1" dirty="0">
                <a:solidFill>
                  <a:srgbClr val="FFFFFF"/>
                </a:solidFill>
                <a:uFill>
                  <a:solidFill>
                    <a:srgbClr val="FFFFFF"/>
                  </a:solidFill>
                </a:uFill>
                <a:latin typeface="Century Gothic"/>
                <a:ea typeface="DejaVu Sans"/>
              </a:rPr>
              <a:t>Joseph Louis </a:t>
            </a:r>
            <a:r>
              <a:rPr lang="pt-BR" sz="2000" b="1" strike="noStrike" spc="-1" dirty="0" err="1">
                <a:solidFill>
                  <a:srgbClr val="FFFFFF"/>
                </a:solidFill>
                <a:uFill>
                  <a:solidFill>
                    <a:srgbClr val="FFFFFF"/>
                  </a:solidFill>
                </a:uFill>
                <a:latin typeface="Century Gothic"/>
                <a:ea typeface="DejaVu Sans"/>
              </a:rPr>
              <a:t>Lagrange</a:t>
            </a:r>
            <a:r>
              <a:rPr lang="pt-BR" sz="2000" b="1" strike="noStrike" spc="-1" dirty="0">
                <a:solidFill>
                  <a:srgbClr val="FFFFFF"/>
                </a:solidFill>
                <a:uFill>
                  <a:solidFill>
                    <a:srgbClr val="FFFFFF"/>
                  </a:solidFill>
                </a:uFill>
                <a:latin typeface="Century Gothic"/>
                <a:ea typeface="DejaVu Sans"/>
              </a:rPr>
              <a:t> (1736-1813) </a:t>
            </a:r>
            <a:endParaRPr lang="pt-BR" sz="18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additive="repl">
                                        <p:cTn id="7" dur="20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3528" y="44624"/>
            <a:ext cx="8424936" cy="1368152"/>
          </a:xfrm>
        </p:spPr>
        <p:txBody>
          <a:bodyPr>
            <a:normAutofit/>
          </a:bodyPr>
          <a:lstStyle/>
          <a:p>
            <a:r>
              <a:rPr lang="pt-BR" dirty="0" smtClean="0">
                <a:solidFill>
                  <a:schemeClr val="bg1"/>
                </a:solidFill>
                <a:latin typeface="Century Gothic" pitchFamily="34" charset="0"/>
              </a:rPr>
              <a:t>Pontos de </a:t>
            </a:r>
            <a:r>
              <a:rPr lang="pt-BR" dirty="0" err="1" smtClean="0">
                <a:solidFill>
                  <a:schemeClr val="bg1"/>
                </a:solidFill>
                <a:latin typeface="Century Gothic" pitchFamily="34" charset="0"/>
              </a:rPr>
              <a:t>Lagrange</a:t>
            </a:r>
            <a:endParaRPr lang="pt-BR" sz="3200" dirty="0">
              <a:solidFill>
                <a:schemeClr val="bg1"/>
              </a:solidFill>
              <a:latin typeface="Century Gothic" pitchFamily="34" charset="0"/>
            </a:endParaRPr>
          </a:p>
        </p:txBody>
      </p:sp>
      <p:sp>
        <p:nvSpPr>
          <p:cNvPr id="5" name="Elipse 4"/>
          <p:cNvSpPr>
            <a:spLocks noChangeAspect="1"/>
          </p:cNvSpPr>
          <p:nvPr/>
        </p:nvSpPr>
        <p:spPr>
          <a:xfrm>
            <a:off x="2339752" y="1384411"/>
            <a:ext cx="4680520" cy="46805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11" name="Retângulo 8"/>
          <p:cNvSpPr>
            <a:spLocks noChangeArrowheads="1"/>
          </p:cNvSpPr>
          <p:nvPr/>
        </p:nvSpPr>
        <p:spPr bwMode="auto">
          <a:xfrm>
            <a:off x="4860032" y="3967988"/>
            <a:ext cx="936104"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C000"/>
                </a:solidFill>
                <a:latin typeface="Century Gothic" pitchFamily="34" charset="0"/>
              </a:rPr>
              <a:t>Sol</a:t>
            </a:r>
          </a:p>
        </p:txBody>
      </p:sp>
      <p:sp>
        <p:nvSpPr>
          <p:cNvPr id="16" name="Retângulo 8"/>
          <p:cNvSpPr>
            <a:spLocks noChangeArrowheads="1"/>
          </p:cNvSpPr>
          <p:nvPr/>
        </p:nvSpPr>
        <p:spPr bwMode="auto">
          <a:xfrm>
            <a:off x="1403648" y="3904691"/>
            <a:ext cx="1872208"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00FF00"/>
                </a:solidFill>
                <a:latin typeface="Century Gothic" pitchFamily="34" charset="0"/>
              </a:rPr>
              <a:t>Planeta</a:t>
            </a:r>
          </a:p>
        </p:txBody>
      </p:sp>
      <p:cxnSp>
        <p:nvCxnSpPr>
          <p:cNvPr id="17" name="Conector de seta reta 16"/>
          <p:cNvCxnSpPr/>
          <p:nvPr/>
        </p:nvCxnSpPr>
        <p:spPr bwMode="auto">
          <a:xfrm flipH="1" flipV="1">
            <a:off x="3533775" y="1680475"/>
            <a:ext cx="1187951" cy="2018131"/>
          </a:xfrm>
          <a:prstGeom prst="straightConnector1">
            <a:avLst/>
          </a:prstGeom>
          <a:solidFill>
            <a:schemeClr val="accent1"/>
          </a:solidFill>
          <a:ln w="63500" cap="flat" cmpd="sng" algn="ctr">
            <a:solidFill>
              <a:srgbClr val="FFFF00"/>
            </a:solidFill>
            <a:prstDash val="solid"/>
            <a:round/>
            <a:headEnd type="none" w="sm" len="sm"/>
            <a:tailEnd type="none"/>
          </a:ln>
          <a:effectLst/>
        </p:spPr>
      </p:cxnSp>
      <p:cxnSp>
        <p:nvCxnSpPr>
          <p:cNvPr id="19" name="Conector de seta reta 18"/>
          <p:cNvCxnSpPr/>
          <p:nvPr/>
        </p:nvCxnSpPr>
        <p:spPr bwMode="auto">
          <a:xfrm flipH="1">
            <a:off x="3491881" y="3714647"/>
            <a:ext cx="1224498" cy="2062252"/>
          </a:xfrm>
          <a:prstGeom prst="straightConnector1">
            <a:avLst/>
          </a:prstGeom>
          <a:solidFill>
            <a:schemeClr val="accent1"/>
          </a:solidFill>
          <a:ln w="63500" cap="flat" cmpd="sng" algn="ctr">
            <a:solidFill>
              <a:srgbClr val="FFFF00"/>
            </a:solidFill>
            <a:prstDash val="solid"/>
            <a:round/>
            <a:headEnd type="none" w="sm" len="sm"/>
            <a:tailEnd type="none"/>
          </a:ln>
          <a:effectLst/>
        </p:spPr>
      </p:cxnSp>
      <p:sp>
        <p:nvSpPr>
          <p:cNvPr id="28" name="Retângulo 8"/>
          <p:cNvSpPr>
            <a:spLocks noChangeArrowheads="1"/>
          </p:cNvSpPr>
          <p:nvPr/>
        </p:nvSpPr>
        <p:spPr bwMode="auto">
          <a:xfrm>
            <a:off x="2577821" y="3024856"/>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1</a:t>
            </a:r>
          </a:p>
        </p:txBody>
      </p:sp>
      <p:sp>
        <p:nvSpPr>
          <p:cNvPr id="20" name="Triângulo isósceles 19"/>
          <p:cNvSpPr/>
          <p:nvPr/>
        </p:nvSpPr>
        <p:spPr bwMode="auto">
          <a:xfrm rot="8521738">
            <a:off x="2783234" y="4994486"/>
            <a:ext cx="216024" cy="432048"/>
          </a:xfrm>
          <a:prstGeom prst="triangle">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22" name="Text Box 141"/>
          <p:cNvSpPr txBox="1">
            <a:spLocks noChangeArrowheads="1"/>
          </p:cNvSpPr>
          <p:nvPr/>
        </p:nvSpPr>
        <p:spPr bwMode="auto">
          <a:xfrm>
            <a:off x="35496" y="6536377"/>
            <a:ext cx="4824536" cy="276999"/>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pt-BR" sz="1200" b="1" dirty="0">
                <a:solidFill>
                  <a:srgbClr val="FFC000"/>
                </a:solidFill>
                <a:latin typeface="Century Gothic" pitchFamily="34" charset="0"/>
              </a:rPr>
              <a:t>Crédito da imagem: André Luiz da Silva/CDA/CDCC</a:t>
            </a:r>
          </a:p>
        </p:txBody>
      </p:sp>
      <p:cxnSp>
        <p:nvCxnSpPr>
          <p:cNvPr id="29" name="Conector de seta reta 28"/>
          <p:cNvCxnSpPr/>
          <p:nvPr/>
        </p:nvCxnSpPr>
        <p:spPr bwMode="auto">
          <a:xfrm flipV="1">
            <a:off x="1272674" y="3692458"/>
            <a:ext cx="5999006" cy="800"/>
          </a:xfrm>
          <a:prstGeom prst="straightConnector1">
            <a:avLst/>
          </a:prstGeom>
          <a:solidFill>
            <a:schemeClr val="accent1"/>
          </a:solidFill>
          <a:ln w="63500" cap="flat" cmpd="sng" algn="ctr">
            <a:solidFill>
              <a:srgbClr val="FFFF00"/>
            </a:solidFill>
            <a:prstDash val="solid"/>
            <a:round/>
            <a:headEnd type="none" w="sm" len="sm"/>
            <a:tailEnd type="none"/>
          </a:ln>
          <a:effectLst/>
        </p:spPr>
      </p:cxnSp>
      <p:sp>
        <p:nvSpPr>
          <p:cNvPr id="33" name="Elipse 32"/>
          <p:cNvSpPr>
            <a:spLocks noChangeAspect="1"/>
          </p:cNvSpPr>
          <p:nvPr/>
        </p:nvSpPr>
        <p:spPr>
          <a:xfrm rot="8065015">
            <a:off x="2804703" y="3612134"/>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34" name="Elipse 33"/>
          <p:cNvSpPr>
            <a:spLocks noChangeAspect="1"/>
          </p:cNvSpPr>
          <p:nvPr/>
        </p:nvSpPr>
        <p:spPr>
          <a:xfrm rot="8065015">
            <a:off x="1436552" y="3620490"/>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35" name="Elipse 34"/>
          <p:cNvSpPr>
            <a:spLocks noChangeAspect="1"/>
          </p:cNvSpPr>
          <p:nvPr/>
        </p:nvSpPr>
        <p:spPr>
          <a:xfrm rot="8065015">
            <a:off x="3426884" y="5674986"/>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36" name="Elipse 35"/>
          <p:cNvSpPr>
            <a:spLocks noChangeAspect="1"/>
          </p:cNvSpPr>
          <p:nvPr/>
        </p:nvSpPr>
        <p:spPr>
          <a:xfrm rot="8065015">
            <a:off x="3452450" y="1617298"/>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9" name="Elipse 8"/>
          <p:cNvSpPr>
            <a:spLocks noChangeAspect="1"/>
          </p:cNvSpPr>
          <p:nvPr/>
        </p:nvSpPr>
        <p:spPr>
          <a:xfrm rot="8065015">
            <a:off x="2153941" y="3513422"/>
            <a:ext cx="389557" cy="389557"/>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38" name="Arco 37" descr="60°"/>
          <p:cNvSpPr>
            <a:spLocks noChangeAspect="1"/>
          </p:cNvSpPr>
          <p:nvPr/>
        </p:nvSpPr>
        <p:spPr bwMode="auto">
          <a:xfrm rot="16200000">
            <a:off x="3648578" y="2621885"/>
            <a:ext cx="2152800" cy="2153039"/>
          </a:xfrm>
          <a:prstGeom prst="arc">
            <a:avLst>
              <a:gd name="adj1" fmla="val 16200000"/>
              <a:gd name="adj2" fmla="val 19740318"/>
            </a:avLst>
          </a:prstGeom>
          <a:noFill/>
          <a:ln w="63500" cap="flat" cmpd="sng" algn="ctr">
            <a:solidFill>
              <a:srgbClr val="FFFF00"/>
            </a:solidFill>
            <a:prstDash val="solid"/>
            <a:round/>
            <a:headEnd type="arrow" w="sm" len="sm"/>
            <a:tailEnd type="arrow"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39" name="Elipse 38"/>
          <p:cNvSpPr>
            <a:spLocks noChangeAspect="1"/>
          </p:cNvSpPr>
          <p:nvPr/>
        </p:nvSpPr>
        <p:spPr>
          <a:xfrm rot="8065015">
            <a:off x="6945052" y="3620985"/>
            <a:ext cx="158898" cy="158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40" name="Retângulo 8"/>
          <p:cNvSpPr>
            <a:spLocks noChangeArrowheads="1"/>
          </p:cNvSpPr>
          <p:nvPr/>
        </p:nvSpPr>
        <p:spPr bwMode="auto">
          <a:xfrm>
            <a:off x="1238244" y="3008001"/>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2</a:t>
            </a:r>
          </a:p>
        </p:txBody>
      </p:sp>
      <p:sp>
        <p:nvSpPr>
          <p:cNvPr id="41" name="Retângulo 8"/>
          <p:cNvSpPr>
            <a:spLocks noChangeArrowheads="1"/>
          </p:cNvSpPr>
          <p:nvPr/>
        </p:nvSpPr>
        <p:spPr bwMode="auto">
          <a:xfrm>
            <a:off x="6876256" y="3112603"/>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3</a:t>
            </a:r>
          </a:p>
        </p:txBody>
      </p:sp>
      <p:sp>
        <p:nvSpPr>
          <p:cNvPr id="42" name="Retângulo 8"/>
          <p:cNvSpPr>
            <a:spLocks noChangeArrowheads="1"/>
          </p:cNvSpPr>
          <p:nvPr/>
        </p:nvSpPr>
        <p:spPr bwMode="auto">
          <a:xfrm>
            <a:off x="2937204" y="1124744"/>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5</a:t>
            </a:r>
          </a:p>
        </p:txBody>
      </p:sp>
      <p:sp>
        <p:nvSpPr>
          <p:cNvPr id="43" name="Retângulo 8"/>
          <p:cNvSpPr>
            <a:spLocks noChangeArrowheads="1"/>
          </p:cNvSpPr>
          <p:nvPr/>
        </p:nvSpPr>
        <p:spPr bwMode="auto">
          <a:xfrm>
            <a:off x="3003865" y="5634866"/>
            <a:ext cx="64807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0000"/>
                </a:solidFill>
                <a:latin typeface="Century Gothic" pitchFamily="34" charset="0"/>
              </a:rPr>
              <a:t>L</a:t>
            </a:r>
            <a:r>
              <a:rPr lang="pt-BR" sz="3200" b="1" baseline="-25000" dirty="0">
                <a:solidFill>
                  <a:srgbClr val="FF0000"/>
                </a:solidFill>
                <a:latin typeface="Century Gothic" pitchFamily="34" charset="0"/>
              </a:rPr>
              <a:t>4</a:t>
            </a:r>
          </a:p>
        </p:txBody>
      </p:sp>
      <p:sp>
        <p:nvSpPr>
          <p:cNvPr id="44" name="Arco 43" descr="60°"/>
          <p:cNvSpPr>
            <a:spLocks noChangeAspect="1"/>
          </p:cNvSpPr>
          <p:nvPr/>
        </p:nvSpPr>
        <p:spPr bwMode="auto">
          <a:xfrm rot="12674697">
            <a:off x="3651919" y="2639932"/>
            <a:ext cx="2152800" cy="2153039"/>
          </a:xfrm>
          <a:prstGeom prst="arc">
            <a:avLst>
              <a:gd name="adj1" fmla="val 16200000"/>
              <a:gd name="adj2" fmla="val 19740318"/>
            </a:avLst>
          </a:prstGeom>
          <a:noFill/>
          <a:ln w="63500" cap="flat" cmpd="sng" algn="ctr">
            <a:solidFill>
              <a:srgbClr val="FFFF00"/>
            </a:solidFill>
            <a:prstDash val="solid"/>
            <a:round/>
            <a:headEnd type="arrow" w="sm" len="sm"/>
            <a:tailEnd type="arrow"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53" name="Retângulo 8"/>
          <p:cNvSpPr>
            <a:spLocks noChangeArrowheads="1"/>
          </p:cNvSpPr>
          <p:nvPr/>
        </p:nvSpPr>
        <p:spPr bwMode="auto">
          <a:xfrm>
            <a:off x="2915816" y="4247309"/>
            <a:ext cx="100811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FF00"/>
                </a:solidFill>
                <a:latin typeface="Century Gothic" pitchFamily="34" charset="0"/>
              </a:rPr>
              <a:t>60°</a:t>
            </a:r>
            <a:endParaRPr lang="pt-BR" sz="3200" b="1" baseline="-25000" dirty="0">
              <a:solidFill>
                <a:srgbClr val="FFFF00"/>
              </a:solidFill>
              <a:latin typeface="Century Gothic" pitchFamily="34" charset="0"/>
            </a:endParaRPr>
          </a:p>
        </p:txBody>
      </p:sp>
      <p:sp>
        <p:nvSpPr>
          <p:cNvPr id="54" name="Retângulo 8"/>
          <p:cNvSpPr>
            <a:spLocks noChangeArrowheads="1"/>
          </p:cNvSpPr>
          <p:nvPr/>
        </p:nvSpPr>
        <p:spPr bwMode="auto">
          <a:xfrm>
            <a:off x="2987824" y="2599836"/>
            <a:ext cx="1008112"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FF00"/>
                </a:solidFill>
                <a:latin typeface="Century Gothic" pitchFamily="34" charset="0"/>
              </a:rPr>
              <a:t>60°</a:t>
            </a:r>
            <a:endParaRPr lang="pt-BR" sz="3200" b="1" baseline="-25000" dirty="0">
              <a:solidFill>
                <a:srgbClr val="FFFF00"/>
              </a:solidFill>
              <a:latin typeface="Century Gothic" pitchFamily="34" charset="0"/>
            </a:endParaRPr>
          </a:p>
        </p:txBody>
      </p:sp>
      <p:grpSp>
        <p:nvGrpSpPr>
          <p:cNvPr id="3" name="Grupo 10"/>
          <p:cNvGrpSpPr>
            <a:grpSpLocks noChangeAspect="1"/>
          </p:cNvGrpSpPr>
          <p:nvPr/>
        </p:nvGrpSpPr>
        <p:grpSpPr>
          <a:xfrm>
            <a:off x="4002666" y="3076027"/>
            <a:ext cx="1309211" cy="1296144"/>
            <a:chOff x="4230514" y="2138607"/>
            <a:chExt cx="4721895" cy="4674769"/>
          </a:xfrm>
        </p:grpSpPr>
        <p:sp>
          <p:nvSpPr>
            <p:cNvPr id="13" name="Elipse 12"/>
            <p:cNvSpPr/>
            <p:nvPr/>
          </p:nvSpPr>
          <p:spPr bwMode="auto">
            <a:xfrm>
              <a:off x="4230514" y="2138607"/>
              <a:ext cx="4721895" cy="4674769"/>
            </a:xfrm>
            <a:prstGeom prst="ellipse">
              <a:avLst/>
            </a:prstGeom>
            <a:gradFill>
              <a:gsLst>
                <a:gs pos="43000">
                  <a:schemeClr val="bg1"/>
                </a:gs>
                <a:gs pos="47000">
                  <a:srgbClr val="FFC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14" name="Oval 3"/>
            <p:cNvSpPr>
              <a:spLocks noChangeArrowheads="1"/>
            </p:cNvSpPr>
            <p:nvPr/>
          </p:nvSpPr>
          <p:spPr bwMode="auto">
            <a:xfrm>
              <a:off x="5279229" y="3160568"/>
              <a:ext cx="2677146" cy="2650426"/>
            </a:xfrm>
            <a:prstGeom prst="ellipse">
              <a:avLst/>
            </a:prstGeom>
            <a:gradFill flip="none" rotWithShape="1">
              <a:gsLst>
                <a:gs pos="76000">
                  <a:srgbClr val="FFCC00"/>
                </a:gs>
                <a:gs pos="12000">
                  <a:schemeClr val="bg1"/>
                </a:gs>
                <a:gs pos="100000">
                  <a:srgbClr val="FFC000"/>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
        <p:nvSpPr>
          <p:cNvPr id="32" name="Corda 31"/>
          <p:cNvSpPr>
            <a:spLocks noChangeAspect="1"/>
          </p:cNvSpPr>
          <p:nvPr/>
        </p:nvSpPr>
        <p:spPr bwMode="auto">
          <a:xfrm rot="10800000" flipH="1">
            <a:off x="2149559" y="3511617"/>
            <a:ext cx="396000" cy="396000"/>
          </a:xfrm>
          <a:prstGeom prst="chord">
            <a:avLst>
              <a:gd name="adj1" fmla="val 5409229"/>
              <a:gd name="adj2" fmla="val 16201961"/>
            </a:avLst>
          </a:prstGeom>
          <a:solidFill>
            <a:schemeClr val="tx1">
              <a:alpha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6000" b="0" i="0" u="none" strike="noStrike" cap="none" normalizeH="0" baseline="0" smtClean="0">
              <a:ln>
                <a:noFill/>
              </a:ln>
              <a:solidFill>
                <a:srgbClr val="FF0066"/>
              </a:solidFill>
              <a:effectLst/>
              <a:latin typeface="Helvetica 55 Roman" pitchFamily="34" charset="0"/>
            </a:endParaRPr>
          </a:p>
        </p:txBody>
      </p:sp>
    </p:spTree>
    <p:extLst>
      <p:ext uri="{BB962C8B-B14F-4D97-AF65-F5344CB8AC3E}">
        <p14:creationId xmlns:p14="http://schemas.microsoft.com/office/powerpoint/2010/main" val="1260435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0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0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20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2000"/>
                                        <p:tgtEl>
                                          <p:spTgt spid="3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2000"/>
                                        <p:tgtEl>
                                          <p:spTgt spid="4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0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20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0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2000"/>
                                        <p:tgtEl>
                                          <p:spTgt spid="5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0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0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2000"/>
                                        <p:tgtEl>
                                          <p:spTgt spid="5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20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20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2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2000"/>
                                        <p:tgtEl>
                                          <p:spTgt spid="4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2000"/>
                                        <p:tgtEl>
                                          <p:spTgt spid="36"/>
                                        </p:tgtEl>
                                      </p:cBhvr>
                                    </p:animEffec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2" grpId="0"/>
      <p:bldP spid="33" grpId="0" animBg="1"/>
      <p:bldP spid="34" grpId="0" animBg="1"/>
      <p:bldP spid="34" grpId="1" animBg="1"/>
      <p:bldP spid="35" grpId="0" animBg="1"/>
      <p:bldP spid="36" grpId="0" animBg="1"/>
      <p:bldP spid="38" grpId="0" animBg="1"/>
      <p:bldP spid="39" grpId="0" animBg="1"/>
      <p:bldP spid="40" grpId="0"/>
      <p:bldP spid="40" grpId="1"/>
      <p:bldP spid="41" grpId="0"/>
      <p:bldP spid="42" grpId="0"/>
      <p:bldP spid="43" grpId="0"/>
      <p:bldP spid="44" grpId="0" animBg="1"/>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23528" y="1412776"/>
            <a:ext cx="8280920" cy="4464496"/>
          </a:xfrm>
        </p:spPr>
        <p:txBody>
          <a:bodyPr>
            <a:normAutofit/>
          </a:bodyPr>
          <a:lstStyle/>
          <a:p>
            <a:pPr algn="just">
              <a:buClr>
                <a:srgbClr val="FFC000"/>
              </a:buClr>
              <a:buFont typeface="Wingdings" pitchFamily="2" charset="2"/>
              <a:buChar char="v"/>
            </a:pPr>
            <a:r>
              <a:rPr lang="pt-BR" sz="3600" dirty="0" smtClean="0">
                <a:solidFill>
                  <a:schemeClr val="accent2">
                    <a:lumMod val="60000"/>
                    <a:lumOff val="40000"/>
                  </a:schemeClr>
                </a:solidFill>
                <a:effectLst>
                  <a:outerShdw blurRad="50800" dist="38100" dir="13500000" algn="br" rotWithShape="0">
                    <a:schemeClr val="tx1">
                      <a:alpha val="62000"/>
                    </a:schemeClr>
                  </a:outerShdw>
                </a:effectLst>
                <a:latin typeface="Century Gothic" pitchFamily="34" charset="0"/>
              </a:rPr>
              <a:t> </a:t>
            </a:r>
            <a:r>
              <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rPr>
              <a:t>Girar em torno </a:t>
            </a:r>
            <a:r>
              <a:rPr lang="pt-BR" sz="3600" b="1" dirty="0" smtClean="0">
                <a:solidFill>
                  <a:schemeClr val="bg1"/>
                </a:solidFill>
                <a:effectLst>
                  <a:outerShdw blurRad="50800" dist="38100" dir="13500000" algn="br" rotWithShape="0">
                    <a:schemeClr val="tx1">
                      <a:alpha val="62000"/>
                    </a:schemeClr>
                  </a:outerShdw>
                </a:effectLst>
                <a:latin typeface="Century Gothic" pitchFamily="34" charset="0"/>
              </a:rPr>
              <a:t>do Sol</a:t>
            </a:r>
          </a:p>
          <a:p>
            <a:pPr algn="just">
              <a:buClr>
                <a:srgbClr val="FFC000"/>
              </a:buClr>
              <a:buFont typeface="Wingdings" pitchFamily="2" charset="2"/>
              <a:buChar char="v"/>
            </a:pPr>
            <a:endPar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algn="just">
              <a:buClr>
                <a:srgbClr val="FFC000"/>
              </a:buClr>
              <a:buFont typeface="Wingdings" pitchFamily="2" charset="2"/>
              <a:buChar char="v"/>
            </a:pPr>
            <a:endPar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algn="just">
              <a:buClr>
                <a:srgbClr val="FFC000"/>
              </a:buClr>
              <a:buFont typeface="Wingdings" pitchFamily="2" charset="2"/>
              <a:buChar char="v"/>
            </a:pPr>
            <a:r>
              <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rPr>
              <a:t> Ser </a:t>
            </a:r>
            <a:r>
              <a:rPr lang="pt-BR" sz="3600" b="1" dirty="0" smtClean="0">
                <a:solidFill>
                  <a:schemeClr val="bg1"/>
                </a:solidFill>
                <a:effectLst>
                  <a:outerShdw blurRad="50800" dist="38100" dir="13500000" algn="br" rotWithShape="0">
                    <a:schemeClr val="tx1">
                      <a:alpha val="62000"/>
                    </a:schemeClr>
                  </a:outerShdw>
                </a:effectLst>
                <a:latin typeface="Century Gothic" pitchFamily="34" charset="0"/>
              </a:rPr>
              <a:t>redondo</a:t>
            </a:r>
            <a:r>
              <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rPr>
              <a:t> (eq. hidrost.)</a:t>
            </a:r>
          </a:p>
          <a:p>
            <a:pPr algn="just">
              <a:buClr>
                <a:srgbClr val="FFC000"/>
              </a:buClr>
              <a:buFont typeface="Wingdings" pitchFamily="2" charset="2"/>
              <a:buChar char="v"/>
            </a:pPr>
            <a:endPar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algn="just">
              <a:buClr>
                <a:srgbClr val="FFC000"/>
              </a:buClr>
              <a:buFont typeface="Wingdings" pitchFamily="2" charset="2"/>
              <a:buChar char="v"/>
            </a:pPr>
            <a:endPar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endParaRPr>
          </a:p>
          <a:p>
            <a:pPr algn="just">
              <a:buClr>
                <a:srgbClr val="FFC000"/>
              </a:buClr>
              <a:buFont typeface="Wingdings" pitchFamily="2" charset="2"/>
              <a:buChar char="v"/>
            </a:pPr>
            <a:r>
              <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rPr>
              <a:t> Ser o corpo </a:t>
            </a:r>
            <a:r>
              <a:rPr lang="pt-BR" sz="3600" b="1" dirty="0" smtClean="0">
                <a:solidFill>
                  <a:schemeClr val="bg1"/>
                </a:solidFill>
                <a:effectLst>
                  <a:outerShdw blurRad="50800" dist="38100" dir="13500000" algn="br" rotWithShape="0">
                    <a:schemeClr val="tx1">
                      <a:alpha val="62000"/>
                    </a:schemeClr>
                  </a:outerShdw>
                </a:effectLst>
                <a:latin typeface="Century Gothic" pitchFamily="34" charset="0"/>
              </a:rPr>
              <a:t>dominante</a:t>
            </a:r>
          </a:p>
          <a:p>
            <a:pPr algn="just">
              <a:buClr>
                <a:srgbClr val="FFC000"/>
              </a:buClr>
            </a:pPr>
            <a:r>
              <a:rPr lang="pt-BR" sz="3600" b="0" dirty="0" smtClean="0">
                <a:solidFill>
                  <a:srgbClr val="FFC000"/>
                </a:solidFill>
                <a:effectLst>
                  <a:outerShdw blurRad="50800" dist="38100" dir="13500000" algn="br" rotWithShape="0">
                    <a:schemeClr val="tx1">
                      <a:alpha val="62000"/>
                    </a:schemeClr>
                  </a:outerShdw>
                </a:effectLst>
                <a:latin typeface="Century Gothic" pitchFamily="34" charset="0"/>
              </a:rPr>
              <a:t>     na sua órbita. </a:t>
            </a:r>
            <a:endParaRPr lang="pt-BR" sz="3600" b="0" dirty="0">
              <a:solidFill>
                <a:srgbClr val="FFC000"/>
              </a:solidFill>
              <a:effectLst>
                <a:outerShdw blurRad="50800" dist="38100" dir="13500000" algn="br" rotWithShape="0">
                  <a:schemeClr val="tx1">
                    <a:alpha val="62000"/>
                  </a:schemeClr>
                </a:outerShdw>
              </a:effectLst>
              <a:latin typeface="Century Gothic" pitchFamily="34" charset="0"/>
            </a:endParaRPr>
          </a:p>
        </p:txBody>
      </p:sp>
      <p:sp>
        <p:nvSpPr>
          <p:cNvPr id="4" name="Título 1"/>
          <p:cNvSpPr txBox="1">
            <a:spLocks/>
          </p:cNvSpPr>
          <p:nvPr/>
        </p:nvSpPr>
        <p:spPr bwMode="auto">
          <a:xfrm>
            <a:off x="323528" y="116632"/>
            <a:ext cx="8820472"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rPr>
              <a:t>Para ser planeta o corpo</a:t>
            </a:r>
            <a:r>
              <a:rPr kumimoji="0" lang="pt-BR" sz="4400" b="1" i="0" u="none" strike="noStrike" kern="0" cap="none" spc="0" normalizeH="0" noProof="0" dirty="0" smtClean="0">
                <a:ln>
                  <a:noFill/>
                </a:ln>
                <a:solidFill>
                  <a:schemeClr val="bg1"/>
                </a:solidFill>
                <a:effectLst/>
                <a:uLnTx/>
                <a:uFillTx/>
                <a:latin typeface="Century Gothic" pitchFamily="34" charset="0"/>
                <a:ea typeface="+mj-ea"/>
                <a:cs typeface="+mj-cs"/>
              </a:rPr>
              <a:t> deve:</a:t>
            </a: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pic>
        <p:nvPicPr>
          <p:cNvPr id="7172" name="Picture 4" descr="http://www.casaconhecimento.com.br/blog/wp-content/uploads/Right-or-Wrong-Button.jpg"/>
          <p:cNvPicPr>
            <a:picLocks noChangeAspect="1" noChangeArrowheads="1"/>
          </p:cNvPicPr>
          <p:nvPr/>
        </p:nvPicPr>
        <p:blipFill>
          <a:blip r:embed="rId3" cstate="print"/>
          <a:srcRect r="48715"/>
          <a:stretch>
            <a:fillRect/>
          </a:stretch>
        </p:blipFill>
        <p:spPr bwMode="auto">
          <a:xfrm>
            <a:off x="7020272" y="1269277"/>
            <a:ext cx="1152128" cy="1079603"/>
          </a:xfrm>
          <a:prstGeom prst="rect">
            <a:avLst/>
          </a:prstGeom>
          <a:noFill/>
        </p:spPr>
      </p:pic>
      <p:pic>
        <p:nvPicPr>
          <p:cNvPr id="8" name="Picture 4" descr="http://www.casaconhecimento.com.br/blog/wp-content/uploads/Right-or-Wrong-Button.jpg"/>
          <p:cNvPicPr>
            <a:picLocks noChangeAspect="1" noChangeArrowheads="1"/>
          </p:cNvPicPr>
          <p:nvPr/>
        </p:nvPicPr>
        <p:blipFill>
          <a:blip r:embed="rId3" cstate="print"/>
          <a:srcRect r="48715"/>
          <a:stretch>
            <a:fillRect/>
          </a:stretch>
        </p:blipFill>
        <p:spPr bwMode="auto">
          <a:xfrm>
            <a:off x="7020272" y="2997469"/>
            <a:ext cx="1152128" cy="1079603"/>
          </a:xfrm>
          <a:prstGeom prst="rect">
            <a:avLst/>
          </a:prstGeom>
          <a:noFill/>
        </p:spPr>
      </p:pic>
      <p:pic>
        <p:nvPicPr>
          <p:cNvPr id="9" name="Picture 4" descr="http://www.casaconhecimento.com.br/blog/wp-content/uploads/Right-or-Wrong-Button.jpg"/>
          <p:cNvPicPr>
            <a:picLocks noChangeAspect="1" noChangeArrowheads="1"/>
          </p:cNvPicPr>
          <p:nvPr/>
        </p:nvPicPr>
        <p:blipFill>
          <a:blip r:embed="rId3" cstate="print"/>
          <a:srcRect l="49634"/>
          <a:stretch>
            <a:fillRect/>
          </a:stretch>
        </p:blipFill>
        <p:spPr bwMode="auto">
          <a:xfrm>
            <a:off x="7020272" y="4797669"/>
            <a:ext cx="1131483" cy="1079603"/>
          </a:xfrm>
          <a:prstGeom prst="rect">
            <a:avLst/>
          </a:prstGeom>
          <a:noFill/>
        </p:spPr>
      </p:pic>
      <p:sp>
        <p:nvSpPr>
          <p:cNvPr id="7" name="Rectangle 3"/>
          <p:cNvSpPr>
            <a:spLocks noChangeArrowheads="1"/>
          </p:cNvSpPr>
          <p:nvPr/>
        </p:nvSpPr>
        <p:spPr bwMode="auto">
          <a:xfrm>
            <a:off x="0" y="6576607"/>
            <a:ext cx="4427984" cy="461665"/>
          </a:xfrm>
          <a:prstGeom prst="rect">
            <a:avLst/>
          </a:prstGeom>
          <a:noFill/>
          <a:ln w="9525">
            <a:noFill/>
            <a:miter lim="800000"/>
            <a:headEnd/>
            <a:tailEnd/>
          </a:ln>
        </p:spPr>
        <p:txBody>
          <a:bodyPr wrap="square">
            <a:spAutoFit/>
          </a:bodyPr>
          <a:lstStyle/>
          <a:p>
            <a:pPr algn="l" eaLnBrk="1" hangingPunct="1"/>
            <a:r>
              <a:rPr lang="pt-BR" sz="1200" b="0" dirty="0" smtClean="0">
                <a:solidFill>
                  <a:srgbClr val="EE8800"/>
                </a:solidFill>
                <a:latin typeface="Century Gothic" pitchFamily="34" charset="0"/>
              </a:rPr>
              <a:t>Fonte das imagens: casa do conhecimento.com.</a:t>
            </a:r>
            <a:r>
              <a:rPr lang="pt-BR" sz="1200" b="0" dirty="0" err="1" smtClean="0">
                <a:solidFill>
                  <a:srgbClr val="EE8800"/>
                </a:solidFill>
                <a:latin typeface="Century Gothic" pitchFamily="34" charset="0"/>
              </a:rPr>
              <a:t>br</a:t>
            </a:r>
            <a:endParaRPr lang="pt-BR" sz="1200" b="0" dirty="0" smtClean="0">
              <a:solidFill>
                <a:srgbClr val="EE8800"/>
              </a:solidFill>
              <a:latin typeface="Century Gothic" pitchFamily="34" charset="0"/>
            </a:endParaRPr>
          </a:p>
          <a:p>
            <a:pPr algn="l" eaLnBrk="1" hangingPunct="1"/>
            <a:endParaRPr lang="pt-BR" sz="1200" b="0" dirty="0">
              <a:solidFill>
                <a:srgbClr val="EE8800"/>
              </a:solidFill>
              <a:latin typeface="Century Gothic" pitchFamily="34" charset="0"/>
            </a:endParaRPr>
          </a:p>
        </p:txBody>
      </p:sp>
    </p:spTree>
    <p:extLst>
      <p:ext uri="{BB962C8B-B14F-4D97-AF65-F5344CB8AC3E}">
        <p14:creationId xmlns:p14="http://schemas.microsoft.com/office/powerpoint/2010/main" val="3312375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dissolve">
                                      <p:cBhvr>
                                        <p:cTn id="11" dur="500"/>
                                        <p:tgtEl>
                                          <p:spTgt spid="717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2"/>
          <p:cNvPicPr/>
          <p:nvPr/>
        </p:nvPicPr>
        <p:blipFill>
          <a:blip r:embed="rId2" cstate="print"/>
          <a:stretch/>
        </p:blipFill>
        <p:spPr>
          <a:xfrm>
            <a:off x="1331640" y="0"/>
            <a:ext cx="6048672" cy="6668640"/>
          </a:xfrm>
          <a:prstGeom prst="rect">
            <a:avLst/>
          </a:prstGeom>
          <a:ln>
            <a:noFill/>
          </a:ln>
        </p:spPr>
      </p:pic>
      <p:sp>
        <p:nvSpPr>
          <p:cNvPr id="308" name="CustomShape 1"/>
          <p:cNvSpPr/>
          <p:nvPr/>
        </p:nvSpPr>
        <p:spPr>
          <a:xfrm>
            <a:off x="0" y="-99360"/>
            <a:ext cx="91432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400" b="1" strike="noStrike" spc="-1">
                <a:solidFill>
                  <a:srgbClr val="FFFFFF"/>
                </a:solidFill>
                <a:uFill>
                  <a:solidFill>
                    <a:srgbClr val="FFFFFF"/>
                  </a:solidFill>
                </a:uFill>
                <a:latin typeface="Century Gothic"/>
              </a:rPr>
              <a:t>Cinturão e Troianos</a:t>
            </a:r>
            <a:endParaRPr lang="pt-BR" sz="1800" b="0" strike="noStrike" spc="-1">
              <a:solidFill>
                <a:srgbClr val="FFFFFF"/>
              </a:solidFill>
              <a:uFill>
                <a:solidFill>
                  <a:srgbClr val="FFFFFF"/>
                </a:solidFill>
              </a:uFill>
              <a:latin typeface="Arial"/>
            </a:endParaRPr>
          </a:p>
        </p:txBody>
      </p:sp>
      <p:sp>
        <p:nvSpPr>
          <p:cNvPr id="309" name="CustomShape 2"/>
          <p:cNvSpPr/>
          <p:nvPr/>
        </p:nvSpPr>
        <p:spPr>
          <a:xfrm>
            <a:off x="28080" y="6608520"/>
            <a:ext cx="3827520" cy="272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Lunar and Planetary Institute</a:t>
            </a: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611560" y="2564904"/>
            <a:ext cx="777168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50000"/>
              </a:lnSpc>
            </a:pPr>
            <a:r>
              <a:rPr lang="pt-BR" sz="4400" b="1" strike="noStrike" spc="-1" dirty="0">
                <a:solidFill>
                  <a:srgbClr val="FFC000"/>
                </a:solidFill>
                <a:uFill>
                  <a:solidFill>
                    <a:srgbClr val="FFFFFF"/>
                  </a:solidFill>
                </a:uFill>
                <a:latin typeface="Century Gothic"/>
              </a:rPr>
              <a:t>Cometas</a:t>
            </a:r>
            <a:endParaRPr lang="pt-BR" sz="1800" b="0" strike="noStrike" spc="-1" dirty="0">
              <a:solidFill>
                <a:srgbClr val="FFFFFF"/>
              </a:solidFill>
              <a:uFill>
                <a:solidFill>
                  <a:srgbClr val="FFFFFF"/>
                </a:solidFill>
              </a:uFill>
              <a:latin typeface="Arial"/>
            </a:endParaRPr>
          </a:p>
        </p:txBody>
      </p:sp>
      <p:sp>
        <p:nvSpPr>
          <p:cNvPr id="311" name="CustomShape 2"/>
          <p:cNvSpPr/>
          <p:nvPr/>
        </p:nvSpPr>
        <p:spPr>
          <a:xfrm>
            <a:off x="685800" y="609480"/>
            <a:ext cx="7771680" cy="114228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transition spd="slow">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Lágrima 11"/>
          <p:cNvSpPr/>
          <p:nvPr/>
        </p:nvSpPr>
        <p:spPr bwMode="auto">
          <a:xfrm rot="1467190">
            <a:off x="4669591" y="724538"/>
            <a:ext cx="3813595" cy="4174056"/>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a:gsLst>
              <a:gs pos="60000">
                <a:srgbClr val="C4D6EB"/>
              </a:gs>
              <a:gs pos="49000">
                <a:srgbClr val="FFEBFA">
                  <a:lumMod val="0"/>
                  <a:lumOff val="100000"/>
                  <a:alpha val="44000"/>
                </a:srgbClr>
              </a:gs>
            </a:gsLst>
            <a:lin ang="2700000" scaled="1"/>
          </a:gradFill>
          <a:ln w="12700" cap="flat" cmpd="sng" algn="ctr">
            <a:noFill/>
            <a:prstDash val="solid"/>
            <a:round/>
            <a:headEnd type="none" w="sm" len="sm"/>
            <a:tailEnd type="none" w="sm" len="sm"/>
          </a:ln>
          <a:effectLst>
            <a:softEdge rad="88900"/>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36" name="Lágrima 11"/>
          <p:cNvSpPr/>
          <p:nvPr/>
        </p:nvSpPr>
        <p:spPr bwMode="auto">
          <a:xfrm rot="1165939">
            <a:off x="4363126" y="610669"/>
            <a:ext cx="3624931" cy="4095823"/>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a:gsLst>
              <a:gs pos="60000">
                <a:srgbClr val="C4D6EB"/>
              </a:gs>
              <a:gs pos="49000">
                <a:srgbClr val="FFEBFA">
                  <a:lumMod val="0"/>
                  <a:lumOff val="100000"/>
                  <a:alpha val="44000"/>
                </a:srgbClr>
              </a:gs>
            </a:gsLst>
            <a:lin ang="2700000" scaled="1"/>
          </a:gradFill>
          <a:ln w="12700" cap="flat" cmpd="sng" algn="ctr">
            <a:noFill/>
            <a:prstDash val="solid"/>
            <a:round/>
            <a:headEnd type="none" w="sm" len="sm"/>
            <a:tailEnd type="none" w="sm" len="sm"/>
          </a:ln>
          <a:effectLst>
            <a:softEdge rad="88900"/>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33" name="Lágrima 11"/>
          <p:cNvSpPr/>
          <p:nvPr/>
        </p:nvSpPr>
        <p:spPr bwMode="auto">
          <a:xfrm rot="732361">
            <a:off x="4005514" y="458269"/>
            <a:ext cx="3624931" cy="4095823"/>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a:gsLst>
              <a:gs pos="60000">
                <a:srgbClr val="C4D6EB"/>
              </a:gs>
              <a:gs pos="49000">
                <a:srgbClr val="FFEBFA">
                  <a:lumMod val="0"/>
                  <a:lumOff val="100000"/>
                  <a:alpha val="44000"/>
                </a:srgbClr>
              </a:gs>
            </a:gsLst>
            <a:lin ang="2700000" scaled="1"/>
          </a:gradFill>
          <a:ln w="12700" cap="flat" cmpd="sng" algn="ctr">
            <a:noFill/>
            <a:prstDash val="solid"/>
            <a:round/>
            <a:headEnd type="none" w="sm" len="sm"/>
            <a:tailEnd type="none" w="sm" len="sm"/>
          </a:ln>
          <a:effectLst>
            <a:softEdge rad="88900"/>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29" name="Oval 3"/>
          <p:cNvSpPr>
            <a:spLocks noChangeArrowheads="1"/>
          </p:cNvSpPr>
          <p:nvPr/>
        </p:nvSpPr>
        <p:spPr bwMode="auto">
          <a:xfrm>
            <a:off x="-2404574" y="-2461188"/>
            <a:ext cx="12600000" cy="12600000"/>
          </a:xfrm>
          <a:prstGeom prst="ellipse">
            <a:avLst/>
          </a:prstGeom>
          <a:gradFill flip="none" rotWithShape="1">
            <a:gsLst>
              <a:gs pos="30000">
                <a:srgbClr val="5E9EFF">
                  <a:alpha val="47000"/>
                </a:srgbClr>
              </a:gs>
              <a:gs pos="48000">
                <a:srgbClr val="00CC99">
                  <a:lumMod val="86000"/>
                  <a:lumOff val="14000"/>
                  <a:alpha val="0"/>
                </a:srgbClr>
              </a:gs>
              <a:gs pos="74000">
                <a:srgbClr val="C4D6EB">
                  <a:alpha val="0"/>
                </a:srgbClr>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2" name="Título 1"/>
          <p:cNvSpPr>
            <a:spLocks noGrp="1"/>
          </p:cNvSpPr>
          <p:nvPr>
            <p:ph type="ctrTitle"/>
          </p:nvPr>
        </p:nvSpPr>
        <p:spPr>
          <a:xfrm>
            <a:off x="323528" y="-171400"/>
            <a:ext cx="8424936" cy="1368152"/>
          </a:xfrm>
        </p:spPr>
        <p:txBody>
          <a:bodyPr>
            <a:normAutofit/>
          </a:bodyPr>
          <a:lstStyle/>
          <a:p>
            <a:r>
              <a:rPr lang="pt-BR" dirty="0" smtClean="0">
                <a:solidFill>
                  <a:schemeClr val="bg1"/>
                </a:solidFill>
                <a:latin typeface="Century Gothic" pitchFamily="34" charset="0"/>
              </a:rPr>
              <a:t>Estrutura de um cometa</a:t>
            </a:r>
            <a:endParaRPr lang="pt-BR" sz="3200" dirty="0">
              <a:solidFill>
                <a:schemeClr val="bg1"/>
              </a:solidFill>
              <a:latin typeface="Century Gothic" pitchFamily="34" charset="0"/>
            </a:endParaRPr>
          </a:p>
        </p:txBody>
      </p:sp>
      <p:sp>
        <p:nvSpPr>
          <p:cNvPr id="22"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pt-BR" sz="1200" b="1" dirty="0">
                <a:solidFill>
                  <a:srgbClr val="FFC000"/>
                </a:solidFill>
                <a:latin typeface="Century Gothic" pitchFamily="34" charset="0"/>
              </a:rPr>
              <a:t>Crédito da imagem: André Luiz da Silva/CDA/CDCC, baseada em figura de </a:t>
            </a:r>
            <a:r>
              <a:rPr lang="pt-BR" sz="1200" b="1" dirty="0" err="1">
                <a:solidFill>
                  <a:srgbClr val="FFC000"/>
                </a:solidFill>
                <a:latin typeface="Century Gothic" pitchFamily="34" charset="0"/>
              </a:rPr>
              <a:t>Chaisson</a:t>
            </a:r>
            <a:r>
              <a:rPr lang="pt-BR" sz="1200" b="1" dirty="0">
                <a:solidFill>
                  <a:srgbClr val="FFC000"/>
                </a:solidFill>
                <a:latin typeface="Century Gothic" pitchFamily="34" charset="0"/>
              </a:rPr>
              <a:t> e </a:t>
            </a:r>
            <a:r>
              <a:rPr lang="pt-BR" sz="1200" b="1" dirty="0" err="1">
                <a:solidFill>
                  <a:srgbClr val="FFC000"/>
                </a:solidFill>
                <a:latin typeface="Century Gothic" pitchFamily="34" charset="0"/>
              </a:rPr>
              <a:t>McMillan</a:t>
            </a:r>
            <a:r>
              <a:rPr lang="pt-BR" sz="1200" b="1" dirty="0">
                <a:solidFill>
                  <a:srgbClr val="FFC000"/>
                </a:solidFill>
                <a:latin typeface="Century Gothic" pitchFamily="34" charset="0"/>
              </a:rPr>
              <a:t>, em </a:t>
            </a:r>
            <a:r>
              <a:rPr lang="pt-BR" sz="1200" b="1" dirty="0" err="1">
                <a:solidFill>
                  <a:srgbClr val="FFC000"/>
                </a:solidFill>
                <a:latin typeface="Century Gothic" pitchFamily="34" charset="0"/>
              </a:rPr>
              <a:t>Astronomy</a:t>
            </a:r>
            <a:r>
              <a:rPr lang="pt-BR" sz="1200" b="1" dirty="0">
                <a:solidFill>
                  <a:srgbClr val="FFC000"/>
                </a:solidFill>
                <a:latin typeface="Century Gothic" pitchFamily="34" charset="0"/>
              </a:rPr>
              <a:t> </a:t>
            </a:r>
            <a:r>
              <a:rPr lang="pt-BR" sz="1200" b="1" dirty="0" err="1">
                <a:solidFill>
                  <a:srgbClr val="FFC000"/>
                </a:solidFill>
                <a:latin typeface="Century Gothic" pitchFamily="34" charset="0"/>
              </a:rPr>
              <a:t>Today</a:t>
            </a:r>
            <a:endParaRPr lang="pt-BR" sz="1200" b="1" dirty="0">
              <a:solidFill>
                <a:srgbClr val="FFC000"/>
              </a:solidFill>
              <a:latin typeface="Century Gothic" pitchFamily="34" charset="0"/>
            </a:endParaRPr>
          </a:p>
        </p:txBody>
      </p:sp>
      <p:sp>
        <p:nvSpPr>
          <p:cNvPr id="24" name="Oval 3"/>
          <p:cNvSpPr>
            <a:spLocks noChangeAspect="1" noChangeArrowheads="1"/>
          </p:cNvSpPr>
          <p:nvPr/>
        </p:nvSpPr>
        <p:spPr bwMode="auto">
          <a:xfrm>
            <a:off x="2664072" y="2564904"/>
            <a:ext cx="2556000" cy="2556000"/>
          </a:xfrm>
          <a:prstGeom prst="ellipse">
            <a:avLst/>
          </a:prstGeom>
          <a:gradFill>
            <a:gsLst>
              <a:gs pos="40000">
                <a:schemeClr val="bg1">
                  <a:alpha val="62000"/>
                </a:schemeClr>
              </a:gs>
              <a:gs pos="79000">
                <a:schemeClr val="bg1">
                  <a:alpha val="0"/>
                </a:schemeClr>
              </a:gs>
              <a:gs pos="73000">
                <a:srgbClr val="C4D6EB">
                  <a:alpha val="5000"/>
                </a:srgbClr>
              </a:gs>
              <a:gs pos="1000">
                <a:srgbClr val="FFEBFA">
                  <a:lumMod val="0"/>
                  <a:lumOff val="100000"/>
                </a:srgbClr>
              </a:gs>
            </a:gsLst>
            <a:path path="shape">
              <a:fillToRect l="50000" t="50000" r="50000" b="50000"/>
            </a:path>
          </a:gradFill>
          <a:ln w="57150">
            <a:noFill/>
            <a:prstDash val="solid"/>
            <a:round/>
            <a:headEnd/>
            <a:tailEnd/>
          </a:ln>
          <a:effectLst>
            <a:glow rad="228600">
              <a:srgbClr val="FFFFCC">
                <a:alpha val="0"/>
              </a:srgbClr>
            </a:glow>
            <a:softEdge rad="12700"/>
          </a:effectLst>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35" name="Oval 3"/>
          <p:cNvSpPr>
            <a:spLocks noChangeAspect="1" noChangeArrowheads="1"/>
          </p:cNvSpPr>
          <p:nvPr/>
        </p:nvSpPr>
        <p:spPr bwMode="auto">
          <a:xfrm>
            <a:off x="2548421" y="2485541"/>
            <a:ext cx="2743659" cy="2743659"/>
          </a:xfrm>
          <a:prstGeom prst="ellipse">
            <a:avLst/>
          </a:prstGeom>
          <a:gradFill>
            <a:gsLst>
              <a:gs pos="40000">
                <a:schemeClr val="bg1">
                  <a:alpha val="62000"/>
                </a:schemeClr>
              </a:gs>
              <a:gs pos="79000">
                <a:schemeClr val="bg1">
                  <a:alpha val="0"/>
                </a:schemeClr>
              </a:gs>
              <a:gs pos="73000">
                <a:srgbClr val="C4D6EB">
                  <a:alpha val="5000"/>
                </a:srgbClr>
              </a:gs>
              <a:gs pos="1000">
                <a:srgbClr val="FFEBFA">
                  <a:lumMod val="0"/>
                  <a:lumOff val="100000"/>
                </a:srgbClr>
              </a:gs>
            </a:gsLst>
            <a:path path="shape">
              <a:fillToRect l="50000" t="50000" r="50000" b="50000"/>
            </a:path>
          </a:gradFill>
          <a:ln w="57150">
            <a:noFill/>
            <a:prstDash val="solid"/>
            <a:round/>
            <a:headEnd/>
            <a:tailEnd/>
          </a:ln>
          <a:effectLst>
            <a:glow rad="228600">
              <a:srgbClr val="FFFFCC">
                <a:alpha val="0"/>
              </a:srgbClr>
            </a:glow>
            <a:softEdge rad="12700"/>
          </a:effectLst>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7" name="Elipse 6"/>
          <p:cNvSpPr/>
          <p:nvPr/>
        </p:nvSpPr>
        <p:spPr bwMode="auto">
          <a:xfrm rot="1861934">
            <a:off x="3860988" y="3833888"/>
            <a:ext cx="125357" cy="72008"/>
          </a:xfrm>
          <a:prstGeom prst="ellipse">
            <a:avLst/>
          </a:prstGeom>
          <a:solidFill>
            <a:srgbClr val="7A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39" name="Retângulo 8"/>
          <p:cNvSpPr>
            <a:spLocks noChangeArrowheads="1"/>
          </p:cNvSpPr>
          <p:nvPr/>
        </p:nvSpPr>
        <p:spPr bwMode="auto">
          <a:xfrm>
            <a:off x="1222779" y="1421033"/>
            <a:ext cx="3420549"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Núcleo</a:t>
            </a:r>
          </a:p>
        </p:txBody>
      </p:sp>
      <p:cxnSp>
        <p:nvCxnSpPr>
          <p:cNvPr id="9" name="Conector reto 8"/>
          <p:cNvCxnSpPr>
            <a:stCxn id="39" idx="2"/>
          </p:cNvCxnSpPr>
          <p:nvPr/>
        </p:nvCxnSpPr>
        <p:spPr bwMode="auto">
          <a:xfrm>
            <a:off x="2933054" y="1944253"/>
            <a:ext cx="923207" cy="1862475"/>
          </a:xfrm>
          <a:prstGeom prst="line">
            <a:avLst/>
          </a:prstGeom>
          <a:solidFill>
            <a:schemeClr val="accent1"/>
          </a:solidFill>
          <a:ln w="44450" cap="flat" cmpd="sng" algn="ctr">
            <a:gradFill>
              <a:gsLst>
                <a:gs pos="45000">
                  <a:schemeClr val="accent1">
                    <a:lumMod val="5000"/>
                    <a:lumOff val="95000"/>
                  </a:schemeClr>
                </a:gs>
                <a:gs pos="66000">
                  <a:schemeClr val="tx1"/>
                </a:gs>
              </a:gsLst>
              <a:lin ang="5400000" scaled="1"/>
            </a:gradFill>
            <a:prstDash val="solid"/>
            <a:round/>
            <a:headEnd type="none" w="sm" len="sm"/>
            <a:tailEnd type="arrow" w="sm" len="sm"/>
          </a:ln>
          <a:effectLst/>
        </p:spPr>
      </p:cxnSp>
      <p:sp>
        <p:nvSpPr>
          <p:cNvPr id="42" name="Retângulo 8"/>
          <p:cNvSpPr>
            <a:spLocks noChangeArrowheads="1"/>
          </p:cNvSpPr>
          <p:nvPr/>
        </p:nvSpPr>
        <p:spPr bwMode="auto">
          <a:xfrm>
            <a:off x="6239759" y="3409836"/>
            <a:ext cx="2196413"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Cauda(s)</a:t>
            </a:r>
          </a:p>
        </p:txBody>
      </p:sp>
      <p:cxnSp>
        <p:nvCxnSpPr>
          <p:cNvPr id="43" name="Conector reto 42"/>
          <p:cNvCxnSpPr/>
          <p:nvPr/>
        </p:nvCxnSpPr>
        <p:spPr bwMode="auto">
          <a:xfrm flipH="1" flipV="1">
            <a:off x="5220072" y="3078544"/>
            <a:ext cx="1152593" cy="607191"/>
          </a:xfrm>
          <a:prstGeom prst="line">
            <a:avLst/>
          </a:prstGeom>
          <a:solidFill>
            <a:schemeClr val="accent1"/>
          </a:solidFill>
          <a:ln w="44450" cap="flat" cmpd="sng" algn="ctr">
            <a:solidFill>
              <a:schemeClr val="bg1"/>
            </a:solidFill>
            <a:prstDash val="solid"/>
            <a:round/>
            <a:headEnd type="none" w="sm" len="sm"/>
            <a:tailEnd type="arrow" w="sm" len="sm"/>
          </a:ln>
          <a:effectLst/>
        </p:spPr>
      </p:cxnSp>
      <p:sp>
        <p:nvSpPr>
          <p:cNvPr id="49" name="Retângulo 8"/>
          <p:cNvSpPr>
            <a:spLocks noChangeArrowheads="1"/>
          </p:cNvSpPr>
          <p:nvPr/>
        </p:nvSpPr>
        <p:spPr bwMode="auto">
          <a:xfrm>
            <a:off x="408220" y="5445224"/>
            <a:ext cx="2723620" cy="954107"/>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Envelope de hidrogênio</a:t>
            </a:r>
          </a:p>
        </p:txBody>
      </p:sp>
      <p:cxnSp>
        <p:nvCxnSpPr>
          <p:cNvPr id="50" name="Conector reto 49"/>
          <p:cNvCxnSpPr/>
          <p:nvPr/>
        </p:nvCxnSpPr>
        <p:spPr bwMode="auto">
          <a:xfrm flipV="1">
            <a:off x="2928190" y="5270112"/>
            <a:ext cx="1661558" cy="599928"/>
          </a:xfrm>
          <a:prstGeom prst="line">
            <a:avLst/>
          </a:prstGeom>
          <a:solidFill>
            <a:schemeClr val="accent1"/>
          </a:solidFill>
          <a:ln w="44450" cap="flat" cmpd="sng" algn="ctr">
            <a:solidFill>
              <a:schemeClr val="bg1"/>
            </a:solidFill>
            <a:prstDash val="solid"/>
            <a:round/>
            <a:headEnd type="none" w="sm" len="sm"/>
            <a:tailEnd type="arrow" w="sm" len="sm"/>
          </a:ln>
          <a:effectLst/>
        </p:spPr>
      </p:cxnSp>
      <p:sp>
        <p:nvSpPr>
          <p:cNvPr id="56" name="Retângulo 8"/>
          <p:cNvSpPr>
            <a:spLocks noChangeArrowheads="1"/>
          </p:cNvSpPr>
          <p:nvPr/>
        </p:nvSpPr>
        <p:spPr bwMode="auto">
          <a:xfrm>
            <a:off x="6300192" y="5129213"/>
            <a:ext cx="2058016"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Coma</a:t>
            </a:r>
          </a:p>
        </p:txBody>
      </p:sp>
      <p:cxnSp>
        <p:nvCxnSpPr>
          <p:cNvPr id="57" name="Conector reto 56"/>
          <p:cNvCxnSpPr/>
          <p:nvPr/>
        </p:nvCxnSpPr>
        <p:spPr bwMode="auto">
          <a:xfrm flipH="1" flipV="1">
            <a:off x="4194175" y="4276725"/>
            <a:ext cx="2382214" cy="1114099"/>
          </a:xfrm>
          <a:prstGeom prst="line">
            <a:avLst/>
          </a:prstGeom>
          <a:solidFill>
            <a:schemeClr val="accent1"/>
          </a:solidFill>
          <a:ln w="44450" cap="flat" cmpd="sng" algn="ctr">
            <a:gradFill>
              <a:gsLst>
                <a:gs pos="39000">
                  <a:schemeClr val="accent1">
                    <a:lumMod val="5000"/>
                    <a:lumOff val="95000"/>
                  </a:schemeClr>
                </a:gs>
                <a:gs pos="99000">
                  <a:schemeClr val="tx1"/>
                </a:gs>
              </a:gsLst>
              <a:lin ang="5400000" scaled="1"/>
            </a:gradFill>
            <a:prstDash val="solid"/>
            <a:round/>
            <a:headEnd type="none" w="sm" len="sm"/>
            <a:tailEnd type="arrow" w="sm" len="sm"/>
          </a:ln>
          <a:effectLst/>
        </p:spPr>
      </p:cxnSp>
      <p:sp>
        <p:nvSpPr>
          <p:cNvPr id="2060" name="Seta para a esquerda 2059"/>
          <p:cNvSpPr/>
          <p:nvPr/>
        </p:nvSpPr>
        <p:spPr bwMode="auto">
          <a:xfrm rot="19923858">
            <a:off x="1903403" y="4251959"/>
            <a:ext cx="1064389" cy="792088"/>
          </a:xfrm>
          <a:prstGeom prst="leftArrow">
            <a:avLst/>
          </a:prstGeom>
          <a:solidFill>
            <a:srgbClr val="FFC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78" name="Retângulo 8"/>
          <p:cNvSpPr>
            <a:spLocks noChangeArrowheads="1"/>
          </p:cNvSpPr>
          <p:nvPr/>
        </p:nvSpPr>
        <p:spPr bwMode="auto">
          <a:xfrm>
            <a:off x="348743" y="3789040"/>
            <a:ext cx="2279041"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C000"/>
                </a:solidFill>
                <a:latin typeface="Century Gothic" pitchFamily="34" charset="0"/>
              </a:rPr>
              <a:t>Para o Sol</a:t>
            </a:r>
          </a:p>
        </p:txBody>
      </p:sp>
      <p:sp>
        <p:nvSpPr>
          <p:cNvPr id="23" name="Retângulo 8"/>
          <p:cNvSpPr>
            <a:spLocks noChangeArrowheads="1"/>
          </p:cNvSpPr>
          <p:nvPr/>
        </p:nvSpPr>
        <p:spPr bwMode="auto">
          <a:xfrm>
            <a:off x="4932040" y="6093296"/>
            <a:ext cx="3888432" cy="369332"/>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b="1" dirty="0" smtClean="0">
                <a:solidFill>
                  <a:srgbClr val="FF0000"/>
                </a:solidFill>
                <a:latin typeface="Century Gothic" pitchFamily="34" charset="0"/>
              </a:rPr>
              <a:t>diagrama </a:t>
            </a:r>
            <a:r>
              <a:rPr lang="pt-BR" b="1" dirty="0">
                <a:solidFill>
                  <a:srgbClr val="FF0000"/>
                </a:solidFill>
                <a:latin typeface="Century Gothic" pitchFamily="34" charset="0"/>
              </a:rPr>
              <a:t>fora de escala</a:t>
            </a:r>
          </a:p>
        </p:txBody>
      </p:sp>
    </p:spTree>
    <p:extLst>
      <p:ext uri="{BB962C8B-B14F-4D97-AF65-F5344CB8AC3E}">
        <p14:creationId xmlns:p14="http://schemas.microsoft.com/office/powerpoint/2010/main" val="3804331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60"/>
                                        </p:tgtEl>
                                        <p:attrNameLst>
                                          <p:attrName>style.visibility</p:attrName>
                                        </p:attrNameLst>
                                      </p:cBhvr>
                                      <p:to>
                                        <p:strVal val="visible"/>
                                      </p:to>
                                    </p:set>
                                    <p:animEffect transition="in" filter="fade">
                                      <p:cBhvr>
                                        <p:cTn id="42" dur="500"/>
                                        <p:tgtEl>
                                          <p:spTgt spid="2060"/>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9" grpId="0"/>
      <p:bldP spid="42" grpId="0"/>
      <p:bldP spid="49" grpId="0"/>
      <p:bldP spid="56" grpId="0"/>
      <p:bldP spid="2060" grpId="0" animBg="1"/>
      <p:bldP spid="7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Lágrima 11"/>
          <p:cNvSpPr/>
          <p:nvPr/>
        </p:nvSpPr>
        <p:spPr bwMode="auto">
          <a:xfrm rot="1142632">
            <a:off x="4532532" y="490995"/>
            <a:ext cx="3830005" cy="3890704"/>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flip="none" rotWithShape="1">
            <a:gsLst>
              <a:gs pos="12000">
                <a:srgbClr val="5E9EFF"/>
              </a:gs>
              <a:gs pos="39999">
                <a:schemeClr val="accent2">
                  <a:alpha val="55000"/>
                </a:schemeClr>
              </a:gs>
              <a:gs pos="74000">
                <a:srgbClr val="C4D6EB">
                  <a:alpha val="5000"/>
                </a:srgbClr>
              </a:gs>
              <a:gs pos="32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47" name="Lágrima 11"/>
          <p:cNvSpPr/>
          <p:nvPr/>
        </p:nvSpPr>
        <p:spPr bwMode="auto">
          <a:xfrm rot="1359891">
            <a:off x="4241082" y="668919"/>
            <a:ext cx="3830005" cy="3890704"/>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flip="none" rotWithShape="1">
            <a:gsLst>
              <a:gs pos="12000">
                <a:srgbClr val="5E9EFF"/>
              </a:gs>
              <a:gs pos="48000">
                <a:schemeClr val="accent2">
                  <a:alpha val="29000"/>
                </a:schemeClr>
              </a:gs>
              <a:gs pos="74000">
                <a:srgbClr val="C4D6EB">
                  <a:alpha val="5000"/>
                </a:srgbClr>
              </a:gs>
              <a:gs pos="13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2" name="Título 1"/>
          <p:cNvSpPr>
            <a:spLocks noGrp="1"/>
          </p:cNvSpPr>
          <p:nvPr>
            <p:ph type="ctrTitle"/>
          </p:nvPr>
        </p:nvSpPr>
        <p:spPr>
          <a:xfrm>
            <a:off x="323528" y="44624"/>
            <a:ext cx="8424936" cy="1368152"/>
          </a:xfrm>
        </p:spPr>
        <p:txBody>
          <a:bodyPr>
            <a:normAutofit/>
          </a:bodyPr>
          <a:lstStyle/>
          <a:p>
            <a:r>
              <a:rPr lang="pt-BR" dirty="0" smtClean="0">
                <a:solidFill>
                  <a:schemeClr val="bg1"/>
                </a:solidFill>
                <a:latin typeface="Century Gothic" pitchFamily="34" charset="0"/>
              </a:rPr>
              <a:t>Caudas </a:t>
            </a:r>
            <a:r>
              <a:rPr lang="pt-BR" dirty="0" err="1" smtClean="0">
                <a:solidFill>
                  <a:schemeClr val="bg1"/>
                </a:solidFill>
                <a:latin typeface="Century Gothic" pitchFamily="34" charset="0"/>
              </a:rPr>
              <a:t>cometárias</a:t>
            </a:r>
            <a:endParaRPr lang="pt-BR" sz="3200" dirty="0">
              <a:solidFill>
                <a:schemeClr val="bg1"/>
              </a:solidFill>
              <a:latin typeface="Century Gothic" pitchFamily="34" charset="0"/>
            </a:endParaRPr>
          </a:p>
        </p:txBody>
      </p:sp>
      <p:sp>
        <p:nvSpPr>
          <p:cNvPr id="16" name="Retângulo 8"/>
          <p:cNvSpPr>
            <a:spLocks noChangeArrowheads="1"/>
          </p:cNvSpPr>
          <p:nvPr/>
        </p:nvSpPr>
        <p:spPr bwMode="auto">
          <a:xfrm>
            <a:off x="755576" y="4572417"/>
            <a:ext cx="1872208"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3200" b="1" dirty="0">
                <a:solidFill>
                  <a:srgbClr val="FFC000"/>
                </a:solidFill>
                <a:latin typeface="Century Gothic" pitchFamily="34" charset="0"/>
              </a:rPr>
              <a:t>Sol</a:t>
            </a:r>
          </a:p>
        </p:txBody>
      </p:sp>
      <p:sp>
        <p:nvSpPr>
          <p:cNvPr id="22" name="Text Box 141"/>
          <p:cNvSpPr txBox="1">
            <a:spLocks noChangeArrowheads="1"/>
          </p:cNvSpPr>
          <p:nvPr/>
        </p:nvSpPr>
        <p:spPr bwMode="auto">
          <a:xfrm>
            <a:off x="35496" y="6536377"/>
            <a:ext cx="4824536" cy="276999"/>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pt-BR" sz="1200" b="1" dirty="0">
                <a:solidFill>
                  <a:srgbClr val="FFC000"/>
                </a:solidFill>
                <a:latin typeface="Century Gothic" pitchFamily="34" charset="0"/>
              </a:rPr>
              <a:t>Crédito da imagem: André Luiz da Silva/CDA/CDCC</a:t>
            </a:r>
          </a:p>
        </p:txBody>
      </p:sp>
      <p:sp>
        <p:nvSpPr>
          <p:cNvPr id="4" name="Arco 3"/>
          <p:cNvSpPr/>
          <p:nvPr/>
        </p:nvSpPr>
        <p:spPr bwMode="auto">
          <a:xfrm rot="19259935">
            <a:off x="1953496" y="2191636"/>
            <a:ext cx="5890846" cy="11138016"/>
          </a:xfrm>
          <a:prstGeom prst="arc">
            <a:avLst>
              <a:gd name="adj1" fmla="val 13957364"/>
              <a:gd name="adj2" fmla="val 1265076"/>
            </a:avLst>
          </a:prstGeom>
          <a:noFill/>
          <a:ln w="317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12" name="Lágrima 11"/>
          <p:cNvSpPr/>
          <p:nvPr/>
        </p:nvSpPr>
        <p:spPr bwMode="auto">
          <a:xfrm rot="1142632">
            <a:off x="4302785" y="494924"/>
            <a:ext cx="3830005" cy="3890704"/>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flip="none" rotWithShape="1">
            <a:gsLst>
              <a:gs pos="12000">
                <a:srgbClr val="5E9EFF"/>
              </a:gs>
              <a:gs pos="41000">
                <a:schemeClr val="accent2">
                  <a:alpha val="78000"/>
                </a:schemeClr>
              </a:gs>
              <a:gs pos="74000">
                <a:srgbClr val="C4D6EB">
                  <a:alpha val="5000"/>
                </a:srgbClr>
              </a:gs>
              <a:gs pos="32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grpSp>
        <p:nvGrpSpPr>
          <p:cNvPr id="3" name="Agrupar 2"/>
          <p:cNvGrpSpPr/>
          <p:nvPr/>
        </p:nvGrpSpPr>
        <p:grpSpPr>
          <a:xfrm>
            <a:off x="3443168" y="2751900"/>
            <a:ext cx="3410186" cy="1557701"/>
            <a:chOff x="3414140" y="2780928"/>
            <a:chExt cx="3410186" cy="1557701"/>
          </a:xfrm>
        </p:grpSpPr>
        <p:sp>
          <p:nvSpPr>
            <p:cNvPr id="48" name="Lágrima 11"/>
            <p:cNvSpPr/>
            <p:nvPr/>
          </p:nvSpPr>
          <p:spPr bwMode="auto">
            <a:xfrm rot="6858043" flipH="1">
              <a:off x="4678061" y="2192364"/>
              <a:ext cx="1284982" cy="3007548"/>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 name="connsiteX0" fmla="*/ 1347 w 1233194"/>
                <a:gd name="connsiteY0" fmla="*/ 1964061 h 2109645"/>
                <a:gd name="connsiteX1" fmla="*/ 333697 w 1233194"/>
                <a:gd name="connsiteY1" fmla="*/ 1456379 h 2109645"/>
                <a:gd name="connsiteX2" fmla="*/ 1229587 w 1233194"/>
                <a:gd name="connsiteY2" fmla="*/ 1373 h 2109645"/>
                <a:gd name="connsiteX3" fmla="*/ 628799 w 1233194"/>
                <a:gd name="connsiteY3" fmla="*/ 1738496 h 2109645"/>
                <a:gd name="connsiteX4" fmla="*/ 131136 w 1233194"/>
                <a:gd name="connsiteY4" fmla="*/ 2089195 h 2109645"/>
                <a:gd name="connsiteX5" fmla="*/ 1347 w 1233194"/>
                <a:gd name="connsiteY5" fmla="*/ 1964061 h 2109645"/>
                <a:gd name="connsiteX0" fmla="*/ 1347 w 1229595"/>
                <a:gd name="connsiteY0" fmla="*/ 1977784 h 2123368"/>
                <a:gd name="connsiteX1" fmla="*/ 333697 w 1229595"/>
                <a:gd name="connsiteY1" fmla="*/ 1470102 h 2123368"/>
                <a:gd name="connsiteX2" fmla="*/ 641962 w 1229595"/>
                <a:gd name="connsiteY2" fmla="*/ 938420 h 2123368"/>
                <a:gd name="connsiteX3" fmla="*/ 1229587 w 1229595"/>
                <a:gd name="connsiteY3" fmla="*/ 15096 h 2123368"/>
                <a:gd name="connsiteX4" fmla="*/ 628799 w 1229595"/>
                <a:gd name="connsiteY4" fmla="*/ 1752219 h 2123368"/>
                <a:gd name="connsiteX5" fmla="*/ 131136 w 1229595"/>
                <a:gd name="connsiteY5" fmla="*/ 2102918 h 2123368"/>
                <a:gd name="connsiteX6" fmla="*/ 1347 w 1229595"/>
                <a:gd name="connsiteY6" fmla="*/ 1977784 h 2123368"/>
                <a:gd name="connsiteX0" fmla="*/ 1347 w 1233445"/>
                <a:gd name="connsiteY0" fmla="*/ 1963886 h 2109470"/>
                <a:gd name="connsiteX1" fmla="*/ 333697 w 1233445"/>
                <a:gd name="connsiteY1" fmla="*/ 1456204 h 2109470"/>
                <a:gd name="connsiteX2" fmla="*/ 641962 w 1233445"/>
                <a:gd name="connsiteY2" fmla="*/ 924522 h 2109470"/>
                <a:gd name="connsiteX3" fmla="*/ 1229587 w 1233445"/>
                <a:gd name="connsiteY3" fmla="*/ 1198 h 2109470"/>
                <a:gd name="connsiteX4" fmla="*/ 883633 w 1233445"/>
                <a:gd name="connsiteY4" fmla="*/ 1130778 h 2109470"/>
                <a:gd name="connsiteX5" fmla="*/ 628799 w 1233445"/>
                <a:gd name="connsiteY5" fmla="*/ 1738321 h 2109470"/>
                <a:gd name="connsiteX6" fmla="*/ 131136 w 1233445"/>
                <a:gd name="connsiteY6" fmla="*/ 2089020 h 2109470"/>
                <a:gd name="connsiteX7" fmla="*/ 1347 w 1233445"/>
                <a:gd name="connsiteY7" fmla="*/ 1963886 h 2109470"/>
                <a:gd name="connsiteX0" fmla="*/ 1347 w 995981"/>
                <a:gd name="connsiteY0" fmla="*/ 1937253 h 2082837"/>
                <a:gd name="connsiteX1" fmla="*/ 333697 w 995981"/>
                <a:gd name="connsiteY1" fmla="*/ 1429571 h 2082837"/>
                <a:gd name="connsiteX2" fmla="*/ 641962 w 995981"/>
                <a:gd name="connsiteY2" fmla="*/ 897889 h 2082837"/>
                <a:gd name="connsiteX3" fmla="*/ 979867 w 995981"/>
                <a:gd name="connsiteY3" fmla="*/ 1243 h 2082837"/>
                <a:gd name="connsiteX4" fmla="*/ 883633 w 995981"/>
                <a:gd name="connsiteY4" fmla="*/ 1104145 h 2082837"/>
                <a:gd name="connsiteX5" fmla="*/ 628799 w 995981"/>
                <a:gd name="connsiteY5" fmla="*/ 1711688 h 2082837"/>
                <a:gd name="connsiteX6" fmla="*/ 131136 w 995981"/>
                <a:gd name="connsiteY6" fmla="*/ 2062387 h 2082837"/>
                <a:gd name="connsiteX7" fmla="*/ 1347 w 995981"/>
                <a:gd name="connsiteY7" fmla="*/ 1937253 h 2082837"/>
                <a:gd name="connsiteX0" fmla="*/ 1347 w 919365"/>
                <a:gd name="connsiteY0" fmla="*/ 1960845 h 2106429"/>
                <a:gd name="connsiteX1" fmla="*/ 333697 w 919365"/>
                <a:gd name="connsiteY1" fmla="*/ 1453163 h 2106429"/>
                <a:gd name="connsiteX2" fmla="*/ 641962 w 919365"/>
                <a:gd name="connsiteY2" fmla="*/ 921481 h 2106429"/>
                <a:gd name="connsiteX3" fmla="*/ 805579 w 919365"/>
                <a:gd name="connsiteY3" fmla="*/ 1202 h 2106429"/>
                <a:gd name="connsiteX4" fmla="*/ 883633 w 919365"/>
                <a:gd name="connsiteY4" fmla="*/ 1127737 h 2106429"/>
                <a:gd name="connsiteX5" fmla="*/ 628799 w 919365"/>
                <a:gd name="connsiteY5" fmla="*/ 1735280 h 2106429"/>
                <a:gd name="connsiteX6" fmla="*/ 131136 w 919365"/>
                <a:gd name="connsiteY6" fmla="*/ 2085979 h 2106429"/>
                <a:gd name="connsiteX7" fmla="*/ 1347 w 919365"/>
                <a:gd name="connsiteY7" fmla="*/ 1960845 h 2106429"/>
                <a:gd name="connsiteX0" fmla="*/ 816 w 920182"/>
                <a:gd name="connsiteY0" fmla="*/ 1959647 h 2105231"/>
                <a:gd name="connsiteX1" fmla="*/ 333166 w 920182"/>
                <a:gd name="connsiteY1" fmla="*/ 1451965 h 2105231"/>
                <a:gd name="connsiteX2" fmla="*/ 588069 w 920182"/>
                <a:gd name="connsiteY2" fmla="*/ 1114546 h 2105231"/>
                <a:gd name="connsiteX3" fmla="*/ 805048 w 920182"/>
                <a:gd name="connsiteY3" fmla="*/ 4 h 2105231"/>
                <a:gd name="connsiteX4" fmla="*/ 883102 w 920182"/>
                <a:gd name="connsiteY4" fmla="*/ 1126539 h 2105231"/>
                <a:gd name="connsiteX5" fmla="*/ 628268 w 920182"/>
                <a:gd name="connsiteY5" fmla="*/ 1734082 h 2105231"/>
                <a:gd name="connsiteX6" fmla="*/ 130605 w 920182"/>
                <a:gd name="connsiteY6" fmla="*/ 2084781 h 2105231"/>
                <a:gd name="connsiteX7" fmla="*/ 816 w 920182"/>
                <a:gd name="connsiteY7" fmla="*/ 1959647 h 2105231"/>
                <a:gd name="connsiteX0" fmla="*/ 807 w 920624"/>
                <a:gd name="connsiteY0" fmla="*/ 1959711 h 2105295"/>
                <a:gd name="connsiteX1" fmla="*/ 333157 w 920624"/>
                <a:gd name="connsiteY1" fmla="*/ 1452029 h 2105295"/>
                <a:gd name="connsiteX2" fmla="*/ 570875 w 920624"/>
                <a:gd name="connsiteY2" fmla="*/ 1073878 h 2105295"/>
                <a:gd name="connsiteX3" fmla="*/ 805039 w 920624"/>
                <a:gd name="connsiteY3" fmla="*/ 68 h 2105295"/>
                <a:gd name="connsiteX4" fmla="*/ 883093 w 920624"/>
                <a:gd name="connsiteY4" fmla="*/ 1126603 h 2105295"/>
                <a:gd name="connsiteX5" fmla="*/ 628259 w 920624"/>
                <a:gd name="connsiteY5" fmla="*/ 1734146 h 2105295"/>
                <a:gd name="connsiteX6" fmla="*/ 130596 w 920624"/>
                <a:gd name="connsiteY6" fmla="*/ 2084845 h 2105295"/>
                <a:gd name="connsiteX7" fmla="*/ 807 w 920624"/>
                <a:gd name="connsiteY7" fmla="*/ 1959711 h 2105295"/>
                <a:gd name="connsiteX0" fmla="*/ 807 w 920624"/>
                <a:gd name="connsiteY0" fmla="*/ 1959711 h 2086622"/>
                <a:gd name="connsiteX1" fmla="*/ 333157 w 920624"/>
                <a:gd name="connsiteY1" fmla="*/ 1452029 h 2086622"/>
                <a:gd name="connsiteX2" fmla="*/ 570875 w 920624"/>
                <a:gd name="connsiteY2" fmla="*/ 1073878 h 2086622"/>
                <a:gd name="connsiteX3" fmla="*/ 805039 w 920624"/>
                <a:gd name="connsiteY3" fmla="*/ 68 h 2086622"/>
                <a:gd name="connsiteX4" fmla="*/ 883093 w 920624"/>
                <a:gd name="connsiteY4" fmla="*/ 1126603 h 2086622"/>
                <a:gd name="connsiteX5" fmla="*/ 628259 w 920624"/>
                <a:gd name="connsiteY5" fmla="*/ 1734146 h 2086622"/>
                <a:gd name="connsiteX6" fmla="*/ 236236 w 920624"/>
                <a:gd name="connsiteY6" fmla="*/ 2060316 h 2086622"/>
                <a:gd name="connsiteX7" fmla="*/ 807 w 920624"/>
                <a:gd name="connsiteY7" fmla="*/ 1959711 h 2086622"/>
                <a:gd name="connsiteX0" fmla="*/ 807 w 920624"/>
                <a:gd name="connsiteY0" fmla="*/ 1959711 h 2135061"/>
                <a:gd name="connsiteX1" fmla="*/ 333157 w 920624"/>
                <a:gd name="connsiteY1" fmla="*/ 1452029 h 2135061"/>
                <a:gd name="connsiteX2" fmla="*/ 570875 w 920624"/>
                <a:gd name="connsiteY2" fmla="*/ 1073878 h 2135061"/>
                <a:gd name="connsiteX3" fmla="*/ 805039 w 920624"/>
                <a:gd name="connsiteY3" fmla="*/ 68 h 2135061"/>
                <a:gd name="connsiteX4" fmla="*/ 883093 w 920624"/>
                <a:gd name="connsiteY4" fmla="*/ 1126603 h 2135061"/>
                <a:gd name="connsiteX5" fmla="*/ 628259 w 920624"/>
                <a:gd name="connsiteY5" fmla="*/ 1734146 h 2135061"/>
                <a:gd name="connsiteX6" fmla="*/ 184139 w 920624"/>
                <a:gd name="connsiteY6" fmla="*/ 2120116 h 2135061"/>
                <a:gd name="connsiteX7" fmla="*/ 807 w 920624"/>
                <a:gd name="connsiteY7" fmla="*/ 1959711 h 2135061"/>
                <a:gd name="connsiteX0" fmla="*/ 807 w 920624"/>
                <a:gd name="connsiteY0" fmla="*/ 1959711 h 2135061"/>
                <a:gd name="connsiteX1" fmla="*/ 333157 w 920624"/>
                <a:gd name="connsiteY1" fmla="*/ 1452029 h 2135061"/>
                <a:gd name="connsiteX2" fmla="*/ 570875 w 920624"/>
                <a:gd name="connsiteY2" fmla="*/ 1073878 h 2135061"/>
                <a:gd name="connsiteX3" fmla="*/ 805039 w 920624"/>
                <a:gd name="connsiteY3" fmla="*/ 68 h 2135061"/>
                <a:gd name="connsiteX4" fmla="*/ 883093 w 920624"/>
                <a:gd name="connsiteY4" fmla="*/ 1126603 h 2135061"/>
                <a:gd name="connsiteX5" fmla="*/ 552919 w 920624"/>
                <a:gd name="connsiteY5" fmla="*/ 1899225 h 2135061"/>
                <a:gd name="connsiteX6" fmla="*/ 184139 w 920624"/>
                <a:gd name="connsiteY6" fmla="*/ 2120116 h 2135061"/>
                <a:gd name="connsiteX7" fmla="*/ 807 w 920624"/>
                <a:gd name="connsiteY7" fmla="*/ 1959711 h 2135061"/>
                <a:gd name="connsiteX0" fmla="*/ 807 w 886998"/>
                <a:gd name="connsiteY0" fmla="*/ 1960445 h 2135795"/>
                <a:gd name="connsiteX1" fmla="*/ 333157 w 886998"/>
                <a:gd name="connsiteY1" fmla="*/ 1452763 h 2135795"/>
                <a:gd name="connsiteX2" fmla="*/ 570875 w 886998"/>
                <a:gd name="connsiteY2" fmla="*/ 1074612 h 2135795"/>
                <a:gd name="connsiteX3" fmla="*/ 805039 w 886998"/>
                <a:gd name="connsiteY3" fmla="*/ 802 h 2135795"/>
                <a:gd name="connsiteX4" fmla="*/ 842031 w 886998"/>
                <a:gd name="connsiteY4" fmla="*/ 1259113 h 2135795"/>
                <a:gd name="connsiteX5" fmla="*/ 552919 w 886998"/>
                <a:gd name="connsiteY5" fmla="*/ 1899959 h 2135795"/>
                <a:gd name="connsiteX6" fmla="*/ 184139 w 886998"/>
                <a:gd name="connsiteY6" fmla="*/ 2120850 h 2135795"/>
                <a:gd name="connsiteX7" fmla="*/ 807 w 886998"/>
                <a:gd name="connsiteY7" fmla="*/ 1960445 h 2135795"/>
                <a:gd name="connsiteX0" fmla="*/ 1091 w 887282"/>
                <a:gd name="connsiteY0" fmla="*/ 1960445 h 2135795"/>
                <a:gd name="connsiteX1" fmla="*/ 263527 w 887282"/>
                <a:gd name="connsiteY1" fmla="*/ 1539062 h 2135795"/>
                <a:gd name="connsiteX2" fmla="*/ 571159 w 887282"/>
                <a:gd name="connsiteY2" fmla="*/ 1074612 h 2135795"/>
                <a:gd name="connsiteX3" fmla="*/ 805323 w 887282"/>
                <a:gd name="connsiteY3" fmla="*/ 802 h 2135795"/>
                <a:gd name="connsiteX4" fmla="*/ 842315 w 887282"/>
                <a:gd name="connsiteY4" fmla="*/ 1259113 h 2135795"/>
                <a:gd name="connsiteX5" fmla="*/ 553203 w 887282"/>
                <a:gd name="connsiteY5" fmla="*/ 1899959 h 2135795"/>
                <a:gd name="connsiteX6" fmla="*/ 184423 w 887282"/>
                <a:gd name="connsiteY6" fmla="*/ 2120850 h 2135795"/>
                <a:gd name="connsiteX7" fmla="*/ 1091 w 887282"/>
                <a:gd name="connsiteY7" fmla="*/ 1960445 h 2135795"/>
                <a:gd name="connsiteX0" fmla="*/ 1091 w 887282"/>
                <a:gd name="connsiteY0" fmla="*/ 1960445 h 2140830"/>
                <a:gd name="connsiteX1" fmla="*/ 263527 w 887282"/>
                <a:gd name="connsiteY1" fmla="*/ 1539062 h 2140830"/>
                <a:gd name="connsiteX2" fmla="*/ 571159 w 887282"/>
                <a:gd name="connsiteY2" fmla="*/ 1074612 h 2140830"/>
                <a:gd name="connsiteX3" fmla="*/ 805323 w 887282"/>
                <a:gd name="connsiteY3" fmla="*/ 802 h 2140830"/>
                <a:gd name="connsiteX4" fmla="*/ 842315 w 887282"/>
                <a:gd name="connsiteY4" fmla="*/ 1259113 h 2140830"/>
                <a:gd name="connsiteX5" fmla="*/ 553203 w 887282"/>
                <a:gd name="connsiteY5" fmla="*/ 1899959 h 2140830"/>
                <a:gd name="connsiteX6" fmla="*/ 193067 w 887282"/>
                <a:gd name="connsiteY6" fmla="*/ 2126544 h 2140830"/>
                <a:gd name="connsiteX7" fmla="*/ 1091 w 887282"/>
                <a:gd name="connsiteY7" fmla="*/ 1960445 h 2140830"/>
                <a:gd name="connsiteX0" fmla="*/ 1091 w 887282"/>
                <a:gd name="connsiteY0" fmla="*/ 1960445 h 2140830"/>
                <a:gd name="connsiteX1" fmla="*/ 263527 w 887282"/>
                <a:gd name="connsiteY1" fmla="*/ 1539062 h 2140830"/>
                <a:gd name="connsiteX2" fmla="*/ 571159 w 887282"/>
                <a:gd name="connsiteY2" fmla="*/ 1074612 h 2140830"/>
                <a:gd name="connsiteX3" fmla="*/ 805323 w 887282"/>
                <a:gd name="connsiteY3" fmla="*/ 802 h 2140830"/>
                <a:gd name="connsiteX4" fmla="*/ 842315 w 887282"/>
                <a:gd name="connsiteY4" fmla="*/ 1259113 h 2140830"/>
                <a:gd name="connsiteX5" fmla="*/ 604541 w 887282"/>
                <a:gd name="connsiteY5" fmla="*/ 1829318 h 2140830"/>
                <a:gd name="connsiteX6" fmla="*/ 193067 w 887282"/>
                <a:gd name="connsiteY6" fmla="*/ 2126544 h 2140830"/>
                <a:gd name="connsiteX7" fmla="*/ 1091 w 887282"/>
                <a:gd name="connsiteY7" fmla="*/ 1960445 h 2140830"/>
                <a:gd name="connsiteX0" fmla="*/ 1091 w 887282"/>
                <a:gd name="connsiteY0" fmla="*/ 1960445 h 2140830"/>
                <a:gd name="connsiteX1" fmla="*/ 263527 w 887282"/>
                <a:gd name="connsiteY1" fmla="*/ 1539062 h 2140830"/>
                <a:gd name="connsiteX2" fmla="*/ 571159 w 887282"/>
                <a:gd name="connsiteY2" fmla="*/ 1074612 h 2140830"/>
                <a:gd name="connsiteX3" fmla="*/ 805323 w 887282"/>
                <a:gd name="connsiteY3" fmla="*/ 802 h 2140830"/>
                <a:gd name="connsiteX4" fmla="*/ 842315 w 887282"/>
                <a:gd name="connsiteY4" fmla="*/ 1259113 h 2140830"/>
                <a:gd name="connsiteX5" fmla="*/ 604541 w 887282"/>
                <a:gd name="connsiteY5" fmla="*/ 1829318 h 2140830"/>
                <a:gd name="connsiteX6" fmla="*/ 193067 w 887282"/>
                <a:gd name="connsiteY6" fmla="*/ 2126544 h 2140830"/>
                <a:gd name="connsiteX7" fmla="*/ 1091 w 887282"/>
                <a:gd name="connsiteY7" fmla="*/ 1960445 h 2140830"/>
                <a:gd name="connsiteX0" fmla="*/ 1091 w 887282"/>
                <a:gd name="connsiteY0" fmla="*/ 1960445 h 2126544"/>
                <a:gd name="connsiteX1" fmla="*/ 263527 w 887282"/>
                <a:gd name="connsiteY1" fmla="*/ 1539062 h 2126544"/>
                <a:gd name="connsiteX2" fmla="*/ 571159 w 887282"/>
                <a:gd name="connsiteY2" fmla="*/ 1074612 h 2126544"/>
                <a:gd name="connsiteX3" fmla="*/ 805323 w 887282"/>
                <a:gd name="connsiteY3" fmla="*/ 802 h 2126544"/>
                <a:gd name="connsiteX4" fmla="*/ 842315 w 887282"/>
                <a:gd name="connsiteY4" fmla="*/ 1259113 h 2126544"/>
                <a:gd name="connsiteX5" fmla="*/ 604541 w 887282"/>
                <a:gd name="connsiteY5" fmla="*/ 1829318 h 2126544"/>
                <a:gd name="connsiteX6" fmla="*/ 193067 w 887282"/>
                <a:gd name="connsiteY6" fmla="*/ 2126544 h 2126544"/>
                <a:gd name="connsiteX7" fmla="*/ 1091 w 887282"/>
                <a:gd name="connsiteY7" fmla="*/ 1960445 h 2126544"/>
                <a:gd name="connsiteX0" fmla="*/ 1091 w 887282"/>
                <a:gd name="connsiteY0" fmla="*/ 1960445 h 2126544"/>
                <a:gd name="connsiteX1" fmla="*/ 263527 w 887282"/>
                <a:gd name="connsiteY1" fmla="*/ 1539062 h 2126544"/>
                <a:gd name="connsiteX2" fmla="*/ 571159 w 887282"/>
                <a:gd name="connsiteY2" fmla="*/ 1074612 h 2126544"/>
                <a:gd name="connsiteX3" fmla="*/ 805323 w 887282"/>
                <a:gd name="connsiteY3" fmla="*/ 802 h 2126544"/>
                <a:gd name="connsiteX4" fmla="*/ 842315 w 887282"/>
                <a:gd name="connsiteY4" fmla="*/ 1259113 h 2126544"/>
                <a:gd name="connsiteX5" fmla="*/ 604541 w 887282"/>
                <a:gd name="connsiteY5" fmla="*/ 1829318 h 2126544"/>
                <a:gd name="connsiteX6" fmla="*/ 193067 w 887282"/>
                <a:gd name="connsiteY6" fmla="*/ 2126544 h 2126544"/>
                <a:gd name="connsiteX7" fmla="*/ 1091 w 887282"/>
                <a:gd name="connsiteY7" fmla="*/ 1960445 h 2126544"/>
                <a:gd name="connsiteX0" fmla="*/ 6606 w 892797"/>
                <a:gd name="connsiteY0" fmla="*/ 1960445 h 2126544"/>
                <a:gd name="connsiteX1" fmla="*/ 269042 w 892797"/>
                <a:gd name="connsiteY1" fmla="*/ 1539062 h 2126544"/>
                <a:gd name="connsiteX2" fmla="*/ 576674 w 892797"/>
                <a:gd name="connsiteY2" fmla="*/ 1074612 h 2126544"/>
                <a:gd name="connsiteX3" fmla="*/ 810838 w 892797"/>
                <a:gd name="connsiteY3" fmla="*/ 802 h 2126544"/>
                <a:gd name="connsiteX4" fmla="*/ 847830 w 892797"/>
                <a:gd name="connsiteY4" fmla="*/ 1259113 h 2126544"/>
                <a:gd name="connsiteX5" fmla="*/ 610056 w 892797"/>
                <a:gd name="connsiteY5" fmla="*/ 1829318 h 2126544"/>
                <a:gd name="connsiteX6" fmla="*/ 198582 w 892797"/>
                <a:gd name="connsiteY6" fmla="*/ 2126544 h 2126544"/>
                <a:gd name="connsiteX7" fmla="*/ 6606 w 892797"/>
                <a:gd name="connsiteY7" fmla="*/ 1960445 h 2126544"/>
                <a:gd name="connsiteX0" fmla="*/ 6606 w 892797"/>
                <a:gd name="connsiteY0" fmla="*/ 1960445 h 2140917"/>
                <a:gd name="connsiteX1" fmla="*/ 269042 w 892797"/>
                <a:gd name="connsiteY1" fmla="*/ 1539062 h 2140917"/>
                <a:gd name="connsiteX2" fmla="*/ 576674 w 892797"/>
                <a:gd name="connsiteY2" fmla="*/ 1074612 h 2140917"/>
                <a:gd name="connsiteX3" fmla="*/ 810838 w 892797"/>
                <a:gd name="connsiteY3" fmla="*/ 802 h 2140917"/>
                <a:gd name="connsiteX4" fmla="*/ 847830 w 892797"/>
                <a:gd name="connsiteY4" fmla="*/ 1259113 h 2140917"/>
                <a:gd name="connsiteX5" fmla="*/ 610056 w 892797"/>
                <a:gd name="connsiteY5" fmla="*/ 1829318 h 2140917"/>
                <a:gd name="connsiteX6" fmla="*/ 382059 w 892797"/>
                <a:gd name="connsiteY6" fmla="*/ 2098584 h 2140917"/>
                <a:gd name="connsiteX7" fmla="*/ 198582 w 892797"/>
                <a:gd name="connsiteY7" fmla="*/ 2126544 h 2140917"/>
                <a:gd name="connsiteX8" fmla="*/ 6606 w 892797"/>
                <a:gd name="connsiteY8" fmla="*/ 1960445 h 2140917"/>
                <a:gd name="connsiteX0" fmla="*/ 6606 w 892797"/>
                <a:gd name="connsiteY0" fmla="*/ 1960445 h 2140917"/>
                <a:gd name="connsiteX1" fmla="*/ 269042 w 892797"/>
                <a:gd name="connsiteY1" fmla="*/ 1539062 h 2140917"/>
                <a:gd name="connsiteX2" fmla="*/ 576674 w 892797"/>
                <a:gd name="connsiteY2" fmla="*/ 1074612 h 2140917"/>
                <a:gd name="connsiteX3" fmla="*/ 810838 w 892797"/>
                <a:gd name="connsiteY3" fmla="*/ 802 h 2140917"/>
                <a:gd name="connsiteX4" fmla="*/ 847830 w 892797"/>
                <a:gd name="connsiteY4" fmla="*/ 1259113 h 2140917"/>
                <a:gd name="connsiteX5" fmla="*/ 610056 w 892797"/>
                <a:gd name="connsiteY5" fmla="*/ 1829318 h 2140917"/>
                <a:gd name="connsiteX6" fmla="*/ 382059 w 892797"/>
                <a:gd name="connsiteY6" fmla="*/ 2098584 h 2140917"/>
                <a:gd name="connsiteX7" fmla="*/ 198582 w 892797"/>
                <a:gd name="connsiteY7" fmla="*/ 2126544 h 2140917"/>
                <a:gd name="connsiteX8" fmla="*/ 6606 w 892797"/>
                <a:gd name="connsiteY8" fmla="*/ 1960445 h 2140917"/>
                <a:gd name="connsiteX0" fmla="*/ 6606 w 892797"/>
                <a:gd name="connsiteY0" fmla="*/ 1960445 h 2144293"/>
                <a:gd name="connsiteX1" fmla="*/ 269042 w 892797"/>
                <a:gd name="connsiteY1" fmla="*/ 1539062 h 2144293"/>
                <a:gd name="connsiteX2" fmla="*/ 576674 w 892797"/>
                <a:gd name="connsiteY2" fmla="*/ 1074612 h 2144293"/>
                <a:gd name="connsiteX3" fmla="*/ 810838 w 892797"/>
                <a:gd name="connsiteY3" fmla="*/ 802 h 2144293"/>
                <a:gd name="connsiteX4" fmla="*/ 847830 w 892797"/>
                <a:gd name="connsiteY4" fmla="*/ 1259113 h 2144293"/>
                <a:gd name="connsiteX5" fmla="*/ 610056 w 892797"/>
                <a:gd name="connsiteY5" fmla="*/ 1829318 h 2144293"/>
                <a:gd name="connsiteX6" fmla="*/ 382059 w 892797"/>
                <a:gd name="connsiteY6" fmla="*/ 2098584 h 2144293"/>
                <a:gd name="connsiteX7" fmla="*/ 198582 w 892797"/>
                <a:gd name="connsiteY7" fmla="*/ 2126544 h 2144293"/>
                <a:gd name="connsiteX8" fmla="*/ 6606 w 892797"/>
                <a:gd name="connsiteY8" fmla="*/ 1960445 h 2144293"/>
                <a:gd name="connsiteX0" fmla="*/ 6606 w 892797"/>
                <a:gd name="connsiteY0" fmla="*/ 1960445 h 2139673"/>
                <a:gd name="connsiteX1" fmla="*/ 269042 w 892797"/>
                <a:gd name="connsiteY1" fmla="*/ 1539062 h 2139673"/>
                <a:gd name="connsiteX2" fmla="*/ 576674 w 892797"/>
                <a:gd name="connsiteY2" fmla="*/ 1074612 h 2139673"/>
                <a:gd name="connsiteX3" fmla="*/ 810838 w 892797"/>
                <a:gd name="connsiteY3" fmla="*/ 802 h 2139673"/>
                <a:gd name="connsiteX4" fmla="*/ 847830 w 892797"/>
                <a:gd name="connsiteY4" fmla="*/ 1259113 h 2139673"/>
                <a:gd name="connsiteX5" fmla="*/ 610056 w 892797"/>
                <a:gd name="connsiteY5" fmla="*/ 1829318 h 2139673"/>
                <a:gd name="connsiteX6" fmla="*/ 382059 w 892797"/>
                <a:gd name="connsiteY6" fmla="*/ 2098584 h 2139673"/>
                <a:gd name="connsiteX7" fmla="*/ 198582 w 892797"/>
                <a:gd name="connsiteY7" fmla="*/ 2126544 h 2139673"/>
                <a:gd name="connsiteX8" fmla="*/ 6606 w 892797"/>
                <a:gd name="connsiteY8" fmla="*/ 1960445 h 2139673"/>
                <a:gd name="connsiteX0" fmla="*/ 6418 w 894319"/>
                <a:gd name="connsiteY0" fmla="*/ 1959979 h 2139207"/>
                <a:gd name="connsiteX1" fmla="*/ 268854 w 894319"/>
                <a:gd name="connsiteY1" fmla="*/ 1538596 h 2139207"/>
                <a:gd name="connsiteX2" fmla="*/ 530223 w 894319"/>
                <a:gd name="connsiteY2" fmla="*/ 1136319 h 2139207"/>
                <a:gd name="connsiteX3" fmla="*/ 810650 w 894319"/>
                <a:gd name="connsiteY3" fmla="*/ 336 h 2139207"/>
                <a:gd name="connsiteX4" fmla="*/ 847642 w 894319"/>
                <a:gd name="connsiteY4" fmla="*/ 1258647 h 2139207"/>
                <a:gd name="connsiteX5" fmla="*/ 609868 w 894319"/>
                <a:gd name="connsiteY5" fmla="*/ 1828852 h 2139207"/>
                <a:gd name="connsiteX6" fmla="*/ 381871 w 894319"/>
                <a:gd name="connsiteY6" fmla="*/ 2098118 h 2139207"/>
                <a:gd name="connsiteX7" fmla="*/ 198394 w 894319"/>
                <a:gd name="connsiteY7" fmla="*/ 2126078 h 2139207"/>
                <a:gd name="connsiteX8" fmla="*/ 6418 w 894319"/>
                <a:gd name="connsiteY8" fmla="*/ 1959979 h 2139207"/>
                <a:gd name="connsiteX0" fmla="*/ 6714 w 892008"/>
                <a:gd name="connsiteY0" fmla="*/ 1960227 h 2139455"/>
                <a:gd name="connsiteX1" fmla="*/ 269150 w 892008"/>
                <a:gd name="connsiteY1" fmla="*/ 1538844 h 2139455"/>
                <a:gd name="connsiteX2" fmla="*/ 602016 w 892008"/>
                <a:gd name="connsiteY2" fmla="*/ 1099840 h 2139455"/>
                <a:gd name="connsiteX3" fmla="*/ 810946 w 892008"/>
                <a:gd name="connsiteY3" fmla="*/ 584 h 2139455"/>
                <a:gd name="connsiteX4" fmla="*/ 847938 w 892008"/>
                <a:gd name="connsiteY4" fmla="*/ 1258895 h 2139455"/>
                <a:gd name="connsiteX5" fmla="*/ 610164 w 892008"/>
                <a:gd name="connsiteY5" fmla="*/ 1829100 h 2139455"/>
                <a:gd name="connsiteX6" fmla="*/ 382167 w 892008"/>
                <a:gd name="connsiteY6" fmla="*/ 2098366 h 2139455"/>
                <a:gd name="connsiteX7" fmla="*/ 198690 w 892008"/>
                <a:gd name="connsiteY7" fmla="*/ 2126326 h 2139455"/>
                <a:gd name="connsiteX8" fmla="*/ 6714 w 892008"/>
                <a:gd name="connsiteY8" fmla="*/ 1960227 h 2139455"/>
                <a:gd name="connsiteX0" fmla="*/ 12995 w 898289"/>
                <a:gd name="connsiteY0" fmla="*/ 1960227 h 2139455"/>
                <a:gd name="connsiteX1" fmla="*/ 275431 w 898289"/>
                <a:gd name="connsiteY1" fmla="*/ 1538844 h 2139455"/>
                <a:gd name="connsiteX2" fmla="*/ 608297 w 898289"/>
                <a:gd name="connsiteY2" fmla="*/ 1099840 h 2139455"/>
                <a:gd name="connsiteX3" fmla="*/ 817227 w 898289"/>
                <a:gd name="connsiteY3" fmla="*/ 584 h 2139455"/>
                <a:gd name="connsiteX4" fmla="*/ 854219 w 898289"/>
                <a:gd name="connsiteY4" fmla="*/ 1258895 h 2139455"/>
                <a:gd name="connsiteX5" fmla="*/ 616445 w 898289"/>
                <a:gd name="connsiteY5" fmla="*/ 1829100 h 2139455"/>
                <a:gd name="connsiteX6" fmla="*/ 388448 w 898289"/>
                <a:gd name="connsiteY6" fmla="*/ 2098366 h 2139455"/>
                <a:gd name="connsiteX7" fmla="*/ 204971 w 898289"/>
                <a:gd name="connsiteY7" fmla="*/ 2126326 h 2139455"/>
                <a:gd name="connsiteX8" fmla="*/ 56946 w 898289"/>
                <a:gd name="connsiteY8" fmla="*/ 2095479 h 2139455"/>
                <a:gd name="connsiteX9" fmla="*/ 12995 w 898289"/>
                <a:gd name="connsiteY9" fmla="*/ 1960227 h 2139455"/>
                <a:gd name="connsiteX0" fmla="*/ 22323 w 907618"/>
                <a:gd name="connsiteY0" fmla="*/ 1960227 h 2139455"/>
                <a:gd name="connsiteX1" fmla="*/ 284759 w 907618"/>
                <a:gd name="connsiteY1" fmla="*/ 1538844 h 2139455"/>
                <a:gd name="connsiteX2" fmla="*/ 617625 w 907618"/>
                <a:gd name="connsiteY2" fmla="*/ 1099840 h 2139455"/>
                <a:gd name="connsiteX3" fmla="*/ 826555 w 907618"/>
                <a:gd name="connsiteY3" fmla="*/ 584 h 2139455"/>
                <a:gd name="connsiteX4" fmla="*/ 863547 w 907618"/>
                <a:gd name="connsiteY4" fmla="*/ 1258895 h 2139455"/>
                <a:gd name="connsiteX5" fmla="*/ 625773 w 907618"/>
                <a:gd name="connsiteY5" fmla="*/ 1829100 h 2139455"/>
                <a:gd name="connsiteX6" fmla="*/ 397776 w 907618"/>
                <a:gd name="connsiteY6" fmla="*/ 2098366 h 2139455"/>
                <a:gd name="connsiteX7" fmla="*/ 214299 w 907618"/>
                <a:gd name="connsiteY7" fmla="*/ 2126326 h 2139455"/>
                <a:gd name="connsiteX8" fmla="*/ 66274 w 907618"/>
                <a:gd name="connsiteY8" fmla="*/ 2095479 h 2139455"/>
                <a:gd name="connsiteX9" fmla="*/ 22323 w 907618"/>
                <a:gd name="connsiteY9" fmla="*/ 1960227 h 2139455"/>
                <a:gd name="connsiteX0" fmla="*/ 22323 w 907618"/>
                <a:gd name="connsiteY0" fmla="*/ 1960227 h 2139455"/>
                <a:gd name="connsiteX1" fmla="*/ 284759 w 907618"/>
                <a:gd name="connsiteY1" fmla="*/ 1538844 h 2139455"/>
                <a:gd name="connsiteX2" fmla="*/ 617625 w 907618"/>
                <a:gd name="connsiteY2" fmla="*/ 1099840 h 2139455"/>
                <a:gd name="connsiteX3" fmla="*/ 826555 w 907618"/>
                <a:gd name="connsiteY3" fmla="*/ 584 h 2139455"/>
                <a:gd name="connsiteX4" fmla="*/ 863547 w 907618"/>
                <a:gd name="connsiteY4" fmla="*/ 1258895 h 2139455"/>
                <a:gd name="connsiteX5" fmla="*/ 625773 w 907618"/>
                <a:gd name="connsiteY5" fmla="*/ 1829100 h 2139455"/>
                <a:gd name="connsiteX6" fmla="*/ 397776 w 907618"/>
                <a:gd name="connsiteY6" fmla="*/ 2098366 h 2139455"/>
                <a:gd name="connsiteX7" fmla="*/ 214299 w 907618"/>
                <a:gd name="connsiteY7" fmla="*/ 2126326 h 2139455"/>
                <a:gd name="connsiteX8" fmla="*/ 66274 w 907618"/>
                <a:gd name="connsiteY8" fmla="*/ 2095479 h 2139455"/>
                <a:gd name="connsiteX9" fmla="*/ 22323 w 907618"/>
                <a:gd name="connsiteY9" fmla="*/ 1960227 h 2139455"/>
                <a:gd name="connsiteX0" fmla="*/ 11069 w 896364"/>
                <a:gd name="connsiteY0" fmla="*/ 1960227 h 2139455"/>
                <a:gd name="connsiteX1" fmla="*/ 273505 w 896364"/>
                <a:gd name="connsiteY1" fmla="*/ 1538844 h 2139455"/>
                <a:gd name="connsiteX2" fmla="*/ 606371 w 896364"/>
                <a:gd name="connsiteY2" fmla="*/ 1099840 h 2139455"/>
                <a:gd name="connsiteX3" fmla="*/ 815301 w 896364"/>
                <a:gd name="connsiteY3" fmla="*/ 584 h 2139455"/>
                <a:gd name="connsiteX4" fmla="*/ 852293 w 896364"/>
                <a:gd name="connsiteY4" fmla="*/ 1258895 h 2139455"/>
                <a:gd name="connsiteX5" fmla="*/ 614519 w 896364"/>
                <a:gd name="connsiteY5" fmla="*/ 1829100 h 2139455"/>
                <a:gd name="connsiteX6" fmla="*/ 386522 w 896364"/>
                <a:gd name="connsiteY6" fmla="*/ 2098366 h 2139455"/>
                <a:gd name="connsiteX7" fmla="*/ 203045 w 896364"/>
                <a:gd name="connsiteY7" fmla="*/ 2126326 h 2139455"/>
                <a:gd name="connsiteX8" fmla="*/ 55020 w 896364"/>
                <a:gd name="connsiteY8" fmla="*/ 2095479 h 2139455"/>
                <a:gd name="connsiteX9" fmla="*/ 11069 w 896364"/>
                <a:gd name="connsiteY9" fmla="*/ 1960227 h 2139455"/>
                <a:gd name="connsiteX0" fmla="*/ 11069 w 896364"/>
                <a:gd name="connsiteY0" fmla="*/ 1960227 h 2139455"/>
                <a:gd name="connsiteX1" fmla="*/ 273505 w 896364"/>
                <a:gd name="connsiteY1" fmla="*/ 1538844 h 2139455"/>
                <a:gd name="connsiteX2" fmla="*/ 606371 w 896364"/>
                <a:gd name="connsiteY2" fmla="*/ 1099840 h 2139455"/>
                <a:gd name="connsiteX3" fmla="*/ 815301 w 896364"/>
                <a:gd name="connsiteY3" fmla="*/ 584 h 2139455"/>
                <a:gd name="connsiteX4" fmla="*/ 852293 w 896364"/>
                <a:gd name="connsiteY4" fmla="*/ 1258895 h 2139455"/>
                <a:gd name="connsiteX5" fmla="*/ 614519 w 896364"/>
                <a:gd name="connsiteY5" fmla="*/ 1829100 h 2139455"/>
                <a:gd name="connsiteX6" fmla="*/ 386522 w 896364"/>
                <a:gd name="connsiteY6" fmla="*/ 2098366 h 2139455"/>
                <a:gd name="connsiteX7" fmla="*/ 203045 w 896364"/>
                <a:gd name="connsiteY7" fmla="*/ 2126326 h 2139455"/>
                <a:gd name="connsiteX8" fmla="*/ 55020 w 896364"/>
                <a:gd name="connsiteY8" fmla="*/ 2095479 h 2139455"/>
                <a:gd name="connsiteX9" fmla="*/ 11069 w 896364"/>
                <a:gd name="connsiteY9" fmla="*/ 1960227 h 2139455"/>
                <a:gd name="connsiteX0" fmla="*/ 0 w 885295"/>
                <a:gd name="connsiteY0" fmla="*/ 1960227 h 2139455"/>
                <a:gd name="connsiteX1" fmla="*/ 262436 w 885295"/>
                <a:gd name="connsiteY1" fmla="*/ 1538844 h 2139455"/>
                <a:gd name="connsiteX2" fmla="*/ 595302 w 885295"/>
                <a:gd name="connsiteY2" fmla="*/ 1099840 h 2139455"/>
                <a:gd name="connsiteX3" fmla="*/ 804232 w 885295"/>
                <a:gd name="connsiteY3" fmla="*/ 584 h 2139455"/>
                <a:gd name="connsiteX4" fmla="*/ 841224 w 885295"/>
                <a:gd name="connsiteY4" fmla="*/ 1258895 h 2139455"/>
                <a:gd name="connsiteX5" fmla="*/ 603450 w 885295"/>
                <a:gd name="connsiteY5" fmla="*/ 1829100 h 2139455"/>
                <a:gd name="connsiteX6" fmla="*/ 375453 w 885295"/>
                <a:gd name="connsiteY6" fmla="*/ 2098366 h 2139455"/>
                <a:gd name="connsiteX7" fmla="*/ 191976 w 885295"/>
                <a:gd name="connsiteY7" fmla="*/ 2126326 h 2139455"/>
                <a:gd name="connsiteX8" fmla="*/ 43951 w 885295"/>
                <a:gd name="connsiteY8" fmla="*/ 2095479 h 2139455"/>
                <a:gd name="connsiteX9" fmla="*/ 0 w 885295"/>
                <a:gd name="connsiteY9" fmla="*/ 1960227 h 2139455"/>
                <a:gd name="connsiteX0" fmla="*/ 0 w 885295"/>
                <a:gd name="connsiteY0" fmla="*/ 1960227 h 2139455"/>
                <a:gd name="connsiteX1" fmla="*/ 262436 w 885295"/>
                <a:gd name="connsiteY1" fmla="*/ 1538844 h 2139455"/>
                <a:gd name="connsiteX2" fmla="*/ 595302 w 885295"/>
                <a:gd name="connsiteY2" fmla="*/ 1099840 h 2139455"/>
                <a:gd name="connsiteX3" fmla="*/ 804232 w 885295"/>
                <a:gd name="connsiteY3" fmla="*/ 584 h 2139455"/>
                <a:gd name="connsiteX4" fmla="*/ 841224 w 885295"/>
                <a:gd name="connsiteY4" fmla="*/ 1258895 h 2139455"/>
                <a:gd name="connsiteX5" fmla="*/ 603450 w 885295"/>
                <a:gd name="connsiteY5" fmla="*/ 1829100 h 2139455"/>
                <a:gd name="connsiteX6" fmla="*/ 375453 w 885295"/>
                <a:gd name="connsiteY6" fmla="*/ 2098366 h 2139455"/>
                <a:gd name="connsiteX7" fmla="*/ 191976 w 885295"/>
                <a:gd name="connsiteY7" fmla="*/ 2126326 h 2139455"/>
                <a:gd name="connsiteX8" fmla="*/ 43951 w 885295"/>
                <a:gd name="connsiteY8" fmla="*/ 2095479 h 2139455"/>
                <a:gd name="connsiteX9" fmla="*/ 0 w 885295"/>
                <a:gd name="connsiteY9" fmla="*/ 1960227 h 2139455"/>
                <a:gd name="connsiteX0" fmla="*/ 0 w 885295"/>
                <a:gd name="connsiteY0" fmla="*/ 1960227 h 2139455"/>
                <a:gd name="connsiteX1" fmla="*/ 262436 w 885295"/>
                <a:gd name="connsiteY1" fmla="*/ 1538844 h 2139455"/>
                <a:gd name="connsiteX2" fmla="*/ 595302 w 885295"/>
                <a:gd name="connsiteY2" fmla="*/ 1099840 h 2139455"/>
                <a:gd name="connsiteX3" fmla="*/ 804232 w 885295"/>
                <a:gd name="connsiteY3" fmla="*/ 584 h 2139455"/>
                <a:gd name="connsiteX4" fmla="*/ 841224 w 885295"/>
                <a:gd name="connsiteY4" fmla="*/ 1258895 h 2139455"/>
                <a:gd name="connsiteX5" fmla="*/ 603450 w 885295"/>
                <a:gd name="connsiteY5" fmla="*/ 1829100 h 2139455"/>
                <a:gd name="connsiteX6" fmla="*/ 375453 w 885295"/>
                <a:gd name="connsiteY6" fmla="*/ 2098366 h 2139455"/>
                <a:gd name="connsiteX7" fmla="*/ 191976 w 885295"/>
                <a:gd name="connsiteY7" fmla="*/ 2126326 h 2139455"/>
                <a:gd name="connsiteX8" fmla="*/ 43951 w 885295"/>
                <a:gd name="connsiteY8" fmla="*/ 2095479 h 2139455"/>
                <a:gd name="connsiteX9" fmla="*/ 0 w 885295"/>
                <a:gd name="connsiteY9" fmla="*/ 1960227 h 2139455"/>
                <a:gd name="connsiteX0" fmla="*/ 0 w 885295"/>
                <a:gd name="connsiteY0" fmla="*/ 1960227 h 2139455"/>
                <a:gd name="connsiteX1" fmla="*/ 262436 w 885295"/>
                <a:gd name="connsiteY1" fmla="*/ 1538844 h 2139455"/>
                <a:gd name="connsiteX2" fmla="*/ 595302 w 885295"/>
                <a:gd name="connsiteY2" fmla="*/ 1099840 h 2139455"/>
                <a:gd name="connsiteX3" fmla="*/ 804232 w 885295"/>
                <a:gd name="connsiteY3" fmla="*/ 584 h 2139455"/>
                <a:gd name="connsiteX4" fmla="*/ 841224 w 885295"/>
                <a:gd name="connsiteY4" fmla="*/ 1258895 h 2139455"/>
                <a:gd name="connsiteX5" fmla="*/ 603450 w 885295"/>
                <a:gd name="connsiteY5" fmla="*/ 1829100 h 2139455"/>
                <a:gd name="connsiteX6" fmla="*/ 375453 w 885295"/>
                <a:gd name="connsiteY6" fmla="*/ 2098366 h 2139455"/>
                <a:gd name="connsiteX7" fmla="*/ 191976 w 885295"/>
                <a:gd name="connsiteY7" fmla="*/ 2126326 h 2139455"/>
                <a:gd name="connsiteX8" fmla="*/ 43951 w 885295"/>
                <a:gd name="connsiteY8" fmla="*/ 2095479 h 2139455"/>
                <a:gd name="connsiteX9" fmla="*/ 0 w 885295"/>
                <a:gd name="connsiteY9" fmla="*/ 1960227 h 2139455"/>
                <a:gd name="connsiteX0" fmla="*/ 0 w 885295"/>
                <a:gd name="connsiteY0" fmla="*/ 1960227 h 2155641"/>
                <a:gd name="connsiteX1" fmla="*/ 262436 w 885295"/>
                <a:gd name="connsiteY1" fmla="*/ 1538844 h 2155641"/>
                <a:gd name="connsiteX2" fmla="*/ 595302 w 885295"/>
                <a:gd name="connsiteY2" fmla="*/ 1099840 h 2155641"/>
                <a:gd name="connsiteX3" fmla="*/ 804232 w 885295"/>
                <a:gd name="connsiteY3" fmla="*/ 584 h 2155641"/>
                <a:gd name="connsiteX4" fmla="*/ 841224 w 885295"/>
                <a:gd name="connsiteY4" fmla="*/ 1258895 h 2155641"/>
                <a:gd name="connsiteX5" fmla="*/ 603450 w 885295"/>
                <a:gd name="connsiteY5" fmla="*/ 1829100 h 2155641"/>
                <a:gd name="connsiteX6" fmla="*/ 375453 w 885295"/>
                <a:gd name="connsiteY6" fmla="*/ 2098366 h 2155641"/>
                <a:gd name="connsiteX7" fmla="*/ 150056 w 885295"/>
                <a:gd name="connsiteY7" fmla="*/ 2147241 h 2155641"/>
                <a:gd name="connsiteX8" fmla="*/ 43951 w 885295"/>
                <a:gd name="connsiteY8" fmla="*/ 2095479 h 2155641"/>
                <a:gd name="connsiteX9" fmla="*/ 0 w 885295"/>
                <a:gd name="connsiteY9" fmla="*/ 1960227 h 2155641"/>
                <a:gd name="connsiteX0" fmla="*/ 4980 w 890275"/>
                <a:gd name="connsiteY0" fmla="*/ 1960227 h 2155641"/>
                <a:gd name="connsiteX1" fmla="*/ 267416 w 890275"/>
                <a:gd name="connsiteY1" fmla="*/ 1538844 h 2155641"/>
                <a:gd name="connsiteX2" fmla="*/ 600282 w 890275"/>
                <a:gd name="connsiteY2" fmla="*/ 1099840 h 2155641"/>
                <a:gd name="connsiteX3" fmla="*/ 809212 w 890275"/>
                <a:gd name="connsiteY3" fmla="*/ 584 h 2155641"/>
                <a:gd name="connsiteX4" fmla="*/ 846204 w 890275"/>
                <a:gd name="connsiteY4" fmla="*/ 1258895 h 2155641"/>
                <a:gd name="connsiteX5" fmla="*/ 608430 w 890275"/>
                <a:gd name="connsiteY5" fmla="*/ 1829100 h 2155641"/>
                <a:gd name="connsiteX6" fmla="*/ 380433 w 890275"/>
                <a:gd name="connsiteY6" fmla="*/ 2098366 h 2155641"/>
                <a:gd name="connsiteX7" fmla="*/ 155036 w 890275"/>
                <a:gd name="connsiteY7" fmla="*/ 2147241 h 2155641"/>
                <a:gd name="connsiteX8" fmla="*/ 48931 w 890275"/>
                <a:gd name="connsiteY8" fmla="*/ 2095479 h 2155641"/>
                <a:gd name="connsiteX9" fmla="*/ 4980 w 890275"/>
                <a:gd name="connsiteY9" fmla="*/ 1960227 h 2155641"/>
                <a:gd name="connsiteX0" fmla="*/ 4980 w 890275"/>
                <a:gd name="connsiteY0" fmla="*/ 1960227 h 2155641"/>
                <a:gd name="connsiteX1" fmla="*/ 267416 w 890275"/>
                <a:gd name="connsiteY1" fmla="*/ 1538844 h 2155641"/>
                <a:gd name="connsiteX2" fmla="*/ 600282 w 890275"/>
                <a:gd name="connsiteY2" fmla="*/ 1099840 h 2155641"/>
                <a:gd name="connsiteX3" fmla="*/ 809212 w 890275"/>
                <a:gd name="connsiteY3" fmla="*/ 584 h 2155641"/>
                <a:gd name="connsiteX4" fmla="*/ 846204 w 890275"/>
                <a:gd name="connsiteY4" fmla="*/ 1258895 h 2155641"/>
                <a:gd name="connsiteX5" fmla="*/ 608430 w 890275"/>
                <a:gd name="connsiteY5" fmla="*/ 1829100 h 2155641"/>
                <a:gd name="connsiteX6" fmla="*/ 380433 w 890275"/>
                <a:gd name="connsiteY6" fmla="*/ 2098366 h 2155641"/>
                <a:gd name="connsiteX7" fmla="*/ 155036 w 890275"/>
                <a:gd name="connsiteY7" fmla="*/ 2147241 h 2155641"/>
                <a:gd name="connsiteX8" fmla="*/ 48931 w 890275"/>
                <a:gd name="connsiteY8" fmla="*/ 2095479 h 2155641"/>
                <a:gd name="connsiteX9" fmla="*/ 4980 w 890275"/>
                <a:gd name="connsiteY9" fmla="*/ 1960227 h 2155641"/>
                <a:gd name="connsiteX0" fmla="*/ 4980 w 890275"/>
                <a:gd name="connsiteY0" fmla="*/ 1960227 h 2164288"/>
                <a:gd name="connsiteX1" fmla="*/ 267416 w 890275"/>
                <a:gd name="connsiteY1" fmla="*/ 1538844 h 2164288"/>
                <a:gd name="connsiteX2" fmla="*/ 600282 w 890275"/>
                <a:gd name="connsiteY2" fmla="*/ 1099840 h 2164288"/>
                <a:gd name="connsiteX3" fmla="*/ 809212 w 890275"/>
                <a:gd name="connsiteY3" fmla="*/ 584 h 2164288"/>
                <a:gd name="connsiteX4" fmla="*/ 846204 w 890275"/>
                <a:gd name="connsiteY4" fmla="*/ 1258895 h 2164288"/>
                <a:gd name="connsiteX5" fmla="*/ 608430 w 890275"/>
                <a:gd name="connsiteY5" fmla="*/ 1829100 h 2164288"/>
                <a:gd name="connsiteX6" fmla="*/ 380433 w 890275"/>
                <a:gd name="connsiteY6" fmla="*/ 2098366 h 2164288"/>
                <a:gd name="connsiteX7" fmla="*/ 155036 w 890275"/>
                <a:gd name="connsiteY7" fmla="*/ 2147241 h 2164288"/>
                <a:gd name="connsiteX8" fmla="*/ 48931 w 890275"/>
                <a:gd name="connsiteY8" fmla="*/ 2095479 h 2164288"/>
                <a:gd name="connsiteX9" fmla="*/ 4980 w 890275"/>
                <a:gd name="connsiteY9" fmla="*/ 1960227 h 2164288"/>
                <a:gd name="connsiteX0" fmla="*/ 4980 w 890275"/>
                <a:gd name="connsiteY0" fmla="*/ 1960227 h 2190991"/>
                <a:gd name="connsiteX1" fmla="*/ 267416 w 890275"/>
                <a:gd name="connsiteY1" fmla="*/ 1538844 h 2190991"/>
                <a:gd name="connsiteX2" fmla="*/ 600282 w 890275"/>
                <a:gd name="connsiteY2" fmla="*/ 1099840 h 2190991"/>
                <a:gd name="connsiteX3" fmla="*/ 809212 w 890275"/>
                <a:gd name="connsiteY3" fmla="*/ 584 h 2190991"/>
                <a:gd name="connsiteX4" fmla="*/ 846204 w 890275"/>
                <a:gd name="connsiteY4" fmla="*/ 1258895 h 2190991"/>
                <a:gd name="connsiteX5" fmla="*/ 608430 w 890275"/>
                <a:gd name="connsiteY5" fmla="*/ 1829100 h 2190991"/>
                <a:gd name="connsiteX6" fmla="*/ 380433 w 890275"/>
                <a:gd name="connsiteY6" fmla="*/ 2098366 h 2190991"/>
                <a:gd name="connsiteX7" fmla="*/ 150605 w 890275"/>
                <a:gd name="connsiteY7" fmla="*/ 2182558 h 2190991"/>
                <a:gd name="connsiteX8" fmla="*/ 48931 w 890275"/>
                <a:gd name="connsiteY8" fmla="*/ 2095479 h 2190991"/>
                <a:gd name="connsiteX9" fmla="*/ 4980 w 890275"/>
                <a:gd name="connsiteY9" fmla="*/ 1960227 h 2190991"/>
                <a:gd name="connsiteX0" fmla="*/ 4980 w 890275"/>
                <a:gd name="connsiteY0" fmla="*/ 1960227 h 2190991"/>
                <a:gd name="connsiteX1" fmla="*/ 267416 w 890275"/>
                <a:gd name="connsiteY1" fmla="*/ 1538844 h 2190991"/>
                <a:gd name="connsiteX2" fmla="*/ 600282 w 890275"/>
                <a:gd name="connsiteY2" fmla="*/ 1099840 h 2190991"/>
                <a:gd name="connsiteX3" fmla="*/ 809212 w 890275"/>
                <a:gd name="connsiteY3" fmla="*/ 584 h 2190991"/>
                <a:gd name="connsiteX4" fmla="*/ 846204 w 890275"/>
                <a:gd name="connsiteY4" fmla="*/ 1258895 h 2190991"/>
                <a:gd name="connsiteX5" fmla="*/ 608430 w 890275"/>
                <a:gd name="connsiteY5" fmla="*/ 1829100 h 2190991"/>
                <a:gd name="connsiteX6" fmla="*/ 380433 w 890275"/>
                <a:gd name="connsiteY6" fmla="*/ 2098366 h 2190991"/>
                <a:gd name="connsiteX7" fmla="*/ 150605 w 890275"/>
                <a:gd name="connsiteY7" fmla="*/ 2182558 h 2190991"/>
                <a:gd name="connsiteX8" fmla="*/ 48931 w 890275"/>
                <a:gd name="connsiteY8" fmla="*/ 2095479 h 2190991"/>
                <a:gd name="connsiteX9" fmla="*/ 4980 w 890275"/>
                <a:gd name="connsiteY9" fmla="*/ 1960227 h 2190991"/>
                <a:gd name="connsiteX0" fmla="*/ 4980 w 890275"/>
                <a:gd name="connsiteY0" fmla="*/ 1960227 h 2190991"/>
                <a:gd name="connsiteX1" fmla="*/ 267416 w 890275"/>
                <a:gd name="connsiteY1" fmla="*/ 1538844 h 2190991"/>
                <a:gd name="connsiteX2" fmla="*/ 600282 w 890275"/>
                <a:gd name="connsiteY2" fmla="*/ 1099840 h 2190991"/>
                <a:gd name="connsiteX3" fmla="*/ 809212 w 890275"/>
                <a:gd name="connsiteY3" fmla="*/ 584 h 2190991"/>
                <a:gd name="connsiteX4" fmla="*/ 846204 w 890275"/>
                <a:gd name="connsiteY4" fmla="*/ 1258895 h 2190991"/>
                <a:gd name="connsiteX5" fmla="*/ 608430 w 890275"/>
                <a:gd name="connsiteY5" fmla="*/ 1829100 h 2190991"/>
                <a:gd name="connsiteX6" fmla="*/ 380433 w 890275"/>
                <a:gd name="connsiteY6" fmla="*/ 2098366 h 2190991"/>
                <a:gd name="connsiteX7" fmla="*/ 150605 w 890275"/>
                <a:gd name="connsiteY7" fmla="*/ 2182558 h 2190991"/>
                <a:gd name="connsiteX8" fmla="*/ 48931 w 890275"/>
                <a:gd name="connsiteY8" fmla="*/ 2095479 h 2190991"/>
                <a:gd name="connsiteX9" fmla="*/ 4980 w 890275"/>
                <a:gd name="connsiteY9" fmla="*/ 1960227 h 2190991"/>
                <a:gd name="connsiteX0" fmla="*/ 4980 w 859724"/>
                <a:gd name="connsiteY0" fmla="*/ 1960227 h 2190991"/>
                <a:gd name="connsiteX1" fmla="*/ 267416 w 859724"/>
                <a:gd name="connsiteY1" fmla="*/ 1538844 h 2190991"/>
                <a:gd name="connsiteX2" fmla="*/ 600282 w 859724"/>
                <a:gd name="connsiteY2" fmla="*/ 1099840 h 2190991"/>
                <a:gd name="connsiteX3" fmla="*/ 809212 w 859724"/>
                <a:gd name="connsiteY3" fmla="*/ 584 h 2190991"/>
                <a:gd name="connsiteX4" fmla="*/ 846204 w 859724"/>
                <a:gd name="connsiteY4" fmla="*/ 1258895 h 2190991"/>
                <a:gd name="connsiteX5" fmla="*/ 590383 w 859724"/>
                <a:gd name="connsiteY5" fmla="*/ 1809499 h 2190991"/>
                <a:gd name="connsiteX6" fmla="*/ 608430 w 859724"/>
                <a:gd name="connsiteY6" fmla="*/ 1829100 h 2190991"/>
                <a:gd name="connsiteX7" fmla="*/ 380433 w 859724"/>
                <a:gd name="connsiteY7" fmla="*/ 2098366 h 2190991"/>
                <a:gd name="connsiteX8" fmla="*/ 150605 w 859724"/>
                <a:gd name="connsiteY8" fmla="*/ 2182558 h 2190991"/>
                <a:gd name="connsiteX9" fmla="*/ 48931 w 859724"/>
                <a:gd name="connsiteY9" fmla="*/ 2095479 h 2190991"/>
                <a:gd name="connsiteX10" fmla="*/ 4980 w 859724"/>
                <a:gd name="connsiteY10" fmla="*/ 1960227 h 2190991"/>
                <a:gd name="connsiteX0" fmla="*/ 4980 w 832882"/>
                <a:gd name="connsiteY0" fmla="*/ 1960589 h 2191353"/>
                <a:gd name="connsiteX1" fmla="*/ 267416 w 832882"/>
                <a:gd name="connsiteY1" fmla="*/ 1539206 h 2191353"/>
                <a:gd name="connsiteX2" fmla="*/ 600282 w 832882"/>
                <a:gd name="connsiteY2" fmla="*/ 1100202 h 2191353"/>
                <a:gd name="connsiteX3" fmla="*/ 809212 w 832882"/>
                <a:gd name="connsiteY3" fmla="*/ 946 h 2191353"/>
                <a:gd name="connsiteX4" fmla="*/ 807131 w 832882"/>
                <a:gd name="connsiteY4" fmla="*/ 1304107 h 2191353"/>
                <a:gd name="connsiteX5" fmla="*/ 590383 w 832882"/>
                <a:gd name="connsiteY5" fmla="*/ 1809861 h 2191353"/>
                <a:gd name="connsiteX6" fmla="*/ 608430 w 832882"/>
                <a:gd name="connsiteY6" fmla="*/ 1829462 h 2191353"/>
                <a:gd name="connsiteX7" fmla="*/ 380433 w 832882"/>
                <a:gd name="connsiteY7" fmla="*/ 2098728 h 2191353"/>
                <a:gd name="connsiteX8" fmla="*/ 150605 w 832882"/>
                <a:gd name="connsiteY8" fmla="*/ 2182920 h 2191353"/>
                <a:gd name="connsiteX9" fmla="*/ 48931 w 832882"/>
                <a:gd name="connsiteY9" fmla="*/ 2095841 h 2191353"/>
                <a:gd name="connsiteX10" fmla="*/ 4980 w 832882"/>
                <a:gd name="connsiteY10" fmla="*/ 1960589 h 2191353"/>
                <a:gd name="connsiteX0" fmla="*/ 4980 w 838219"/>
                <a:gd name="connsiteY0" fmla="*/ 1959874 h 2190638"/>
                <a:gd name="connsiteX1" fmla="*/ 267416 w 838219"/>
                <a:gd name="connsiteY1" fmla="*/ 1538491 h 2190638"/>
                <a:gd name="connsiteX2" fmla="*/ 521460 w 838219"/>
                <a:gd name="connsiteY2" fmla="*/ 1199035 h 2190638"/>
                <a:gd name="connsiteX3" fmla="*/ 809212 w 838219"/>
                <a:gd name="connsiteY3" fmla="*/ 231 h 2190638"/>
                <a:gd name="connsiteX4" fmla="*/ 807131 w 838219"/>
                <a:gd name="connsiteY4" fmla="*/ 1303392 h 2190638"/>
                <a:gd name="connsiteX5" fmla="*/ 590383 w 838219"/>
                <a:gd name="connsiteY5" fmla="*/ 1809146 h 2190638"/>
                <a:gd name="connsiteX6" fmla="*/ 608430 w 838219"/>
                <a:gd name="connsiteY6" fmla="*/ 1828747 h 2190638"/>
                <a:gd name="connsiteX7" fmla="*/ 380433 w 838219"/>
                <a:gd name="connsiteY7" fmla="*/ 2098013 h 2190638"/>
                <a:gd name="connsiteX8" fmla="*/ 150605 w 838219"/>
                <a:gd name="connsiteY8" fmla="*/ 2182205 h 2190638"/>
                <a:gd name="connsiteX9" fmla="*/ 48931 w 838219"/>
                <a:gd name="connsiteY9" fmla="*/ 2095126 h 2190638"/>
                <a:gd name="connsiteX10" fmla="*/ 4980 w 838219"/>
                <a:gd name="connsiteY10" fmla="*/ 1959874 h 2190638"/>
                <a:gd name="connsiteX0" fmla="*/ 4980 w 815493"/>
                <a:gd name="connsiteY0" fmla="*/ 1911945 h 2142709"/>
                <a:gd name="connsiteX1" fmla="*/ 267416 w 815493"/>
                <a:gd name="connsiteY1" fmla="*/ 1490562 h 2142709"/>
                <a:gd name="connsiteX2" fmla="*/ 521460 w 815493"/>
                <a:gd name="connsiteY2" fmla="*/ 1151106 h 2142709"/>
                <a:gd name="connsiteX3" fmla="*/ 727947 w 815493"/>
                <a:gd name="connsiteY3" fmla="*/ 242 h 2142709"/>
                <a:gd name="connsiteX4" fmla="*/ 807131 w 815493"/>
                <a:gd name="connsiteY4" fmla="*/ 1255463 h 2142709"/>
                <a:gd name="connsiteX5" fmla="*/ 590383 w 815493"/>
                <a:gd name="connsiteY5" fmla="*/ 1761217 h 2142709"/>
                <a:gd name="connsiteX6" fmla="*/ 608430 w 815493"/>
                <a:gd name="connsiteY6" fmla="*/ 1780818 h 2142709"/>
                <a:gd name="connsiteX7" fmla="*/ 380433 w 815493"/>
                <a:gd name="connsiteY7" fmla="*/ 2050084 h 2142709"/>
                <a:gd name="connsiteX8" fmla="*/ 150605 w 815493"/>
                <a:gd name="connsiteY8" fmla="*/ 2134276 h 2142709"/>
                <a:gd name="connsiteX9" fmla="*/ 48931 w 815493"/>
                <a:gd name="connsiteY9" fmla="*/ 2047197 h 2142709"/>
                <a:gd name="connsiteX10" fmla="*/ 4980 w 815493"/>
                <a:gd name="connsiteY10" fmla="*/ 1911945 h 2142709"/>
                <a:gd name="connsiteX0" fmla="*/ 4980 w 813940"/>
                <a:gd name="connsiteY0" fmla="*/ 1929519 h 2160283"/>
                <a:gd name="connsiteX1" fmla="*/ 267416 w 813940"/>
                <a:gd name="connsiteY1" fmla="*/ 1508136 h 2160283"/>
                <a:gd name="connsiteX2" fmla="*/ 521460 w 813940"/>
                <a:gd name="connsiteY2" fmla="*/ 1168680 h 2160283"/>
                <a:gd name="connsiteX3" fmla="*/ 653237 w 813940"/>
                <a:gd name="connsiteY3" fmla="*/ 576066 h 2160283"/>
                <a:gd name="connsiteX4" fmla="*/ 727947 w 813940"/>
                <a:gd name="connsiteY4" fmla="*/ 17816 h 2160283"/>
                <a:gd name="connsiteX5" fmla="*/ 807131 w 813940"/>
                <a:gd name="connsiteY5" fmla="*/ 1273037 h 2160283"/>
                <a:gd name="connsiteX6" fmla="*/ 590383 w 813940"/>
                <a:gd name="connsiteY6" fmla="*/ 1778791 h 2160283"/>
                <a:gd name="connsiteX7" fmla="*/ 608430 w 813940"/>
                <a:gd name="connsiteY7" fmla="*/ 1798392 h 2160283"/>
                <a:gd name="connsiteX8" fmla="*/ 380433 w 813940"/>
                <a:gd name="connsiteY8" fmla="*/ 2067658 h 2160283"/>
                <a:gd name="connsiteX9" fmla="*/ 150605 w 813940"/>
                <a:gd name="connsiteY9" fmla="*/ 2151850 h 2160283"/>
                <a:gd name="connsiteX10" fmla="*/ 48931 w 813940"/>
                <a:gd name="connsiteY10" fmla="*/ 2064771 h 2160283"/>
                <a:gd name="connsiteX11" fmla="*/ 4980 w 813940"/>
                <a:gd name="connsiteY11" fmla="*/ 1929519 h 2160283"/>
                <a:gd name="connsiteX0" fmla="*/ 4980 w 824475"/>
                <a:gd name="connsiteY0" fmla="*/ 1913523 h 2144287"/>
                <a:gd name="connsiteX1" fmla="*/ 267416 w 824475"/>
                <a:gd name="connsiteY1" fmla="*/ 1492140 h 2144287"/>
                <a:gd name="connsiteX2" fmla="*/ 521460 w 824475"/>
                <a:gd name="connsiteY2" fmla="*/ 1152684 h 2144287"/>
                <a:gd name="connsiteX3" fmla="*/ 653237 w 824475"/>
                <a:gd name="connsiteY3" fmla="*/ 560070 h 2144287"/>
                <a:gd name="connsiteX4" fmla="*/ 727947 w 824475"/>
                <a:gd name="connsiteY4" fmla="*/ 1820 h 2144287"/>
                <a:gd name="connsiteX5" fmla="*/ 801930 w 824475"/>
                <a:gd name="connsiteY5" fmla="*/ 752137 h 2144287"/>
                <a:gd name="connsiteX6" fmla="*/ 807131 w 824475"/>
                <a:gd name="connsiteY6" fmla="*/ 1257041 h 2144287"/>
                <a:gd name="connsiteX7" fmla="*/ 590383 w 824475"/>
                <a:gd name="connsiteY7" fmla="*/ 1762795 h 2144287"/>
                <a:gd name="connsiteX8" fmla="*/ 608430 w 824475"/>
                <a:gd name="connsiteY8" fmla="*/ 1782396 h 2144287"/>
                <a:gd name="connsiteX9" fmla="*/ 380433 w 824475"/>
                <a:gd name="connsiteY9" fmla="*/ 2051662 h 2144287"/>
                <a:gd name="connsiteX10" fmla="*/ 150605 w 824475"/>
                <a:gd name="connsiteY10" fmla="*/ 2135854 h 2144287"/>
                <a:gd name="connsiteX11" fmla="*/ 48931 w 824475"/>
                <a:gd name="connsiteY11" fmla="*/ 2048775 h 2144287"/>
                <a:gd name="connsiteX12" fmla="*/ 4980 w 824475"/>
                <a:gd name="connsiteY12" fmla="*/ 1913523 h 2144287"/>
                <a:gd name="connsiteX0" fmla="*/ 4980 w 842171"/>
                <a:gd name="connsiteY0" fmla="*/ 1913528 h 2144292"/>
                <a:gd name="connsiteX1" fmla="*/ 267416 w 842171"/>
                <a:gd name="connsiteY1" fmla="*/ 1492145 h 2144292"/>
                <a:gd name="connsiteX2" fmla="*/ 521460 w 842171"/>
                <a:gd name="connsiteY2" fmla="*/ 1152689 h 2144292"/>
                <a:gd name="connsiteX3" fmla="*/ 653237 w 842171"/>
                <a:gd name="connsiteY3" fmla="*/ 560075 h 2144292"/>
                <a:gd name="connsiteX4" fmla="*/ 727947 w 842171"/>
                <a:gd name="connsiteY4" fmla="*/ 1825 h 2144292"/>
                <a:gd name="connsiteX5" fmla="*/ 835893 w 842171"/>
                <a:gd name="connsiteY5" fmla="*/ 752456 h 2144292"/>
                <a:gd name="connsiteX6" fmla="*/ 807131 w 842171"/>
                <a:gd name="connsiteY6" fmla="*/ 1257046 h 2144292"/>
                <a:gd name="connsiteX7" fmla="*/ 590383 w 842171"/>
                <a:gd name="connsiteY7" fmla="*/ 1762800 h 2144292"/>
                <a:gd name="connsiteX8" fmla="*/ 608430 w 842171"/>
                <a:gd name="connsiteY8" fmla="*/ 1782401 h 2144292"/>
                <a:gd name="connsiteX9" fmla="*/ 380433 w 842171"/>
                <a:gd name="connsiteY9" fmla="*/ 2051667 h 2144292"/>
                <a:gd name="connsiteX10" fmla="*/ 150605 w 842171"/>
                <a:gd name="connsiteY10" fmla="*/ 2135859 h 2144292"/>
                <a:gd name="connsiteX11" fmla="*/ 48931 w 842171"/>
                <a:gd name="connsiteY11" fmla="*/ 2048780 h 2144292"/>
                <a:gd name="connsiteX12" fmla="*/ 4980 w 842171"/>
                <a:gd name="connsiteY12" fmla="*/ 1913528 h 2144292"/>
                <a:gd name="connsiteX0" fmla="*/ 4980 w 842171"/>
                <a:gd name="connsiteY0" fmla="*/ 1859411 h 2090175"/>
                <a:gd name="connsiteX1" fmla="*/ 267416 w 842171"/>
                <a:gd name="connsiteY1" fmla="*/ 1438028 h 2090175"/>
                <a:gd name="connsiteX2" fmla="*/ 521460 w 842171"/>
                <a:gd name="connsiteY2" fmla="*/ 1098572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590383 w 842171"/>
                <a:gd name="connsiteY7" fmla="*/ 1708683 h 2090175"/>
                <a:gd name="connsiteX8" fmla="*/ 608430 w 842171"/>
                <a:gd name="connsiteY8" fmla="*/ 1728284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4980 w 842171"/>
                <a:gd name="connsiteY0" fmla="*/ 1859411 h 2090175"/>
                <a:gd name="connsiteX1" fmla="*/ 267416 w 842171"/>
                <a:gd name="connsiteY1" fmla="*/ 1438028 h 2090175"/>
                <a:gd name="connsiteX2" fmla="*/ 550584 w 842171"/>
                <a:gd name="connsiteY2" fmla="*/ 1053050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590383 w 842171"/>
                <a:gd name="connsiteY7" fmla="*/ 1708683 h 2090175"/>
                <a:gd name="connsiteX8" fmla="*/ 608430 w 842171"/>
                <a:gd name="connsiteY8" fmla="*/ 1728284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4980 w 842171"/>
                <a:gd name="connsiteY0" fmla="*/ 1859411 h 2090175"/>
                <a:gd name="connsiteX1" fmla="*/ 267416 w 842171"/>
                <a:gd name="connsiteY1" fmla="*/ 1438028 h 2090175"/>
                <a:gd name="connsiteX2" fmla="*/ 489580 w 842171"/>
                <a:gd name="connsiteY2" fmla="*/ 1126100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590383 w 842171"/>
                <a:gd name="connsiteY7" fmla="*/ 1708683 h 2090175"/>
                <a:gd name="connsiteX8" fmla="*/ 608430 w 842171"/>
                <a:gd name="connsiteY8" fmla="*/ 1728284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4980 w 842171"/>
                <a:gd name="connsiteY0" fmla="*/ 1859411 h 2090175"/>
                <a:gd name="connsiteX1" fmla="*/ 267416 w 842171"/>
                <a:gd name="connsiteY1" fmla="*/ 1438028 h 2090175"/>
                <a:gd name="connsiteX2" fmla="*/ 489580 w 842171"/>
                <a:gd name="connsiteY2" fmla="*/ 1126100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661970 w 842171"/>
                <a:gd name="connsiteY7" fmla="*/ 1569073 h 2090175"/>
                <a:gd name="connsiteX8" fmla="*/ 608430 w 842171"/>
                <a:gd name="connsiteY8" fmla="*/ 1728284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4980 w 842171"/>
                <a:gd name="connsiteY0" fmla="*/ 1859411 h 2090175"/>
                <a:gd name="connsiteX1" fmla="*/ 267416 w 842171"/>
                <a:gd name="connsiteY1" fmla="*/ 1438028 h 2090175"/>
                <a:gd name="connsiteX2" fmla="*/ 489580 w 842171"/>
                <a:gd name="connsiteY2" fmla="*/ 1126100 h 2090175"/>
                <a:gd name="connsiteX3" fmla="*/ 653237 w 842171"/>
                <a:gd name="connsiteY3" fmla="*/ 505958 h 2090175"/>
                <a:gd name="connsiteX4" fmla="*/ 654234 w 842171"/>
                <a:gd name="connsiteY4" fmla="*/ 2093 h 2090175"/>
                <a:gd name="connsiteX5" fmla="*/ 835893 w 842171"/>
                <a:gd name="connsiteY5" fmla="*/ 698339 h 2090175"/>
                <a:gd name="connsiteX6" fmla="*/ 807131 w 842171"/>
                <a:gd name="connsiteY6" fmla="*/ 1202929 h 2090175"/>
                <a:gd name="connsiteX7" fmla="*/ 661970 w 842171"/>
                <a:gd name="connsiteY7" fmla="*/ 1569073 h 2090175"/>
                <a:gd name="connsiteX8" fmla="*/ 535079 w 842171"/>
                <a:gd name="connsiteY8" fmla="*/ 1806437 h 2090175"/>
                <a:gd name="connsiteX9" fmla="*/ 380433 w 842171"/>
                <a:gd name="connsiteY9" fmla="*/ 1997550 h 2090175"/>
                <a:gd name="connsiteX10" fmla="*/ 150605 w 842171"/>
                <a:gd name="connsiteY10" fmla="*/ 2081742 h 2090175"/>
                <a:gd name="connsiteX11" fmla="*/ 48931 w 842171"/>
                <a:gd name="connsiteY11" fmla="*/ 1994663 h 2090175"/>
                <a:gd name="connsiteX12" fmla="*/ 4980 w 842171"/>
                <a:gd name="connsiteY12" fmla="*/ 1859411 h 2090175"/>
                <a:gd name="connsiteX0" fmla="*/ 0 w 859847"/>
                <a:gd name="connsiteY0" fmla="*/ 1840075 h 2090175"/>
                <a:gd name="connsiteX1" fmla="*/ 285092 w 859847"/>
                <a:gd name="connsiteY1" fmla="*/ 1438028 h 2090175"/>
                <a:gd name="connsiteX2" fmla="*/ 507256 w 859847"/>
                <a:gd name="connsiteY2" fmla="*/ 1126100 h 2090175"/>
                <a:gd name="connsiteX3" fmla="*/ 670913 w 859847"/>
                <a:gd name="connsiteY3" fmla="*/ 505958 h 2090175"/>
                <a:gd name="connsiteX4" fmla="*/ 671910 w 859847"/>
                <a:gd name="connsiteY4" fmla="*/ 2093 h 2090175"/>
                <a:gd name="connsiteX5" fmla="*/ 853569 w 859847"/>
                <a:gd name="connsiteY5" fmla="*/ 698339 h 2090175"/>
                <a:gd name="connsiteX6" fmla="*/ 824807 w 859847"/>
                <a:gd name="connsiteY6" fmla="*/ 1202929 h 2090175"/>
                <a:gd name="connsiteX7" fmla="*/ 679646 w 859847"/>
                <a:gd name="connsiteY7" fmla="*/ 1569073 h 2090175"/>
                <a:gd name="connsiteX8" fmla="*/ 552755 w 859847"/>
                <a:gd name="connsiteY8" fmla="*/ 1806437 h 2090175"/>
                <a:gd name="connsiteX9" fmla="*/ 398109 w 859847"/>
                <a:gd name="connsiteY9" fmla="*/ 1997550 h 2090175"/>
                <a:gd name="connsiteX10" fmla="*/ 168281 w 859847"/>
                <a:gd name="connsiteY10" fmla="*/ 2081742 h 2090175"/>
                <a:gd name="connsiteX11" fmla="*/ 66607 w 859847"/>
                <a:gd name="connsiteY11" fmla="*/ 1994663 h 2090175"/>
                <a:gd name="connsiteX12" fmla="*/ 0 w 859847"/>
                <a:gd name="connsiteY12" fmla="*/ 1840075 h 2090175"/>
                <a:gd name="connsiteX0" fmla="*/ 4593 w 864440"/>
                <a:gd name="connsiteY0" fmla="*/ 1840075 h 2090175"/>
                <a:gd name="connsiteX1" fmla="*/ 289685 w 864440"/>
                <a:gd name="connsiteY1" fmla="*/ 1438028 h 2090175"/>
                <a:gd name="connsiteX2" fmla="*/ 511849 w 864440"/>
                <a:gd name="connsiteY2" fmla="*/ 1126100 h 2090175"/>
                <a:gd name="connsiteX3" fmla="*/ 675506 w 864440"/>
                <a:gd name="connsiteY3" fmla="*/ 505958 h 2090175"/>
                <a:gd name="connsiteX4" fmla="*/ 676503 w 864440"/>
                <a:gd name="connsiteY4" fmla="*/ 2093 h 2090175"/>
                <a:gd name="connsiteX5" fmla="*/ 858162 w 864440"/>
                <a:gd name="connsiteY5" fmla="*/ 698339 h 2090175"/>
                <a:gd name="connsiteX6" fmla="*/ 829400 w 864440"/>
                <a:gd name="connsiteY6" fmla="*/ 1202929 h 2090175"/>
                <a:gd name="connsiteX7" fmla="*/ 684239 w 864440"/>
                <a:gd name="connsiteY7" fmla="*/ 1569073 h 2090175"/>
                <a:gd name="connsiteX8" fmla="*/ 557348 w 864440"/>
                <a:gd name="connsiteY8" fmla="*/ 1806437 h 2090175"/>
                <a:gd name="connsiteX9" fmla="*/ 402702 w 864440"/>
                <a:gd name="connsiteY9" fmla="*/ 1997550 h 2090175"/>
                <a:gd name="connsiteX10" fmla="*/ 172874 w 864440"/>
                <a:gd name="connsiteY10" fmla="*/ 2081742 h 2090175"/>
                <a:gd name="connsiteX11" fmla="*/ 49267 w 864440"/>
                <a:gd name="connsiteY11" fmla="*/ 2022862 h 2090175"/>
                <a:gd name="connsiteX12" fmla="*/ 4593 w 864440"/>
                <a:gd name="connsiteY12" fmla="*/ 1840075 h 2090175"/>
                <a:gd name="connsiteX0" fmla="*/ 4593 w 864440"/>
                <a:gd name="connsiteY0" fmla="*/ 1840075 h 2082528"/>
                <a:gd name="connsiteX1" fmla="*/ 289685 w 864440"/>
                <a:gd name="connsiteY1" fmla="*/ 1438028 h 2082528"/>
                <a:gd name="connsiteX2" fmla="*/ 511849 w 864440"/>
                <a:gd name="connsiteY2" fmla="*/ 1126100 h 2082528"/>
                <a:gd name="connsiteX3" fmla="*/ 675506 w 864440"/>
                <a:gd name="connsiteY3" fmla="*/ 505958 h 2082528"/>
                <a:gd name="connsiteX4" fmla="*/ 676503 w 864440"/>
                <a:gd name="connsiteY4" fmla="*/ 2093 h 2082528"/>
                <a:gd name="connsiteX5" fmla="*/ 858162 w 864440"/>
                <a:gd name="connsiteY5" fmla="*/ 698339 h 2082528"/>
                <a:gd name="connsiteX6" fmla="*/ 829400 w 864440"/>
                <a:gd name="connsiteY6" fmla="*/ 1202929 h 2082528"/>
                <a:gd name="connsiteX7" fmla="*/ 684239 w 864440"/>
                <a:gd name="connsiteY7" fmla="*/ 1569073 h 2082528"/>
                <a:gd name="connsiteX8" fmla="*/ 557348 w 864440"/>
                <a:gd name="connsiteY8" fmla="*/ 1806437 h 2082528"/>
                <a:gd name="connsiteX9" fmla="*/ 402702 w 864440"/>
                <a:gd name="connsiteY9" fmla="*/ 1997550 h 2082528"/>
                <a:gd name="connsiteX10" fmla="*/ 183502 w 864440"/>
                <a:gd name="connsiteY10" fmla="*/ 2072567 h 2082528"/>
                <a:gd name="connsiteX11" fmla="*/ 49267 w 864440"/>
                <a:gd name="connsiteY11" fmla="*/ 2022862 h 2082528"/>
                <a:gd name="connsiteX12" fmla="*/ 4593 w 864440"/>
                <a:gd name="connsiteY12" fmla="*/ 1840075 h 2082528"/>
                <a:gd name="connsiteX0" fmla="*/ 4593 w 864440"/>
                <a:gd name="connsiteY0" fmla="*/ 1840075 h 2079589"/>
                <a:gd name="connsiteX1" fmla="*/ 289685 w 864440"/>
                <a:gd name="connsiteY1" fmla="*/ 1438028 h 2079589"/>
                <a:gd name="connsiteX2" fmla="*/ 511849 w 864440"/>
                <a:gd name="connsiteY2" fmla="*/ 1126100 h 2079589"/>
                <a:gd name="connsiteX3" fmla="*/ 675506 w 864440"/>
                <a:gd name="connsiteY3" fmla="*/ 505958 h 2079589"/>
                <a:gd name="connsiteX4" fmla="*/ 676503 w 864440"/>
                <a:gd name="connsiteY4" fmla="*/ 2093 h 2079589"/>
                <a:gd name="connsiteX5" fmla="*/ 858162 w 864440"/>
                <a:gd name="connsiteY5" fmla="*/ 698339 h 2079589"/>
                <a:gd name="connsiteX6" fmla="*/ 829400 w 864440"/>
                <a:gd name="connsiteY6" fmla="*/ 1202929 h 2079589"/>
                <a:gd name="connsiteX7" fmla="*/ 684239 w 864440"/>
                <a:gd name="connsiteY7" fmla="*/ 1569073 h 2079589"/>
                <a:gd name="connsiteX8" fmla="*/ 557348 w 864440"/>
                <a:gd name="connsiteY8" fmla="*/ 1806437 h 2079589"/>
                <a:gd name="connsiteX9" fmla="*/ 394109 w 864440"/>
                <a:gd name="connsiteY9" fmla="*/ 1977184 h 2079589"/>
                <a:gd name="connsiteX10" fmla="*/ 183502 w 864440"/>
                <a:gd name="connsiteY10" fmla="*/ 2072567 h 2079589"/>
                <a:gd name="connsiteX11" fmla="*/ 49267 w 864440"/>
                <a:gd name="connsiteY11" fmla="*/ 2022862 h 2079589"/>
                <a:gd name="connsiteX12" fmla="*/ 4593 w 864440"/>
                <a:gd name="connsiteY12" fmla="*/ 1840075 h 2079589"/>
                <a:gd name="connsiteX0" fmla="*/ 4593 w 864440"/>
                <a:gd name="connsiteY0" fmla="*/ 1840075 h 2079589"/>
                <a:gd name="connsiteX1" fmla="*/ 289685 w 864440"/>
                <a:gd name="connsiteY1" fmla="*/ 1438028 h 2079589"/>
                <a:gd name="connsiteX2" fmla="*/ 511849 w 864440"/>
                <a:gd name="connsiteY2" fmla="*/ 1126100 h 2079589"/>
                <a:gd name="connsiteX3" fmla="*/ 675506 w 864440"/>
                <a:gd name="connsiteY3" fmla="*/ 505958 h 2079589"/>
                <a:gd name="connsiteX4" fmla="*/ 676503 w 864440"/>
                <a:gd name="connsiteY4" fmla="*/ 2093 h 2079589"/>
                <a:gd name="connsiteX5" fmla="*/ 858162 w 864440"/>
                <a:gd name="connsiteY5" fmla="*/ 698339 h 2079589"/>
                <a:gd name="connsiteX6" fmla="*/ 829400 w 864440"/>
                <a:gd name="connsiteY6" fmla="*/ 1202929 h 2079589"/>
                <a:gd name="connsiteX7" fmla="*/ 684239 w 864440"/>
                <a:gd name="connsiteY7" fmla="*/ 1569073 h 2079589"/>
                <a:gd name="connsiteX8" fmla="*/ 532973 w 864440"/>
                <a:gd name="connsiteY8" fmla="*/ 1783027 h 2079589"/>
                <a:gd name="connsiteX9" fmla="*/ 394109 w 864440"/>
                <a:gd name="connsiteY9" fmla="*/ 1977184 h 2079589"/>
                <a:gd name="connsiteX10" fmla="*/ 183502 w 864440"/>
                <a:gd name="connsiteY10" fmla="*/ 2072567 h 2079589"/>
                <a:gd name="connsiteX11" fmla="*/ 49267 w 864440"/>
                <a:gd name="connsiteY11" fmla="*/ 2022862 h 2079589"/>
                <a:gd name="connsiteX12" fmla="*/ 4593 w 864440"/>
                <a:gd name="connsiteY12" fmla="*/ 1840075 h 2079589"/>
                <a:gd name="connsiteX0" fmla="*/ 0 w 859847"/>
                <a:gd name="connsiteY0" fmla="*/ 1840075 h 2079589"/>
                <a:gd name="connsiteX1" fmla="*/ 285092 w 859847"/>
                <a:gd name="connsiteY1" fmla="*/ 1438028 h 2079589"/>
                <a:gd name="connsiteX2" fmla="*/ 507256 w 859847"/>
                <a:gd name="connsiteY2" fmla="*/ 1126100 h 2079589"/>
                <a:gd name="connsiteX3" fmla="*/ 670913 w 859847"/>
                <a:gd name="connsiteY3" fmla="*/ 505958 h 2079589"/>
                <a:gd name="connsiteX4" fmla="*/ 671910 w 859847"/>
                <a:gd name="connsiteY4" fmla="*/ 2093 h 2079589"/>
                <a:gd name="connsiteX5" fmla="*/ 853569 w 859847"/>
                <a:gd name="connsiteY5" fmla="*/ 698339 h 2079589"/>
                <a:gd name="connsiteX6" fmla="*/ 824807 w 859847"/>
                <a:gd name="connsiteY6" fmla="*/ 1202929 h 2079589"/>
                <a:gd name="connsiteX7" fmla="*/ 679646 w 859847"/>
                <a:gd name="connsiteY7" fmla="*/ 1569073 h 2079589"/>
                <a:gd name="connsiteX8" fmla="*/ 528380 w 859847"/>
                <a:gd name="connsiteY8" fmla="*/ 1783027 h 2079589"/>
                <a:gd name="connsiteX9" fmla="*/ 389516 w 859847"/>
                <a:gd name="connsiteY9" fmla="*/ 1977184 h 2079589"/>
                <a:gd name="connsiteX10" fmla="*/ 178909 w 859847"/>
                <a:gd name="connsiteY10" fmla="*/ 2072567 h 2079589"/>
                <a:gd name="connsiteX11" fmla="*/ 66153 w 859847"/>
                <a:gd name="connsiteY11" fmla="*/ 2016170 h 2079589"/>
                <a:gd name="connsiteX12" fmla="*/ 0 w 859847"/>
                <a:gd name="connsiteY12" fmla="*/ 1840075 h 2079589"/>
                <a:gd name="connsiteX0" fmla="*/ 8859 w 868706"/>
                <a:gd name="connsiteY0" fmla="*/ 1840075 h 2079589"/>
                <a:gd name="connsiteX1" fmla="*/ 293951 w 868706"/>
                <a:gd name="connsiteY1" fmla="*/ 1438028 h 2079589"/>
                <a:gd name="connsiteX2" fmla="*/ 516115 w 868706"/>
                <a:gd name="connsiteY2" fmla="*/ 1126100 h 2079589"/>
                <a:gd name="connsiteX3" fmla="*/ 679772 w 868706"/>
                <a:gd name="connsiteY3" fmla="*/ 505958 h 2079589"/>
                <a:gd name="connsiteX4" fmla="*/ 680769 w 868706"/>
                <a:gd name="connsiteY4" fmla="*/ 2093 h 2079589"/>
                <a:gd name="connsiteX5" fmla="*/ 862428 w 868706"/>
                <a:gd name="connsiteY5" fmla="*/ 698339 h 2079589"/>
                <a:gd name="connsiteX6" fmla="*/ 833666 w 868706"/>
                <a:gd name="connsiteY6" fmla="*/ 1202929 h 2079589"/>
                <a:gd name="connsiteX7" fmla="*/ 688505 w 868706"/>
                <a:gd name="connsiteY7" fmla="*/ 1569073 h 2079589"/>
                <a:gd name="connsiteX8" fmla="*/ 537239 w 868706"/>
                <a:gd name="connsiteY8" fmla="*/ 1783027 h 2079589"/>
                <a:gd name="connsiteX9" fmla="*/ 398375 w 868706"/>
                <a:gd name="connsiteY9" fmla="*/ 1977184 h 2079589"/>
                <a:gd name="connsiteX10" fmla="*/ 187768 w 868706"/>
                <a:gd name="connsiteY10" fmla="*/ 2072567 h 2079589"/>
                <a:gd name="connsiteX11" fmla="*/ 45966 w 868706"/>
                <a:gd name="connsiteY11" fmla="*/ 1973507 h 2079589"/>
                <a:gd name="connsiteX12" fmla="*/ 8859 w 868706"/>
                <a:gd name="connsiteY12" fmla="*/ 1840075 h 2079589"/>
                <a:gd name="connsiteX0" fmla="*/ 0 w 859847"/>
                <a:gd name="connsiteY0" fmla="*/ 1840075 h 2079589"/>
                <a:gd name="connsiteX1" fmla="*/ 285092 w 859847"/>
                <a:gd name="connsiteY1" fmla="*/ 1438028 h 2079589"/>
                <a:gd name="connsiteX2" fmla="*/ 507256 w 859847"/>
                <a:gd name="connsiteY2" fmla="*/ 1126100 h 2079589"/>
                <a:gd name="connsiteX3" fmla="*/ 670913 w 859847"/>
                <a:gd name="connsiteY3" fmla="*/ 505958 h 2079589"/>
                <a:gd name="connsiteX4" fmla="*/ 671910 w 859847"/>
                <a:gd name="connsiteY4" fmla="*/ 2093 h 2079589"/>
                <a:gd name="connsiteX5" fmla="*/ 853569 w 859847"/>
                <a:gd name="connsiteY5" fmla="*/ 698339 h 2079589"/>
                <a:gd name="connsiteX6" fmla="*/ 824807 w 859847"/>
                <a:gd name="connsiteY6" fmla="*/ 1202929 h 2079589"/>
                <a:gd name="connsiteX7" fmla="*/ 679646 w 859847"/>
                <a:gd name="connsiteY7" fmla="*/ 1569073 h 2079589"/>
                <a:gd name="connsiteX8" fmla="*/ 528380 w 859847"/>
                <a:gd name="connsiteY8" fmla="*/ 1783027 h 2079589"/>
                <a:gd name="connsiteX9" fmla="*/ 389516 w 859847"/>
                <a:gd name="connsiteY9" fmla="*/ 1977184 h 2079589"/>
                <a:gd name="connsiteX10" fmla="*/ 178909 w 859847"/>
                <a:gd name="connsiteY10" fmla="*/ 2072567 h 2079589"/>
                <a:gd name="connsiteX11" fmla="*/ 37107 w 859847"/>
                <a:gd name="connsiteY11" fmla="*/ 1973507 h 2079589"/>
                <a:gd name="connsiteX12" fmla="*/ 0 w 859847"/>
                <a:gd name="connsiteY12" fmla="*/ 1840075 h 2079589"/>
                <a:gd name="connsiteX0" fmla="*/ 0 w 859847"/>
                <a:gd name="connsiteY0" fmla="*/ 1840075 h 2079589"/>
                <a:gd name="connsiteX1" fmla="*/ 285092 w 859847"/>
                <a:gd name="connsiteY1" fmla="*/ 1438028 h 2079589"/>
                <a:gd name="connsiteX2" fmla="*/ 507256 w 859847"/>
                <a:gd name="connsiteY2" fmla="*/ 1126100 h 2079589"/>
                <a:gd name="connsiteX3" fmla="*/ 670913 w 859847"/>
                <a:gd name="connsiteY3" fmla="*/ 505958 h 2079589"/>
                <a:gd name="connsiteX4" fmla="*/ 671910 w 859847"/>
                <a:gd name="connsiteY4" fmla="*/ 2093 h 2079589"/>
                <a:gd name="connsiteX5" fmla="*/ 853569 w 859847"/>
                <a:gd name="connsiteY5" fmla="*/ 698339 h 2079589"/>
                <a:gd name="connsiteX6" fmla="*/ 824807 w 859847"/>
                <a:gd name="connsiteY6" fmla="*/ 1202929 h 2079589"/>
                <a:gd name="connsiteX7" fmla="*/ 679646 w 859847"/>
                <a:gd name="connsiteY7" fmla="*/ 1569073 h 2079589"/>
                <a:gd name="connsiteX8" fmla="*/ 528380 w 859847"/>
                <a:gd name="connsiteY8" fmla="*/ 1783027 h 2079589"/>
                <a:gd name="connsiteX9" fmla="*/ 389516 w 859847"/>
                <a:gd name="connsiteY9" fmla="*/ 1977184 h 2079589"/>
                <a:gd name="connsiteX10" fmla="*/ 178909 w 859847"/>
                <a:gd name="connsiteY10" fmla="*/ 2072567 h 2079589"/>
                <a:gd name="connsiteX11" fmla="*/ 37107 w 859847"/>
                <a:gd name="connsiteY11" fmla="*/ 1973507 h 2079589"/>
                <a:gd name="connsiteX12" fmla="*/ 0 w 859847"/>
                <a:gd name="connsiteY12" fmla="*/ 1840075 h 2079589"/>
                <a:gd name="connsiteX0" fmla="*/ 0 w 859847"/>
                <a:gd name="connsiteY0" fmla="*/ 1840075 h 2079589"/>
                <a:gd name="connsiteX1" fmla="*/ 285092 w 859847"/>
                <a:gd name="connsiteY1" fmla="*/ 1438028 h 2079589"/>
                <a:gd name="connsiteX2" fmla="*/ 507256 w 859847"/>
                <a:gd name="connsiteY2" fmla="*/ 1126100 h 2079589"/>
                <a:gd name="connsiteX3" fmla="*/ 670913 w 859847"/>
                <a:gd name="connsiteY3" fmla="*/ 505958 h 2079589"/>
                <a:gd name="connsiteX4" fmla="*/ 671910 w 859847"/>
                <a:gd name="connsiteY4" fmla="*/ 2093 h 2079589"/>
                <a:gd name="connsiteX5" fmla="*/ 853569 w 859847"/>
                <a:gd name="connsiteY5" fmla="*/ 698339 h 2079589"/>
                <a:gd name="connsiteX6" fmla="*/ 824807 w 859847"/>
                <a:gd name="connsiteY6" fmla="*/ 1202929 h 2079589"/>
                <a:gd name="connsiteX7" fmla="*/ 679646 w 859847"/>
                <a:gd name="connsiteY7" fmla="*/ 1569073 h 2079589"/>
                <a:gd name="connsiteX8" fmla="*/ 528380 w 859847"/>
                <a:gd name="connsiteY8" fmla="*/ 1783027 h 2079589"/>
                <a:gd name="connsiteX9" fmla="*/ 389516 w 859847"/>
                <a:gd name="connsiteY9" fmla="*/ 1977184 h 2079589"/>
                <a:gd name="connsiteX10" fmla="*/ 178909 w 859847"/>
                <a:gd name="connsiteY10" fmla="*/ 2072567 h 2079589"/>
                <a:gd name="connsiteX11" fmla="*/ 37107 w 859847"/>
                <a:gd name="connsiteY11" fmla="*/ 1973507 h 2079589"/>
                <a:gd name="connsiteX12" fmla="*/ 0 w 859847"/>
                <a:gd name="connsiteY12" fmla="*/ 1840075 h 2079589"/>
                <a:gd name="connsiteX0" fmla="*/ 0 w 859847"/>
                <a:gd name="connsiteY0" fmla="*/ 1840075 h 2073049"/>
                <a:gd name="connsiteX1" fmla="*/ 285092 w 859847"/>
                <a:gd name="connsiteY1" fmla="*/ 1438028 h 2073049"/>
                <a:gd name="connsiteX2" fmla="*/ 507256 w 859847"/>
                <a:gd name="connsiteY2" fmla="*/ 1126100 h 2073049"/>
                <a:gd name="connsiteX3" fmla="*/ 670913 w 859847"/>
                <a:gd name="connsiteY3" fmla="*/ 505958 h 2073049"/>
                <a:gd name="connsiteX4" fmla="*/ 671910 w 859847"/>
                <a:gd name="connsiteY4" fmla="*/ 2093 h 2073049"/>
                <a:gd name="connsiteX5" fmla="*/ 853569 w 859847"/>
                <a:gd name="connsiteY5" fmla="*/ 698339 h 2073049"/>
                <a:gd name="connsiteX6" fmla="*/ 824807 w 859847"/>
                <a:gd name="connsiteY6" fmla="*/ 1202929 h 2073049"/>
                <a:gd name="connsiteX7" fmla="*/ 679646 w 859847"/>
                <a:gd name="connsiteY7" fmla="*/ 1569073 h 2073049"/>
                <a:gd name="connsiteX8" fmla="*/ 528380 w 859847"/>
                <a:gd name="connsiteY8" fmla="*/ 1783027 h 2073049"/>
                <a:gd name="connsiteX9" fmla="*/ 389516 w 859847"/>
                <a:gd name="connsiteY9" fmla="*/ 1977184 h 2073049"/>
                <a:gd name="connsiteX10" fmla="*/ 149264 w 859847"/>
                <a:gd name="connsiteY10" fmla="*/ 2065139 h 2073049"/>
                <a:gd name="connsiteX11" fmla="*/ 37107 w 859847"/>
                <a:gd name="connsiteY11" fmla="*/ 1973507 h 2073049"/>
                <a:gd name="connsiteX12" fmla="*/ 0 w 859847"/>
                <a:gd name="connsiteY12" fmla="*/ 1840075 h 2073049"/>
                <a:gd name="connsiteX0" fmla="*/ 0 w 859847"/>
                <a:gd name="connsiteY0" fmla="*/ 1840075 h 2071856"/>
                <a:gd name="connsiteX1" fmla="*/ 285092 w 859847"/>
                <a:gd name="connsiteY1" fmla="*/ 1438028 h 2071856"/>
                <a:gd name="connsiteX2" fmla="*/ 507256 w 859847"/>
                <a:gd name="connsiteY2" fmla="*/ 1126100 h 2071856"/>
                <a:gd name="connsiteX3" fmla="*/ 670913 w 859847"/>
                <a:gd name="connsiteY3" fmla="*/ 505958 h 2071856"/>
                <a:gd name="connsiteX4" fmla="*/ 671910 w 859847"/>
                <a:gd name="connsiteY4" fmla="*/ 2093 h 2071856"/>
                <a:gd name="connsiteX5" fmla="*/ 853569 w 859847"/>
                <a:gd name="connsiteY5" fmla="*/ 698339 h 2071856"/>
                <a:gd name="connsiteX6" fmla="*/ 824807 w 859847"/>
                <a:gd name="connsiteY6" fmla="*/ 1202929 h 2071856"/>
                <a:gd name="connsiteX7" fmla="*/ 679646 w 859847"/>
                <a:gd name="connsiteY7" fmla="*/ 1569073 h 2071856"/>
                <a:gd name="connsiteX8" fmla="*/ 528380 w 859847"/>
                <a:gd name="connsiteY8" fmla="*/ 1783027 h 2071856"/>
                <a:gd name="connsiteX9" fmla="*/ 389516 w 859847"/>
                <a:gd name="connsiteY9" fmla="*/ 1977184 h 2071856"/>
                <a:gd name="connsiteX10" fmla="*/ 149264 w 859847"/>
                <a:gd name="connsiteY10" fmla="*/ 2065139 h 2071856"/>
                <a:gd name="connsiteX11" fmla="*/ 37107 w 859847"/>
                <a:gd name="connsiteY11" fmla="*/ 1973507 h 2071856"/>
                <a:gd name="connsiteX12" fmla="*/ 0 w 859847"/>
                <a:gd name="connsiteY12" fmla="*/ 1840075 h 2071856"/>
                <a:gd name="connsiteX0" fmla="*/ 0 w 859847"/>
                <a:gd name="connsiteY0" fmla="*/ 1840075 h 2071856"/>
                <a:gd name="connsiteX1" fmla="*/ 285092 w 859847"/>
                <a:gd name="connsiteY1" fmla="*/ 1438028 h 2071856"/>
                <a:gd name="connsiteX2" fmla="*/ 507256 w 859847"/>
                <a:gd name="connsiteY2" fmla="*/ 1126100 h 2071856"/>
                <a:gd name="connsiteX3" fmla="*/ 670913 w 859847"/>
                <a:gd name="connsiteY3" fmla="*/ 505958 h 2071856"/>
                <a:gd name="connsiteX4" fmla="*/ 671910 w 859847"/>
                <a:gd name="connsiteY4" fmla="*/ 2093 h 2071856"/>
                <a:gd name="connsiteX5" fmla="*/ 853569 w 859847"/>
                <a:gd name="connsiteY5" fmla="*/ 698339 h 2071856"/>
                <a:gd name="connsiteX6" fmla="*/ 824807 w 859847"/>
                <a:gd name="connsiteY6" fmla="*/ 1202929 h 2071856"/>
                <a:gd name="connsiteX7" fmla="*/ 679646 w 859847"/>
                <a:gd name="connsiteY7" fmla="*/ 1569073 h 2071856"/>
                <a:gd name="connsiteX8" fmla="*/ 528380 w 859847"/>
                <a:gd name="connsiteY8" fmla="*/ 1783027 h 2071856"/>
                <a:gd name="connsiteX9" fmla="*/ 389516 w 859847"/>
                <a:gd name="connsiteY9" fmla="*/ 1977184 h 2071856"/>
                <a:gd name="connsiteX10" fmla="*/ 149264 w 859847"/>
                <a:gd name="connsiteY10" fmla="*/ 2065139 h 2071856"/>
                <a:gd name="connsiteX11" fmla="*/ 37107 w 859847"/>
                <a:gd name="connsiteY11" fmla="*/ 1973507 h 2071856"/>
                <a:gd name="connsiteX12" fmla="*/ 0 w 859847"/>
                <a:gd name="connsiteY12" fmla="*/ 1840075 h 2071856"/>
                <a:gd name="connsiteX0" fmla="*/ 0 w 859847"/>
                <a:gd name="connsiteY0" fmla="*/ 1840075 h 2065214"/>
                <a:gd name="connsiteX1" fmla="*/ 285092 w 859847"/>
                <a:gd name="connsiteY1" fmla="*/ 1438028 h 2065214"/>
                <a:gd name="connsiteX2" fmla="*/ 507256 w 859847"/>
                <a:gd name="connsiteY2" fmla="*/ 1126100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37107 w 859847"/>
                <a:gd name="connsiteY11" fmla="*/ 1973507 h 2065214"/>
                <a:gd name="connsiteX12" fmla="*/ 0 w 859847"/>
                <a:gd name="connsiteY12" fmla="*/ 1840075 h 2065214"/>
                <a:gd name="connsiteX0" fmla="*/ 0 w 859847"/>
                <a:gd name="connsiteY0" fmla="*/ 1840075 h 2065214"/>
                <a:gd name="connsiteX1" fmla="*/ 285092 w 859847"/>
                <a:gd name="connsiteY1" fmla="*/ 1438028 h 2065214"/>
                <a:gd name="connsiteX2" fmla="*/ 507256 w 859847"/>
                <a:gd name="connsiteY2" fmla="*/ 1126100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37107 w 859847"/>
                <a:gd name="connsiteY11" fmla="*/ 1973507 h 2065214"/>
                <a:gd name="connsiteX12" fmla="*/ 0 w 859847"/>
                <a:gd name="connsiteY12" fmla="*/ 1840075 h 2065214"/>
                <a:gd name="connsiteX0" fmla="*/ 5685 w 865532"/>
                <a:gd name="connsiteY0" fmla="*/ 1840075 h 2065214"/>
                <a:gd name="connsiteX1" fmla="*/ 290777 w 865532"/>
                <a:gd name="connsiteY1" fmla="*/ 1438028 h 2065214"/>
                <a:gd name="connsiteX2" fmla="*/ 512941 w 865532"/>
                <a:gd name="connsiteY2" fmla="*/ 1126100 h 2065214"/>
                <a:gd name="connsiteX3" fmla="*/ 676598 w 865532"/>
                <a:gd name="connsiteY3" fmla="*/ 505958 h 2065214"/>
                <a:gd name="connsiteX4" fmla="*/ 677595 w 865532"/>
                <a:gd name="connsiteY4" fmla="*/ 2093 h 2065214"/>
                <a:gd name="connsiteX5" fmla="*/ 859254 w 865532"/>
                <a:gd name="connsiteY5" fmla="*/ 698339 h 2065214"/>
                <a:gd name="connsiteX6" fmla="*/ 830492 w 865532"/>
                <a:gd name="connsiteY6" fmla="*/ 1202929 h 2065214"/>
                <a:gd name="connsiteX7" fmla="*/ 685331 w 865532"/>
                <a:gd name="connsiteY7" fmla="*/ 1569073 h 2065214"/>
                <a:gd name="connsiteX8" fmla="*/ 534065 w 865532"/>
                <a:gd name="connsiteY8" fmla="*/ 1783027 h 2065214"/>
                <a:gd name="connsiteX9" fmla="*/ 395201 w 865532"/>
                <a:gd name="connsiteY9" fmla="*/ 1977184 h 2065214"/>
                <a:gd name="connsiteX10" fmla="*/ 154949 w 865532"/>
                <a:gd name="connsiteY10" fmla="*/ 2065139 h 2065214"/>
                <a:gd name="connsiteX11" fmla="*/ 29293 w 865532"/>
                <a:gd name="connsiteY11" fmla="*/ 1957218 h 2065214"/>
                <a:gd name="connsiteX12" fmla="*/ 5685 w 865532"/>
                <a:gd name="connsiteY12" fmla="*/ 1840075 h 2065214"/>
                <a:gd name="connsiteX0" fmla="*/ 0 w 859847"/>
                <a:gd name="connsiteY0" fmla="*/ 1840075 h 2065214"/>
                <a:gd name="connsiteX1" fmla="*/ 285092 w 859847"/>
                <a:gd name="connsiteY1" fmla="*/ 1438028 h 2065214"/>
                <a:gd name="connsiteX2" fmla="*/ 507256 w 859847"/>
                <a:gd name="connsiteY2" fmla="*/ 1126100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23608 w 859847"/>
                <a:gd name="connsiteY11" fmla="*/ 1957218 h 2065214"/>
                <a:gd name="connsiteX12" fmla="*/ 0 w 859847"/>
                <a:gd name="connsiteY12" fmla="*/ 1840075 h 2065214"/>
                <a:gd name="connsiteX0" fmla="*/ 0 w 859847"/>
                <a:gd name="connsiteY0" fmla="*/ 1840075 h 2065214"/>
                <a:gd name="connsiteX1" fmla="*/ 285092 w 859847"/>
                <a:gd name="connsiteY1" fmla="*/ 1438028 h 2065214"/>
                <a:gd name="connsiteX2" fmla="*/ 507256 w 859847"/>
                <a:gd name="connsiteY2" fmla="*/ 1126100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23608 w 859847"/>
                <a:gd name="connsiteY11" fmla="*/ 1957218 h 2065214"/>
                <a:gd name="connsiteX12" fmla="*/ 0 w 859847"/>
                <a:gd name="connsiteY12" fmla="*/ 1840075 h 2065214"/>
                <a:gd name="connsiteX0" fmla="*/ 0 w 859847"/>
                <a:gd name="connsiteY0" fmla="*/ 1840075 h 2065214"/>
                <a:gd name="connsiteX1" fmla="*/ 285092 w 859847"/>
                <a:gd name="connsiteY1" fmla="*/ 1438028 h 2065214"/>
                <a:gd name="connsiteX2" fmla="*/ 521314 w 859847"/>
                <a:gd name="connsiteY2" fmla="*/ 1054688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679646 w 859847"/>
                <a:gd name="connsiteY7" fmla="*/ 1569073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23608 w 859847"/>
                <a:gd name="connsiteY11" fmla="*/ 1957218 h 2065214"/>
                <a:gd name="connsiteX12" fmla="*/ 0 w 859847"/>
                <a:gd name="connsiteY12" fmla="*/ 1840075 h 2065214"/>
                <a:gd name="connsiteX0" fmla="*/ 0 w 859847"/>
                <a:gd name="connsiteY0" fmla="*/ 1840075 h 2065214"/>
                <a:gd name="connsiteX1" fmla="*/ 285092 w 859847"/>
                <a:gd name="connsiteY1" fmla="*/ 1438028 h 2065214"/>
                <a:gd name="connsiteX2" fmla="*/ 521314 w 859847"/>
                <a:gd name="connsiteY2" fmla="*/ 1054688 h 2065214"/>
                <a:gd name="connsiteX3" fmla="*/ 670913 w 859847"/>
                <a:gd name="connsiteY3" fmla="*/ 505958 h 2065214"/>
                <a:gd name="connsiteX4" fmla="*/ 671910 w 859847"/>
                <a:gd name="connsiteY4" fmla="*/ 2093 h 2065214"/>
                <a:gd name="connsiteX5" fmla="*/ 853569 w 859847"/>
                <a:gd name="connsiteY5" fmla="*/ 698339 h 2065214"/>
                <a:gd name="connsiteX6" fmla="*/ 824807 w 859847"/>
                <a:gd name="connsiteY6" fmla="*/ 1202929 h 2065214"/>
                <a:gd name="connsiteX7" fmla="*/ 712516 w 859847"/>
                <a:gd name="connsiteY7" fmla="*/ 1489884 h 2065214"/>
                <a:gd name="connsiteX8" fmla="*/ 528380 w 859847"/>
                <a:gd name="connsiteY8" fmla="*/ 1783027 h 2065214"/>
                <a:gd name="connsiteX9" fmla="*/ 389516 w 859847"/>
                <a:gd name="connsiteY9" fmla="*/ 1977184 h 2065214"/>
                <a:gd name="connsiteX10" fmla="*/ 149264 w 859847"/>
                <a:gd name="connsiteY10" fmla="*/ 2065139 h 2065214"/>
                <a:gd name="connsiteX11" fmla="*/ 23608 w 859847"/>
                <a:gd name="connsiteY11" fmla="*/ 1957218 h 2065214"/>
                <a:gd name="connsiteX12" fmla="*/ 0 w 859847"/>
                <a:gd name="connsiteY12" fmla="*/ 1840075 h 2065214"/>
                <a:gd name="connsiteX0" fmla="*/ 0 w 862320"/>
                <a:gd name="connsiteY0" fmla="*/ 1840075 h 2065214"/>
                <a:gd name="connsiteX1" fmla="*/ 285092 w 862320"/>
                <a:gd name="connsiteY1" fmla="*/ 1438028 h 2065214"/>
                <a:gd name="connsiteX2" fmla="*/ 521314 w 862320"/>
                <a:gd name="connsiteY2" fmla="*/ 1054688 h 2065214"/>
                <a:gd name="connsiteX3" fmla="*/ 670913 w 862320"/>
                <a:gd name="connsiteY3" fmla="*/ 505958 h 2065214"/>
                <a:gd name="connsiteX4" fmla="*/ 671910 w 862320"/>
                <a:gd name="connsiteY4" fmla="*/ 2093 h 2065214"/>
                <a:gd name="connsiteX5" fmla="*/ 853569 w 862320"/>
                <a:gd name="connsiteY5" fmla="*/ 698339 h 2065214"/>
                <a:gd name="connsiteX6" fmla="*/ 833387 w 862320"/>
                <a:gd name="connsiteY6" fmla="*/ 1144713 h 2065214"/>
                <a:gd name="connsiteX7" fmla="*/ 712516 w 862320"/>
                <a:gd name="connsiteY7" fmla="*/ 1489884 h 2065214"/>
                <a:gd name="connsiteX8" fmla="*/ 528380 w 862320"/>
                <a:gd name="connsiteY8" fmla="*/ 1783027 h 2065214"/>
                <a:gd name="connsiteX9" fmla="*/ 389516 w 862320"/>
                <a:gd name="connsiteY9" fmla="*/ 1977184 h 2065214"/>
                <a:gd name="connsiteX10" fmla="*/ 149264 w 862320"/>
                <a:gd name="connsiteY10" fmla="*/ 2065139 h 2065214"/>
                <a:gd name="connsiteX11" fmla="*/ 23608 w 862320"/>
                <a:gd name="connsiteY11" fmla="*/ 1957218 h 2065214"/>
                <a:gd name="connsiteX12" fmla="*/ 0 w 862320"/>
                <a:gd name="connsiteY12" fmla="*/ 1840075 h 2065214"/>
                <a:gd name="connsiteX0" fmla="*/ 0 w 862320"/>
                <a:gd name="connsiteY0" fmla="*/ 1865516 h 2090655"/>
                <a:gd name="connsiteX1" fmla="*/ 285092 w 862320"/>
                <a:gd name="connsiteY1" fmla="*/ 1463469 h 2090655"/>
                <a:gd name="connsiteX2" fmla="*/ 521314 w 862320"/>
                <a:gd name="connsiteY2" fmla="*/ 1080129 h 2090655"/>
                <a:gd name="connsiteX3" fmla="*/ 670913 w 862320"/>
                <a:gd name="connsiteY3" fmla="*/ 531399 h 2090655"/>
                <a:gd name="connsiteX4" fmla="*/ 627979 w 862320"/>
                <a:gd name="connsiteY4" fmla="*/ 1957 h 2090655"/>
                <a:gd name="connsiteX5" fmla="*/ 853569 w 862320"/>
                <a:gd name="connsiteY5" fmla="*/ 723780 h 2090655"/>
                <a:gd name="connsiteX6" fmla="*/ 833387 w 862320"/>
                <a:gd name="connsiteY6" fmla="*/ 1170154 h 2090655"/>
                <a:gd name="connsiteX7" fmla="*/ 712516 w 862320"/>
                <a:gd name="connsiteY7" fmla="*/ 1515325 h 2090655"/>
                <a:gd name="connsiteX8" fmla="*/ 528380 w 862320"/>
                <a:gd name="connsiteY8" fmla="*/ 1808468 h 2090655"/>
                <a:gd name="connsiteX9" fmla="*/ 389516 w 862320"/>
                <a:gd name="connsiteY9" fmla="*/ 2002625 h 2090655"/>
                <a:gd name="connsiteX10" fmla="*/ 149264 w 862320"/>
                <a:gd name="connsiteY10" fmla="*/ 2090580 h 2090655"/>
                <a:gd name="connsiteX11" fmla="*/ 23608 w 862320"/>
                <a:gd name="connsiteY11" fmla="*/ 1982659 h 2090655"/>
                <a:gd name="connsiteX12" fmla="*/ 0 w 862320"/>
                <a:gd name="connsiteY12" fmla="*/ 1865516 h 209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320" h="2090655">
                  <a:moveTo>
                    <a:pt x="0" y="1865516"/>
                  </a:moveTo>
                  <a:cubicBezTo>
                    <a:pt x="4989" y="1703088"/>
                    <a:pt x="198206" y="1594367"/>
                    <a:pt x="285092" y="1463469"/>
                  </a:cubicBezTo>
                  <a:cubicBezTo>
                    <a:pt x="371978" y="1332571"/>
                    <a:pt x="457297" y="1236153"/>
                    <a:pt x="521314" y="1080129"/>
                  </a:cubicBezTo>
                  <a:cubicBezTo>
                    <a:pt x="585331" y="924105"/>
                    <a:pt x="636499" y="723210"/>
                    <a:pt x="670913" y="531399"/>
                  </a:cubicBezTo>
                  <a:cubicBezTo>
                    <a:pt x="705327" y="339588"/>
                    <a:pt x="597536" y="-30106"/>
                    <a:pt x="627979" y="1957"/>
                  </a:cubicBezTo>
                  <a:cubicBezTo>
                    <a:pt x="658422" y="34020"/>
                    <a:pt x="840372" y="514577"/>
                    <a:pt x="853569" y="723780"/>
                  </a:cubicBezTo>
                  <a:cubicBezTo>
                    <a:pt x="866766" y="932983"/>
                    <a:pt x="868645" y="1001711"/>
                    <a:pt x="833387" y="1170154"/>
                  </a:cubicBezTo>
                  <a:cubicBezTo>
                    <a:pt x="798129" y="1338597"/>
                    <a:pt x="752145" y="1420291"/>
                    <a:pt x="712516" y="1515325"/>
                  </a:cubicBezTo>
                  <a:cubicBezTo>
                    <a:pt x="672887" y="1610359"/>
                    <a:pt x="582213" y="1727251"/>
                    <a:pt x="528380" y="1808468"/>
                  </a:cubicBezTo>
                  <a:cubicBezTo>
                    <a:pt x="474547" y="1889685"/>
                    <a:pt x="545346" y="1785982"/>
                    <a:pt x="389516" y="2002625"/>
                  </a:cubicBezTo>
                  <a:cubicBezTo>
                    <a:pt x="269486" y="2086986"/>
                    <a:pt x="217937" y="2091402"/>
                    <a:pt x="149264" y="2090580"/>
                  </a:cubicBezTo>
                  <a:cubicBezTo>
                    <a:pt x="42266" y="2042639"/>
                    <a:pt x="58167" y="2043538"/>
                    <a:pt x="23608" y="1982659"/>
                  </a:cubicBezTo>
                  <a:cubicBezTo>
                    <a:pt x="-1497" y="1932365"/>
                    <a:pt x="11969" y="1974168"/>
                    <a:pt x="0" y="1865516"/>
                  </a:cubicBezTo>
                  <a:close/>
                </a:path>
              </a:pathLst>
            </a:custGeom>
            <a:gradFill flip="none" rotWithShape="1">
              <a:gsLst>
                <a:gs pos="12000">
                  <a:srgbClr val="5E9EFF"/>
                </a:gs>
                <a:gs pos="82000">
                  <a:srgbClr val="C4D6EB">
                    <a:alpha val="5000"/>
                  </a:srgbClr>
                </a:gs>
                <a:gs pos="20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dirty="0">
                <a:solidFill>
                  <a:srgbClr val="FF0066"/>
                </a:solidFill>
              </a:endParaRPr>
            </a:p>
          </p:txBody>
        </p:sp>
        <p:grpSp>
          <p:nvGrpSpPr>
            <p:cNvPr id="37" name="Grupo 10"/>
            <p:cNvGrpSpPr>
              <a:grpSpLocks noChangeAspect="1"/>
            </p:cNvGrpSpPr>
            <p:nvPr/>
          </p:nvGrpSpPr>
          <p:grpSpPr>
            <a:xfrm>
              <a:off x="3563888" y="2996951"/>
              <a:ext cx="998935" cy="988965"/>
              <a:chOff x="4230514" y="2138607"/>
              <a:chExt cx="4721895" cy="4674769"/>
            </a:xfrm>
          </p:grpSpPr>
          <p:sp>
            <p:nvSpPr>
              <p:cNvPr id="45" name="Elipse 44"/>
              <p:cNvSpPr/>
              <p:nvPr/>
            </p:nvSpPr>
            <p:spPr bwMode="auto">
              <a:xfrm>
                <a:off x="4230514" y="2138607"/>
                <a:ext cx="4721895" cy="4674769"/>
              </a:xfrm>
              <a:prstGeom prst="ellipse">
                <a:avLst/>
              </a:prstGeom>
              <a:gradFill>
                <a:gsLst>
                  <a:gs pos="62000">
                    <a:srgbClr val="FFFFCC">
                      <a:alpha val="0"/>
                    </a:srgbClr>
                  </a:gs>
                  <a:gs pos="4000">
                    <a:srgbClr val="FFC000"/>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46" name="Oval 3"/>
              <p:cNvSpPr>
                <a:spLocks noChangeArrowheads="1"/>
              </p:cNvSpPr>
              <p:nvPr/>
            </p:nvSpPr>
            <p:spPr bwMode="auto">
              <a:xfrm>
                <a:off x="5279230" y="3226845"/>
                <a:ext cx="2677146" cy="2650427"/>
              </a:xfrm>
              <a:prstGeom prst="ellipse">
                <a:avLst/>
              </a:prstGeom>
              <a:gradFill flip="none" rotWithShape="1">
                <a:gsLst>
                  <a:gs pos="48000">
                    <a:srgbClr val="FFFFCC"/>
                  </a:gs>
                  <a:gs pos="12000">
                    <a:schemeClr val="bg1"/>
                  </a:gs>
                  <a:gs pos="82000">
                    <a:srgbClr val="4D0808">
                      <a:alpha val="4000"/>
                    </a:srgbClr>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
          <p:nvSpPr>
            <p:cNvPr id="51" name="Oval 3"/>
            <p:cNvSpPr>
              <a:spLocks noChangeArrowheads="1"/>
            </p:cNvSpPr>
            <p:nvPr/>
          </p:nvSpPr>
          <p:spPr bwMode="auto">
            <a:xfrm>
              <a:off x="3414140" y="2832930"/>
              <a:ext cx="1296144" cy="1349192"/>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52" name="Oval 3"/>
            <p:cNvSpPr>
              <a:spLocks noChangeArrowheads="1"/>
            </p:cNvSpPr>
            <p:nvPr/>
          </p:nvSpPr>
          <p:spPr bwMode="auto">
            <a:xfrm>
              <a:off x="3419872" y="2780928"/>
              <a:ext cx="1296144" cy="1349192"/>
            </a:xfrm>
            <a:prstGeom prst="ellipse">
              <a:avLst/>
            </a:prstGeom>
            <a:gradFill flip="none" rotWithShape="1">
              <a:gsLst>
                <a:gs pos="74000">
                  <a:schemeClr val="accent6">
                    <a:lumMod val="40000"/>
                    <a:lumOff val="60000"/>
                    <a:alpha val="13000"/>
                  </a:schemeClr>
                </a:gs>
                <a:gs pos="8000">
                  <a:schemeClr val="bg1"/>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sp>
          <p:nvSpPr>
            <p:cNvPr id="55" name="Oval 3"/>
            <p:cNvSpPr>
              <a:spLocks noChangeArrowheads="1"/>
            </p:cNvSpPr>
            <p:nvPr/>
          </p:nvSpPr>
          <p:spPr bwMode="auto">
            <a:xfrm>
              <a:off x="3419872" y="2922542"/>
              <a:ext cx="1296144" cy="1226538"/>
            </a:xfrm>
            <a:prstGeom prst="ellipse">
              <a:avLst/>
            </a:prstGeom>
            <a:gradFill flip="none" rotWithShape="1">
              <a:gsLst>
                <a:gs pos="76000">
                  <a:schemeClr val="accent6">
                    <a:lumMod val="20000"/>
                    <a:lumOff val="80000"/>
                    <a:alpha val="3000"/>
                  </a:schemeClr>
                </a:gs>
                <a:gs pos="10000">
                  <a:schemeClr val="bg1"/>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
        <p:nvSpPr>
          <p:cNvPr id="57" name="Retângulo 8"/>
          <p:cNvSpPr>
            <a:spLocks noChangeArrowheads="1"/>
          </p:cNvSpPr>
          <p:nvPr/>
        </p:nvSpPr>
        <p:spPr bwMode="auto">
          <a:xfrm>
            <a:off x="5364088" y="3645024"/>
            <a:ext cx="3420549"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CC"/>
                </a:solidFill>
                <a:latin typeface="Century Gothic" pitchFamily="34" charset="0"/>
              </a:rPr>
              <a:t>Cauda de poeira</a:t>
            </a:r>
          </a:p>
        </p:txBody>
      </p:sp>
      <p:sp>
        <p:nvSpPr>
          <p:cNvPr id="58" name="Retângulo 8"/>
          <p:cNvSpPr>
            <a:spLocks noChangeArrowheads="1"/>
          </p:cNvSpPr>
          <p:nvPr/>
        </p:nvSpPr>
        <p:spPr bwMode="auto">
          <a:xfrm>
            <a:off x="3527715" y="1969676"/>
            <a:ext cx="3420549"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53D2FF"/>
                </a:solidFill>
                <a:latin typeface="Century Gothic" pitchFamily="34" charset="0"/>
              </a:rPr>
              <a:t>Cauda de íons</a:t>
            </a:r>
          </a:p>
        </p:txBody>
      </p:sp>
      <p:sp>
        <p:nvSpPr>
          <p:cNvPr id="59" name="Retângulo 8"/>
          <p:cNvSpPr>
            <a:spLocks noChangeArrowheads="1"/>
          </p:cNvSpPr>
          <p:nvPr/>
        </p:nvSpPr>
        <p:spPr bwMode="auto">
          <a:xfrm>
            <a:off x="3743739" y="5642084"/>
            <a:ext cx="3420549"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pt-BR" sz="2800" b="1" dirty="0">
                <a:solidFill>
                  <a:srgbClr val="FFFFFF"/>
                </a:solidFill>
                <a:latin typeface="Century Gothic" pitchFamily="34" charset="0"/>
              </a:rPr>
              <a:t>Órbita do cometa</a:t>
            </a:r>
          </a:p>
        </p:txBody>
      </p:sp>
      <p:sp>
        <p:nvSpPr>
          <p:cNvPr id="23" name="Triângulo isósceles 22"/>
          <p:cNvSpPr/>
          <p:nvPr/>
        </p:nvSpPr>
        <p:spPr bwMode="auto">
          <a:xfrm rot="18990303">
            <a:off x="6360426" y="4803726"/>
            <a:ext cx="216024" cy="648072"/>
          </a:xfrm>
          <a:prstGeom prst="triangl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grpSp>
        <p:nvGrpSpPr>
          <p:cNvPr id="27" name="Grupo 10"/>
          <p:cNvGrpSpPr>
            <a:grpSpLocks noChangeAspect="1"/>
          </p:cNvGrpSpPr>
          <p:nvPr/>
        </p:nvGrpSpPr>
        <p:grpSpPr>
          <a:xfrm>
            <a:off x="1746119" y="3787419"/>
            <a:ext cx="927932" cy="918670"/>
            <a:chOff x="4230514" y="2138607"/>
            <a:chExt cx="4721895" cy="4674769"/>
          </a:xfrm>
        </p:grpSpPr>
        <p:sp>
          <p:nvSpPr>
            <p:cNvPr id="28" name="Elipse 27"/>
            <p:cNvSpPr/>
            <p:nvPr/>
          </p:nvSpPr>
          <p:spPr bwMode="auto">
            <a:xfrm>
              <a:off x="4230514" y="2138607"/>
              <a:ext cx="4721895" cy="4674769"/>
            </a:xfrm>
            <a:prstGeom prst="ellipse">
              <a:avLst/>
            </a:prstGeom>
            <a:gradFill>
              <a:gsLst>
                <a:gs pos="43000">
                  <a:schemeClr val="bg1"/>
                </a:gs>
                <a:gs pos="47000">
                  <a:srgbClr val="FFC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29" name="Oval 3"/>
            <p:cNvSpPr>
              <a:spLocks noChangeArrowheads="1"/>
            </p:cNvSpPr>
            <p:nvPr/>
          </p:nvSpPr>
          <p:spPr bwMode="auto">
            <a:xfrm>
              <a:off x="5279229" y="3160568"/>
              <a:ext cx="2677146" cy="2650426"/>
            </a:xfrm>
            <a:prstGeom prst="ellipse">
              <a:avLst/>
            </a:prstGeom>
            <a:gradFill flip="none" rotWithShape="1">
              <a:gsLst>
                <a:gs pos="76000">
                  <a:srgbClr val="FFCC00"/>
                </a:gs>
                <a:gs pos="12000">
                  <a:schemeClr val="bg1"/>
                </a:gs>
                <a:gs pos="100000">
                  <a:srgbClr val="FFC000"/>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Tree>
    <p:extLst>
      <p:ext uri="{BB962C8B-B14F-4D97-AF65-F5344CB8AC3E}">
        <p14:creationId xmlns:p14="http://schemas.microsoft.com/office/powerpoint/2010/main" val="401675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7" grpId="0"/>
      <p:bldP spid="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059832" y="1340768"/>
            <a:ext cx="2483372" cy="769441"/>
          </a:xfrm>
          <a:prstGeom prst="rect">
            <a:avLst/>
          </a:prstGeom>
        </p:spPr>
        <p:txBody>
          <a:bodyPr wrap="none">
            <a:spAutoFit/>
          </a:bodyPr>
          <a:lstStyle/>
          <a:p>
            <a:r>
              <a:rPr lang="pt-BR" sz="4400" dirty="0" smtClean="0">
                <a:solidFill>
                  <a:schemeClr val="bg1"/>
                </a:solidFill>
                <a:latin typeface="Century Gothic" pitchFamily="34" charset="0"/>
              </a:rPr>
              <a:t>Cometa</a:t>
            </a:r>
          </a:p>
        </p:txBody>
      </p:sp>
      <p:sp>
        <p:nvSpPr>
          <p:cNvPr id="6" name="Text Box 141"/>
          <p:cNvSpPr txBox="1">
            <a:spLocks noChangeArrowheads="1"/>
          </p:cNvSpPr>
          <p:nvPr/>
        </p:nvSpPr>
        <p:spPr bwMode="auto">
          <a:xfrm>
            <a:off x="35496" y="6536377"/>
            <a:ext cx="9057242"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Crédito: </a:t>
            </a:r>
            <a:r>
              <a:rPr lang="pt-BR" sz="1200" dirty="0" err="1" smtClean="0">
                <a:solidFill>
                  <a:srgbClr val="FFC000"/>
                </a:solidFill>
                <a:latin typeface="Century Gothic" pitchFamily="34" charset="0"/>
              </a:rPr>
              <a:t>National</a:t>
            </a:r>
            <a:r>
              <a:rPr lang="pt-BR" sz="1200" dirty="0" smtClean="0">
                <a:solidFill>
                  <a:srgbClr val="FFC000"/>
                </a:solidFill>
                <a:latin typeface="Century Gothic" pitchFamily="34" charset="0"/>
              </a:rPr>
              <a:t> </a:t>
            </a:r>
            <a:r>
              <a:rPr lang="pt-BR" sz="1200" dirty="0" err="1" smtClean="0">
                <a:solidFill>
                  <a:srgbClr val="FFC000"/>
                </a:solidFill>
                <a:latin typeface="Century Gothic" pitchFamily="34" charset="0"/>
              </a:rPr>
              <a:t>Geographic</a:t>
            </a:r>
            <a:endParaRPr lang="pt-BR" sz="1200" dirty="0">
              <a:solidFill>
                <a:srgbClr val="FFC000"/>
              </a:solidFill>
              <a:latin typeface="Century Gothic" pitchFamily="34" charset="0"/>
            </a:endParaRPr>
          </a:p>
        </p:txBody>
      </p:sp>
      <p:pic>
        <p:nvPicPr>
          <p:cNvPr id="8194"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2636912"/>
            <a:ext cx="2658795" cy="2520000"/>
          </a:xfrm>
          <a:prstGeom prst="rect">
            <a:avLst/>
          </a:prstGeom>
          <a:noFill/>
          <a:ln w="25400">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3305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714375" y="3000375"/>
            <a:ext cx="7772400" cy="1143000"/>
          </a:xfrm>
        </p:spPr>
        <p:txBody>
          <a:bodyPr/>
          <a:lstStyle/>
          <a:p>
            <a:pPr algn="ctr">
              <a:lnSpc>
                <a:spcPct val="150000"/>
              </a:lnSpc>
            </a:pPr>
            <a:r>
              <a:rPr lang="pt-BR" sz="4400" b="1" dirty="0" smtClean="0">
                <a:solidFill>
                  <a:srgbClr val="FFC000"/>
                </a:solidFill>
                <a:latin typeface="Century Gothic" pitchFamily="34" charset="0"/>
              </a:rPr>
              <a:t>Centauros</a:t>
            </a:r>
            <a:br>
              <a:rPr lang="pt-BR" sz="4400" b="1" dirty="0" smtClean="0">
                <a:solidFill>
                  <a:srgbClr val="FFC000"/>
                </a:solidFill>
                <a:latin typeface="Century Gothic" pitchFamily="34" charset="0"/>
              </a:rPr>
            </a:br>
            <a:endParaRPr lang="pt-BR" sz="4400" b="1" dirty="0" smtClean="0">
              <a:solidFill>
                <a:srgbClr val="FFC000"/>
              </a:solidFill>
              <a:latin typeface="Century Gothic" pitchFamily="34" charset="0"/>
            </a:endParaRPr>
          </a:p>
        </p:txBody>
      </p:sp>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Tree>
    <p:extLst>
      <p:ext uri="{BB962C8B-B14F-4D97-AF65-F5344CB8AC3E}">
        <p14:creationId xmlns:p14="http://schemas.microsoft.com/office/powerpoint/2010/main" val="3272453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OWISE Eyes the Enigmatic Centaurs"/>
          <p:cNvPicPr>
            <a:picLocks noChangeAspect="1" noChangeArrowheads="1"/>
          </p:cNvPicPr>
          <p:nvPr/>
        </p:nvPicPr>
        <p:blipFill>
          <a:blip r:embed="rId3" cstate="print"/>
          <a:srcRect l="7087" r="10630"/>
          <a:stretch>
            <a:fillRect/>
          </a:stretch>
        </p:blipFill>
        <p:spPr bwMode="auto">
          <a:xfrm>
            <a:off x="23531" y="404664"/>
            <a:ext cx="9059846" cy="6021288"/>
          </a:xfrm>
          <a:prstGeom prst="rect">
            <a:avLst/>
          </a:prstGeom>
          <a:noFill/>
        </p:spPr>
      </p:pic>
      <p:sp>
        <p:nvSpPr>
          <p:cNvPr id="4" name="Rectangle 3"/>
          <p:cNvSpPr>
            <a:spLocks noChangeArrowheads="1"/>
          </p:cNvSpPr>
          <p:nvPr/>
        </p:nvSpPr>
        <p:spPr bwMode="auto">
          <a:xfrm>
            <a:off x="0" y="6464369"/>
            <a:ext cx="3158237" cy="276999"/>
          </a:xfrm>
          <a:prstGeom prst="rect">
            <a:avLst/>
          </a:prstGeom>
          <a:noFill/>
          <a:ln w="9525">
            <a:noFill/>
            <a:miter lim="800000"/>
            <a:headEnd/>
            <a:tailEnd/>
          </a:ln>
        </p:spPr>
        <p:txBody>
          <a:bodyPr wrap="none">
            <a:spAutoFit/>
          </a:bodyPr>
          <a:lstStyle/>
          <a:p>
            <a:pPr algn="l" eaLnBrk="1" hangingPunct="1"/>
            <a:r>
              <a:rPr lang="pt-BR" sz="1200" dirty="0">
                <a:solidFill>
                  <a:srgbClr val="FFC000"/>
                </a:solidFill>
                <a:latin typeface="Century Gothic" pitchFamily="34" charset="0"/>
              </a:rPr>
              <a:t>Crédito </a:t>
            </a:r>
            <a:r>
              <a:rPr lang="pt-BR" sz="1200" dirty="0" smtClean="0">
                <a:solidFill>
                  <a:srgbClr val="FFC000"/>
                </a:solidFill>
                <a:latin typeface="Century Gothic" pitchFamily="34" charset="0"/>
              </a:rPr>
              <a:t>da imagem:  NASA/</a:t>
            </a:r>
            <a:r>
              <a:rPr lang="pt-BR" sz="1200" dirty="0" err="1" smtClean="0">
                <a:solidFill>
                  <a:srgbClr val="FFC000"/>
                </a:solidFill>
                <a:latin typeface="Century Gothic" pitchFamily="34" charset="0"/>
              </a:rPr>
              <a:t>JPL-Caltech</a:t>
            </a:r>
            <a:endParaRPr lang="pt-BR" sz="1200" dirty="0">
              <a:solidFill>
                <a:srgbClr val="FFC000"/>
              </a:solidFill>
              <a:latin typeface="Century Gothic" pitchFamily="34" charset="0"/>
            </a:endParaRPr>
          </a:p>
        </p:txBody>
      </p:sp>
    </p:spTree>
    <p:extLst>
      <p:ext uri="{BB962C8B-B14F-4D97-AF65-F5344CB8AC3E}">
        <p14:creationId xmlns:p14="http://schemas.microsoft.com/office/powerpoint/2010/main" val="90195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hariklo with rings eso1410b.jpg"/>
          <p:cNvPicPr>
            <a:picLocks noChangeAspect="1" noChangeArrowheads="1"/>
          </p:cNvPicPr>
          <p:nvPr/>
        </p:nvPicPr>
        <p:blipFill>
          <a:blip r:embed="rId3" cstate="print">
            <a:lum bright="22000" contrast="49000"/>
          </a:blip>
          <a:srcRect l="17953" r="13228"/>
          <a:stretch>
            <a:fillRect/>
          </a:stretch>
        </p:blipFill>
        <p:spPr bwMode="auto">
          <a:xfrm>
            <a:off x="1907704" y="1819356"/>
            <a:ext cx="5184576" cy="4922012"/>
          </a:xfrm>
          <a:prstGeom prst="rect">
            <a:avLst/>
          </a:prstGeom>
          <a:noFill/>
          <a:ln>
            <a:noFill/>
          </a:ln>
        </p:spPr>
      </p:pic>
      <p:sp>
        <p:nvSpPr>
          <p:cNvPr id="36868" name="Rectangle 3"/>
          <p:cNvSpPr>
            <a:spLocks noChangeArrowheads="1"/>
          </p:cNvSpPr>
          <p:nvPr/>
        </p:nvSpPr>
        <p:spPr bwMode="auto">
          <a:xfrm>
            <a:off x="0" y="6464369"/>
            <a:ext cx="2068195" cy="276999"/>
          </a:xfrm>
          <a:prstGeom prst="rect">
            <a:avLst/>
          </a:prstGeom>
          <a:noFill/>
          <a:ln w="9525">
            <a:noFill/>
            <a:miter lim="800000"/>
            <a:headEnd/>
            <a:tailEnd/>
          </a:ln>
        </p:spPr>
        <p:txBody>
          <a:bodyPr wrap="none">
            <a:spAutoFit/>
          </a:bodyPr>
          <a:lstStyle/>
          <a:p>
            <a:pPr algn="l" eaLnBrk="1" hangingPunct="1"/>
            <a:r>
              <a:rPr lang="pt-BR" sz="1200" dirty="0">
                <a:solidFill>
                  <a:srgbClr val="FFC000"/>
                </a:solidFill>
                <a:latin typeface="Century Gothic" pitchFamily="34" charset="0"/>
              </a:rPr>
              <a:t>Crédito </a:t>
            </a:r>
            <a:r>
              <a:rPr lang="pt-BR" sz="1200" dirty="0" smtClean="0">
                <a:solidFill>
                  <a:srgbClr val="FFC000"/>
                </a:solidFill>
                <a:latin typeface="Century Gothic" pitchFamily="34" charset="0"/>
              </a:rPr>
              <a:t>da imagem:  ESO</a:t>
            </a:r>
            <a:endParaRPr lang="pt-BR" sz="1200" dirty="0">
              <a:solidFill>
                <a:srgbClr val="FFC000"/>
              </a:solidFill>
              <a:latin typeface="Century Gothic" pitchFamily="34" charset="0"/>
            </a:endParaRPr>
          </a:p>
        </p:txBody>
      </p:sp>
      <p:sp>
        <p:nvSpPr>
          <p:cNvPr id="7" name="Subtítulo 2"/>
          <p:cNvSpPr txBox="1">
            <a:spLocks/>
          </p:cNvSpPr>
          <p:nvPr/>
        </p:nvSpPr>
        <p:spPr>
          <a:xfrm>
            <a:off x="179512" y="476672"/>
            <a:ext cx="8424936" cy="864096"/>
          </a:xfrm>
          <a:prstGeom prst="rect">
            <a:avLst/>
          </a:prstGeom>
        </p:spPr>
        <p:txBody>
          <a:bodyPr>
            <a:normAutofit/>
          </a:bodyPr>
          <a:lstStyle/>
          <a:p>
            <a:pPr marL="342900" lvl="0" indent="-342900" algn="ctr">
              <a:spcBef>
                <a:spcPct val="20000"/>
              </a:spcBef>
              <a:buClr>
                <a:srgbClr val="FFC000"/>
              </a:buClr>
              <a:defRPr/>
            </a:pPr>
            <a:r>
              <a:rPr lang="pt-BR" sz="4400" b="1" noProof="0" dirty="0" smtClean="0">
                <a:solidFill>
                  <a:schemeClr val="bg1"/>
                </a:solidFill>
                <a:latin typeface="Century Gothic" pitchFamily="34" charset="0"/>
                <a:cs typeface="Arial" pitchFamily="34" charset="0"/>
              </a:rPr>
              <a:t>10199 </a:t>
            </a:r>
            <a:r>
              <a:rPr lang="pt-BR" sz="4400" b="1" noProof="0" dirty="0" err="1" smtClean="0">
                <a:solidFill>
                  <a:schemeClr val="bg1"/>
                </a:solidFill>
                <a:latin typeface="Century Gothic" pitchFamily="34" charset="0"/>
                <a:cs typeface="Arial" pitchFamily="34" charset="0"/>
              </a:rPr>
              <a:t>Chariklo</a:t>
            </a:r>
            <a:endParaRPr lang="pt-BR" sz="4400" b="1" noProof="0" dirty="0" smtClean="0">
              <a:solidFill>
                <a:schemeClr val="bg1"/>
              </a:solidFill>
              <a:latin typeface="Century Gothic" pitchFamily="34" charset="0"/>
              <a:cs typeface="Arial" pitchFamily="34" charset="0"/>
            </a:endParaRPr>
          </a:p>
          <a:p>
            <a:pPr marL="342900" lvl="0" indent="-342900" algn="just">
              <a:spcBef>
                <a:spcPct val="20000"/>
              </a:spcBef>
              <a:buClr>
                <a:srgbClr val="FFC000"/>
              </a:buClr>
              <a:defRPr/>
            </a:pPr>
            <a:endParaRPr lang="pt-BR" sz="2800" b="0" noProof="0" dirty="0" smtClean="0">
              <a:solidFill>
                <a:srgbClr val="FFC000"/>
              </a:solidFill>
              <a:latin typeface="Century Gothic" pitchFamily="34" charset="0"/>
              <a:cs typeface="Arial" pitchFamily="34" charset="0"/>
            </a:endParaRPr>
          </a:p>
        </p:txBody>
      </p:sp>
      <p:sp>
        <p:nvSpPr>
          <p:cNvPr id="5" name="CustomShape 1"/>
          <p:cNvSpPr/>
          <p:nvPr/>
        </p:nvSpPr>
        <p:spPr>
          <a:xfrm>
            <a:off x="251520" y="1268760"/>
            <a:ext cx="4320480"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250 km</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Maior centauro</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2 anéis (Oiapoque e Chuí)</a:t>
            </a:r>
          </a:p>
          <a:p>
            <a:pPr marL="216000" indent="-216000" algn="just">
              <a:lnSpc>
                <a:spcPct val="100000"/>
              </a:lnSpc>
              <a:buClr>
                <a:srgbClr val="FFC000"/>
              </a:buClr>
              <a:buFont typeface="Arial" pitchFamily="34" charset="0"/>
              <a:buChar char="•"/>
            </a:pPr>
            <a:endParaRPr lang="pt-BR" sz="2400" b="0" strike="noStrike"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334192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685800" y="2780928"/>
            <a:ext cx="7772400" cy="1143000"/>
          </a:xfrm>
        </p:spPr>
        <p:txBody>
          <a:bodyPr/>
          <a:lstStyle/>
          <a:p>
            <a:pPr algn="ctr"/>
            <a:r>
              <a:rPr lang="pt-BR" sz="4400" b="1" dirty="0" err="1" smtClean="0">
                <a:solidFill>
                  <a:schemeClr val="bg1"/>
                </a:solidFill>
                <a:latin typeface="Century Gothic" pitchFamily="34" charset="0"/>
              </a:rPr>
              <a:t>NEO’s</a:t>
            </a:r>
            <a:r>
              <a:rPr lang="pt-BR" sz="4400" b="1" dirty="0" smtClean="0">
                <a:solidFill>
                  <a:srgbClr val="FFC000"/>
                </a:solidFill>
                <a:latin typeface="Century Gothic" pitchFamily="34" charset="0"/>
              </a:rPr>
              <a:t>:</a:t>
            </a:r>
            <a:br>
              <a:rPr lang="pt-BR" sz="4400" b="1" dirty="0" smtClean="0">
                <a:solidFill>
                  <a:srgbClr val="FFC000"/>
                </a:solidFill>
                <a:latin typeface="Century Gothic" pitchFamily="34" charset="0"/>
              </a:rPr>
            </a:br>
            <a:r>
              <a:rPr lang="pt-BR" sz="4400" b="1" dirty="0" err="1" smtClean="0">
                <a:solidFill>
                  <a:schemeClr val="bg1"/>
                </a:solidFill>
                <a:latin typeface="Century Gothic" pitchFamily="34" charset="0"/>
              </a:rPr>
              <a:t>N</a:t>
            </a:r>
            <a:r>
              <a:rPr lang="pt-BR" sz="4400" b="1" dirty="0" err="1" smtClean="0">
                <a:solidFill>
                  <a:srgbClr val="FFC000"/>
                </a:solidFill>
                <a:latin typeface="Century Gothic" pitchFamily="34" charset="0"/>
              </a:rPr>
              <a:t>ear</a:t>
            </a:r>
            <a:r>
              <a:rPr lang="pt-BR" sz="4400" b="1" dirty="0" smtClean="0">
                <a:solidFill>
                  <a:srgbClr val="FFC000"/>
                </a:solidFill>
                <a:latin typeface="Century Gothic" pitchFamily="34" charset="0"/>
              </a:rPr>
              <a:t> </a:t>
            </a:r>
            <a:r>
              <a:rPr lang="pt-BR" sz="4400" b="1" dirty="0" smtClean="0">
                <a:solidFill>
                  <a:schemeClr val="bg1"/>
                </a:solidFill>
                <a:latin typeface="Century Gothic" pitchFamily="34" charset="0"/>
              </a:rPr>
              <a:t>E</a:t>
            </a:r>
            <a:r>
              <a:rPr lang="pt-BR" sz="4400" b="1" dirty="0" smtClean="0">
                <a:solidFill>
                  <a:srgbClr val="FFC000"/>
                </a:solidFill>
                <a:latin typeface="Century Gothic" pitchFamily="34" charset="0"/>
              </a:rPr>
              <a:t>arth </a:t>
            </a:r>
            <a:r>
              <a:rPr lang="pt-BR" sz="4400" b="1" dirty="0" err="1" smtClean="0">
                <a:solidFill>
                  <a:schemeClr val="bg1"/>
                </a:solidFill>
                <a:latin typeface="Century Gothic" pitchFamily="34" charset="0"/>
              </a:rPr>
              <a:t>O</a:t>
            </a:r>
            <a:r>
              <a:rPr lang="pt-BR" sz="4400" b="1" dirty="0" err="1" smtClean="0">
                <a:solidFill>
                  <a:srgbClr val="FFC000"/>
                </a:solidFill>
                <a:latin typeface="Century Gothic" pitchFamily="34" charset="0"/>
              </a:rPr>
              <a:t>bjects</a:t>
            </a:r>
            <a:r>
              <a:rPr lang="pt-BR" sz="4400" dirty="0" smtClean="0">
                <a:solidFill>
                  <a:srgbClr val="FFC000"/>
                </a:solidFill>
                <a:latin typeface="Century Gothic" pitchFamily="34" charset="0"/>
              </a:rPr>
              <a:t/>
            </a:r>
            <a:br>
              <a:rPr lang="pt-BR" sz="4400" dirty="0" smtClean="0">
                <a:solidFill>
                  <a:srgbClr val="FFC000"/>
                </a:solidFill>
                <a:latin typeface="Century Gothic" pitchFamily="34" charset="0"/>
              </a:rPr>
            </a:br>
            <a:r>
              <a:rPr lang="pt-BR" sz="3200" dirty="0" smtClean="0">
                <a:solidFill>
                  <a:srgbClr val="FFC000"/>
                </a:solidFill>
                <a:latin typeface="Century Gothic" pitchFamily="34" charset="0"/>
              </a:rPr>
              <a:t>(Objetos próximos da Terra)</a:t>
            </a:r>
          </a:p>
        </p:txBody>
      </p:sp>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Tree>
    <p:extLst>
      <p:ext uri="{BB962C8B-B14F-4D97-AF65-F5344CB8AC3E}">
        <p14:creationId xmlns:p14="http://schemas.microsoft.com/office/powerpoint/2010/main" val="43847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2555776" y="611977"/>
            <a:ext cx="3960440" cy="1143000"/>
          </a:xfrm>
          <a:ln w="38100">
            <a:solidFill>
              <a:srgbClr val="FFC000"/>
            </a:solidFill>
          </a:ln>
        </p:spPr>
        <p:txBody>
          <a:bodyPr/>
          <a:lstStyle/>
          <a:p>
            <a:pPr algn="ctr"/>
            <a:r>
              <a:rPr lang="pt-BR" sz="4400" b="0" dirty="0" err="1" smtClean="0">
                <a:solidFill>
                  <a:schemeClr val="bg1"/>
                </a:solidFill>
                <a:latin typeface="Century Gothic" pitchFamily="34" charset="0"/>
              </a:rPr>
              <a:t>NEO’s</a:t>
            </a:r>
            <a:r>
              <a:rPr lang="pt-BR" sz="2000" b="0" dirty="0" smtClean="0">
                <a:solidFill>
                  <a:schemeClr val="bg1"/>
                </a:solidFill>
                <a:latin typeface="Century Gothic" pitchFamily="34" charset="0"/>
              </a:rPr>
              <a:t/>
            </a:r>
            <a:br>
              <a:rPr lang="pt-BR" sz="2000" b="0" dirty="0" smtClean="0">
                <a:solidFill>
                  <a:schemeClr val="bg1"/>
                </a:solidFill>
                <a:latin typeface="Century Gothic" pitchFamily="34" charset="0"/>
              </a:rPr>
            </a:br>
            <a:r>
              <a:rPr lang="pt-BR" sz="2200" b="0" dirty="0" smtClean="0">
                <a:solidFill>
                  <a:schemeClr val="bg1"/>
                </a:solidFill>
                <a:latin typeface="Century Gothic" pitchFamily="34" charset="0"/>
              </a:rPr>
              <a:t>Objetos Próximos da Terra</a:t>
            </a:r>
          </a:p>
        </p:txBody>
      </p:sp>
      <p:sp>
        <p:nvSpPr>
          <p:cNvPr id="4" name="CaixaDeTexto 3"/>
          <p:cNvSpPr txBox="1"/>
          <p:nvPr/>
        </p:nvSpPr>
        <p:spPr>
          <a:xfrm>
            <a:off x="5364088" y="2197025"/>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Amor</a:t>
            </a:r>
            <a:endParaRPr lang="pt-BR" sz="3200" b="0" dirty="0">
              <a:solidFill>
                <a:schemeClr val="bg1"/>
              </a:solidFill>
              <a:latin typeface="Century Gothic" pitchFamily="34" charset="0"/>
            </a:endParaRPr>
          </a:p>
        </p:txBody>
      </p:sp>
      <p:sp>
        <p:nvSpPr>
          <p:cNvPr id="5" name="CaixaDeTexto 4"/>
          <p:cNvSpPr txBox="1"/>
          <p:nvPr/>
        </p:nvSpPr>
        <p:spPr>
          <a:xfrm>
            <a:off x="5364088" y="2980402"/>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Apolo</a:t>
            </a:r>
            <a:endParaRPr lang="pt-BR" sz="3200" b="0" dirty="0">
              <a:solidFill>
                <a:schemeClr val="bg1"/>
              </a:solidFill>
              <a:latin typeface="Century Gothic" pitchFamily="34" charset="0"/>
            </a:endParaRPr>
          </a:p>
        </p:txBody>
      </p:sp>
      <p:sp>
        <p:nvSpPr>
          <p:cNvPr id="6" name="CaixaDeTexto 5"/>
          <p:cNvSpPr txBox="1"/>
          <p:nvPr/>
        </p:nvSpPr>
        <p:spPr>
          <a:xfrm>
            <a:off x="5364088" y="3772490"/>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Atenas</a:t>
            </a:r>
            <a:endParaRPr lang="pt-BR" sz="3200" b="0" dirty="0">
              <a:solidFill>
                <a:schemeClr val="bg1"/>
              </a:solidFill>
              <a:latin typeface="Century Gothic" pitchFamily="34" charset="0"/>
            </a:endParaRPr>
          </a:p>
        </p:txBody>
      </p:sp>
      <p:sp>
        <p:nvSpPr>
          <p:cNvPr id="7" name="CaixaDeTexto 6"/>
          <p:cNvSpPr txBox="1"/>
          <p:nvPr/>
        </p:nvSpPr>
        <p:spPr>
          <a:xfrm>
            <a:off x="5364088" y="4573289"/>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Atira</a:t>
            </a:r>
            <a:endParaRPr lang="pt-BR" sz="3200" b="0" dirty="0">
              <a:solidFill>
                <a:schemeClr val="bg1"/>
              </a:solidFill>
              <a:latin typeface="Century Gothic" pitchFamily="34" charset="0"/>
            </a:endParaRPr>
          </a:p>
        </p:txBody>
      </p:sp>
      <p:sp>
        <p:nvSpPr>
          <p:cNvPr id="8" name="CaixaDeTexto 7"/>
          <p:cNvSpPr txBox="1"/>
          <p:nvPr/>
        </p:nvSpPr>
        <p:spPr>
          <a:xfrm>
            <a:off x="5364088" y="5365377"/>
            <a:ext cx="3168352"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PHA’s</a:t>
            </a:r>
            <a:endParaRPr lang="pt-BR" sz="3200" b="0" dirty="0">
              <a:solidFill>
                <a:schemeClr val="bg1"/>
              </a:solidFill>
              <a:latin typeface="Century Gothic" pitchFamily="34" charset="0"/>
            </a:endParaRPr>
          </a:p>
        </p:txBody>
      </p:sp>
      <p:cxnSp>
        <p:nvCxnSpPr>
          <p:cNvPr id="10" name="Conector angulado 9"/>
          <p:cNvCxnSpPr/>
          <p:nvPr/>
        </p:nvCxnSpPr>
        <p:spPr bwMode="auto">
          <a:xfrm rot="5400000">
            <a:off x="1475656" y="1980129"/>
            <a:ext cx="1440160" cy="1008112"/>
          </a:xfrm>
          <a:prstGeom prst="bentConnector3">
            <a:avLst>
              <a:gd name="adj1" fmla="val 50000"/>
            </a:avLst>
          </a:prstGeom>
          <a:solidFill>
            <a:schemeClr val="accent1"/>
          </a:solidFill>
          <a:ln w="38100" cap="flat" cmpd="sng" algn="ctr">
            <a:solidFill>
              <a:srgbClr val="FFC000"/>
            </a:solidFill>
            <a:prstDash val="solid"/>
            <a:round/>
            <a:headEnd type="none" w="sm" len="sm"/>
            <a:tailEnd type="arrow"/>
          </a:ln>
          <a:effectLst/>
        </p:spPr>
      </p:cxnSp>
      <p:sp>
        <p:nvSpPr>
          <p:cNvPr id="13" name="CaixaDeTexto 12"/>
          <p:cNvSpPr txBox="1"/>
          <p:nvPr/>
        </p:nvSpPr>
        <p:spPr>
          <a:xfrm>
            <a:off x="899592" y="3204265"/>
            <a:ext cx="1584176"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NEC’s</a:t>
            </a:r>
            <a:endParaRPr lang="pt-BR" sz="3200" b="0" dirty="0">
              <a:solidFill>
                <a:schemeClr val="bg1"/>
              </a:solidFill>
              <a:latin typeface="Century Gothic" pitchFamily="34" charset="0"/>
            </a:endParaRPr>
          </a:p>
        </p:txBody>
      </p:sp>
      <p:cxnSp>
        <p:nvCxnSpPr>
          <p:cNvPr id="14" name="Conector angulado 13"/>
          <p:cNvCxnSpPr/>
          <p:nvPr/>
        </p:nvCxnSpPr>
        <p:spPr bwMode="auto">
          <a:xfrm rot="16200000" flipH="1">
            <a:off x="2231741" y="2376174"/>
            <a:ext cx="2232248" cy="1008112"/>
          </a:xfrm>
          <a:prstGeom prst="bentConnector3">
            <a:avLst>
              <a:gd name="adj1" fmla="val 32932"/>
            </a:avLst>
          </a:prstGeom>
          <a:solidFill>
            <a:schemeClr val="accent1"/>
          </a:solidFill>
          <a:ln w="38100" cap="flat" cmpd="sng" algn="ctr">
            <a:solidFill>
              <a:srgbClr val="FFC000"/>
            </a:solidFill>
            <a:prstDash val="solid"/>
            <a:round/>
            <a:headEnd type="none" w="sm" len="sm"/>
            <a:tailEnd type="arrow"/>
          </a:ln>
          <a:effectLst/>
        </p:spPr>
      </p:cxnSp>
      <p:sp>
        <p:nvSpPr>
          <p:cNvPr id="22" name="CaixaDeTexto 21"/>
          <p:cNvSpPr txBox="1"/>
          <p:nvPr/>
        </p:nvSpPr>
        <p:spPr>
          <a:xfrm>
            <a:off x="3085232" y="3996353"/>
            <a:ext cx="1512168"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NEA’s</a:t>
            </a:r>
            <a:endParaRPr lang="pt-BR" sz="3200" b="0" dirty="0">
              <a:solidFill>
                <a:schemeClr val="bg1"/>
              </a:solidFill>
              <a:latin typeface="Century Gothic" pitchFamily="34" charset="0"/>
            </a:endParaRPr>
          </a:p>
        </p:txBody>
      </p:sp>
      <p:sp>
        <p:nvSpPr>
          <p:cNvPr id="26" name="Chave esquerda 25"/>
          <p:cNvSpPr/>
          <p:nvPr/>
        </p:nvSpPr>
        <p:spPr bwMode="auto">
          <a:xfrm>
            <a:off x="4644008" y="2204865"/>
            <a:ext cx="648072" cy="3744416"/>
          </a:xfrm>
          <a:prstGeom prst="leftBrace">
            <a:avLst>
              <a:gd name="adj1" fmla="val 39198"/>
              <a:gd name="adj2" fmla="val 55746"/>
            </a:avLst>
          </a:prstGeom>
          <a:noFill/>
          <a:ln w="3810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5" name="CaixaDeTexto 14"/>
          <p:cNvSpPr txBox="1"/>
          <p:nvPr/>
        </p:nvSpPr>
        <p:spPr>
          <a:xfrm>
            <a:off x="755576" y="3822720"/>
            <a:ext cx="2304256" cy="461665"/>
          </a:xfrm>
          <a:prstGeom prst="rect">
            <a:avLst/>
          </a:prstGeom>
          <a:noFill/>
          <a:ln w="38100">
            <a:noFill/>
          </a:ln>
        </p:spPr>
        <p:txBody>
          <a:bodyPr wrap="square" rtlCol="0">
            <a:spAutoFit/>
          </a:bodyPr>
          <a:lstStyle/>
          <a:p>
            <a:r>
              <a:rPr lang="pt-BR" sz="2400" b="0" dirty="0" smtClean="0">
                <a:solidFill>
                  <a:schemeClr val="bg1"/>
                </a:solidFill>
                <a:latin typeface="Century Gothic" pitchFamily="34" charset="0"/>
              </a:rPr>
              <a:t>(Cometas)</a:t>
            </a:r>
            <a:endParaRPr lang="pt-BR" sz="2400" b="0" dirty="0">
              <a:solidFill>
                <a:schemeClr val="bg1"/>
              </a:solidFill>
              <a:latin typeface="Century Gothic" pitchFamily="34" charset="0"/>
            </a:endParaRPr>
          </a:p>
        </p:txBody>
      </p:sp>
      <p:sp>
        <p:nvSpPr>
          <p:cNvPr id="16" name="CaixaDeTexto 15"/>
          <p:cNvSpPr txBox="1"/>
          <p:nvPr/>
        </p:nvSpPr>
        <p:spPr>
          <a:xfrm>
            <a:off x="2915816" y="4614808"/>
            <a:ext cx="2304256" cy="461665"/>
          </a:xfrm>
          <a:prstGeom prst="rect">
            <a:avLst/>
          </a:prstGeom>
          <a:noFill/>
          <a:ln w="38100">
            <a:noFill/>
          </a:ln>
        </p:spPr>
        <p:txBody>
          <a:bodyPr wrap="square" rtlCol="0">
            <a:spAutoFit/>
          </a:bodyPr>
          <a:lstStyle/>
          <a:p>
            <a:r>
              <a:rPr lang="pt-BR" sz="2400" b="0" dirty="0" smtClean="0">
                <a:solidFill>
                  <a:schemeClr val="bg1"/>
                </a:solidFill>
                <a:latin typeface="Century Gothic" pitchFamily="34" charset="0"/>
              </a:rPr>
              <a:t>(Asteroides)</a:t>
            </a:r>
            <a:endParaRPr lang="pt-BR" sz="2400" b="0" dirty="0">
              <a:solidFill>
                <a:schemeClr val="bg1"/>
              </a:solidFill>
              <a:latin typeface="Century Gothic" pitchFamily="34" charset="0"/>
            </a:endParaRPr>
          </a:p>
        </p:txBody>
      </p:sp>
    </p:spTree>
    <p:extLst>
      <p:ext uri="{BB962C8B-B14F-4D97-AF65-F5344CB8AC3E}">
        <p14:creationId xmlns:p14="http://schemas.microsoft.com/office/powerpoint/2010/main" val="4041635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2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20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2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4" grpId="0" animBg="1"/>
      <p:bldP spid="5" grpId="0" animBg="1"/>
      <p:bldP spid="6" grpId="0" animBg="1"/>
      <p:bldP spid="7" grpId="0" animBg="1"/>
      <p:bldP spid="8" grpId="0" animBg="1"/>
      <p:bldP spid="13" grpId="0" animBg="1"/>
      <p:bldP spid="22" grpId="0" animBg="1"/>
      <p:bldP spid="26" grpId="0" animBg="1"/>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0" y="0"/>
            <a:ext cx="9143280" cy="114228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2160" tIns="46080" rIns="92160" bIns="46080" anchor="ctr"/>
          <a:lstStyle/>
          <a:p>
            <a:pPr algn="ctr">
              <a:lnSpc>
                <a:spcPct val="100000"/>
              </a:lnSpc>
            </a:pPr>
            <a:r>
              <a:rPr lang="pt-BR" sz="4400" b="1" strike="noStrike" spc="-1">
                <a:solidFill>
                  <a:srgbClr val="FFFFFF"/>
                </a:solidFill>
                <a:uFill>
                  <a:solidFill>
                    <a:srgbClr val="FFFFFF"/>
                  </a:solidFill>
                </a:uFill>
                <a:latin typeface="Century Gothic"/>
              </a:rPr>
              <a:t>Planetas anões</a:t>
            </a:r>
            <a:endParaRPr lang="pt-BR" sz="1800" b="0" strike="noStrike" spc="-1">
              <a:solidFill>
                <a:srgbClr val="FFFFFF"/>
              </a:solidFill>
              <a:uFill>
                <a:solidFill>
                  <a:srgbClr val="FFFFFF"/>
                </a:solidFill>
              </a:uFill>
              <a:latin typeface="Arial"/>
            </a:endParaRPr>
          </a:p>
        </p:txBody>
      </p:sp>
      <p:pic>
        <p:nvPicPr>
          <p:cNvPr id="170" name="Picture 6"/>
          <p:cNvPicPr/>
          <p:nvPr/>
        </p:nvPicPr>
        <p:blipFill>
          <a:blip r:embed="rId3" cstate="print"/>
          <a:stretch/>
        </p:blipFill>
        <p:spPr>
          <a:xfrm>
            <a:off x="500040" y="1114560"/>
            <a:ext cx="8257320" cy="5742720"/>
          </a:xfrm>
          <a:prstGeom prst="rect">
            <a:avLst/>
          </a:prstGeom>
          <a:ln w="12600">
            <a:noFill/>
          </a:ln>
        </p:spPr>
      </p:pic>
      <p:sp>
        <p:nvSpPr>
          <p:cNvPr id="171" name="CustomShape 2"/>
          <p:cNvSpPr/>
          <p:nvPr/>
        </p:nvSpPr>
        <p:spPr>
          <a:xfrm>
            <a:off x="467640" y="4077000"/>
            <a:ext cx="2016000" cy="2015640"/>
          </a:xfrm>
          <a:prstGeom prst="ellipse">
            <a:avLst/>
          </a:prstGeom>
          <a:noFill/>
          <a:ln w="76200" cap="rnd">
            <a:solidFill>
              <a:srgbClr val="FFC000"/>
            </a:solidFill>
            <a:prstDash val="sysDash"/>
            <a:round/>
          </a:ln>
        </p:spPr>
        <p:style>
          <a:lnRef idx="0">
            <a:scrgbClr r="0" g="0" b="0"/>
          </a:lnRef>
          <a:fillRef idx="0">
            <a:scrgbClr r="0" g="0" b="0"/>
          </a:fillRef>
          <a:effectRef idx="0">
            <a:scrgbClr r="0" g="0" b="0"/>
          </a:effectRef>
          <a:fontRef idx="minor"/>
        </p:style>
      </p:sp>
      <p:sp>
        <p:nvSpPr>
          <p:cNvPr id="172" name="CustomShape 3"/>
          <p:cNvSpPr/>
          <p:nvPr/>
        </p:nvSpPr>
        <p:spPr>
          <a:xfrm>
            <a:off x="7308360" y="4365000"/>
            <a:ext cx="1079280" cy="1079280"/>
          </a:xfrm>
          <a:prstGeom prst="ellipse">
            <a:avLst/>
          </a:prstGeom>
          <a:noFill/>
          <a:ln w="76200" cap="rnd">
            <a:solidFill>
              <a:srgbClr val="FFC000"/>
            </a:solidFill>
            <a:prstDash val="sysDash"/>
            <a:round/>
          </a:ln>
        </p:spPr>
        <p:style>
          <a:lnRef idx="0">
            <a:scrgbClr r="0" g="0" b="0"/>
          </a:lnRef>
          <a:fillRef idx="0">
            <a:scrgbClr r="0" g="0" b="0"/>
          </a:fillRef>
          <a:effectRef idx="0">
            <a:scrgbClr r="0" g="0" b="0"/>
          </a:effectRef>
          <a:fontRef idx="minor"/>
        </p:style>
      </p:sp>
      <p:sp>
        <p:nvSpPr>
          <p:cNvPr id="173" name="CustomShape 4"/>
          <p:cNvSpPr/>
          <p:nvPr/>
        </p:nvSpPr>
        <p:spPr>
          <a:xfrm>
            <a:off x="611640" y="1412640"/>
            <a:ext cx="1727640" cy="1727640"/>
          </a:xfrm>
          <a:prstGeom prst="ellipse">
            <a:avLst/>
          </a:prstGeom>
          <a:noFill/>
          <a:ln w="76200" cap="rnd">
            <a:solidFill>
              <a:srgbClr val="FFC000"/>
            </a:solidFill>
            <a:prstDash val="sysDash"/>
            <a:round/>
          </a:ln>
        </p:spPr>
        <p:style>
          <a:lnRef idx="0">
            <a:scrgbClr r="0" g="0" b="0"/>
          </a:lnRef>
          <a:fillRef idx="0">
            <a:scrgbClr r="0" g="0" b="0"/>
          </a:fillRef>
          <a:effectRef idx="0">
            <a:scrgbClr r="0" g="0" b="0"/>
          </a:effectRef>
          <a:fontRef idx="minor"/>
        </p:style>
      </p:sp>
      <p:sp>
        <p:nvSpPr>
          <p:cNvPr id="174" name="CustomShape 5"/>
          <p:cNvSpPr/>
          <p:nvPr/>
        </p:nvSpPr>
        <p:spPr>
          <a:xfrm>
            <a:off x="2988000" y="1268640"/>
            <a:ext cx="1872000" cy="1871640"/>
          </a:xfrm>
          <a:prstGeom prst="ellipse">
            <a:avLst/>
          </a:prstGeom>
          <a:noFill/>
          <a:ln w="76200" cap="rnd">
            <a:solidFill>
              <a:srgbClr val="FFC000"/>
            </a:solidFill>
            <a:prstDash val="sysDash"/>
            <a:round/>
          </a:ln>
        </p:spPr>
        <p:style>
          <a:lnRef idx="0">
            <a:scrgbClr r="0" g="0" b="0"/>
          </a:lnRef>
          <a:fillRef idx="0">
            <a:scrgbClr r="0" g="0" b="0"/>
          </a:fillRef>
          <a:effectRef idx="0">
            <a:scrgbClr r="0" g="0" b="0"/>
          </a:effectRef>
          <a:fontRef idx="minor"/>
        </p:style>
      </p:sp>
      <p:sp>
        <p:nvSpPr>
          <p:cNvPr id="175" name="CustomShape 6"/>
          <p:cNvSpPr/>
          <p:nvPr/>
        </p:nvSpPr>
        <p:spPr>
          <a:xfrm>
            <a:off x="4212000" y="3213000"/>
            <a:ext cx="2159640" cy="2159640"/>
          </a:xfrm>
          <a:prstGeom prst="ellipse">
            <a:avLst/>
          </a:prstGeom>
          <a:noFill/>
          <a:ln w="76200" cap="rnd">
            <a:solidFill>
              <a:srgbClr val="FFC000"/>
            </a:solidFill>
            <a:prstDash val="sysDash"/>
            <a:round/>
          </a:ln>
        </p:spPr>
        <p:style>
          <a:lnRef idx="0">
            <a:scrgbClr r="0" g="0" b="0"/>
          </a:lnRef>
          <a:fillRef idx="0">
            <a:scrgbClr r="0" g="0" b="0"/>
          </a:fillRef>
          <a:effectRef idx="0">
            <a:scrgbClr r="0" g="0" b="0"/>
          </a:effectRef>
          <a:fontRef idx="minor"/>
        </p:style>
      </p:sp>
      <p:sp>
        <p:nvSpPr>
          <p:cNvPr id="176" name="CustomShape 7"/>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additive="repl">
                                        <p:cTn id="7" dur="2000"/>
                                        <p:tgtEl>
                                          <p:spTgt spid="172"/>
                                        </p:tgtEl>
                                      </p:cBhvr>
                                    </p:animEffect>
                                  </p:childTnLst>
                                </p:cTn>
                              </p:par>
                              <p:par>
                                <p:cTn id="8" presetID="10" presetClass="entr" fill="hold"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additive="repl">
                                        <p:cTn id="10" dur="2000"/>
                                        <p:tgtEl>
                                          <p:spTgt spid="171"/>
                                        </p:tgtEl>
                                      </p:cBhvr>
                                    </p:animEffect>
                                  </p:childTnLst>
                                </p:cTn>
                              </p:par>
                              <p:par>
                                <p:cTn id="11" presetID="10" presetClass="entr"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animEffect transition="in" filter="fade">
                                      <p:cBhvr additive="repl">
                                        <p:cTn id="13" dur="2000"/>
                                        <p:tgtEl>
                                          <p:spTgt spid="173"/>
                                        </p:tgtEl>
                                      </p:cBhvr>
                                    </p:animEffect>
                                  </p:childTnLst>
                                </p:cTn>
                              </p:par>
                              <p:par>
                                <p:cTn id="14" presetID="10" presetClass="entr" fill="hold" nodeType="withEffect">
                                  <p:stCondLst>
                                    <p:cond delay="0"/>
                                  </p:stCondLst>
                                  <p:childTnLst>
                                    <p:set>
                                      <p:cBhvr>
                                        <p:cTn id="15" dur="1" fill="hold">
                                          <p:stCondLst>
                                            <p:cond delay="0"/>
                                          </p:stCondLst>
                                        </p:cTn>
                                        <p:tgtEl>
                                          <p:spTgt spid="174"/>
                                        </p:tgtEl>
                                        <p:attrNameLst>
                                          <p:attrName>style.visibility</p:attrName>
                                        </p:attrNameLst>
                                      </p:cBhvr>
                                      <p:to>
                                        <p:strVal val="visible"/>
                                      </p:to>
                                    </p:set>
                                    <p:animEffect transition="in" filter="fade">
                                      <p:cBhvr additive="repl">
                                        <p:cTn id="16" dur="2000"/>
                                        <p:tgtEl>
                                          <p:spTgt spid="174"/>
                                        </p:tgtEl>
                                      </p:cBhvr>
                                    </p:animEffect>
                                  </p:childTnLst>
                                </p:cTn>
                              </p:par>
                              <p:par>
                                <p:cTn id="17" presetID="10" presetClass="entr" fill="hold" nodeType="withEffect">
                                  <p:stCondLst>
                                    <p:cond delay="0"/>
                                  </p:stCondLst>
                                  <p:childTnLst>
                                    <p:set>
                                      <p:cBhvr>
                                        <p:cTn id="18" dur="1" fill="hold">
                                          <p:stCondLst>
                                            <p:cond delay="0"/>
                                          </p:stCondLst>
                                        </p:cTn>
                                        <p:tgtEl>
                                          <p:spTgt spid="175"/>
                                        </p:tgtEl>
                                        <p:attrNameLst>
                                          <p:attrName>style.visibility</p:attrName>
                                        </p:attrNameLst>
                                      </p:cBhvr>
                                      <p:to>
                                        <p:strVal val="visible"/>
                                      </p:to>
                                    </p:set>
                                    <p:animEffect transition="in" filter="fade">
                                      <p:cBhvr additive="repl">
                                        <p:cTn id="19" dur="2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27384"/>
            <a:ext cx="9144000" cy="1143000"/>
          </a:xfrm>
          <a:solidFill>
            <a:schemeClr val="tx1">
              <a:alpha val="0"/>
            </a:schemeClr>
          </a:solidFill>
        </p:spPr>
        <p:txBody>
          <a:bodyPr/>
          <a:lstStyle/>
          <a:p>
            <a:pPr algn="ctr"/>
            <a:r>
              <a:rPr lang="pt-BR" sz="4400" b="1" dirty="0" smtClean="0">
                <a:solidFill>
                  <a:schemeClr val="bg1"/>
                </a:solidFill>
                <a:latin typeface="Century Gothic" pitchFamily="34" charset="0"/>
              </a:rPr>
              <a:t>Semieixos e periélio</a:t>
            </a:r>
          </a:p>
        </p:txBody>
      </p:sp>
      <p:sp>
        <p:nvSpPr>
          <p:cNvPr id="25" name="Text Box 141"/>
          <p:cNvSpPr txBox="1">
            <a:spLocks noChangeArrowheads="1"/>
          </p:cNvSpPr>
          <p:nvPr/>
        </p:nvSpPr>
        <p:spPr bwMode="auto">
          <a:xfrm>
            <a:off x="35496" y="6536377"/>
            <a:ext cx="9108504" cy="261610"/>
          </a:xfrm>
          <a:prstGeom prst="rect">
            <a:avLst/>
          </a:prstGeom>
          <a:noFill/>
          <a:ln w="9525">
            <a:noFill/>
            <a:miter lim="800000"/>
            <a:headEnd/>
            <a:tailEnd/>
          </a:ln>
        </p:spPr>
        <p:txBody>
          <a:bodyPr wrap="square">
            <a:spAutoFit/>
          </a:bodyPr>
          <a:lstStyle/>
          <a:p>
            <a:pPr algn="l">
              <a:defRPr/>
            </a:pPr>
            <a:r>
              <a:rPr lang="pt-BR" sz="1100" dirty="0">
                <a:solidFill>
                  <a:srgbClr val="FFC000"/>
                </a:solidFill>
                <a:latin typeface="Century Gothic" pitchFamily="34" charset="0"/>
              </a:rPr>
              <a:t>Crédito da imagem</a:t>
            </a:r>
            <a:r>
              <a:rPr lang="pt-BR" sz="1100" dirty="0" smtClean="0">
                <a:solidFill>
                  <a:srgbClr val="FFC000"/>
                </a:solidFill>
                <a:latin typeface="Century Gothic" pitchFamily="34" charset="0"/>
              </a:rPr>
              <a:t>: André Luiz da Silva/CDA/CDCC, </a:t>
            </a:r>
            <a:endParaRPr lang="pt-BR" sz="1100" dirty="0">
              <a:solidFill>
                <a:srgbClr val="FFC000"/>
              </a:solidFill>
              <a:latin typeface="Century Gothic" pitchFamily="34" charset="0"/>
            </a:endParaRPr>
          </a:p>
        </p:txBody>
      </p:sp>
      <p:sp>
        <p:nvSpPr>
          <p:cNvPr id="5122" name="AutoShape 2"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4" name="Retângulo 8"/>
          <p:cNvSpPr>
            <a:spLocks noChangeArrowheads="1"/>
          </p:cNvSpPr>
          <p:nvPr/>
        </p:nvSpPr>
        <p:spPr bwMode="auto">
          <a:xfrm>
            <a:off x="3240072" y="2641254"/>
            <a:ext cx="1004146" cy="584775"/>
          </a:xfrm>
          <a:prstGeom prst="rect">
            <a:avLst/>
          </a:prstGeom>
          <a:noFill/>
          <a:ln w="9525">
            <a:noFill/>
            <a:miter lim="800000"/>
            <a:headEnd/>
            <a:tailEnd/>
          </a:ln>
        </p:spPr>
        <p:txBody>
          <a:bodyPr wrap="square">
            <a:spAutoFit/>
          </a:bodyPr>
          <a:lstStyle/>
          <a:p>
            <a:r>
              <a:rPr lang="pt-BR" sz="3200" b="1" dirty="0" smtClean="0">
                <a:solidFill>
                  <a:srgbClr val="FFC000"/>
                </a:solidFill>
                <a:latin typeface="Century Gothic" pitchFamily="34" charset="0"/>
              </a:rPr>
              <a:t>Sol</a:t>
            </a:r>
            <a:endParaRPr lang="pt-BR" sz="3200" b="1" dirty="0">
              <a:solidFill>
                <a:srgbClr val="FFC000"/>
              </a:solidFill>
              <a:latin typeface="Century Gothic" pitchFamily="34" charset="0"/>
            </a:endParaRPr>
          </a:p>
        </p:txBody>
      </p:sp>
      <p:sp>
        <p:nvSpPr>
          <p:cNvPr id="1058" name="Retângulo 8"/>
          <p:cNvSpPr>
            <a:spLocks noChangeArrowheads="1"/>
          </p:cNvSpPr>
          <p:nvPr/>
        </p:nvSpPr>
        <p:spPr bwMode="auto">
          <a:xfrm>
            <a:off x="5049414" y="2331320"/>
            <a:ext cx="1451288" cy="707886"/>
          </a:xfrm>
          <a:prstGeom prst="rect">
            <a:avLst/>
          </a:prstGeom>
          <a:noFill/>
          <a:ln w="9525">
            <a:noFill/>
            <a:miter lim="800000"/>
            <a:headEnd/>
            <a:tailEnd/>
          </a:ln>
        </p:spPr>
        <p:txBody>
          <a:bodyPr wrap="square">
            <a:spAutoFit/>
          </a:bodyPr>
          <a:lstStyle/>
          <a:p>
            <a:pPr algn="ctr"/>
            <a:r>
              <a:rPr lang="pt-BR" sz="2000" b="1" dirty="0" smtClean="0">
                <a:solidFill>
                  <a:srgbClr val="81DEFF"/>
                </a:solidFill>
                <a:latin typeface="Century Gothic" pitchFamily="34" charset="0"/>
              </a:rPr>
              <a:t>Semieixo menor </a:t>
            </a:r>
            <a:endParaRPr lang="pt-BR" sz="2000" b="1" dirty="0">
              <a:solidFill>
                <a:srgbClr val="81DEFF"/>
              </a:solidFill>
              <a:latin typeface="Century Gothic" pitchFamily="34" charset="0"/>
            </a:endParaRPr>
          </a:p>
        </p:txBody>
      </p:sp>
      <p:sp>
        <p:nvSpPr>
          <p:cNvPr id="1059" name="Retângulo 8"/>
          <p:cNvSpPr>
            <a:spLocks noChangeArrowheads="1"/>
          </p:cNvSpPr>
          <p:nvPr/>
        </p:nvSpPr>
        <p:spPr bwMode="auto">
          <a:xfrm>
            <a:off x="5962563" y="1430917"/>
            <a:ext cx="1008112" cy="400110"/>
          </a:xfrm>
          <a:prstGeom prst="rect">
            <a:avLst/>
          </a:prstGeom>
          <a:noFill/>
          <a:ln w="9525">
            <a:noFill/>
            <a:miter lim="800000"/>
            <a:headEnd/>
            <a:tailEnd/>
          </a:ln>
        </p:spPr>
        <p:txBody>
          <a:bodyPr wrap="square">
            <a:spAutoFit/>
          </a:bodyPr>
          <a:lstStyle/>
          <a:p>
            <a:r>
              <a:rPr lang="pt-BR" sz="2000" b="1" dirty="0" smtClean="0">
                <a:solidFill>
                  <a:schemeClr val="bg1"/>
                </a:solidFill>
                <a:latin typeface="Century Gothic" pitchFamily="34" charset="0"/>
              </a:rPr>
              <a:t>Órbita</a:t>
            </a:r>
            <a:endParaRPr lang="pt-BR" sz="2000" b="1" dirty="0">
              <a:solidFill>
                <a:schemeClr val="bg1"/>
              </a:solidFill>
              <a:latin typeface="Century Gothic" pitchFamily="34" charset="0"/>
            </a:endParaRPr>
          </a:p>
        </p:txBody>
      </p:sp>
      <p:grpSp>
        <p:nvGrpSpPr>
          <p:cNvPr id="679" name="Grupo 10"/>
          <p:cNvGrpSpPr>
            <a:grpSpLocks noChangeAspect="1"/>
          </p:cNvGrpSpPr>
          <p:nvPr/>
        </p:nvGrpSpPr>
        <p:grpSpPr>
          <a:xfrm>
            <a:off x="3091652" y="3090924"/>
            <a:ext cx="1100828" cy="1089841"/>
            <a:chOff x="4230514" y="2138607"/>
            <a:chExt cx="4721895" cy="4674769"/>
          </a:xfrm>
        </p:grpSpPr>
        <p:sp>
          <p:nvSpPr>
            <p:cNvPr id="701" name="Elipse 700"/>
            <p:cNvSpPr/>
            <p:nvPr/>
          </p:nvSpPr>
          <p:spPr bwMode="auto">
            <a:xfrm>
              <a:off x="4230514" y="2138607"/>
              <a:ext cx="4721895" cy="4674769"/>
            </a:xfrm>
            <a:prstGeom prst="ellipse">
              <a:avLst/>
            </a:prstGeom>
            <a:gradFill>
              <a:gsLst>
                <a:gs pos="43000">
                  <a:schemeClr val="bg1"/>
                </a:gs>
                <a:gs pos="47000">
                  <a:srgbClr val="FFC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702" name="Oval 3"/>
            <p:cNvSpPr>
              <a:spLocks noChangeArrowheads="1"/>
            </p:cNvSpPr>
            <p:nvPr/>
          </p:nvSpPr>
          <p:spPr bwMode="auto">
            <a:xfrm>
              <a:off x="5279229" y="3160568"/>
              <a:ext cx="2677146" cy="2650426"/>
            </a:xfrm>
            <a:prstGeom prst="ellipse">
              <a:avLst/>
            </a:prstGeom>
            <a:gradFill flip="none" rotWithShape="1">
              <a:gsLst>
                <a:gs pos="76000">
                  <a:srgbClr val="FFCC00"/>
                </a:gs>
                <a:gs pos="12000">
                  <a:schemeClr val="bg1"/>
                </a:gs>
                <a:gs pos="100000">
                  <a:srgbClr val="FFC000"/>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
        <p:nvSpPr>
          <p:cNvPr id="703" name="Elipse 702"/>
          <p:cNvSpPr/>
          <p:nvPr/>
        </p:nvSpPr>
        <p:spPr bwMode="auto">
          <a:xfrm>
            <a:off x="2229975" y="1452846"/>
            <a:ext cx="4774783" cy="4352418"/>
          </a:xfrm>
          <a:prstGeom prst="ellipse">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solidFill>
                  <a:srgbClr val="53D2FF"/>
                </a:solidFill>
              </a:ln>
              <a:solidFill>
                <a:srgbClr val="FF0066"/>
              </a:solidFill>
              <a:effectLst/>
              <a:latin typeface="Arial" charset="0"/>
            </a:endParaRPr>
          </a:p>
        </p:txBody>
      </p:sp>
      <p:cxnSp>
        <p:nvCxnSpPr>
          <p:cNvPr id="4" name="Conector reto 3"/>
          <p:cNvCxnSpPr>
            <a:stCxn id="703" idx="0"/>
            <a:endCxn id="703" idx="4"/>
          </p:cNvCxnSpPr>
          <p:nvPr/>
        </p:nvCxnSpPr>
        <p:spPr>
          <a:xfrm>
            <a:off x="4617367" y="1452846"/>
            <a:ext cx="0" cy="4352418"/>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04" name="Conector reto 703"/>
          <p:cNvCxnSpPr>
            <a:stCxn id="703" idx="2"/>
            <a:endCxn id="703" idx="6"/>
          </p:cNvCxnSpPr>
          <p:nvPr/>
        </p:nvCxnSpPr>
        <p:spPr>
          <a:xfrm>
            <a:off x="2229975" y="3629055"/>
            <a:ext cx="4774783"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05" name="Retângulo 8"/>
          <p:cNvSpPr>
            <a:spLocks noChangeArrowheads="1"/>
          </p:cNvSpPr>
          <p:nvPr/>
        </p:nvSpPr>
        <p:spPr bwMode="auto">
          <a:xfrm>
            <a:off x="2123728" y="4046263"/>
            <a:ext cx="1754536" cy="707886"/>
          </a:xfrm>
          <a:prstGeom prst="rect">
            <a:avLst/>
          </a:prstGeom>
          <a:noFill/>
          <a:ln w="9525">
            <a:noFill/>
            <a:miter lim="800000"/>
            <a:headEnd/>
            <a:tailEnd/>
          </a:ln>
        </p:spPr>
        <p:txBody>
          <a:bodyPr wrap="square">
            <a:spAutoFit/>
          </a:bodyPr>
          <a:lstStyle/>
          <a:p>
            <a:pPr algn="ctr"/>
            <a:r>
              <a:rPr lang="pt-BR" sz="2000" b="1" dirty="0" smtClean="0">
                <a:solidFill>
                  <a:srgbClr val="00FF00"/>
                </a:solidFill>
                <a:latin typeface="Century Gothic" pitchFamily="34" charset="0"/>
              </a:rPr>
              <a:t>Distância </a:t>
            </a:r>
            <a:r>
              <a:rPr lang="pt-BR" sz="2000" b="1" dirty="0" err="1" smtClean="0">
                <a:solidFill>
                  <a:srgbClr val="00FF00"/>
                </a:solidFill>
                <a:latin typeface="Century Gothic" pitchFamily="34" charset="0"/>
              </a:rPr>
              <a:t>periélica</a:t>
            </a:r>
            <a:r>
              <a:rPr lang="pt-BR" sz="2000" b="1" dirty="0" smtClean="0">
                <a:solidFill>
                  <a:srgbClr val="00FF00"/>
                </a:solidFill>
                <a:latin typeface="Century Gothic" pitchFamily="34" charset="0"/>
              </a:rPr>
              <a:t>, q</a:t>
            </a:r>
            <a:endParaRPr lang="pt-BR" sz="2000" b="1" dirty="0">
              <a:solidFill>
                <a:srgbClr val="00FF00"/>
              </a:solidFill>
              <a:latin typeface="Century Gothic" pitchFamily="34" charset="0"/>
            </a:endParaRPr>
          </a:p>
        </p:txBody>
      </p:sp>
      <p:sp>
        <p:nvSpPr>
          <p:cNvPr id="11" name="Chave Direita 10"/>
          <p:cNvSpPr/>
          <p:nvPr/>
        </p:nvSpPr>
        <p:spPr>
          <a:xfrm>
            <a:off x="4617367" y="1452845"/>
            <a:ext cx="450335" cy="2192771"/>
          </a:xfrm>
          <a:prstGeom prst="rightBrace">
            <a:avLst>
              <a:gd name="adj1" fmla="val 44165"/>
              <a:gd name="adj2" fmla="val 50000"/>
            </a:avLst>
          </a:prstGeom>
          <a:ln w="38100">
            <a:solidFill>
              <a:srgbClr val="81DE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06" name="Chave Direita 705"/>
          <p:cNvSpPr/>
          <p:nvPr/>
        </p:nvSpPr>
        <p:spPr>
          <a:xfrm rot="5400000">
            <a:off x="2715122" y="3141617"/>
            <a:ext cx="432000" cy="1440000"/>
          </a:xfrm>
          <a:prstGeom prst="rightBrace">
            <a:avLst>
              <a:gd name="adj1" fmla="val 44165"/>
              <a:gd name="adj2" fmla="val 50000"/>
            </a:avLst>
          </a:prstGeom>
          <a:ln w="381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FF0000"/>
              </a:solidFill>
            </a:endParaRPr>
          </a:p>
        </p:txBody>
      </p:sp>
      <p:grpSp>
        <p:nvGrpSpPr>
          <p:cNvPr id="12" name="Agrupar 11"/>
          <p:cNvGrpSpPr>
            <a:grpSpLocks noChangeAspect="1"/>
          </p:cNvGrpSpPr>
          <p:nvPr/>
        </p:nvGrpSpPr>
        <p:grpSpPr>
          <a:xfrm rot="1620000">
            <a:off x="2267744" y="2741143"/>
            <a:ext cx="261396" cy="261396"/>
            <a:chOff x="2375302" y="3142504"/>
            <a:chExt cx="391780" cy="371485"/>
          </a:xfrm>
        </p:grpSpPr>
        <p:sp>
          <p:nvSpPr>
            <p:cNvPr id="707" name="Elipse 706"/>
            <p:cNvSpPr>
              <a:spLocks/>
            </p:cNvSpPr>
            <p:nvPr/>
          </p:nvSpPr>
          <p:spPr>
            <a:xfrm rot="8065015">
              <a:off x="2401240" y="3152258"/>
              <a:ext cx="350458" cy="36960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pt-BR" sz="1600" b="1">
                <a:solidFill>
                  <a:srgbClr val="FFFFFF"/>
                </a:solidFill>
              </a:endParaRPr>
            </a:p>
          </p:txBody>
        </p:sp>
        <p:sp>
          <p:nvSpPr>
            <p:cNvPr id="708" name="Corda 707"/>
            <p:cNvSpPr>
              <a:spLocks/>
            </p:cNvSpPr>
            <p:nvPr/>
          </p:nvSpPr>
          <p:spPr bwMode="auto">
            <a:xfrm rot="10800000" flipH="1">
              <a:off x="2375302" y="3142504"/>
              <a:ext cx="391780" cy="371485"/>
            </a:xfrm>
            <a:prstGeom prst="chord">
              <a:avLst>
                <a:gd name="adj1" fmla="val 5409229"/>
                <a:gd name="adj2" fmla="val 16201961"/>
              </a:avLst>
            </a:prstGeom>
            <a:solidFill>
              <a:schemeClr val="tx1">
                <a:alpha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6000" b="0" i="0" u="none" strike="noStrike" cap="none" normalizeH="0" baseline="0" smtClean="0">
                <a:ln>
                  <a:noFill/>
                </a:ln>
                <a:solidFill>
                  <a:srgbClr val="FF0066"/>
                </a:solidFill>
                <a:effectLst/>
                <a:latin typeface="Helvetica 55 Roman" pitchFamily="34" charset="0"/>
              </a:endParaRPr>
            </a:p>
          </p:txBody>
        </p:sp>
      </p:grpSp>
      <p:sp>
        <p:nvSpPr>
          <p:cNvPr id="709" name="Chave Direita 708"/>
          <p:cNvSpPr/>
          <p:nvPr/>
        </p:nvSpPr>
        <p:spPr>
          <a:xfrm rot="5400000">
            <a:off x="5603260" y="2691617"/>
            <a:ext cx="432000" cy="2340000"/>
          </a:xfrm>
          <a:prstGeom prst="rightBrace">
            <a:avLst>
              <a:gd name="adj1" fmla="val 4416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FF0000"/>
              </a:solidFill>
            </a:endParaRPr>
          </a:p>
        </p:txBody>
      </p:sp>
      <p:sp>
        <p:nvSpPr>
          <p:cNvPr id="710" name="Retângulo 8"/>
          <p:cNvSpPr>
            <a:spLocks noChangeArrowheads="1"/>
          </p:cNvSpPr>
          <p:nvPr/>
        </p:nvSpPr>
        <p:spPr bwMode="auto">
          <a:xfrm>
            <a:off x="5193430" y="4089859"/>
            <a:ext cx="1451288" cy="707886"/>
          </a:xfrm>
          <a:prstGeom prst="rect">
            <a:avLst/>
          </a:prstGeom>
          <a:noFill/>
          <a:ln w="9525">
            <a:noFill/>
            <a:miter lim="800000"/>
            <a:headEnd/>
            <a:tailEnd/>
          </a:ln>
        </p:spPr>
        <p:txBody>
          <a:bodyPr wrap="square">
            <a:spAutoFit/>
          </a:bodyPr>
          <a:lstStyle/>
          <a:p>
            <a:pPr algn="ctr"/>
            <a:r>
              <a:rPr lang="pt-BR" sz="2000" b="1" dirty="0" smtClean="0">
                <a:solidFill>
                  <a:srgbClr val="FF0000"/>
                </a:solidFill>
                <a:latin typeface="Century Gothic" pitchFamily="34" charset="0"/>
              </a:rPr>
              <a:t>Semieixo maior, a</a:t>
            </a:r>
            <a:endParaRPr lang="pt-BR" sz="2000" b="1" dirty="0">
              <a:solidFill>
                <a:srgbClr val="FF0000"/>
              </a:solidFill>
              <a:latin typeface="Century Gothic" pitchFamily="34" charset="0"/>
            </a:endParaRPr>
          </a:p>
        </p:txBody>
      </p:sp>
      <p:sp>
        <p:nvSpPr>
          <p:cNvPr id="711" name="Retângulo 8"/>
          <p:cNvSpPr>
            <a:spLocks noChangeArrowheads="1"/>
          </p:cNvSpPr>
          <p:nvPr/>
        </p:nvSpPr>
        <p:spPr bwMode="auto">
          <a:xfrm>
            <a:off x="906619" y="2642538"/>
            <a:ext cx="1754536" cy="400110"/>
          </a:xfrm>
          <a:prstGeom prst="rect">
            <a:avLst/>
          </a:prstGeom>
          <a:noFill/>
          <a:ln w="9525">
            <a:noFill/>
            <a:miter lim="800000"/>
            <a:headEnd/>
            <a:tailEnd/>
          </a:ln>
        </p:spPr>
        <p:txBody>
          <a:bodyPr wrap="square">
            <a:spAutoFit/>
          </a:bodyPr>
          <a:lstStyle/>
          <a:p>
            <a:pPr algn="ctr"/>
            <a:r>
              <a:rPr lang="pt-BR" sz="2000" b="1" dirty="0" smtClean="0">
                <a:solidFill>
                  <a:schemeClr val="bg2">
                    <a:lumMod val="75000"/>
                  </a:schemeClr>
                </a:solidFill>
                <a:latin typeface="Century Gothic" pitchFamily="34" charset="0"/>
              </a:rPr>
              <a:t>objeto</a:t>
            </a:r>
            <a:endParaRPr lang="pt-BR" sz="2000" b="1" dirty="0">
              <a:solidFill>
                <a:schemeClr val="bg2">
                  <a:lumMod val="75000"/>
                </a:schemeClr>
              </a:solidFill>
              <a:latin typeface="Century Gothic" pitchFamily="34" charset="0"/>
            </a:endParaRPr>
          </a:p>
        </p:txBody>
      </p:sp>
      <p:sp>
        <p:nvSpPr>
          <p:cNvPr id="712" name="Título 3"/>
          <p:cNvSpPr txBox="1">
            <a:spLocks/>
          </p:cNvSpPr>
          <p:nvPr/>
        </p:nvSpPr>
        <p:spPr>
          <a:xfrm>
            <a:off x="5372396" y="5953751"/>
            <a:ext cx="3638167" cy="779288"/>
          </a:xfrm>
          <a:prstGeom prst="rect">
            <a:avLst/>
          </a:prstGeom>
          <a:ln w="38100">
            <a:noFill/>
          </a:ln>
        </p:spPr>
        <p:txBody>
          <a:bodyPr lIns="0" tIns="0" rIns="0" bIns="0" anchor="ctr"/>
          <a:lstStyle/>
          <a:p>
            <a:pPr algn="ctr"/>
            <a:r>
              <a:rPr lang="pt-BR" sz="2800" b="1" kern="0" dirty="0" err="1" smtClean="0">
                <a:solidFill>
                  <a:schemeClr val="bg1"/>
                </a:solidFill>
                <a:latin typeface="Century Gothic" pitchFamily="34" charset="0"/>
              </a:rPr>
              <a:t>NEO’s</a:t>
            </a:r>
            <a:r>
              <a:rPr lang="pt-BR" sz="2800" b="1" kern="0" dirty="0" smtClean="0">
                <a:solidFill>
                  <a:schemeClr val="bg1"/>
                </a:solidFill>
                <a:latin typeface="Century Gothic" pitchFamily="34" charset="0"/>
              </a:rPr>
              <a:t>: a&lt; 1,3 UA</a:t>
            </a:r>
            <a:br>
              <a:rPr lang="pt-BR" sz="2800" b="1" kern="0" dirty="0" smtClean="0">
                <a:solidFill>
                  <a:schemeClr val="bg1"/>
                </a:solidFill>
                <a:latin typeface="Century Gothic" pitchFamily="34" charset="0"/>
              </a:rPr>
            </a:br>
            <a:endParaRPr lang="pt-BR" sz="2800" b="1" kern="0" dirty="0" smtClean="0">
              <a:solidFill>
                <a:schemeClr val="bg1"/>
              </a:solidFill>
              <a:latin typeface="Century Gothic" pitchFamily="34" charset="0"/>
            </a:endParaRPr>
          </a:p>
        </p:txBody>
      </p:sp>
    </p:spTree>
    <p:extLst>
      <p:ext uri="{BB962C8B-B14F-4D97-AF65-F5344CB8AC3E}">
        <p14:creationId xmlns:p14="http://schemas.microsoft.com/office/powerpoint/2010/main" val="226014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4"/>
                                        </p:tgtEl>
                                        <p:attrNameLst>
                                          <p:attrName>style.visibility</p:attrName>
                                        </p:attrNameLst>
                                      </p:cBhvr>
                                      <p:to>
                                        <p:strVal val="visible"/>
                                      </p:to>
                                    </p:set>
                                    <p:animEffect transition="in" filter="fade">
                                      <p:cBhvr>
                                        <p:cTn id="7" dur="500"/>
                                        <p:tgtEl>
                                          <p:spTgt spid="70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58"/>
                                        </p:tgtEl>
                                        <p:attrNameLst>
                                          <p:attrName>style.visibility</p:attrName>
                                        </p:attrNameLst>
                                      </p:cBhvr>
                                      <p:to>
                                        <p:strVal val="visible"/>
                                      </p:to>
                                    </p:set>
                                    <p:animEffect transition="in" filter="fade">
                                      <p:cBhvr>
                                        <p:cTn id="18" dur="500"/>
                                        <p:tgtEl>
                                          <p:spTgt spid="10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09"/>
                                        </p:tgtEl>
                                        <p:attrNameLst>
                                          <p:attrName>style.visibility</p:attrName>
                                        </p:attrNameLst>
                                      </p:cBhvr>
                                      <p:to>
                                        <p:strVal val="visible"/>
                                      </p:to>
                                    </p:set>
                                    <p:animEffect transition="in" filter="fade">
                                      <p:cBhvr>
                                        <p:cTn id="23" dur="500"/>
                                        <p:tgtEl>
                                          <p:spTgt spid="70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10"/>
                                        </p:tgtEl>
                                        <p:attrNameLst>
                                          <p:attrName>style.visibility</p:attrName>
                                        </p:attrNameLst>
                                      </p:cBhvr>
                                      <p:to>
                                        <p:strVal val="visible"/>
                                      </p:to>
                                    </p:set>
                                    <p:animEffect transition="in" filter="fade">
                                      <p:cBhvr>
                                        <p:cTn id="26" dur="500"/>
                                        <p:tgtEl>
                                          <p:spTgt spid="7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06"/>
                                        </p:tgtEl>
                                        <p:attrNameLst>
                                          <p:attrName>style.visibility</p:attrName>
                                        </p:attrNameLst>
                                      </p:cBhvr>
                                      <p:to>
                                        <p:strVal val="visible"/>
                                      </p:to>
                                    </p:set>
                                    <p:animEffect transition="in" filter="fade">
                                      <p:cBhvr>
                                        <p:cTn id="31" dur="500"/>
                                        <p:tgtEl>
                                          <p:spTgt spid="70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05"/>
                                        </p:tgtEl>
                                        <p:attrNameLst>
                                          <p:attrName>style.visibility</p:attrName>
                                        </p:attrNameLst>
                                      </p:cBhvr>
                                      <p:to>
                                        <p:strVal val="visible"/>
                                      </p:to>
                                    </p:set>
                                    <p:animEffect transition="in" filter="fade">
                                      <p:cBhvr>
                                        <p:cTn id="34" dur="500"/>
                                        <p:tgtEl>
                                          <p:spTgt spid="70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12"/>
                                        </p:tgtEl>
                                        <p:attrNameLst>
                                          <p:attrName>style.visibility</p:attrName>
                                        </p:attrNameLst>
                                      </p:cBhvr>
                                      <p:to>
                                        <p:strVal val="visible"/>
                                      </p:to>
                                    </p:set>
                                    <p:animEffect transition="in" filter="fade">
                                      <p:cBhvr>
                                        <p:cTn id="43" dur="2000"/>
                                        <p:tgtEl>
                                          <p:spTgt spid="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58" grpId="0"/>
      <p:bldP spid="705" grpId="0"/>
      <p:bldP spid="11" grpId="0" animBg="1"/>
      <p:bldP spid="706" grpId="0" animBg="1"/>
      <p:bldP spid="709" grpId="0" animBg="1"/>
      <p:bldP spid="710" grpId="0"/>
      <p:bldP spid="7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2555776" y="611977"/>
            <a:ext cx="3960440" cy="1143000"/>
          </a:xfrm>
          <a:ln w="38100">
            <a:solidFill>
              <a:srgbClr val="FFC000"/>
            </a:solidFill>
          </a:ln>
        </p:spPr>
        <p:txBody>
          <a:bodyPr/>
          <a:lstStyle/>
          <a:p>
            <a:pPr algn="ctr"/>
            <a:r>
              <a:rPr lang="pt-BR" sz="4400" b="0" dirty="0" err="1" smtClean="0">
                <a:solidFill>
                  <a:schemeClr val="bg1"/>
                </a:solidFill>
                <a:latin typeface="Century Gothic" pitchFamily="34" charset="0"/>
              </a:rPr>
              <a:t>NEO’s</a:t>
            </a:r>
            <a:r>
              <a:rPr lang="pt-BR" sz="2000" b="0" dirty="0" smtClean="0">
                <a:solidFill>
                  <a:schemeClr val="bg1"/>
                </a:solidFill>
                <a:latin typeface="Century Gothic" pitchFamily="34" charset="0"/>
              </a:rPr>
              <a:t/>
            </a:r>
            <a:br>
              <a:rPr lang="pt-BR" sz="2000" b="0" dirty="0" smtClean="0">
                <a:solidFill>
                  <a:schemeClr val="bg1"/>
                </a:solidFill>
                <a:latin typeface="Century Gothic" pitchFamily="34" charset="0"/>
              </a:rPr>
            </a:br>
            <a:r>
              <a:rPr lang="pt-BR" sz="2200" b="0" dirty="0" smtClean="0">
                <a:solidFill>
                  <a:schemeClr val="bg1"/>
                </a:solidFill>
                <a:latin typeface="Century Gothic" pitchFamily="34" charset="0"/>
              </a:rPr>
              <a:t>Objetos Próximos da Terra</a:t>
            </a:r>
          </a:p>
        </p:txBody>
      </p:sp>
      <p:sp>
        <p:nvSpPr>
          <p:cNvPr id="4" name="CaixaDeTexto 3"/>
          <p:cNvSpPr txBox="1"/>
          <p:nvPr/>
        </p:nvSpPr>
        <p:spPr>
          <a:xfrm>
            <a:off x="5364088" y="2197025"/>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Amor</a:t>
            </a:r>
            <a:endParaRPr lang="pt-BR" sz="3200" b="0" dirty="0">
              <a:solidFill>
                <a:schemeClr val="bg1"/>
              </a:solidFill>
              <a:latin typeface="Century Gothic" pitchFamily="34" charset="0"/>
            </a:endParaRPr>
          </a:p>
        </p:txBody>
      </p:sp>
      <p:sp>
        <p:nvSpPr>
          <p:cNvPr id="5" name="CaixaDeTexto 4"/>
          <p:cNvSpPr txBox="1"/>
          <p:nvPr/>
        </p:nvSpPr>
        <p:spPr>
          <a:xfrm>
            <a:off x="5364088" y="2980402"/>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Apolo</a:t>
            </a:r>
            <a:endParaRPr lang="pt-BR" sz="3200" b="0" dirty="0">
              <a:solidFill>
                <a:schemeClr val="bg1"/>
              </a:solidFill>
              <a:latin typeface="Century Gothic" pitchFamily="34" charset="0"/>
            </a:endParaRPr>
          </a:p>
        </p:txBody>
      </p:sp>
      <p:sp>
        <p:nvSpPr>
          <p:cNvPr id="6" name="CaixaDeTexto 5"/>
          <p:cNvSpPr txBox="1"/>
          <p:nvPr/>
        </p:nvSpPr>
        <p:spPr>
          <a:xfrm>
            <a:off x="5364088" y="3772490"/>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Atenas</a:t>
            </a:r>
            <a:endParaRPr lang="pt-BR" sz="3200" b="0" dirty="0">
              <a:solidFill>
                <a:schemeClr val="bg1"/>
              </a:solidFill>
              <a:latin typeface="Century Gothic" pitchFamily="34" charset="0"/>
            </a:endParaRPr>
          </a:p>
        </p:txBody>
      </p:sp>
      <p:sp>
        <p:nvSpPr>
          <p:cNvPr id="7" name="CaixaDeTexto 6"/>
          <p:cNvSpPr txBox="1"/>
          <p:nvPr/>
        </p:nvSpPr>
        <p:spPr>
          <a:xfrm>
            <a:off x="5364088" y="4573289"/>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Atira</a:t>
            </a:r>
            <a:endParaRPr lang="pt-BR" sz="3200" b="0" dirty="0">
              <a:solidFill>
                <a:schemeClr val="bg1"/>
              </a:solidFill>
              <a:latin typeface="Century Gothic" pitchFamily="34" charset="0"/>
            </a:endParaRPr>
          </a:p>
        </p:txBody>
      </p:sp>
      <p:sp>
        <p:nvSpPr>
          <p:cNvPr id="8" name="CaixaDeTexto 7"/>
          <p:cNvSpPr txBox="1"/>
          <p:nvPr/>
        </p:nvSpPr>
        <p:spPr>
          <a:xfrm>
            <a:off x="5364088" y="5365377"/>
            <a:ext cx="3168352"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PHA’s</a:t>
            </a:r>
            <a:endParaRPr lang="pt-BR" sz="3200" b="0" dirty="0">
              <a:solidFill>
                <a:schemeClr val="bg1"/>
              </a:solidFill>
              <a:latin typeface="Century Gothic" pitchFamily="34" charset="0"/>
            </a:endParaRPr>
          </a:p>
        </p:txBody>
      </p:sp>
      <p:cxnSp>
        <p:nvCxnSpPr>
          <p:cNvPr id="10" name="Conector angulado 9"/>
          <p:cNvCxnSpPr/>
          <p:nvPr/>
        </p:nvCxnSpPr>
        <p:spPr bwMode="auto">
          <a:xfrm rot="5400000">
            <a:off x="1475656" y="1980129"/>
            <a:ext cx="1440160" cy="1008112"/>
          </a:xfrm>
          <a:prstGeom prst="bentConnector3">
            <a:avLst>
              <a:gd name="adj1" fmla="val 50000"/>
            </a:avLst>
          </a:prstGeom>
          <a:solidFill>
            <a:schemeClr val="accent1"/>
          </a:solidFill>
          <a:ln w="38100" cap="flat" cmpd="sng" algn="ctr">
            <a:solidFill>
              <a:srgbClr val="FFC000"/>
            </a:solidFill>
            <a:prstDash val="solid"/>
            <a:round/>
            <a:headEnd type="none" w="sm" len="sm"/>
            <a:tailEnd type="arrow"/>
          </a:ln>
          <a:effectLst/>
        </p:spPr>
      </p:cxnSp>
      <p:sp>
        <p:nvSpPr>
          <p:cNvPr id="13" name="CaixaDeTexto 12"/>
          <p:cNvSpPr txBox="1"/>
          <p:nvPr/>
        </p:nvSpPr>
        <p:spPr>
          <a:xfrm>
            <a:off x="899592" y="3204265"/>
            <a:ext cx="1584176"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NEC’s</a:t>
            </a:r>
            <a:endParaRPr lang="pt-BR" sz="3200" b="0" dirty="0">
              <a:solidFill>
                <a:schemeClr val="bg1"/>
              </a:solidFill>
              <a:latin typeface="Century Gothic" pitchFamily="34" charset="0"/>
            </a:endParaRPr>
          </a:p>
        </p:txBody>
      </p:sp>
      <p:cxnSp>
        <p:nvCxnSpPr>
          <p:cNvPr id="14" name="Conector angulado 13"/>
          <p:cNvCxnSpPr/>
          <p:nvPr/>
        </p:nvCxnSpPr>
        <p:spPr bwMode="auto">
          <a:xfrm rot="16200000" flipH="1">
            <a:off x="2231741" y="2376174"/>
            <a:ext cx="2232248" cy="1008112"/>
          </a:xfrm>
          <a:prstGeom prst="bentConnector3">
            <a:avLst>
              <a:gd name="adj1" fmla="val 32932"/>
            </a:avLst>
          </a:prstGeom>
          <a:solidFill>
            <a:schemeClr val="accent1"/>
          </a:solidFill>
          <a:ln w="38100" cap="flat" cmpd="sng" algn="ctr">
            <a:solidFill>
              <a:srgbClr val="FFC000"/>
            </a:solidFill>
            <a:prstDash val="solid"/>
            <a:round/>
            <a:headEnd type="none" w="sm" len="sm"/>
            <a:tailEnd type="arrow"/>
          </a:ln>
          <a:effectLst/>
        </p:spPr>
      </p:cxnSp>
      <p:sp>
        <p:nvSpPr>
          <p:cNvPr id="22" name="CaixaDeTexto 21"/>
          <p:cNvSpPr txBox="1"/>
          <p:nvPr/>
        </p:nvSpPr>
        <p:spPr>
          <a:xfrm>
            <a:off x="3085232" y="3996353"/>
            <a:ext cx="1512168"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NEA’s</a:t>
            </a:r>
            <a:endParaRPr lang="pt-BR" sz="3200" b="0" dirty="0">
              <a:solidFill>
                <a:schemeClr val="bg1"/>
              </a:solidFill>
              <a:latin typeface="Century Gothic" pitchFamily="34" charset="0"/>
            </a:endParaRPr>
          </a:p>
        </p:txBody>
      </p:sp>
      <p:sp>
        <p:nvSpPr>
          <p:cNvPr id="26" name="Chave esquerda 25"/>
          <p:cNvSpPr/>
          <p:nvPr/>
        </p:nvSpPr>
        <p:spPr bwMode="auto">
          <a:xfrm>
            <a:off x="4644008" y="2204865"/>
            <a:ext cx="648072" cy="3744416"/>
          </a:xfrm>
          <a:prstGeom prst="leftBrace">
            <a:avLst>
              <a:gd name="adj1" fmla="val 39198"/>
              <a:gd name="adj2" fmla="val 55746"/>
            </a:avLst>
          </a:prstGeom>
          <a:noFill/>
          <a:ln w="3810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5" name="CaixaDeTexto 14"/>
          <p:cNvSpPr txBox="1"/>
          <p:nvPr/>
        </p:nvSpPr>
        <p:spPr>
          <a:xfrm>
            <a:off x="755576" y="3822720"/>
            <a:ext cx="2304256" cy="461665"/>
          </a:xfrm>
          <a:prstGeom prst="rect">
            <a:avLst/>
          </a:prstGeom>
          <a:noFill/>
          <a:ln w="38100">
            <a:noFill/>
          </a:ln>
        </p:spPr>
        <p:txBody>
          <a:bodyPr wrap="square" rtlCol="0">
            <a:spAutoFit/>
          </a:bodyPr>
          <a:lstStyle/>
          <a:p>
            <a:r>
              <a:rPr lang="pt-BR" sz="2400" b="0" dirty="0" smtClean="0">
                <a:solidFill>
                  <a:schemeClr val="bg1"/>
                </a:solidFill>
                <a:latin typeface="Century Gothic" pitchFamily="34" charset="0"/>
              </a:rPr>
              <a:t>(Cometas)</a:t>
            </a:r>
            <a:endParaRPr lang="pt-BR" sz="2400" b="0" dirty="0">
              <a:solidFill>
                <a:schemeClr val="bg1"/>
              </a:solidFill>
              <a:latin typeface="Century Gothic" pitchFamily="34" charset="0"/>
            </a:endParaRPr>
          </a:p>
        </p:txBody>
      </p:sp>
      <p:sp>
        <p:nvSpPr>
          <p:cNvPr id="16" name="CaixaDeTexto 15"/>
          <p:cNvSpPr txBox="1"/>
          <p:nvPr/>
        </p:nvSpPr>
        <p:spPr>
          <a:xfrm>
            <a:off x="2915816" y="4614808"/>
            <a:ext cx="2304256" cy="461665"/>
          </a:xfrm>
          <a:prstGeom prst="rect">
            <a:avLst/>
          </a:prstGeom>
          <a:noFill/>
          <a:ln w="38100">
            <a:noFill/>
          </a:ln>
        </p:spPr>
        <p:txBody>
          <a:bodyPr wrap="square" rtlCol="0">
            <a:spAutoFit/>
          </a:bodyPr>
          <a:lstStyle/>
          <a:p>
            <a:r>
              <a:rPr lang="pt-BR" sz="2400" b="0" dirty="0" smtClean="0">
                <a:solidFill>
                  <a:schemeClr val="bg1"/>
                </a:solidFill>
                <a:latin typeface="Century Gothic" pitchFamily="34" charset="0"/>
              </a:rPr>
              <a:t>(Asteroides)</a:t>
            </a:r>
            <a:endParaRPr lang="pt-BR" sz="2400" b="0" dirty="0">
              <a:solidFill>
                <a:schemeClr val="bg1"/>
              </a:solidFill>
              <a:latin typeface="Century Gothic" pitchFamily="34" charset="0"/>
            </a:endParaRPr>
          </a:p>
        </p:txBody>
      </p:sp>
    </p:spTree>
    <p:extLst>
      <p:ext uri="{BB962C8B-B14F-4D97-AF65-F5344CB8AC3E}">
        <p14:creationId xmlns:p14="http://schemas.microsoft.com/office/powerpoint/2010/main" val="155714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
        <p:nvSpPr>
          <p:cNvPr id="4" name="CaixaDeTexto 3"/>
          <p:cNvSpPr txBox="1"/>
          <p:nvPr/>
        </p:nvSpPr>
        <p:spPr>
          <a:xfrm>
            <a:off x="5364088" y="2204864"/>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Amor</a:t>
            </a:r>
            <a:endParaRPr lang="pt-BR" sz="3200" b="0" dirty="0">
              <a:solidFill>
                <a:schemeClr val="bg1"/>
              </a:solidFill>
              <a:latin typeface="Century Gothic" pitchFamily="34" charset="0"/>
            </a:endParaRPr>
          </a:p>
        </p:txBody>
      </p:sp>
      <p:sp>
        <p:nvSpPr>
          <p:cNvPr id="5" name="CaixaDeTexto 4"/>
          <p:cNvSpPr txBox="1"/>
          <p:nvPr/>
        </p:nvSpPr>
        <p:spPr>
          <a:xfrm>
            <a:off x="5364088" y="2988241"/>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Apolo</a:t>
            </a:r>
            <a:endParaRPr lang="pt-BR" sz="3200" b="0" dirty="0">
              <a:solidFill>
                <a:schemeClr val="bg1"/>
              </a:solidFill>
              <a:latin typeface="Century Gothic" pitchFamily="34" charset="0"/>
            </a:endParaRPr>
          </a:p>
        </p:txBody>
      </p:sp>
      <p:sp>
        <p:nvSpPr>
          <p:cNvPr id="6" name="CaixaDeTexto 5"/>
          <p:cNvSpPr txBox="1"/>
          <p:nvPr/>
        </p:nvSpPr>
        <p:spPr>
          <a:xfrm>
            <a:off x="5364088" y="3780329"/>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Atenas</a:t>
            </a:r>
            <a:endParaRPr lang="pt-BR" sz="3200" b="0" dirty="0">
              <a:solidFill>
                <a:schemeClr val="bg1"/>
              </a:solidFill>
              <a:latin typeface="Century Gothic" pitchFamily="34" charset="0"/>
            </a:endParaRPr>
          </a:p>
        </p:txBody>
      </p:sp>
      <p:sp>
        <p:nvSpPr>
          <p:cNvPr id="7" name="CaixaDeTexto 6"/>
          <p:cNvSpPr txBox="1"/>
          <p:nvPr/>
        </p:nvSpPr>
        <p:spPr>
          <a:xfrm>
            <a:off x="5364088" y="4581128"/>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Atira</a:t>
            </a:r>
            <a:endParaRPr lang="pt-BR" sz="3200" b="0" dirty="0">
              <a:solidFill>
                <a:schemeClr val="bg1"/>
              </a:solidFill>
              <a:latin typeface="Century Gothic" pitchFamily="34" charset="0"/>
            </a:endParaRPr>
          </a:p>
        </p:txBody>
      </p:sp>
      <p:sp>
        <p:nvSpPr>
          <p:cNvPr id="8" name="CaixaDeTexto 7"/>
          <p:cNvSpPr txBox="1"/>
          <p:nvPr/>
        </p:nvSpPr>
        <p:spPr>
          <a:xfrm>
            <a:off x="5364088" y="5373216"/>
            <a:ext cx="3168352"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PHA’s</a:t>
            </a:r>
            <a:endParaRPr lang="pt-BR" sz="3200" b="0" dirty="0">
              <a:solidFill>
                <a:schemeClr val="bg1"/>
              </a:solidFill>
              <a:latin typeface="Century Gothic" pitchFamily="34" charset="0"/>
            </a:endParaRPr>
          </a:p>
        </p:txBody>
      </p:sp>
    </p:spTree>
    <p:extLst>
      <p:ext uri="{BB962C8B-B14F-4D97-AF65-F5344CB8AC3E}">
        <p14:creationId xmlns:p14="http://schemas.microsoft.com/office/powerpoint/2010/main" val="2121685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0017 -0.00023 L -0.52761 -0.21041 " pathEditMode="relative" rAng="0" ptsTypes="AA">
                                      <p:cBhvr>
                                        <p:cTn id="6" dur="2000" fill="hold"/>
                                        <p:tgtEl>
                                          <p:spTgt spid="4"/>
                                        </p:tgtEl>
                                        <p:attrNameLst>
                                          <p:attrName>ppt_x</p:attrName>
                                          <p:attrName>ppt_y</p:attrName>
                                        </p:attrNameLst>
                                      </p:cBhvr>
                                      <p:rCtr x="-26389" y="-10520"/>
                                    </p:animMotion>
                                  </p:childTnLst>
                                </p:cTn>
                              </p:par>
                              <p:par>
                                <p:cTn id="7" presetID="35" presetClass="path" presetSubtype="0" accel="50000" decel="50000" fill="hold" grpId="0" nodeType="withEffect">
                                  <p:stCondLst>
                                    <p:cond delay="0"/>
                                  </p:stCondLst>
                                  <p:childTnLst>
                                    <p:animMotion origin="layout" path="M 4.16667E-6 2.13873E-6 L -0.52761 -0.14613 " pathEditMode="relative" rAng="0" ptsTypes="AA">
                                      <p:cBhvr>
                                        <p:cTn id="8" dur="2000" fill="hold"/>
                                        <p:tgtEl>
                                          <p:spTgt spid="5"/>
                                        </p:tgtEl>
                                        <p:attrNameLst>
                                          <p:attrName>ppt_x</p:attrName>
                                          <p:attrName>ppt_y</p:attrName>
                                        </p:attrNameLst>
                                      </p:cBhvr>
                                      <p:rCtr x="-26389" y="-7306"/>
                                    </p:animMotion>
                                  </p:childTnLst>
                                </p:cTn>
                              </p:par>
                              <p:par>
                                <p:cTn id="9" presetID="35" presetClass="path" presetSubtype="0" accel="50000" decel="50000" fill="hold" grpId="0" nodeType="withEffect">
                                  <p:stCondLst>
                                    <p:cond delay="0"/>
                                  </p:stCondLst>
                                  <p:childTnLst>
                                    <p:animMotion origin="layout" path="M 4.16667E-6 1.11022E-16 L -0.52761 -0.09375 " pathEditMode="relative" rAng="0" ptsTypes="AA">
                                      <p:cBhvr>
                                        <p:cTn id="10" dur="2000" fill="hold"/>
                                        <p:tgtEl>
                                          <p:spTgt spid="6"/>
                                        </p:tgtEl>
                                        <p:attrNameLst>
                                          <p:attrName>ppt_x</p:attrName>
                                          <p:attrName>ppt_y</p:attrName>
                                        </p:attrNameLst>
                                      </p:cBhvr>
                                      <p:rCtr x="-26389" y="-4699"/>
                                    </p:animMotion>
                                  </p:childTnLst>
                                </p:cTn>
                              </p:par>
                              <p:par>
                                <p:cTn id="11" presetID="35" presetClass="path" presetSubtype="0" accel="50000" decel="50000" fill="hold" grpId="0" nodeType="withEffect">
                                  <p:stCondLst>
                                    <p:cond delay="0"/>
                                  </p:stCondLst>
                                  <p:childTnLst>
                                    <p:animMotion origin="layout" path="M 4.16667E-6 1.85185E-6 L -0.52761 -0.05324 " pathEditMode="relative" rAng="0" ptsTypes="AA">
                                      <p:cBhvr>
                                        <p:cTn id="12" dur="2000" fill="hold"/>
                                        <p:tgtEl>
                                          <p:spTgt spid="7"/>
                                        </p:tgtEl>
                                        <p:attrNameLst>
                                          <p:attrName>ppt_x</p:attrName>
                                          <p:attrName>ppt_y</p:attrName>
                                        </p:attrNameLst>
                                      </p:cBhvr>
                                      <p:rCtr x="-26389" y="-2662"/>
                                    </p:animMotion>
                                  </p:childTnLst>
                                </p:cTn>
                              </p:par>
                              <p:par>
                                <p:cTn id="13" presetID="35" presetClass="path" presetSubtype="0" accel="50000" decel="50000" fill="hold" grpId="0" nodeType="withEffect">
                                  <p:stCondLst>
                                    <p:cond delay="0"/>
                                  </p:stCondLst>
                                  <p:childTnLst>
                                    <p:animMotion origin="layout" path="M 4.16667E-6 2.59259E-6 L -0.52761 -0.0007 " pathEditMode="relative" rAng="0" ptsTypes="AA">
                                      <p:cBhvr>
                                        <p:cTn id="14" dur="2000" fill="hold"/>
                                        <p:tgtEl>
                                          <p:spTgt spid="8"/>
                                        </p:tgtEl>
                                        <p:attrNameLst>
                                          <p:attrName>ppt_x</p:attrName>
                                          <p:attrName>ppt_y</p:attrName>
                                        </p:attrNameLst>
                                      </p:cBhvr>
                                      <p:rCtr x="-26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
        <p:nvSpPr>
          <p:cNvPr id="4" name="CaixaDeTexto 3"/>
          <p:cNvSpPr txBox="1"/>
          <p:nvPr/>
        </p:nvSpPr>
        <p:spPr>
          <a:xfrm>
            <a:off x="522789" y="764704"/>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Amor</a:t>
            </a:r>
            <a:endParaRPr lang="pt-BR" sz="3200" b="0" dirty="0">
              <a:solidFill>
                <a:schemeClr val="bg1"/>
              </a:solidFill>
              <a:latin typeface="Century Gothic" pitchFamily="34" charset="0"/>
            </a:endParaRPr>
          </a:p>
        </p:txBody>
      </p:sp>
      <p:sp>
        <p:nvSpPr>
          <p:cNvPr id="5" name="CaixaDeTexto 4"/>
          <p:cNvSpPr txBox="1"/>
          <p:nvPr/>
        </p:nvSpPr>
        <p:spPr>
          <a:xfrm>
            <a:off x="522789" y="1988840"/>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Apolo</a:t>
            </a:r>
            <a:endParaRPr lang="pt-BR" sz="3200" b="0" dirty="0">
              <a:solidFill>
                <a:schemeClr val="bg1"/>
              </a:solidFill>
              <a:latin typeface="Century Gothic" pitchFamily="34" charset="0"/>
            </a:endParaRPr>
          </a:p>
        </p:txBody>
      </p:sp>
      <p:sp>
        <p:nvSpPr>
          <p:cNvPr id="6" name="CaixaDeTexto 5"/>
          <p:cNvSpPr txBox="1"/>
          <p:nvPr/>
        </p:nvSpPr>
        <p:spPr>
          <a:xfrm>
            <a:off x="522789" y="3140968"/>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Atenas</a:t>
            </a:r>
            <a:endParaRPr lang="pt-BR" sz="3200" b="0" dirty="0">
              <a:solidFill>
                <a:schemeClr val="bg1"/>
              </a:solidFill>
              <a:latin typeface="Century Gothic" pitchFamily="34" charset="0"/>
            </a:endParaRPr>
          </a:p>
        </p:txBody>
      </p:sp>
      <p:sp>
        <p:nvSpPr>
          <p:cNvPr id="7" name="CaixaDeTexto 6"/>
          <p:cNvSpPr txBox="1"/>
          <p:nvPr/>
        </p:nvSpPr>
        <p:spPr>
          <a:xfrm>
            <a:off x="522789" y="4212377"/>
            <a:ext cx="3168352" cy="584775"/>
          </a:xfrm>
          <a:prstGeom prst="rect">
            <a:avLst/>
          </a:prstGeom>
          <a:noFill/>
          <a:ln w="38100">
            <a:solidFill>
              <a:srgbClr val="FFC000"/>
            </a:solidFill>
          </a:ln>
        </p:spPr>
        <p:txBody>
          <a:bodyPr wrap="square" rtlCol="0">
            <a:spAutoFit/>
          </a:bodyPr>
          <a:lstStyle/>
          <a:p>
            <a:r>
              <a:rPr lang="pt-BR" sz="3200" b="0" dirty="0" smtClean="0">
                <a:solidFill>
                  <a:schemeClr val="bg1"/>
                </a:solidFill>
                <a:latin typeface="Century Gothic" pitchFamily="34" charset="0"/>
              </a:rPr>
              <a:t>Grupo Atira</a:t>
            </a:r>
            <a:endParaRPr lang="pt-BR" sz="3200" b="0" dirty="0">
              <a:solidFill>
                <a:schemeClr val="bg1"/>
              </a:solidFill>
              <a:latin typeface="Century Gothic" pitchFamily="34" charset="0"/>
            </a:endParaRPr>
          </a:p>
        </p:txBody>
      </p:sp>
      <p:sp>
        <p:nvSpPr>
          <p:cNvPr id="8" name="CaixaDeTexto 7"/>
          <p:cNvSpPr txBox="1"/>
          <p:nvPr/>
        </p:nvSpPr>
        <p:spPr>
          <a:xfrm>
            <a:off x="522789" y="5370979"/>
            <a:ext cx="3168352" cy="584775"/>
          </a:xfrm>
          <a:prstGeom prst="rect">
            <a:avLst/>
          </a:prstGeom>
          <a:noFill/>
          <a:ln w="38100">
            <a:solidFill>
              <a:srgbClr val="FFC000"/>
            </a:solidFill>
          </a:ln>
        </p:spPr>
        <p:txBody>
          <a:bodyPr wrap="square" rtlCol="0">
            <a:spAutoFit/>
          </a:bodyPr>
          <a:lstStyle/>
          <a:p>
            <a:r>
              <a:rPr lang="pt-BR" sz="3200" b="0" dirty="0" err="1" smtClean="0">
                <a:solidFill>
                  <a:schemeClr val="bg1"/>
                </a:solidFill>
                <a:latin typeface="Century Gothic" pitchFamily="34" charset="0"/>
              </a:rPr>
              <a:t>PHA’s</a:t>
            </a:r>
            <a:endParaRPr lang="pt-BR" sz="3200" b="0" dirty="0">
              <a:solidFill>
                <a:schemeClr val="bg1"/>
              </a:solidFill>
              <a:latin typeface="Century Gothic" pitchFamily="34" charset="0"/>
            </a:endParaRPr>
          </a:p>
        </p:txBody>
      </p:sp>
      <p:cxnSp>
        <p:nvCxnSpPr>
          <p:cNvPr id="10" name="Conector de seta reta 9"/>
          <p:cNvCxnSpPr>
            <a:stCxn id="4" idx="3"/>
          </p:cNvCxnSpPr>
          <p:nvPr/>
        </p:nvCxnSpPr>
        <p:spPr bwMode="auto">
          <a:xfrm flipV="1">
            <a:off x="3691140" y="1052736"/>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cxnSp>
        <p:nvCxnSpPr>
          <p:cNvPr id="11" name="Conector de seta reta 10"/>
          <p:cNvCxnSpPr/>
          <p:nvPr/>
        </p:nvCxnSpPr>
        <p:spPr bwMode="auto">
          <a:xfrm flipV="1">
            <a:off x="3707903" y="2276872"/>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cxnSp>
        <p:nvCxnSpPr>
          <p:cNvPr id="12" name="Conector de seta reta 11"/>
          <p:cNvCxnSpPr/>
          <p:nvPr/>
        </p:nvCxnSpPr>
        <p:spPr bwMode="auto">
          <a:xfrm flipV="1">
            <a:off x="3707903" y="3429000"/>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cxnSp>
        <p:nvCxnSpPr>
          <p:cNvPr id="13" name="Conector de seta reta 12"/>
          <p:cNvCxnSpPr/>
          <p:nvPr/>
        </p:nvCxnSpPr>
        <p:spPr bwMode="auto">
          <a:xfrm flipV="1">
            <a:off x="3691140" y="4504764"/>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grpSp>
        <p:nvGrpSpPr>
          <p:cNvPr id="22" name="Grupo 21"/>
          <p:cNvGrpSpPr/>
          <p:nvPr/>
        </p:nvGrpSpPr>
        <p:grpSpPr>
          <a:xfrm>
            <a:off x="6758940" y="623821"/>
            <a:ext cx="828000" cy="828000"/>
            <a:chOff x="6398740" y="839845"/>
            <a:chExt cx="828000" cy="828000"/>
          </a:xfrm>
        </p:grpSpPr>
        <p:sp>
          <p:nvSpPr>
            <p:cNvPr id="17" name="Elipse 16"/>
            <p:cNvSpPr>
              <a:spLocks/>
            </p:cNvSpPr>
            <p:nvPr/>
          </p:nvSpPr>
          <p:spPr>
            <a:xfrm>
              <a:off x="6398740" y="839845"/>
              <a:ext cx="828000" cy="828000"/>
            </a:xfrm>
            <a:prstGeom prst="ellipse">
              <a:avLst/>
            </a:prstGeom>
            <a:noFill/>
            <a:ln>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lipse 19"/>
            <p:cNvSpPr>
              <a:spLocks noChangeAspect="1"/>
            </p:cNvSpPr>
            <p:nvPr/>
          </p:nvSpPr>
          <p:spPr>
            <a:xfrm>
              <a:off x="7117339" y="980731"/>
              <a:ext cx="108000" cy="108000"/>
            </a:xfrm>
            <a:prstGeom prst="ellipse">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a:spLocks noChangeAspect="1"/>
            </p:cNvSpPr>
            <p:nvPr/>
          </p:nvSpPr>
          <p:spPr>
            <a:xfrm>
              <a:off x="6635148" y="1059000"/>
              <a:ext cx="360040" cy="360040"/>
            </a:xfrm>
            <a:prstGeom prst="ellipse">
              <a:avLst/>
            </a:prstGeom>
            <a:gradFill flip="none" rotWithShape="1">
              <a:gsLst>
                <a:gs pos="16000">
                  <a:srgbClr val="FFFF00"/>
                </a:gs>
                <a:gs pos="100000">
                  <a:schemeClr val="tx1">
                    <a:alpha val="16000"/>
                  </a:schemeClr>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a:spLocks noChangeAspect="1"/>
            </p:cNvSpPr>
            <p:nvPr/>
          </p:nvSpPr>
          <p:spPr>
            <a:xfrm>
              <a:off x="6735216" y="1159200"/>
              <a:ext cx="159858" cy="15985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3" name="Elipse 22"/>
          <p:cNvSpPr/>
          <p:nvPr/>
        </p:nvSpPr>
        <p:spPr bwMode="auto">
          <a:xfrm>
            <a:off x="6364412" y="456813"/>
            <a:ext cx="1303932" cy="1152128"/>
          </a:xfrm>
          <a:prstGeom prst="ellipse">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4" name="Grupo 23"/>
          <p:cNvGrpSpPr/>
          <p:nvPr/>
        </p:nvGrpSpPr>
        <p:grpSpPr>
          <a:xfrm>
            <a:off x="6758780" y="1920125"/>
            <a:ext cx="828000" cy="828000"/>
            <a:chOff x="6398740" y="839845"/>
            <a:chExt cx="828000" cy="828000"/>
          </a:xfrm>
        </p:grpSpPr>
        <p:sp>
          <p:nvSpPr>
            <p:cNvPr id="26" name="Elipse 25"/>
            <p:cNvSpPr>
              <a:spLocks/>
            </p:cNvSpPr>
            <p:nvPr/>
          </p:nvSpPr>
          <p:spPr>
            <a:xfrm>
              <a:off x="6398740" y="839845"/>
              <a:ext cx="828000" cy="828000"/>
            </a:xfrm>
            <a:prstGeom prst="ellipse">
              <a:avLst/>
            </a:prstGeom>
            <a:noFill/>
            <a:ln>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lipse 27"/>
            <p:cNvSpPr>
              <a:spLocks noChangeAspect="1"/>
            </p:cNvSpPr>
            <p:nvPr/>
          </p:nvSpPr>
          <p:spPr>
            <a:xfrm>
              <a:off x="7117339" y="980731"/>
              <a:ext cx="108000" cy="108000"/>
            </a:xfrm>
            <a:prstGeom prst="ellipse">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Elipse 28"/>
            <p:cNvSpPr>
              <a:spLocks noChangeAspect="1"/>
            </p:cNvSpPr>
            <p:nvPr/>
          </p:nvSpPr>
          <p:spPr>
            <a:xfrm>
              <a:off x="6635148" y="1059000"/>
              <a:ext cx="360040" cy="360040"/>
            </a:xfrm>
            <a:prstGeom prst="ellipse">
              <a:avLst/>
            </a:prstGeom>
            <a:gradFill flip="none" rotWithShape="1">
              <a:gsLst>
                <a:gs pos="16000">
                  <a:srgbClr val="FFFF00"/>
                </a:gs>
                <a:gs pos="100000">
                  <a:schemeClr val="tx1">
                    <a:alpha val="16000"/>
                  </a:schemeClr>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Elipse 29"/>
            <p:cNvSpPr>
              <a:spLocks noChangeAspect="1"/>
            </p:cNvSpPr>
            <p:nvPr/>
          </p:nvSpPr>
          <p:spPr>
            <a:xfrm>
              <a:off x="6735216" y="1159200"/>
              <a:ext cx="159858" cy="15985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1" name="Elipse 30"/>
          <p:cNvSpPr/>
          <p:nvPr/>
        </p:nvSpPr>
        <p:spPr bwMode="auto">
          <a:xfrm>
            <a:off x="6372200" y="1916832"/>
            <a:ext cx="1008112" cy="792088"/>
          </a:xfrm>
          <a:prstGeom prst="ellipse">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2" name="Grupo 31"/>
          <p:cNvGrpSpPr/>
          <p:nvPr/>
        </p:nvGrpSpPr>
        <p:grpSpPr>
          <a:xfrm>
            <a:off x="6768336" y="3033048"/>
            <a:ext cx="828000" cy="828000"/>
            <a:chOff x="6398740" y="839845"/>
            <a:chExt cx="828000" cy="828000"/>
          </a:xfrm>
        </p:grpSpPr>
        <p:sp>
          <p:nvSpPr>
            <p:cNvPr id="33" name="Elipse 32"/>
            <p:cNvSpPr>
              <a:spLocks/>
            </p:cNvSpPr>
            <p:nvPr/>
          </p:nvSpPr>
          <p:spPr>
            <a:xfrm>
              <a:off x="6398740" y="839845"/>
              <a:ext cx="828000" cy="828000"/>
            </a:xfrm>
            <a:prstGeom prst="ellipse">
              <a:avLst/>
            </a:prstGeom>
            <a:noFill/>
            <a:ln>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Elipse 33"/>
            <p:cNvSpPr>
              <a:spLocks noChangeAspect="1"/>
            </p:cNvSpPr>
            <p:nvPr/>
          </p:nvSpPr>
          <p:spPr>
            <a:xfrm>
              <a:off x="7117339" y="980731"/>
              <a:ext cx="108000" cy="108000"/>
            </a:xfrm>
            <a:prstGeom prst="ellipse">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Elipse 34"/>
            <p:cNvSpPr>
              <a:spLocks noChangeAspect="1"/>
            </p:cNvSpPr>
            <p:nvPr/>
          </p:nvSpPr>
          <p:spPr>
            <a:xfrm>
              <a:off x="6635148" y="1059000"/>
              <a:ext cx="360040" cy="360040"/>
            </a:xfrm>
            <a:prstGeom prst="ellipse">
              <a:avLst/>
            </a:prstGeom>
            <a:gradFill flip="none" rotWithShape="1">
              <a:gsLst>
                <a:gs pos="16000">
                  <a:srgbClr val="FFFF00"/>
                </a:gs>
                <a:gs pos="100000">
                  <a:schemeClr val="tx1">
                    <a:alpha val="16000"/>
                  </a:schemeClr>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35"/>
            <p:cNvSpPr>
              <a:spLocks noChangeAspect="1"/>
            </p:cNvSpPr>
            <p:nvPr/>
          </p:nvSpPr>
          <p:spPr>
            <a:xfrm>
              <a:off x="6734853" y="1159200"/>
              <a:ext cx="159858" cy="15985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7" name="Elipse 36"/>
          <p:cNvSpPr/>
          <p:nvPr/>
        </p:nvSpPr>
        <p:spPr bwMode="auto">
          <a:xfrm>
            <a:off x="6647169" y="3144091"/>
            <a:ext cx="720080" cy="576065"/>
          </a:xfrm>
          <a:prstGeom prst="ellipse">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8" name="Grupo 37"/>
          <p:cNvGrpSpPr/>
          <p:nvPr/>
        </p:nvGrpSpPr>
        <p:grpSpPr>
          <a:xfrm>
            <a:off x="6780211" y="4113168"/>
            <a:ext cx="828000" cy="828000"/>
            <a:chOff x="6398740" y="839845"/>
            <a:chExt cx="828000" cy="828000"/>
          </a:xfrm>
        </p:grpSpPr>
        <p:sp>
          <p:nvSpPr>
            <p:cNvPr id="39" name="Elipse 38"/>
            <p:cNvSpPr>
              <a:spLocks/>
            </p:cNvSpPr>
            <p:nvPr/>
          </p:nvSpPr>
          <p:spPr>
            <a:xfrm>
              <a:off x="6398740" y="839845"/>
              <a:ext cx="828000" cy="828000"/>
            </a:xfrm>
            <a:prstGeom prst="ellipse">
              <a:avLst/>
            </a:prstGeom>
            <a:noFill/>
            <a:ln>
              <a:solidFill>
                <a:srgbClr val="53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Elipse 39"/>
            <p:cNvSpPr>
              <a:spLocks noChangeAspect="1"/>
            </p:cNvSpPr>
            <p:nvPr/>
          </p:nvSpPr>
          <p:spPr>
            <a:xfrm>
              <a:off x="7117339" y="980731"/>
              <a:ext cx="108000" cy="108000"/>
            </a:xfrm>
            <a:prstGeom prst="ellipse">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lipse 40"/>
            <p:cNvSpPr>
              <a:spLocks noChangeAspect="1"/>
            </p:cNvSpPr>
            <p:nvPr/>
          </p:nvSpPr>
          <p:spPr>
            <a:xfrm>
              <a:off x="6635148" y="1059000"/>
              <a:ext cx="360040" cy="360040"/>
            </a:xfrm>
            <a:prstGeom prst="ellipse">
              <a:avLst/>
            </a:prstGeom>
            <a:gradFill flip="none" rotWithShape="1">
              <a:gsLst>
                <a:gs pos="16000">
                  <a:srgbClr val="FFFF00"/>
                </a:gs>
                <a:gs pos="100000">
                  <a:schemeClr val="tx1">
                    <a:alpha val="16000"/>
                  </a:schemeClr>
                </a:gs>
                <a:gs pos="100000">
                  <a:schemeClr val="tx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Elipse 41"/>
            <p:cNvSpPr>
              <a:spLocks noChangeAspect="1"/>
            </p:cNvSpPr>
            <p:nvPr/>
          </p:nvSpPr>
          <p:spPr>
            <a:xfrm>
              <a:off x="6735216" y="1159200"/>
              <a:ext cx="159858" cy="15985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3" name="Elipse 42"/>
          <p:cNvSpPr/>
          <p:nvPr/>
        </p:nvSpPr>
        <p:spPr bwMode="auto">
          <a:xfrm>
            <a:off x="6847981" y="4262657"/>
            <a:ext cx="587939" cy="504056"/>
          </a:xfrm>
          <a:prstGeom prst="ellipse">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5" name="Grupo 13"/>
          <p:cNvGrpSpPr>
            <a:grpSpLocks noChangeAspect="1"/>
          </p:cNvGrpSpPr>
          <p:nvPr/>
        </p:nvGrpSpPr>
        <p:grpSpPr>
          <a:xfrm>
            <a:off x="6228182" y="5157192"/>
            <a:ext cx="685712" cy="689735"/>
            <a:chOff x="2706358" y="2176734"/>
            <a:chExt cx="3609011" cy="3630183"/>
          </a:xfrm>
        </p:grpSpPr>
        <p:sp>
          <p:nvSpPr>
            <p:cNvPr id="46" name="Elipse 45"/>
            <p:cNvSpPr/>
            <p:nvPr/>
          </p:nvSpPr>
          <p:spPr bwMode="auto">
            <a:xfrm>
              <a:off x="2714969" y="2196190"/>
              <a:ext cx="3600400" cy="3600400"/>
            </a:xfrm>
            <a:prstGeom prst="ellipse">
              <a:avLst/>
            </a:prstGeom>
            <a:solidFill>
              <a:srgbClr val="0066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gradFill flip="none" rotWithShape="1">
              <a:gsLst>
                <a:gs pos="1000">
                  <a:srgbClr val="EE8800"/>
                </a:gs>
                <a:gs pos="100000">
                  <a:srgbClr val="00B050"/>
                </a:gs>
                <a:gs pos="100000">
                  <a:srgbClr val="FFFFCC"/>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Forma livre 47"/>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Forma livre 48"/>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Forma livre 49"/>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Corda 50"/>
            <p:cNvSpPr/>
            <p:nvPr/>
          </p:nvSpPr>
          <p:spPr bwMode="auto">
            <a:xfrm rot="10800000" flipH="1">
              <a:off x="2706358" y="2188917"/>
              <a:ext cx="3600000" cy="3618000"/>
            </a:xfrm>
            <a:prstGeom prst="chord">
              <a:avLst>
                <a:gd name="adj1" fmla="val 5409229"/>
                <a:gd name="adj2" fmla="val 16201961"/>
              </a:avLst>
            </a:prstGeom>
            <a:solidFill>
              <a:schemeClr val="tx1">
                <a:alpha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6000" b="0" i="0" u="none" strike="noStrike" cap="none" normalizeH="0" baseline="0" smtClean="0">
                <a:ln>
                  <a:noFill/>
                </a:ln>
                <a:solidFill>
                  <a:srgbClr val="FF0066"/>
                </a:solidFill>
                <a:effectLst/>
                <a:latin typeface="Helvetica 55 Roman" pitchFamily="34" charset="0"/>
              </a:endParaRPr>
            </a:p>
          </p:txBody>
        </p:sp>
      </p:grpSp>
      <p:sp>
        <p:nvSpPr>
          <p:cNvPr id="52" name="Retângulo 51"/>
          <p:cNvSpPr/>
          <p:nvPr/>
        </p:nvSpPr>
        <p:spPr>
          <a:xfrm>
            <a:off x="35496" y="6464369"/>
            <a:ext cx="4464496" cy="276999"/>
          </a:xfrm>
          <a:prstGeom prst="rect">
            <a:avLst/>
          </a:prstGeom>
        </p:spPr>
        <p:txBody>
          <a:bodyPr wrap="square">
            <a:spAutoFit/>
          </a:bodyPr>
          <a:lstStyle/>
          <a:p>
            <a:pPr algn="just"/>
            <a:r>
              <a:rPr lang="pt-BR" sz="1200" dirty="0" smtClean="0">
                <a:solidFill>
                  <a:srgbClr val="FFC000"/>
                </a:solidFill>
                <a:latin typeface="Century Gothic" pitchFamily="34" charset="0"/>
              </a:rPr>
              <a:t>Crédito da Imagem: André Luiz da Silva CDA/CDCC/USP</a:t>
            </a:r>
          </a:p>
        </p:txBody>
      </p:sp>
      <p:sp>
        <p:nvSpPr>
          <p:cNvPr id="53" name="Elipse 52"/>
          <p:cNvSpPr/>
          <p:nvPr/>
        </p:nvSpPr>
        <p:spPr bwMode="auto">
          <a:xfrm>
            <a:off x="8028384" y="5445224"/>
            <a:ext cx="72008" cy="144016"/>
          </a:xfrm>
          <a:prstGeom prst="ellipse">
            <a:avLst/>
          </a:prstGeom>
          <a:solidFill>
            <a:schemeClr val="bg1">
              <a:lumMod val="75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Chave esquerda 53"/>
          <p:cNvSpPr/>
          <p:nvPr/>
        </p:nvSpPr>
        <p:spPr bwMode="auto">
          <a:xfrm rot="-5400000">
            <a:off x="7128284" y="5049180"/>
            <a:ext cx="360040" cy="1440160"/>
          </a:xfrm>
          <a:prstGeom prst="leftBrace">
            <a:avLst>
              <a:gd name="adj1" fmla="val 39198"/>
              <a:gd name="adj2" fmla="val 47585"/>
            </a:avLst>
          </a:prstGeom>
          <a:noFill/>
          <a:ln w="38100" cap="flat" cmpd="sng" algn="ctr">
            <a:solidFill>
              <a:srgbClr val="FFC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cxnSp>
        <p:nvCxnSpPr>
          <p:cNvPr id="14" name="Conector de seta reta 13"/>
          <p:cNvCxnSpPr/>
          <p:nvPr/>
        </p:nvCxnSpPr>
        <p:spPr bwMode="auto">
          <a:xfrm>
            <a:off x="6581594" y="5520706"/>
            <a:ext cx="1495027" cy="0"/>
          </a:xfrm>
          <a:prstGeom prst="straightConnector1">
            <a:avLst/>
          </a:prstGeom>
          <a:solidFill>
            <a:schemeClr val="accent1"/>
          </a:solidFill>
          <a:ln w="38100" cap="flat" cmpd="sng" algn="ctr">
            <a:solidFill>
              <a:srgbClr val="FFC000"/>
            </a:solidFill>
            <a:prstDash val="solid"/>
            <a:round/>
            <a:headEnd type="arrow" w="sm" len="sm"/>
            <a:tailEnd type="arrow"/>
          </a:ln>
          <a:effectLst/>
        </p:spPr>
      </p:cxnSp>
      <p:cxnSp>
        <p:nvCxnSpPr>
          <p:cNvPr id="62" name="Conector de seta reta 61"/>
          <p:cNvCxnSpPr/>
          <p:nvPr/>
        </p:nvCxnSpPr>
        <p:spPr bwMode="auto">
          <a:xfrm flipV="1">
            <a:off x="3707903" y="5656892"/>
            <a:ext cx="2340000" cy="0"/>
          </a:xfrm>
          <a:prstGeom prst="straightConnector1">
            <a:avLst/>
          </a:prstGeom>
          <a:solidFill>
            <a:schemeClr val="accent1"/>
          </a:solidFill>
          <a:ln w="38100" cap="flat" cmpd="sng" algn="ctr">
            <a:solidFill>
              <a:srgbClr val="FFC000"/>
            </a:solidFill>
            <a:prstDash val="solid"/>
            <a:round/>
            <a:headEnd type="none" w="sm" len="sm"/>
            <a:tailEnd type="arrow"/>
          </a:ln>
          <a:effectLst/>
        </p:spPr>
      </p:cxnSp>
      <p:sp>
        <p:nvSpPr>
          <p:cNvPr id="76" name="CaixaDeTexto 75"/>
          <p:cNvSpPr txBox="1"/>
          <p:nvPr/>
        </p:nvSpPr>
        <p:spPr>
          <a:xfrm>
            <a:off x="5796136" y="5868561"/>
            <a:ext cx="3168352" cy="584775"/>
          </a:xfrm>
          <a:prstGeom prst="rect">
            <a:avLst/>
          </a:prstGeom>
          <a:noFill/>
          <a:ln w="38100">
            <a:noFill/>
          </a:ln>
        </p:spPr>
        <p:txBody>
          <a:bodyPr wrap="square" rtlCol="0">
            <a:spAutoFit/>
          </a:bodyPr>
          <a:lstStyle/>
          <a:p>
            <a:r>
              <a:rPr lang="pt-BR" sz="3200" b="0" dirty="0" smtClean="0">
                <a:solidFill>
                  <a:schemeClr val="bg1"/>
                </a:solidFill>
                <a:latin typeface="Century Gothic" pitchFamily="34" charset="0"/>
              </a:rPr>
              <a:t>&lt;0,05 UA</a:t>
            </a:r>
            <a:endParaRPr lang="pt-BR" sz="3200" b="0" dirty="0">
              <a:solidFill>
                <a:schemeClr val="bg1"/>
              </a:solidFill>
              <a:latin typeface="Century Gothic" pitchFamily="34" charset="0"/>
            </a:endParaRPr>
          </a:p>
        </p:txBody>
      </p:sp>
      <p:cxnSp>
        <p:nvCxnSpPr>
          <p:cNvPr id="56" name="Conector reto 55"/>
          <p:cNvCxnSpPr/>
          <p:nvPr/>
        </p:nvCxnSpPr>
        <p:spPr>
          <a:xfrm>
            <a:off x="6875563" y="1916832"/>
            <a:ext cx="0" cy="79200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7" name="Conector reto 56"/>
          <p:cNvCxnSpPr/>
          <p:nvPr/>
        </p:nvCxnSpPr>
        <p:spPr>
          <a:xfrm rot="5400000">
            <a:off x="6868365" y="1830384"/>
            <a:ext cx="0" cy="97200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8" name="Conector reto 57"/>
          <p:cNvCxnSpPr/>
          <p:nvPr/>
        </p:nvCxnSpPr>
        <p:spPr>
          <a:xfrm>
            <a:off x="6995467" y="3150930"/>
            <a:ext cx="0" cy="57600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9" name="Conector reto 58"/>
          <p:cNvCxnSpPr/>
          <p:nvPr/>
        </p:nvCxnSpPr>
        <p:spPr>
          <a:xfrm rot="5400000">
            <a:off x="7009765" y="3075693"/>
            <a:ext cx="0" cy="720000"/>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629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000"/>
                                        <p:tgtEl>
                                          <p:spTgt spid="31"/>
                                        </p:tgtEl>
                                      </p:cBhvr>
                                    </p:animEffect>
                                  </p:childTnLst>
                                </p:cTn>
                              </p:par>
                              <p:par>
                                <p:cTn id="27" presetID="10"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000"/>
                                        <p:tgtEl>
                                          <p:spTgt spid="32"/>
                                        </p:tgtEl>
                                      </p:cBhvr>
                                    </p:animEffect>
                                  </p:childTnLst>
                                </p:cTn>
                              </p:par>
                              <p:par>
                                <p:cTn id="42" presetID="10"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10"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000"/>
                                        <p:tgtEl>
                                          <p:spTgt spid="13"/>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20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20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2000"/>
                                        <p:tgtEl>
                                          <p:spTgt spid="62"/>
                                        </p:tgtEl>
                                      </p:cBhvr>
                                    </p:animEffec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2000"/>
                                        <p:tgtEl>
                                          <p:spTgt spid="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2000"/>
                                        <p:tgtEl>
                                          <p:spTgt spid="5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2000"/>
                                        <p:tgtEl>
                                          <p:spTgt spid="54"/>
                                        </p:tgtEl>
                                      </p:cBhvr>
                                    </p:animEffect>
                                  </p:child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2000"/>
                                        <p:tgtEl>
                                          <p:spTgt spid="1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2000"/>
                                        <p:tgtEl>
                                          <p:spTgt spid="76"/>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P spid="37" grpId="0" animBg="1"/>
      <p:bldP spid="43" grpId="0" animBg="1"/>
      <p:bldP spid="52" grpId="0"/>
      <p:bldP spid="53" grpId="0" animBg="1"/>
      <p:bldP spid="54" grpId="0" animBg="1"/>
      <p:bldP spid="7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itedecuriosidades.com/im/g/7C08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 y="-131893"/>
            <a:ext cx="9149071" cy="698989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txBox="1">
            <a:spLocks noChangeArrowheads="1"/>
          </p:cNvSpPr>
          <p:nvPr/>
        </p:nvSpPr>
        <p:spPr bwMode="auto">
          <a:xfrm>
            <a:off x="270" y="936104"/>
            <a:ext cx="4715746" cy="1412776"/>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buClr>
                <a:srgbClr val="C00000"/>
              </a:buClr>
              <a:defRPr/>
            </a:pPr>
            <a:r>
              <a:rPr lang="pt-BR" sz="4000" b="1" dirty="0" err="1" smtClean="0">
                <a:solidFill>
                  <a:schemeClr val="bg1"/>
                </a:solidFill>
                <a:latin typeface="Century Gothic" pitchFamily="34" charset="0"/>
              </a:rPr>
              <a:t>PHA’s</a:t>
            </a:r>
            <a:r>
              <a:rPr lang="pt-BR" sz="4000" b="1" dirty="0" smtClean="0">
                <a:solidFill>
                  <a:schemeClr val="bg1"/>
                </a:solidFill>
                <a:latin typeface="Century Gothic" pitchFamily="34" charset="0"/>
              </a:rPr>
              <a:t>:</a:t>
            </a:r>
          </a:p>
          <a:p>
            <a:pPr lvl="0">
              <a:buClr>
                <a:srgbClr val="C00000"/>
              </a:buClr>
              <a:defRPr/>
            </a:pPr>
            <a:r>
              <a:rPr lang="pt-BR" sz="4000" b="1" dirty="0" err="1" smtClean="0">
                <a:solidFill>
                  <a:schemeClr val="bg1"/>
                </a:solidFill>
                <a:latin typeface="Century Gothic" pitchFamily="34" charset="0"/>
              </a:rPr>
              <a:t>P</a:t>
            </a:r>
            <a:r>
              <a:rPr lang="pt-BR" sz="4000" b="1" dirty="0" err="1" smtClean="0">
                <a:solidFill>
                  <a:srgbClr val="FFC000"/>
                </a:solidFill>
                <a:latin typeface="Century Gothic" pitchFamily="34" charset="0"/>
              </a:rPr>
              <a:t>otentially</a:t>
            </a:r>
            <a:r>
              <a:rPr lang="pt-BR" sz="4000" b="1" dirty="0" smtClean="0">
                <a:solidFill>
                  <a:schemeClr val="bg1"/>
                </a:solidFill>
                <a:latin typeface="Century Gothic" pitchFamily="34" charset="0"/>
              </a:rPr>
              <a:t> </a:t>
            </a:r>
            <a:r>
              <a:rPr lang="pt-BR" sz="4000" b="1" dirty="0" err="1" smtClean="0">
                <a:solidFill>
                  <a:schemeClr val="bg1"/>
                </a:solidFill>
                <a:latin typeface="Century Gothic" pitchFamily="34" charset="0"/>
              </a:rPr>
              <a:t>H</a:t>
            </a:r>
            <a:r>
              <a:rPr lang="pt-BR" sz="4000" b="1" dirty="0" err="1" smtClean="0">
                <a:solidFill>
                  <a:srgbClr val="FFC000"/>
                </a:solidFill>
                <a:latin typeface="Century Gothic" pitchFamily="34" charset="0"/>
              </a:rPr>
              <a:t>azardous</a:t>
            </a:r>
            <a:r>
              <a:rPr lang="pt-BR" sz="4000" b="1" dirty="0" smtClean="0">
                <a:solidFill>
                  <a:schemeClr val="bg1"/>
                </a:solidFill>
                <a:latin typeface="Century Gothic" pitchFamily="34" charset="0"/>
              </a:rPr>
              <a:t> </a:t>
            </a:r>
            <a:r>
              <a:rPr lang="pt-BR" sz="4000" b="1" dirty="0" err="1" smtClean="0">
                <a:solidFill>
                  <a:schemeClr val="bg1"/>
                </a:solidFill>
                <a:latin typeface="Century Gothic" pitchFamily="34" charset="0"/>
              </a:rPr>
              <a:t>A</a:t>
            </a:r>
            <a:r>
              <a:rPr lang="pt-BR" sz="4000" b="1" dirty="0" err="1" smtClean="0">
                <a:solidFill>
                  <a:srgbClr val="FFC000"/>
                </a:solidFill>
                <a:latin typeface="Century Gothic" pitchFamily="34" charset="0"/>
              </a:rPr>
              <a:t>steroids</a:t>
            </a:r>
            <a:endParaRPr lang="pt-BR" sz="4000" b="1" dirty="0" smtClean="0">
              <a:solidFill>
                <a:srgbClr val="FFC000"/>
              </a:solidFill>
              <a:latin typeface="Century Gothic" pitchFamily="34" charset="0"/>
            </a:endParaRPr>
          </a:p>
          <a:p>
            <a:pPr lvl="0">
              <a:buClr>
                <a:srgbClr val="C00000"/>
              </a:buClr>
              <a:defRPr/>
            </a:pPr>
            <a:r>
              <a:rPr kumimoji="0" lang="pt-BR" sz="2000" b="1" i="0" u="none" strike="noStrike" kern="0" cap="none" spc="0" normalizeH="0" baseline="0" noProof="0" dirty="0" smtClean="0">
                <a:ln>
                  <a:noFill/>
                </a:ln>
                <a:solidFill>
                  <a:schemeClr val="bg1"/>
                </a:solidFill>
                <a:effectLst/>
                <a:uLnTx/>
                <a:uFillTx/>
                <a:latin typeface="Century Gothic" pitchFamily="34" charset="0"/>
                <a:ea typeface="+mj-ea"/>
                <a:cs typeface="+mj-cs"/>
              </a:rPr>
              <a:t>(asteroides</a:t>
            </a:r>
            <a:r>
              <a:rPr kumimoji="0" lang="pt-BR" sz="2000" b="1" i="0" u="none" strike="noStrike" kern="0" cap="none" spc="0" normalizeH="0" noProof="0" dirty="0" smtClean="0">
                <a:ln>
                  <a:noFill/>
                </a:ln>
                <a:solidFill>
                  <a:schemeClr val="bg1"/>
                </a:solidFill>
                <a:effectLst/>
                <a:uLnTx/>
                <a:uFillTx/>
                <a:latin typeface="Century Gothic" pitchFamily="34" charset="0"/>
                <a:ea typeface="+mj-ea"/>
                <a:cs typeface="+mj-cs"/>
              </a:rPr>
              <a:t> </a:t>
            </a:r>
          </a:p>
          <a:p>
            <a:pPr lvl="0">
              <a:buClr>
                <a:srgbClr val="C00000"/>
              </a:buClr>
              <a:defRPr/>
            </a:pPr>
            <a:r>
              <a:rPr kumimoji="0" lang="pt-BR" sz="2000" b="1" i="0" u="none" strike="noStrike" kern="0" cap="none" spc="0" normalizeH="0" noProof="0" dirty="0" smtClean="0">
                <a:ln>
                  <a:noFill/>
                </a:ln>
                <a:solidFill>
                  <a:schemeClr val="bg1"/>
                </a:solidFill>
                <a:effectLst/>
                <a:uLnTx/>
                <a:uFillTx/>
                <a:latin typeface="Century Gothic" pitchFamily="34" charset="0"/>
                <a:ea typeface="+mj-ea"/>
                <a:cs typeface="+mj-cs"/>
              </a:rPr>
              <a:t>potencialmente </a:t>
            </a:r>
          </a:p>
          <a:p>
            <a:pPr lvl="0">
              <a:buClr>
                <a:srgbClr val="C00000"/>
              </a:buClr>
              <a:defRPr/>
            </a:pPr>
            <a:r>
              <a:rPr kumimoji="0" lang="pt-BR" sz="2000" b="1" i="0" u="none" strike="noStrike" kern="0" cap="none" spc="0" normalizeH="0" noProof="0" dirty="0" smtClean="0">
                <a:ln>
                  <a:noFill/>
                </a:ln>
                <a:solidFill>
                  <a:schemeClr val="bg1"/>
                </a:solidFill>
                <a:effectLst/>
                <a:uLnTx/>
                <a:uFillTx/>
                <a:latin typeface="Century Gothic" pitchFamily="34" charset="0"/>
                <a:ea typeface="+mj-ea"/>
                <a:cs typeface="+mj-cs"/>
              </a:rPr>
              <a:t>perigosos)</a:t>
            </a:r>
            <a:endParaRPr kumimoji="0" lang="pt-BR" sz="20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pic>
        <p:nvPicPr>
          <p:cNvPr id="36865" name="Picture 1" descr="http://solarsystem.nasa.gov/images/spacer.gif"/>
          <p:cNvPicPr>
            <a:picLocks noChangeAspect="1" noChangeArrowheads="1"/>
          </p:cNvPicPr>
          <p:nvPr/>
        </p:nvPicPr>
        <p:blipFill>
          <a:blip r:embed="rId4"/>
          <a:srcRect/>
          <a:stretch>
            <a:fillRect/>
          </a:stretch>
        </p:blipFill>
        <p:spPr bwMode="auto">
          <a:xfrm>
            <a:off x="0" y="0"/>
            <a:ext cx="76200" cy="76200"/>
          </a:xfrm>
          <a:prstGeom prst="rect">
            <a:avLst/>
          </a:prstGeom>
          <a:noFill/>
        </p:spPr>
      </p:pic>
      <p:sp>
        <p:nvSpPr>
          <p:cNvPr id="2" name="Retângulo 1"/>
          <p:cNvSpPr/>
          <p:nvPr/>
        </p:nvSpPr>
        <p:spPr>
          <a:xfrm>
            <a:off x="3275856" y="5434751"/>
            <a:ext cx="6400282" cy="1077218"/>
          </a:xfrm>
          <a:prstGeom prst="rect">
            <a:avLst/>
          </a:prstGeom>
        </p:spPr>
        <p:txBody>
          <a:bodyPr wrap="square">
            <a:spAutoFit/>
          </a:bodyPr>
          <a:lstStyle/>
          <a:p>
            <a:pPr marL="457200" indent="-457200">
              <a:buFont typeface="Wingdings" panose="05000000000000000000" pitchFamily="2" charset="2"/>
              <a:buChar char="v"/>
            </a:pPr>
            <a:r>
              <a:rPr lang="pt-BR" sz="3200" b="1" dirty="0">
                <a:solidFill>
                  <a:srgbClr val="FFC000"/>
                </a:solidFill>
                <a:latin typeface="Century Gothic" panose="020B0502020202020204" pitchFamily="34" charset="0"/>
              </a:rPr>
              <a:t>&gt;</a:t>
            </a:r>
            <a:r>
              <a:rPr lang="pt-BR" sz="3200" b="1" dirty="0" smtClean="0">
                <a:solidFill>
                  <a:srgbClr val="FFC000"/>
                </a:solidFill>
                <a:latin typeface="Century Gothic" panose="020B0502020202020204" pitchFamily="34" charset="0"/>
              </a:rPr>
              <a:t> 150 </a:t>
            </a:r>
            <a:r>
              <a:rPr lang="pt-BR" sz="3200" b="1" dirty="0">
                <a:solidFill>
                  <a:srgbClr val="FFC000"/>
                </a:solidFill>
                <a:latin typeface="Century Gothic" panose="020B0502020202020204" pitchFamily="34" charset="0"/>
              </a:rPr>
              <a:t>metros de </a:t>
            </a:r>
            <a:r>
              <a:rPr lang="pt-BR" sz="3200" b="1" dirty="0" smtClean="0">
                <a:solidFill>
                  <a:srgbClr val="FFC000"/>
                </a:solidFill>
                <a:latin typeface="Century Gothic" panose="020B0502020202020204" pitchFamily="34" charset="0"/>
              </a:rPr>
              <a:t>extensão</a:t>
            </a:r>
          </a:p>
          <a:p>
            <a:pPr marL="457200" indent="-457200">
              <a:buFont typeface="Wingdings" panose="05000000000000000000" pitchFamily="2" charset="2"/>
              <a:buChar char="v"/>
            </a:pPr>
            <a:r>
              <a:rPr lang="pt-BR" sz="3200" b="1" dirty="0" smtClean="0">
                <a:solidFill>
                  <a:srgbClr val="FFC000"/>
                </a:solidFill>
                <a:latin typeface="Century Gothic" panose="020B0502020202020204" pitchFamily="34" charset="0"/>
              </a:rPr>
              <a:t> </a:t>
            </a:r>
            <a:r>
              <a:rPr lang="pt-BR" sz="3200" b="1" dirty="0">
                <a:solidFill>
                  <a:srgbClr val="FFC000"/>
                </a:solidFill>
                <a:latin typeface="Century Gothic" panose="020B0502020202020204" pitchFamily="34" charset="0"/>
              </a:rPr>
              <a:t>0,05 UA da Terra.  </a:t>
            </a:r>
          </a:p>
        </p:txBody>
      </p:sp>
      <p:sp>
        <p:nvSpPr>
          <p:cNvPr id="6" name="Text Box 141"/>
          <p:cNvSpPr txBox="1">
            <a:spLocks noChangeArrowheads="1"/>
          </p:cNvSpPr>
          <p:nvPr/>
        </p:nvSpPr>
        <p:spPr bwMode="auto">
          <a:xfrm>
            <a:off x="35496" y="6536377"/>
            <a:ext cx="9108504" cy="261610"/>
          </a:xfrm>
          <a:prstGeom prst="rect">
            <a:avLst/>
          </a:prstGeom>
          <a:noFill/>
          <a:ln w="9525">
            <a:noFill/>
            <a:miter lim="800000"/>
            <a:headEnd/>
            <a:tailEnd/>
          </a:ln>
        </p:spPr>
        <p:txBody>
          <a:bodyPr wrap="square">
            <a:spAutoFit/>
          </a:bodyPr>
          <a:lstStyle/>
          <a:p>
            <a:pPr algn="l">
              <a:defRPr/>
            </a:pPr>
            <a:r>
              <a:rPr lang="pt-BR" sz="1100" b="1" dirty="0">
                <a:solidFill>
                  <a:srgbClr val="FFC000"/>
                </a:solidFill>
                <a:latin typeface="Century Gothic" pitchFamily="34" charset="0"/>
              </a:rPr>
              <a:t>Crédito da imagem</a:t>
            </a:r>
            <a:r>
              <a:rPr lang="pt-BR" sz="1100" b="1" dirty="0" smtClean="0">
                <a:solidFill>
                  <a:srgbClr val="FFC000"/>
                </a:solidFill>
                <a:latin typeface="Century Gothic" pitchFamily="34" charset="0"/>
              </a:rPr>
              <a:t>: Dom Davis </a:t>
            </a:r>
            <a:endParaRPr lang="pt-BR" sz="1100" b="1" dirty="0">
              <a:solidFill>
                <a:srgbClr val="FFC000"/>
              </a:solidFill>
              <a:latin typeface="Century Gothic" pitchFamily="34" charset="0"/>
            </a:endParaRPr>
          </a:p>
        </p:txBody>
      </p:sp>
    </p:spTree>
    <p:extLst>
      <p:ext uri="{BB962C8B-B14F-4D97-AF65-F5344CB8AC3E}">
        <p14:creationId xmlns:p14="http://schemas.microsoft.com/office/powerpoint/2010/main" val="1228940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44624"/>
            <a:ext cx="9144000" cy="849014"/>
          </a:xfrm>
          <a:solidFill>
            <a:schemeClr val="tx1">
              <a:alpha val="0"/>
            </a:schemeClr>
          </a:solidFill>
        </p:spPr>
        <p:txBody>
          <a:bodyPr/>
          <a:lstStyle/>
          <a:p>
            <a:pPr algn="ctr"/>
            <a:r>
              <a:rPr lang="pt-BR" sz="4400" b="1" dirty="0" smtClean="0">
                <a:solidFill>
                  <a:schemeClr val="bg1"/>
                </a:solidFill>
                <a:latin typeface="Century Gothic" pitchFamily="34" charset="0"/>
              </a:rPr>
              <a:t>frequência de impactos (estim.)</a:t>
            </a:r>
          </a:p>
        </p:txBody>
      </p:sp>
      <p:sp>
        <p:nvSpPr>
          <p:cNvPr id="36868" name="Rectangle 3"/>
          <p:cNvSpPr>
            <a:spLocks noChangeArrowheads="1"/>
          </p:cNvSpPr>
          <p:nvPr/>
        </p:nvSpPr>
        <p:spPr bwMode="auto">
          <a:xfrm>
            <a:off x="0" y="6392361"/>
            <a:ext cx="8685391" cy="261610"/>
          </a:xfrm>
          <a:prstGeom prst="rect">
            <a:avLst/>
          </a:prstGeom>
          <a:noFill/>
          <a:ln w="9525">
            <a:noFill/>
            <a:miter lim="800000"/>
            <a:headEnd/>
            <a:tailEnd/>
          </a:ln>
        </p:spPr>
        <p:txBody>
          <a:bodyPr wrap="none">
            <a:spAutoFit/>
          </a:bodyPr>
          <a:lstStyle/>
          <a:p>
            <a:r>
              <a:rPr lang="pt-BR" sz="1100" b="0" dirty="0" smtClean="0">
                <a:solidFill>
                  <a:srgbClr val="FFC000"/>
                </a:solidFill>
                <a:latin typeface="Century Gothic" pitchFamily="34" charset="0"/>
              </a:rPr>
              <a:t>Fonte: </a:t>
            </a:r>
            <a:r>
              <a:rPr lang="pt-BR" sz="1100" b="0" dirty="0" err="1" smtClean="0">
                <a:solidFill>
                  <a:srgbClr val="FFC000"/>
                </a:solidFill>
                <a:latin typeface="Century Gothic" pitchFamily="34" charset="0"/>
              </a:rPr>
              <a:t>Astronomy</a:t>
            </a:r>
            <a:r>
              <a:rPr lang="pt-BR" sz="1100" b="0" dirty="0" smtClean="0">
                <a:solidFill>
                  <a:srgbClr val="FFC000"/>
                </a:solidFill>
                <a:latin typeface="Century Gothic" pitchFamily="34" charset="0"/>
              </a:rPr>
              <a:t> </a:t>
            </a:r>
            <a:r>
              <a:rPr lang="pt-BR" sz="1100" b="0" dirty="0" err="1" smtClean="0">
                <a:solidFill>
                  <a:srgbClr val="FFC000"/>
                </a:solidFill>
                <a:latin typeface="Century Gothic" pitchFamily="34" charset="0"/>
              </a:rPr>
              <a:t>Today</a:t>
            </a:r>
            <a:r>
              <a:rPr lang="pt-BR" sz="1100" b="0" dirty="0" smtClean="0">
                <a:solidFill>
                  <a:srgbClr val="FFC000"/>
                </a:solidFill>
                <a:latin typeface="Century Gothic" pitchFamily="34" charset="0"/>
              </a:rPr>
              <a:t>, </a:t>
            </a:r>
            <a:r>
              <a:rPr lang="pt-BR" sz="1100" b="0" dirty="0" err="1" smtClean="0">
                <a:solidFill>
                  <a:srgbClr val="FFC000"/>
                </a:solidFill>
                <a:latin typeface="Century Gothic" pitchFamily="34" charset="0"/>
              </a:rPr>
              <a:t>Chaisson</a:t>
            </a:r>
            <a:r>
              <a:rPr lang="pt-BR" sz="1100" b="0" dirty="0" smtClean="0">
                <a:solidFill>
                  <a:srgbClr val="FFC000"/>
                </a:solidFill>
                <a:latin typeface="Century Gothic" pitchFamily="34" charset="0"/>
              </a:rPr>
              <a:t> &amp; </a:t>
            </a:r>
            <a:r>
              <a:rPr lang="pt-BR" sz="1100" b="0" dirty="0" err="1" smtClean="0">
                <a:solidFill>
                  <a:srgbClr val="FFC000"/>
                </a:solidFill>
                <a:latin typeface="Century Gothic" pitchFamily="34" charset="0"/>
              </a:rPr>
              <a:t>McMillan</a:t>
            </a:r>
            <a:r>
              <a:rPr lang="pt-BR" sz="1100" b="0" dirty="0" smtClean="0">
                <a:solidFill>
                  <a:srgbClr val="FFC000"/>
                </a:solidFill>
                <a:latin typeface="Century Gothic" pitchFamily="34" charset="0"/>
              </a:rPr>
              <a:t>;(com adaptações) Fonte da imagem do dinossauro: </a:t>
            </a:r>
            <a:r>
              <a:rPr lang="pt-BR" sz="1100" dirty="0">
                <a:solidFill>
                  <a:srgbClr val="FFC000"/>
                </a:solidFill>
                <a:latin typeface="Century Gothic" pitchFamily="34" charset="0"/>
              </a:rPr>
              <a:t>https://clipartxtras.com/</a:t>
            </a:r>
            <a:endParaRPr lang="pt-BR" sz="1100" b="0" dirty="0">
              <a:solidFill>
                <a:srgbClr val="FFC000"/>
              </a:solidFill>
              <a:latin typeface="Century Gothic" pitchFamily="34" charset="0"/>
            </a:endParaRPr>
          </a:p>
        </p:txBody>
      </p:sp>
      <p:cxnSp>
        <p:nvCxnSpPr>
          <p:cNvPr id="8" name="Conector de seta reta 7"/>
          <p:cNvCxnSpPr/>
          <p:nvPr/>
        </p:nvCxnSpPr>
        <p:spPr bwMode="auto">
          <a:xfrm>
            <a:off x="3851920" y="5148481"/>
            <a:ext cx="4968000" cy="8711"/>
          </a:xfrm>
          <a:prstGeom prst="straightConnector1">
            <a:avLst/>
          </a:prstGeom>
          <a:solidFill>
            <a:schemeClr val="accent1"/>
          </a:solidFill>
          <a:ln w="38100" cap="flat" cmpd="sng" algn="ctr">
            <a:solidFill>
              <a:srgbClr val="FFC000"/>
            </a:solidFill>
            <a:prstDash val="solid"/>
            <a:round/>
            <a:headEnd type="none" w="sm" len="sm"/>
            <a:tailEnd type="arrow"/>
          </a:ln>
          <a:effectLst/>
        </p:spPr>
      </p:cxnSp>
      <p:sp>
        <p:nvSpPr>
          <p:cNvPr id="12" name="Forma livre 11"/>
          <p:cNvSpPr/>
          <p:nvPr/>
        </p:nvSpPr>
        <p:spPr bwMode="auto">
          <a:xfrm>
            <a:off x="4211960" y="1679397"/>
            <a:ext cx="4104456" cy="3320008"/>
          </a:xfrm>
          <a:custGeom>
            <a:avLst/>
            <a:gdLst>
              <a:gd name="connsiteX0" fmla="*/ 0 w 3702050"/>
              <a:gd name="connsiteY0" fmla="*/ 0 h 3435350"/>
              <a:gd name="connsiteX1" fmla="*/ 215900 w 3702050"/>
              <a:gd name="connsiteY1" fmla="*/ 266700 h 3435350"/>
              <a:gd name="connsiteX2" fmla="*/ 558800 w 3702050"/>
              <a:gd name="connsiteY2" fmla="*/ 692150 h 3435350"/>
              <a:gd name="connsiteX3" fmla="*/ 920750 w 3702050"/>
              <a:gd name="connsiteY3" fmla="*/ 1168400 h 3435350"/>
              <a:gd name="connsiteX4" fmla="*/ 1276350 w 3702050"/>
              <a:gd name="connsiteY4" fmla="*/ 1574800 h 3435350"/>
              <a:gd name="connsiteX5" fmla="*/ 1695450 w 3702050"/>
              <a:gd name="connsiteY5" fmla="*/ 2025650 h 3435350"/>
              <a:gd name="connsiteX6" fmla="*/ 1943100 w 3702050"/>
              <a:gd name="connsiteY6" fmla="*/ 2247900 h 3435350"/>
              <a:gd name="connsiteX7" fmla="*/ 2381250 w 3702050"/>
              <a:gd name="connsiteY7" fmla="*/ 2622550 h 3435350"/>
              <a:gd name="connsiteX8" fmla="*/ 3105150 w 3702050"/>
              <a:gd name="connsiteY8" fmla="*/ 3117850 h 3435350"/>
              <a:gd name="connsiteX9" fmla="*/ 3702050 w 3702050"/>
              <a:gd name="connsiteY9" fmla="*/ 3435350 h 3435350"/>
              <a:gd name="connsiteX10" fmla="*/ 3702050 w 3702050"/>
              <a:gd name="connsiteY10" fmla="*/ 3435350 h 34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050" h="3435350">
                <a:moveTo>
                  <a:pt x="0" y="0"/>
                </a:moveTo>
                <a:lnTo>
                  <a:pt x="215900" y="266700"/>
                </a:lnTo>
                <a:cubicBezTo>
                  <a:pt x="309033" y="382058"/>
                  <a:pt x="441325" y="541867"/>
                  <a:pt x="558800" y="692150"/>
                </a:cubicBezTo>
                <a:cubicBezTo>
                  <a:pt x="676275" y="842433"/>
                  <a:pt x="801158" y="1021292"/>
                  <a:pt x="920750" y="1168400"/>
                </a:cubicBezTo>
                <a:cubicBezTo>
                  <a:pt x="1040342" y="1315508"/>
                  <a:pt x="1147233" y="1431925"/>
                  <a:pt x="1276350" y="1574800"/>
                </a:cubicBezTo>
                <a:cubicBezTo>
                  <a:pt x="1405467" y="1717675"/>
                  <a:pt x="1584325" y="1913467"/>
                  <a:pt x="1695450" y="2025650"/>
                </a:cubicBezTo>
                <a:cubicBezTo>
                  <a:pt x="1806575" y="2137833"/>
                  <a:pt x="1828800" y="2148417"/>
                  <a:pt x="1943100" y="2247900"/>
                </a:cubicBezTo>
                <a:cubicBezTo>
                  <a:pt x="2057400" y="2347383"/>
                  <a:pt x="2187575" y="2477558"/>
                  <a:pt x="2381250" y="2622550"/>
                </a:cubicBezTo>
                <a:cubicBezTo>
                  <a:pt x="2574925" y="2767542"/>
                  <a:pt x="2885017" y="2982383"/>
                  <a:pt x="3105150" y="3117850"/>
                </a:cubicBezTo>
                <a:cubicBezTo>
                  <a:pt x="3325283" y="3253317"/>
                  <a:pt x="3702050" y="3435350"/>
                  <a:pt x="3702050" y="3435350"/>
                </a:cubicBezTo>
                <a:lnTo>
                  <a:pt x="3702050" y="3435350"/>
                </a:lnTo>
              </a:path>
            </a:pathLst>
          </a:cu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16" name="Conector reto 15"/>
          <p:cNvCxnSpPr/>
          <p:nvPr/>
        </p:nvCxnSpPr>
        <p:spPr bwMode="auto">
          <a:xfrm>
            <a:off x="3851920" y="1679397"/>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17" name="Conector reto 16"/>
          <p:cNvCxnSpPr/>
          <p:nvPr/>
        </p:nvCxnSpPr>
        <p:spPr bwMode="auto">
          <a:xfrm>
            <a:off x="3851920" y="2174945"/>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18" name="Conector reto 17"/>
          <p:cNvCxnSpPr/>
          <p:nvPr/>
        </p:nvCxnSpPr>
        <p:spPr bwMode="auto">
          <a:xfrm>
            <a:off x="3858270" y="2681159"/>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19" name="Conector reto 18"/>
          <p:cNvCxnSpPr/>
          <p:nvPr/>
        </p:nvCxnSpPr>
        <p:spPr bwMode="auto">
          <a:xfrm>
            <a:off x="3851920" y="3172515"/>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20" name="Conector reto 19"/>
          <p:cNvCxnSpPr/>
          <p:nvPr/>
        </p:nvCxnSpPr>
        <p:spPr bwMode="auto">
          <a:xfrm>
            <a:off x="3851920" y="3670221"/>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21" name="Conector reto 20"/>
          <p:cNvCxnSpPr/>
          <p:nvPr/>
        </p:nvCxnSpPr>
        <p:spPr bwMode="auto">
          <a:xfrm>
            <a:off x="3870970" y="4172119"/>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22" name="Conector reto 21"/>
          <p:cNvCxnSpPr/>
          <p:nvPr/>
        </p:nvCxnSpPr>
        <p:spPr bwMode="auto">
          <a:xfrm>
            <a:off x="3873128" y="4663475"/>
            <a:ext cx="216024" cy="0"/>
          </a:xfrm>
          <a:prstGeom prst="line">
            <a:avLst/>
          </a:prstGeom>
          <a:solidFill>
            <a:schemeClr val="accent1"/>
          </a:solidFill>
          <a:ln w="38100" cap="flat" cmpd="sng" algn="ctr">
            <a:solidFill>
              <a:srgbClr val="FFC000"/>
            </a:solidFill>
            <a:prstDash val="solid"/>
            <a:round/>
            <a:headEnd type="none" w="sm" len="sm"/>
            <a:tailEnd type="none" w="sm" len="sm"/>
          </a:ln>
          <a:effectLst/>
        </p:spPr>
      </p:cxnSp>
      <p:sp>
        <p:nvSpPr>
          <p:cNvPr id="23" name="CaixaDeTexto 22"/>
          <p:cNvSpPr txBox="1"/>
          <p:nvPr/>
        </p:nvSpPr>
        <p:spPr>
          <a:xfrm>
            <a:off x="2771800" y="1065511"/>
            <a:ext cx="1296144" cy="338554"/>
          </a:xfrm>
          <a:prstGeom prst="rect">
            <a:avLst/>
          </a:prstGeom>
          <a:noFill/>
        </p:spPr>
        <p:txBody>
          <a:bodyPr wrap="square" rtlCol="0">
            <a:spAutoFit/>
          </a:bodyPr>
          <a:lstStyle/>
          <a:p>
            <a:r>
              <a:rPr lang="pt-BR" dirty="0" smtClean="0">
                <a:solidFill>
                  <a:schemeClr val="bg1"/>
                </a:solidFill>
                <a:latin typeface="Century Gothic" pitchFamily="34" charset="0"/>
              </a:rPr>
              <a:t>Mensal</a:t>
            </a:r>
            <a:endParaRPr lang="pt-BR" dirty="0">
              <a:solidFill>
                <a:schemeClr val="bg1"/>
              </a:solidFill>
              <a:latin typeface="Century Gothic" pitchFamily="34" charset="0"/>
            </a:endParaRPr>
          </a:p>
        </p:txBody>
      </p:sp>
      <p:sp>
        <p:nvSpPr>
          <p:cNvPr id="24" name="Elipse 23"/>
          <p:cNvSpPr/>
          <p:nvPr/>
        </p:nvSpPr>
        <p:spPr bwMode="auto">
          <a:xfrm>
            <a:off x="5220072" y="2803863"/>
            <a:ext cx="144016" cy="144016"/>
          </a:xfrm>
          <a:prstGeom prst="ellipse">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CaixaDeTexto 24"/>
          <p:cNvSpPr txBox="1"/>
          <p:nvPr/>
        </p:nvSpPr>
        <p:spPr>
          <a:xfrm>
            <a:off x="6012160" y="2331458"/>
            <a:ext cx="1872208" cy="584775"/>
          </a:xfrm>
          <a:prstGeom prst="rect">
            <a:avLst/>
          </a:prstGeom>
          <a:noFill/>
        </p:spPr>
        <p:txBody>
          <a:bodyPr wrap="square" rtlCol="0">
            <a:spAutoFit/>
          </a:bodyPr>
          <a:lstStyle/>
          <a:p>
            <a:r>
              <a:rPr lang="pt-BR" sz="1600" dirty="0" smtClean="0">
                <a:solidFill>
                  <a:srgbClr val="FFC000"/>
                </a:solidFill>
                <a:latin typeface="Century Gothic" pitchFamily="34" charset="0"/>
              </a:rPr>
              <a:t>Evento </a:t>
            </a:r>
            <a:r>
              <a:rPr lang="pt-BR" sz="1600" b="1" dirty="0" smtClean="0">
                <a:solidFill>
                  <a:schemeClr val="bg1"/>
                </a:solidFill>
                <a:latin typeface="Century Gothic" pitchFamily="34" charset="0"/>
              </a:rPr>
              <a:t>milenar</a:t>
            </a:r>
            <a:r>
              <a:rPr lang="pt-BR" sz="1600" dirty="0" smtClean="0">
                <a:solidFill>
                  <a:srgbClr val="FFC000"/>
                </a:solidFill>
                <a:latin typeface="Century Gothic" pitchFamily="34" charset="0"/>
              </a:rPr>
              <a:t> de </a:t>
            </a:r>
            <a:r>
              <a:rPr lang="pt-BR" sz="1600" b="1" dirty="0" smtClean="0">
                <a:solidFill>
                  <a:schemeClr val="bg1"/>
                </a:solidFill>
                <a:latin typeface="Century Gothic" pitchFamily="34" charset="0"/>
              </a:rPr>
              <a:t>~10 </a:t>
            </a:r>
            <a:r>
              <a:rPr lang="pt-BR" sz="1600" b="1" dirty="0" err="1" smtClean="0">
                <a:solidFill>
                  <a:schemeClr val="bg1"/>
                </a:solidFill>
                <a:latin typeface="Century Gothic" pitchFamily="34" charset="0"/>
              </a:rPr>
              <a:t>Mtons</a:t>
            </a:r>
            <a:endParaRPr lang="pt-BR" sz="1600" b="1" dirty="0">
              <a:solidFill>
                <a:schemeClr val="bg1"/>
              </a:solidFill>
              <a:latin typeface="Century Gothic" pitchFamily="34" charset="0"/>
            </a:endParaRPr>
          </a:p>
        </p:txBody>
      </p:sp>
      <p:cxnSp>
        <p:nvCxnSpPr>
          <p:cNvPr id="26" name="Conector reto 25"/>
          <p:cNvCxnSpPr/>
          <p:nvPr/>
        </p:nvCxnSpPr>
        <p:spPr bwMode="auto">
          <a:xfrm flipV="1">
            <a:off x="4292605" y="1520922"/>
            <a:ext cx="432048" cy="144016"/>
          </a:xfrm>
          <a:prstGeom prst="line">
            <a:avLst/>
          </a:prstGeom>
          <a:solidFill>
            <a:schemeClr val="accent1"/>
          </a:solidFill>
          <a:ln w="38100" cap="flat" cmpd="sng" algn="ctr">
            <a:solidFill>
              <a:srgbClr val="FFC000"/>
            </a:solidFill>
            <a:prstDash val="solid"/>
            <a:round/>
            <a:headEnd type="arrow" w="sm" len="sm"/>
            <a:tailEnd type="none" w="sm" len="sm"/>
          </a:ln>
          <a:effectLst/>
        </p:spPr>
      </p:cxnSp>
      <p:cxnSp>
        <p:nvCxnSpPr>
          <p:cNvPr id="30" name="Conector reto 29"/>
          <p:cNvCxnSpPr>
            <a:endCxn id="25" idx="1"/>
          </p:cNvCxnSpPr>
          <p:nvPr/>
        </p:nvCxnSpPr>
        <p:spPr bwMode="auto">
          <a:xfrm flipV="1">
            <a:off x="5430558" y="2623846"/>
            <a:ext cx="581602" cy="430009"/>
          </a:xfrm>
          <a:prstGeom prst="line">
            <a:avLst/>
          </a:prstGeom>
          <a:solidFill>
            <a:schemeClr val="accent1"/>
          </a:solidFill>
          <a:ln w="38100" cap="flat" cmpd="sng" algn="ctr">
            <a:solidFill>
              <a:srgbClr val="FFC000"/>
            </a:solidFill>
            <a:prstDash val="solid"/>
            <a:round/>
            <a:headEnd type="arrow" w="sm" len="sm"/>
            <a:tailEnd type="none" w="sm" len="sm"/>
          </a:ln>
          <a:effectLst/>
        </p:spPr>
      </p:cxnSp>
      <p:cxnSp>
        <p:nvCxnSpPr>
          <p:cNvPr id="33" name="Conector reto 32"/>
          <p:cNvCxnSpPr/>
          <p:nvPr/>
        </p:nvCxnSpPr>
        <p:spPr bwMode="auto">
          <a:xfrm flipH="1" flipV="1">
            <a:off x="8001030" y="4183627"/>
            <a:ext cx="78743" cy="685533"/>
          </a:xfrm>
          <a:prstGeom prst="line">
            <a:avLst/>
          </a:prstGeom>
          <a:solidFill>
            <a:schemeClr val="accent1"/>
          </a:solidFill>
          <a:ln w="38100" cap="flat" cmpd="sng" algn="ctr">
            <a:solidFill>
              <a:srgbClr val="FFC000"/>
            </a:solidFill>
            <a:prstDash val="solid"/>
            <a:round/>
            <a:headEnd type="arrow" w="sm" len="sm"/>
            <a:tailEnd type="none" w="sm" len="sm"/>
          </a:ln>
          <a:effectLst/>
        </p:spPr>
      </p:cxnSp>
      <p:cxnSp>
        <p:nvCxnSpPr>
          <p:cNvPr id="38" name="Conector reto 37"/>
          <p:cNvCxnSpPr/>
          <p:nvPr/>
        </p:nvCxnSpPr>
        <p:spPr bwMode="auto">
          <a:xfrm flipH="1">
            <a:off x="4579321" y="4915028"/>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40" name="Conector reto 39"/>
          <p:cNvCxnSpPr/>
          <p:nvPr/>
        </p:nvCxnSpPr>
        <p:spPr bwMode="auto">
          <a:xfrm flipH="1">
            <a:off x="5288384" y="4932457"/>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41" name="Conector reto 40"/>
          <p:cNvCxnSpPr/>
          <p:nvPr/>
        </p:nvCxnSpPr>
        <p:spPr bwMode="auto">
          <a:xfrm flipH="1">
            <a:off x="5997447" y="4932457"/>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42" name="Conector reto 41"/>
          <p:cNvCxnSpPr/>
          <p:nvPr/>
        </p:nvCxnSpPr>
        <p:spPr bwMode="auto">
          <a:xfrm flipH="1">
            <a:off x="6695493" y="4932457"/>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cxnSp>
        <p:nvCxnSpPr>
          <p:cNvPr id="43" name="Conector reto 42"/>
          <p:cNvCxnSpPr/>
          <p:nvPr/>
        </p:nvCxnSpPr>
        <p:spPr bwMode="auto">
          <a:xfrm flipH="1">
            <a:off x="7387633" y="4932457"/>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sp>
        <p:nvSpPr>
          <p:cNvPr id="44" name="CaixaDeTexto 43"/>
          <p:cNvSpPr txBox="1"/>
          <p:nvPr/>
        </p:nvSpPr>
        <p:spPr>
          <a:xfrm>
            <a:off x="2051720" y="1457746"/>
            <a:ext cx="1728192" cy="338554"/>
          </a:xfrm>
          <a:prstGeom prst="rect">
            <a:avLst/>
          </a:prstGeom>
          <a:noFill/>
        </p:spPr>
        <p:txBody>
          <a:bodyPr wrap="square" rtlCol="0">
            <a:spAutoFit/>
          </a:bodyPr>
          <a:lstStyle/>
          <a:p>
            <a:pPr algn="r"/>
            <a:r>
              <a:rPr lang="pt-BR" dirty="0" smtClean="0">
                <a:solidFill>
                  <a:schemeClr val="bg1"/>
                </a:solidFill>
                <a:latin typeface="Century Gothic" pitchFamily="34" charset="0"/>
              </a:rPr>
              <a:t>Anual</a:t>
            </a:r>
            <a:endParaRPr lang="pt-BR" dirty="0">
              <a:solidFill>
                <a:schemeClr val="bg1"/>
              </a:solidFill>
              <a:latin typeface="Century Gothic" pitchFamily="34" charset="0"/>
            </a:endParaRPr>
          </a:p>
        </p:txBody>
      </p:sp>
      <p:sp>
        <p:nvSpPr>
          <p:cNvPr id="45" name="CaixaDeTexto 44"/>
          <p:cNvSpPr txBox="1"/>
          <p:nvPr/>
        </p:nvSpPr>
        <p:spPr>
          <a:xfrm>
            <a:off x="1475656" y="1961802"/>
            <a:ext cx="2316956" cy="338554"/>
          </a:xfrm>
          <a:prstGeom prst="rect">
            <a:avLst/>
          </a:prstGeom>
          <a:noFill/>
        </p:spPr>
        <p:txBody>
          <a:bodyPr wrap="square" rtlCol="0">
            <a:spAutoFit/>
          </a:bodyPr>
          <a:lstStyle/>
          <a:p>
            <a:pPr algn="r"/>
            <a:r>
              <a:rPr lang="pt-BR" dirty="0" smtClean="0">
                <a:solidFill>
                  <a:schemeClr val="bg1"/>
                </a:solidFill>
                <a:latin typeface="Century Gothic" pitchFamily="34" charset="0"/>
              </a:rPr>
              <a:t>A cada década</a:t>
            </a:r>
            <a:endParaRPr lang="pt-BR" dirty="0">
              <a:solidFill>
                <a:schemeClr val="bg1"/>
              </a:solidFill>
              <a:latin typeface="Century Gothic" pitchFamily="34" charset="0"/>
            </a:endParaRPr>
          </a:p>
        </p:txBody>
      </p:sp>
      <p:sp>
        <p:nvSpPr>
          <p:cNvPr id="46" name="CaixaDeTexto 45"/>
          <p:cNvSpPr txBox="1"/>
          <p:nvPr/>
        </p:nvSpPr>
        <p:spPr>
          <a:xfrm>
            <a:off x="1475656" y="2465858"/>
            <a:ext cx="2304256" cy="338554"/>
          </a:xfrm>
          <a:prstGeom prst="rect">
            <a:avLst/>
          </a:prstGeom>
          <a:noFill/>
        </p:spPr>
        <p:txBody>
          <a:bodyPr wrap="square" rtlCol="0">
            <a:spAutoFit/>
          </a:bodyPr>
          <a:lstStyle/>
          <a:p>
            <a:pPr algn="r"/>
            <a:r>
              <a:rPr lang="pt-BR" dirty="0" smtClean="0">
                <a:solidFill>
                  <a:schemeClr val="bg1"/>
                </a:solidFill>
                <a:latin typeface="Century Gothic" pitchFamily="34" charset="0"/>
              </a:rPr>
              <a:t>A cada século</a:t>
            </a:r>
            <a:endParaRPr lang="pt-BR" dirty="0">
              <a:solidFill>
                <a:schemeClr val="bg1"/>
              </a:solidFill>
              <a:latin typeface="Century Gothic" pitchFamily="34" charset="0"/>
            </a:endParaRPr>
          </a:p>
        </p:txBody>
      </p:sp>
      <p:sp>
        <p:nvSpPr>
          <p:cNvPr id="47" name="CaixaDeTexto 46"/>
          <p:cNvSpPr txBox="1"/>
          <p:nvPr/>
        </p:nvSpPr>
        <p:spPr>
          <a:xfrm>
            <a:off x="1187624" y="2960622"/>
            <a:ext cx="2604988"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milênio</a:t>
            </a:r>
            <a:endParaRPr lang="pt-BR" dirty="0">
              <a:solidFill>
                <a:schemeClr val="bg1"/>
              </a:solidFill>
              <a:latin typeface="Century Gothic" pitchFamily="34" charset="0"/>
            </a:endParaRPr>
          </a:p>
        </p:txBody>
      </p:sp>
      <p:sp>
        <p:nvSpPr>
          <p:cNvPr id="48" name="CaixaDeTexto 47"/>
          <p:cNvSpPr txBox="1"/>
          <p:nvPr/>
        </p:nvSpPr>
        <p:spPr>
          <a:xfrm>
            <a:off x="986671" y="3458517"/>
            <a:ext cx="2770212"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10 milênios</a:t>
            </a:r>
            <a:endParaRPr lang="pt-BR" dirty="0">
              <a:solidFill>
                <a:schemeClr val="bg1"/>
              </a:solidFill>
              <a:latin typeface="Century Gothic" pitchFamily="34" charset="0"/>
            </a:endParaRPr>
          </a:p>
        </p:txBody>
      </p:sp>
      <p:sp>
        <p:nvSpPr>
          <p:cNvPr id="49" name="CaixaDeTexto 48"/>
          <p:cNvSpPr txBox="1"/>
          <p:nvPr/>
        </p:nvSpPr>
        <p:spPr>
          <a:xfrm>
            <a:off x="1043608" y="3968734"/>
            <a:ext cx="2782912"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100 milênios</a:t>
            </a:r>
            <a:endParaRPr lang="pt-BR" dirty="0">
              <a:solidFill>
                <a:schemeClr val="bg1"/>
              </a:solidFill>
              <a:latin typeface="Century Gothic" pitchFamily="34" charset="0"/>
            </a:endParaRPr>
          </a:p>
        </p:txBody>
      </p:sp>
      <p:sp>
        <p:nvSpPr>
          <p:cNvPr id="50" name="CaixaDeTexto 49"/>
          <p:cNvSpPr txBox="1"/>
          <p:nvPr/>
        </p:nvSpPr>
        <p:spPr>
          <a:xfrm>
            <a:off x="683568" y="4472790"/>
            <a:ext cx="3121744"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milhão de anos</a:t>
            </a:r>
            <a:endParaRPr lang="pt-BR" dirty="0">
              <a:solidFill>
                <a:schemeClr val="bg1"/>
              </a:solidFill>
              <a:latin typeface="Century Gothic" pitchFamily="34" charset="0"/>
            </a:endParaRPr>
          </a:p>
        </p:txBody>
      </p:sp>
      <p:sp>
        <p:nvSpPr>
          <p:cNvPr id="51" name="CaixaDeTexto 50"/>
          <p:cNvSpPr txBox="1"/>
          <p:nvPr/>
        </p:nvSpPr>
        <p:spPr>
          <a:xfrm>
            <a:off x="395536" y="4926905"/>
            <a:ext cx="3362891" cy="369332"/>
          </a:xfrm>
          <a:prstGeom prst="rect">
            <a:avLst/>
          </a:prstGeom>
          <a:noFill/>
        </p:spPr>
        <p:txBody>
          <a:bodyPr wrap="square" rtlCol="0">
            <a:spAutoFit/>
          </a:bodyPr>
          <a:lstStyle/>
          <a:p>
            <a:pPr algn="r"/>
            <a:r>
              <a:rPr lang="pt-BR" dirty="0" smtClean="0">
                <a:solidFill>
                  <a:schemeClr val="bg1"/>
                </a:solidFill>
                <a:latin typeface="Century Gothic" pitchFamily="34" charset="0"/>
              </a:rPr>
              <a:t>A cada 10 milhões </a:t>
            </a:r>
            <a:r>
              <a:rPr lang="pt-BR" dirty="0" smtClean="0">
                <a:solidFill>
                  <a:schemeClr val="bg1"/>
                </a:solidFill>
                <a:latin typeface="Century Gothic" pitchFamily="34" charset="0"/>
              </a:rPr>
              <a:t>de anos</a:t>
            </a:r>
            <a:endParaRPr lang="pt-BR" dirty="0">
              <a:solidFill>
                <a:schemeClr val="bg1"/>
              </a:solidFill>
              <a:latin typeface="Century Gothic" pitchFamily="34" charset="0"/>
            </a:endParaRPr>
          </a:p>
        </p:txBody>
      </p:sp>
      <p:sp>
        <p:nvSpPr>
          <p:cNvPr id="52" name="CaixaDeTexto 51"/>
          <p:cNvSpPr txBox="1"/>
          <p:nvPr/>
        </p:nvSpPr>
        <p:spPr>
          <a:xfrm>
            <a:off x="4796661" y="1335095"/>
            <a:ext cx="3384376" cy="338554"/>
          </a:xfrm>
          <a:prstGeom prst="rect">
            <a:avLst/>
          </a:prstGeom>
          <a:noFill/>
        </p:spPr>
        <p:txBody>
          <a:bodyPr wrap="square" rtlCol="0">
            <a:spAutoFit/>
          </a:bodyPr>
          <a:lstStyle/>
          <a:p>
            <a:r>
              <a:rPr lang="pt-BR" sz="1600" dirty="0" smtClean="0">
                <a:solidFill>
                  <a:srgbClr val="FFC000"/>
                </a:solidFill>
                <a:latin typeface="Century Gothic" pitchFamily="34" charset="0"/>
              </a:rPr>
              <a:t>Evento </a:t>
            </a:r>
            <a:r>
              <a:rPr lang="pt-BR" sz="1600" b="1" dirty="0" smtClean="0">
                <a:solidFill>
                  <a:schemeClr val="bg1"/>
                </a:solidFill>
                <a:latin typeface="Century Gothic" pitchFamily="34" charset="0"/>
              </a:rPr>
              <a:t>anual</a:t>
            </a:r>
            <a:r>
              <a:rPr lang="pt-BR" sz="1600" dirty="0" smtClean="0">
                <a:solidFill>
                  <a:srgbClr val="FFC000"/>
                </a:solidFill>
                <a:latin typeface="Century Gothic" pitchFamily="34" charset="0"/>
              </a:rPr>
              <a:t> de </a:t>
            </a:r>
            <a:r>
              <a:rPr lang="pt-BR" sz="1600" b="1" dirty="0" smtClean="0">
                <a:solidFill>
                  <a:schemeClr val="bg1"/>
                </a:solidFill>
                <a:latin typeface="Century Gothic" pitchFamily="34" charset="0"/>
              </a:rPr>
              <a:t>~</a:t>
            </a:r>
            <a:r>
              <a:rPr lang="pt-BR" sz="1600" dirty="0" smtClean="0">
                <a:solidFill>
                  <a:srgbClr val="FFC000"/>
                </a:solidFill>
                <a:latin typeface="Century Gothic" pitchFamily="34" charset="0"/>
              </a:rPr>
              <a:t> </a:t>
            </a:r>
            <a:r>
              <a:rPr lang="pt-BR" sz="1600" b="1" dirty="0" smtClean="0">
                <a:solidFill>
                  <a:schemeClr val="bg1"/>
                </a:solidFill>
                <a:latin typeface="Century Gothic" pitchFamily="34" charset="0"/>
              </a:rPr>
              <a:t>5 </a:t>
            </a:r>
            <a:r>
              <a:rPr lang="pt-BR" sz="1600" b="1" dirty="0" err="1" smtClean="0">
                <a:solidFill>
                  <a:schemeClr val="bg1"/>
                </a:solidFill>
                <a:latin typeface="Century Gothic" pitchFamily="34" charset="0"/>
              </a:rPr>
              <a:t>ktons</a:t>
            </a:r>
            <a:endParaRPr lang="pt-BR" sz="1600" b="1" dirty="0">
              <a:solidFill>
                <a:schemeClr val="bg1"/>
              </a:solidFill>
              <a:latin typeface="Century Gothic" pitchFamily="34" charset="0"/>
            </a:endParaRPr>
          </a:p>
        </p:txBody>
      </p:sp>
      <p:sp>
        <p:nvSpPr>
          <p:cNvPr id="53" name="CaixaDeTexto 52"/>
          <p:cNvSpPr txBox="1"/>
          <p:nvPr/>
        </p:nvSpPr>
        <p:spPr>
          <a:xfrm>
            <a:off x="4211960" y="5220489"/>
            <a:ext cx="1368152" cy="369332"/>
          </a:xfrm>
          <a:prstGeom prst="rect">
            <a:avLst/>
          </a:prstGeom>
          <a:noFill/>
        </p:spPr>
        <p:txBody>
          <a:bodyPr wrap="square" rtlCol="0">
            <a:spAutoFit/>
          </a:bodyPr>
          <a:lstStyle/>
          <a:p>
            <a:r>
              <a:rPr lang="pt-BR" b="1" dirty="0" smtClean="0">
                <a:solidFill>
                  <a:schemeClr val="bg1"/>
                </a:solidFill>
                <a:latin typeface="Century Gothic" pitchFamily="34" charset="0"/>
              </a:rPr>
              <a:t>1/100</a:t>
            </a:r>
            <a:endParaRPr lang="pt-BR" b="1" dirty="0">
              <a:solidFill>
                <a:schemeClr val="bg1"/>
              </a:solidFill>
              <a:latin typeface="Century Gothic" pitchFamily="34" charset="0"/>
            </a:endParaRPr>
          </a:p>
        </p:txBody>
      </p:sp>
      <p:sp>
        <p:nvSpPr>
          <p:cNvPr id="54" name="CaixaDeTexto 53"/>
          <p:cNvSpPr txBox="1"/>
          <p:nvPr/>
        </p:nvSpPr>
        <p:spPr>
          <a:xfrm>
            <a:off x="4605908" y="5220489"/>
            <a:ext cx="1368152" cy="369332"/>
          </a:xfrm>
          <a:prstGeom prst="rect">
            <a:avLst/>
          </a:prstGeom>
          <a:noFill/>
        </p:spPr>
        <p:txBody>
          <a:bodyPr wrap="square" rtlCol="0">
            <a:spAutoFit/>
          </a:bodyPr>
          <a:lstStyle/>
          <a:p>
            <a:r>
              <a:rPr lang="pt-BR" b="1" dirty="0" smtClean="0">
                <a:solidFill>
                  <a:schemeClr val="bg1"/>
                </a:solidFill>
                <a:latin typeface="Century Gothic" pitchFamily="34" charset="0"/>
              </a:rPr>
              <a:t>         1</a:t>
            </a:r>
            <a:endParaRPr lang="pt-BR" b="1" dirty="0">
              <a:solidFill>
                <a:schemeClr val="bg1"/>
              </a:solidFill>
              <a:latin typeface="Century Gothic" pitchFamily="34" charset="0"/>
            </a:endParaRPr>
          </a:p>
        </p:txBody>
      </p:sp>
      <p:sp>
        <p:nvSpPr>
          <p:cNvPr id="55" name="CaixaDeTexto 54"/>
          <p:cNvSpPr txBox="1"/>
          <p:nvPr/>
        </p:nvSpPr>
        <p:spPr>
          <a:xfrm>
            <a:off x="5724128" y="5220489"/>
            <a:ext cx="1368152" cy="369332"/>
          </a:xfrm>
          <a:prstGeom prst="rect">
            <a:avLst/>
          </a:prstGeom>
          <a:noFill/>
        </p:spPr>
        <p:txBody>
          <a:bodyPr wrap="square" rtlCol="0">
            <a:spAutoFit/>
          </a:bodyPr>
          <a:lstStyle/>
          <a:p>
            <a:r>
              <a:rPr lang="pt-BR" b="1" dirty="0" smtClean="0">
                <a:solidFill>
                  <a:schemeClr val="bg1"/>
                </a:solidFill>
                <a:latin typeface="Century Gothic" pitchFamily="34" charset="0"/>
              </a:rPr>
              <a:t>100 </a:t>
            </a:r>
            <a:endParaRPr lang="pt-BR" b="1" dirty="0">
              <a:solidFill>
                <a:schemeClr val="bg1"/>
              </a:solidFill>
              <a:latin typeface="Century Gothic" pitchFamily="34" charset="0"/>
            </a:endParaRPr>
          </a:p>
        </p:txBody>
      </p:sp>
      <p:sp>
        <p:nvSpPr>
          <p:cNvPr id="56" name="CaixaDeTexto 55"/>
          <p:cNvSpPr txBox="1"/>
          <p:nvPr/>
        </p:nvSpPr>
        <p:spPr>
          <a:xfrm>
            <a:off x="6300192" y="5213184"/>
            <a:ext cx="1368152" cy="369332"/>
          </a:xfrm>
          <a:prstGeom prst="rect">
            <a:avLst/>
          </a:prstGeom>
          <a:noFill/>
        </p:spPr>
        <p:txBody>
          <a:bodyPr wrap="square" rtlCol="0">
            <a:spAutoFit/>
          </a:bodyPr>
          <a:lstStyle/>
          <a:p>
            <a:r>
              <a:rPr lang="pt-BR" b="1" dirty="0" smtClean="0">
                <a:solidFill>
                  <a:schemeClr val="bg1"/>
                </a:solidFill>
                <a:latin typeface="Century Gothic" pitchFamily="34" charset="0"/>
              </a:rPr>
              <a:t>10.000</a:t>
            </a:r>
            <a:endParaRPr lang="pt-BR" b="1" dirty="0">
              <a:solidFill>
                <a:schemeClr val="bg1"/>
              </a:solidFill>
              <a:latin typeface="Century Gothic" pitchFamily="34" charset="0"/>
            </a:endParaRPr>
          </a:p>
        </p:txBody>
      </p:sp>
      <p:sp>
        <p:nvSpPr>
          <p:cNvPr id="57" name="CaixaDeTexto 56"/>
          <p:cNvSpPr txBox="1"/>
          <p:nvPr/>
        </p:nvSpPr>
        <p:spPr>
          <a:xfrm>
            <a:off x="7092280" y="5220489"/>
            <a:ext cx="1368152" cy="369332"/>
          </a:xfrm>
          <a:prstGeom prst="rect">
            <a:avLst/>
          </a:prstGeom>
          <a:noFill/>
        </p:spPr>
        <p:txBody>
          <a:bodyPr wrap="square" rtlCol="0">
            <a:spAutoFit/>
          </a:bodyPr>
          <a:lstStyle/>
          <a:p>
            <a:r>
              <a:rPr lang="pt-BR" b="1" dirty="0" smtClean="0">
                <a:solidFill>
                  <a:schemeClr val="bg1"/>
                </a:solidFill>
                <a:latin typeface="Century Gothic" pitchFamily="34" charset="0"/>
              </a:rPr>
              <a:t>1</a:t>
            </a:r>
            <a:r>
              <a:rPr lang="pt-BR" sz="1100" b="1" dirty="0" smtClean="0">
                <a:solidFill>
                  <a:schemeClr val="bg1"/>
                </a:solidFill>
                <a:latin typeface="Century Gothic" pitchFamily="34" charset="0"/>
              </a:rPr>
              <a:t>milhão</a:t>
            </a:r>
            <a:endParaRPr lang="pt-BR" sz="1100" b="1" dirty="0">
              <a:solidFill>
                <a:schemeClr val="bg1"/>
              </a:solidFill>
              <a:latin typeface="Century Gothic" pitchFamily="34" charset="0"/>
            </a:endParaRPr>
          </a:p>
        </p:txBody>
      </p:sp>
      <p:sp>
        <p:nvSpPr>
          <p:cNvPr id="58" name="CaixaDeTexto 57"/>
          <p:cNvSpPr txBox="1"/>
          <p:nvPr/>
        </p:nvSpPr>
        <p:spPr>
          <a:xfrm>
            <a:off x="3635896" y="5733256"/>
            <a:ext cx="5112568" cy="369332"/>
          </a:xfrm>
          <a:prstGeom prst="rect">
            <a:avLst/>
          </a:prstGeom>
          <a:noFill/>
        </p:spPr>
        <p:txBody>
          <a:bodyPr wrap="square" rtlCol="0">
            <a:spAutoFit/>
          </a:bodyPr>
          <a:lstStyle/>
          <a:p>
            <a:r>
              <a:rPr lang="pt-BR" b="1" dirty="0" smtClean="0">
                <a:solidFill>
                  <a:srgbClr val="FFC000"/>
                </a:solidFill>
                <a:latin typeface="Century Gothic" pitchFamily="34" charset="0"/>
              </a:rPr>
              <a:t>Energia equivalente em Megatons de TNT</a:t>
            </a:r>
            <a:endParaRPr lang="pt-BR" b="1" dirty="0">
              <a:solidFill>
                <a:srgbClr val="FFC000"/>
              </a:solidFill>
              <a:latin typeface="Century Gothic" pitchFamily="34" charset="0"/>
            </a:endParaRPr>
          </a:p>
        </p:txBody>
      </p:sp>
      <p:sp>
        <p:nvSpPr>
          <p:cNvPr id="59" name="CaixaDeTexto 58"/>
          <p:cNvSpPr txBox="1"/>
          <p:nvPr/>
        </p:nvSpPr>
        <p:spPr>
          <a:xfrm rot="16200000">
            <a:off x="-1814251" y="2965267"/>
            <a:ext cx="4392485" cy="369332"/>
          </a:xfrm>
          <a:prstGeom prst="rect">
            <a:avLst/>
          </a:prstGeom>
          <a:noFill/>
        </p:spPr>
        <p:txBody>
          <a:bodyPr wrap="square" rtlCol="0">
            <a:spAutoFit/>
          </a:bodyPr>
          <a:lstStyle/>
          <a:p>
            <a:r>
              <a:rPr lang="pt-BR" b="1" dirty="0" smtClean="0">
                <a:solidFill>
                  <a:srgbClr val="FFC000"/>
                </a:solidFill>
                <a:latin typeface="Century Gothic" pitchFamily="34" charset="0"/>
              </a:rPr>
              <a:t>Frequência aproximada de impactos</a:t>
            </a:r>
            <a:endParaRPr lang="pt-BR" b="1" dirty="0">
              <a:solidFill>
                <a:srgbClr val="FFC000"/>
              </a:solidFill>
              <a:latin typeface="Century Gothic" pitchFamily="34" charset="0"/>
            </a:endParaRPr>
          </a:p>
        </p:txBody>
      </p:sp>
      <p:sp>
        <p:nvSpPr>
          <p:cNvPr id="60" name="CaixaDeTexto 59"/>
          <p:cNvSpPr txBox="1"/>
          <p:nvPr/>
        </p:nvSpPr>
        <p:spPr>
          <a:xfrm>
            <a:off x="4211960" y="2820142"/>
            <a:ext cx="1440160" cy="338554"/>
          </a:xfrm>
          <a:prstGeom prst="rect">
            <a:avLst/>
          </a:prstGeom>
          <a:noFill/>
        </p:spPr>
        <p:txBody>
          <a:bodyPr wrap="square" rtlCol="0">
            <a:spAutoFit/>
          </a:bodyPr>
          <a:lstStyle/>
          <a:p>
            <a:r>
              <a:rPr lang="pt-BR" sz="1600" b="1" dirty="0" err="1" smtClean="0">
                <a:solidFill>
                  <a:srgbClr val="FFFF00"/>
                </a:solidFill>
                <a:latin typeface="Century Gothic" pitchFamily="34" charset="0"/>
              </a:rPr>
              <a:t>Tunguska</a:t>
            </a:r>
            <a:endParaRPr lang="pt-BR" sz="1600" b="1" dirty="0">
              <a:solidFill>
                <a:srgbClr val="FFFF00"/>
              </a:solidFill>
              <a:latin typeface="Century Gothic" pitchFamily="34" charset="0"/>
            </a:endParaRPr>
          </a:p>
        </p:txBody>
      </p:sp>
      <p:sp>
        <p:nvSpPr>
          <p:cNvPr id="63" name="CaixaDeTexto 62"/>
          <p:cNvSpPr txBox="1"/>
          <p:nvPr/>
        </p:nvSpPr>
        <p:spPr>
          <a:xfrm>
            <a:off x="7812360" y="5226302"/>
            <a:ext cx="1368152" cy="369332"/>
          </a:xfrm>
          <a:prstGeom prst="rect">
            <a:avLst/>
          </a:prstGeom>
          <a:noFill/>
        </p:spPr>
        <p:txBody>
          <a:bodyPr wrap="square" rtlCol="0">
            <a:spAutoFit/>
          </a:bodyPr>
          <a:lstStyle/>
          <a:p>
            <a:r>
              <a:rPr lang="pt-BR" b="1" dirty="0" smtClean="0">
                <a:solidFill>
                  <a:schemeClr val="bg1"/>
                </a:solidFill>
                <a:latin typeface="Century Gothic" pitchFamily="34" charset="0"/>
              </a:rPr>
              <a:t>100 </a:t>
            </a:r>
            <a:r>
              <a:rPr lang="pt-BR" sz="1100" b="1" dirty="0" smtClean="0">
                <a:solidFill>
                  <a:schemeClr val="bg1"/>
                </a:solidFill>
                <a:latin typeface="Century Gothic" pitchFamily="34" charset="0"/>
              </a:rPr>
              <a:t>milhões</a:t>
            </a:r>
            <a:endParaRPr lang="pt-BR" sz="1100" b="1" dirty="0">
              <a:solidFill>
                <a:schemeClr val="bg1"/>
              </a:solidFill>
              <a:latin typeface="Century Gothic" pitchFamily="34" charset="0"/>
            </a:endParaRPr>
          </a:p>
        </p:txBody>
      </p:sp>
      <p:cxnSp>
        <p:nvCxnSpPr>
          <p:cNvPr id="64" name="Conector reto 63"/>
          <p:cNvCxnSpPr/>
          <p:nvPr/>
        </p:nvCxnSpPr>
        <p:spPr bwMode="auto">
          <a:xfrm flipH="1">
            <a:off x="8100392" y="4941168"/>
            <a:ext cx="3696" cy="227980"/>
          </a:xfrm>
          <a:prstGeom prst="line">
            <a:avLst/>
          </a:prstGeom>
          <a:solidFill>
            <a:schemeClr val="accent1"/>
          </a:solidFill>
          <a:ln w="38100" cap="flat" cmpd="sng" algn="ctr">
            <a:solidFill>
              <a:srgbClr val="FFC000"/>
            </a:solidFill>
            <a:prstDash val="solid"/>
            <a:round/>
            <a:headEnd type="none" w="sm" len="sm"/>
            <a:tailEnd type="none" w="sm" len="sm"/>
          </a:ln>
          <a:effectLst/>
        </p:spPr>
      </p:cxnSp>
      <p:pic>
        <p:nvPicPr>
          <p:cNvPr id="6" name="Imagem 5"/>
          <p:cNvPicPr>
            <a:picLocks noChangeAspect="1"/>
          </p:cNvPicPr>
          <p:nvPr/>
        </p:nvPicPr>
        <p:blipFill>
          <a:blip r:embed="rId3"/>
          <a:stretch>
            <a:fillRect/>
          </a:stretch>
        </p:blipFill>
        <p:spPr>
          <a:xfrm>
            <a:off x="6786933" y="3043107"/>
            <a:ext cx="2360966" cy="1064750"/>
          </a:xfrm>
          <a:prstGeom prst="rect">
            <a:avLst/>
          </a:prstGeom>
        </p:spPr>
      </p:pic>
      <p:cxnSp>
        <p:nvCxnSpPr>
          <p:cNvPr id="61" name="Conector de seta reta 6"/>
          <p:cNvCxnSpPr/>
          <p:nvPr/>
        </p:nvCxnSpPr>
        <p:spPr bwMode="auto">
          <a:xfrm flipH="1">
            <a:off x="5298741" y="2872700"/>
            <a:ext cx="7749" cy="2229549"/>
          </a:xfrm>
          <a:prstGeom prst="straightConnector1">
            <a:avLst/>
          </a:prstGeom>
          <a:solidFill>
            <a:schemeClr val="accent1"/>
          </a:solidFill>
          <a:ln w="38100" cap="flat" cmpd="sng" algn="ctr">
            <a:solidFill>
              <a:srgbClr val="FFC000"/>
            </a:solidFill>
            <a:prstDash val="sysDot"/>
            <a:round/>
            <a:headEnd type="none" w="sm" len="sm"/>
            <a:tailEnd type="none"/>
          </a:ln>
          <a:effectLst/>
        </p:spPr>
      </p:cxnSp>
      <p:cxnSp>
        <p:nvCxnSpPr>
          <p:cNvPr id="70" name="Conector de seta reta 6"/>
          <p:cNvCxnSpPr/>
          <p:nvPr/>
        </p:nvCxnSpPr>
        <p:spPr bwMode="auto">
          <a:xfrm>
            <a:off x="4221013" y="1701192"/>
            <a:ext cx="0" cy="3456000"/>
          </a:xfrm>
          <a:prstGeom prst="straightConnector1">
            <a:avLst/>
          </a:prstGeom>
          <a:solidFill>
            <a:schemeClr val="accent1"/>
          </a:solidFill>
          <a:ln w="38100" cap="flat" cmpd="sng" algn="ctr">
            <a:solidFill>
              <a:srgbClr val="FFC000"/>
            </a:solidFill>
            <a:prstDash val="sysDot"/>
            <a:round/>
            <a:headEnd type="none" w="sm" len="sm"/>
            <a:tailEnd type="none"/>
          </a:ln>
          <a:effectLst/>
        </p:spPr>
      </p:cxnSp>
      <p:cxnSp>
        <p:nvCxnSpPr>
          <p:cNvPr id="73" name="Conector de seta reta 6"/>
          <p:cNvCxnSpPr/>
          <p:nvPr/>
        </p:nvCxnSpPr>
        <p:spPr bwMode="auto">
          <a:xfrm>
            <a:off x="3878663" y="1097632"/>
            <a:ext cx="0" cy="4032448"/>
          </a:xfrm>
          <a:prstGeom prst="straightConnector1">
            <a:avLst/>
          </a:prstGeom>
          <a:solidFill>
            <a:schemeClr val="accent1"/>
          </a:solidFill>
          <a:ln w="38100" cap="flat" cmpd="sng" algn="ctr">
            <a:solidFill>
              <a:srgbClr val="FFC000"/>
            </a:solidFill>
            <a:prstDash val="solid"/>
            <a:round/>
            <a:headEnd type="arrow" w="sm" len="sm"/>
            <a:tailEnd type="none"/>
          </a:ln>
          <a:effectLst/>
        </p:spPr>
      </p:cxnSp>
      <p:cxnSp>
        <p:nvCxnSpPr>
          <p:cNvPr id="74" name="Conector de seta reta 6"/>
          <p:cNvCxnSpPr/>
          <p:nvPr/>
        </p:nvCxnSpPr>
        <p:spPr bwMode="auto">
          <a:xfrm flipH="1">
            <a:off x="6701555" y="4137434"/>
            <a:ext cx="16116" cy="945716"/>
          </a:xfrm>
          <a:prstGeom prst="straightConnector1">
            <a:avLst/>
          </a:prstGeom>
          <a:solidFill>
            <a:schemeClr val="accent1"/>
          </a:solidFill>
          <a:ln w="38100" cap="flat" cmpd="sng" algn="ctr">
            <a:solidFill>
              <a:srgbClr val="FFC000"/>
            </a:solidFill>
            <a:prstDash val="sysDot"/>
            <a:round/>
            <a:headEnd type="none" w="sm" len="sm"/>
            <a:tailEnd type="none"/>
          </a:ln>
          <a:effectLst/>
        </p:spPr>
      </p:cxnSp>
      <p:sp>
        <p:nvSpPr>
          <p:cNvPr id="75" name="CaixaDeTexto 74"/>
          <p:cNvSpPr txBox="1"/>
          <p:nvPr/>
        </p:nvSpPr>
        <p:spPr>
          <a:xfrm>
            <a:off x="5326399" y="4365104"/>
            <a:ext cx="1402145" cy="584775"/>
          </a:xfrm>
          <a:prstGeom prst="rect">
            <a:avLst/>
          </a:prstGeom>
          <a:noFill/>
        </p:spPr>
        <p:txBody>
          <a:bodyPr wrap="square" rtlCol="0">
            <a:spAutoFit/>
          </a:bodyPr>
          <a:lstStyle/>
          <a:p>
            <a:pPr algn="ctr"/>
            <a:r>
              <a:rPr lang="pt-BR" sz="1600" dirty="0" smtClean="0">
                <a:solidFill>
                  <a:srgbClr val="FFC000"/>
                </a:solidFill>
                <a:latin typeface="Century Gothic" pitchFamily="34" charset="0"/>
              </a:rPr>
              <a:t>Catástrofe </a:t>
            </a:r>
          </a:p>
          <a:p>
            <a:pPr algn="ctr"/>
            <a:r>
              <a:rPr lang="pt-BR" sz="1600" b="1" dirty="0" smtClean="0">
                <a:solidFill>
                  <a:schemeClr val="bg1"/>
                </a:solidFill>
                <a:latin typeface="Century Gothic" pitchFamily="34" charset="0"/>
              </a:rPr>
              <a:t>global</a:t>
            </a:r>
            <a:endParaRPr lang="pt-BR" sz="1600" b="1" dirty="0">
              <a:solidFill>
                <a:schemeClr val="bg1"/>
              </a:solidFill>
              <a:latin typeface="Century Gothic" pitchFamily="34" charset="0"/>
            </a:endParaRPr>
          </a:p>
        </p:txBody>
      </p:sp>
      <p:cxnSp>
        <p:nvCxnSpPr>
          <p:cNvPr id="76" name="Conector reto 75"/>
          <p:cNvCxnSpPr>
            <a:stCxn id="75" idx="0"/>
          </p:cNvCxnSpPr>
          <p:nvPr/>
        </p:nvCxnSpPr>
        <p:spPr bwMode="auto">
          <a:xfrm flipV="1">
            <a:off x="6027472" y="4107857"/>
            <a:ext cx="665030" cy="257247"/>
          </a:xfrm>
          <a:prstGeom prst="line">
            <a:avLst/>
          </a:prstGeom>
          <a:solidFill>
            <a:schemeClr val="accent1"/>
          </a:solidFill>
          <a:ln w="38100" cap="flat" cmpd="sng" algn="ctr">
            <a:solidFill>
              <a:srgbClr val="FFC000"/>
            </a:solidFill>
            <a:prstDash val="solid"/>
            <a:round/>
            <a:headEnd type="none" w="sm" len="sm"/>
            <a:tailEnd type="arrow" w="sm" len="sm"/>
          </a:ln>
          <a:effectLst/>
        </p:spPr>
      </p:cxnSp>
    </p:spTree>
    <p:extLst>
      <p:ext uri="{BB962C8B-B14F-4D97-AF65-F5344CB8AC3E}">
        <p14:creationId xmlns:p14="http://schemas.microsoft.com/office/powerpoint/2010/main" val="9343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2000"/>
                                        <p:tgtEl>
                                          <p:spTgt spid="7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0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000"/>
                                        <p:tgtEl>
                                          <p:spTgt spid="2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par>
                          <p:cTn id="57" fill="hold">
                            <p:stCondLst>
                              <p:cond delay="4500"/>
                            </p:stCondLst>
                            <p:childTnLst>
                              <p:par>
                                <p:cTn id="58" presetID="10" presetClass="entr" presetSubtype="0" fill="hold" grpId="0"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childTnLst>
                          </p:cTn>
                        </p:par>
                        <p:par>
                          <p:cTn id="61" fill="hold">
                            <p:stCondLst>
                              <p:cond delay="5000"/>
                            </p:stCondLst>
                            <p:childTnLst>
                              <p:par>
                                <p:cTn id="62" presetID="10" presetClass="entr" presetSubtype="0"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par>
                          <p:cTn id="65" fill="hold">
                            <p:stCondLst>
                              <p:cond delay="5500"/>
                            </p:stCondLst>
                            <p:childTnLst>
                              <p:par>
                                <p:cTn id="66" presetID="10" presetClass="entr" presetSubtype="0" fill="hold" grpId="0" nodeType="after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2000"/>
                                        <p:tgtEl>
                                          <p:spTgt spid="8"/>
                                        </p:tgtEl>
                                      </p:cBhvr>
                                    </p:animEffect>
                                  </p:childTnLst>
                                </p:cTn>
                              </p:par>
                              <p:par>
                                <p:cTn id="74" presetID="10" presetClass="entr" presetSubtype="0"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2000"/>
                                        <p:tgtEl>
                                          <p:spTgt spid="38"/>
                                        </p:tgtEl>
                                      </p:cBhvr>
                                    </p:animEffect>
                                  </p:childTnLst>
                                </p:cTn>
                              </p:par>
                              <p:par>
                                <p:cTn id="77" presetID="10"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2000"/>
                                        <p:tgtEl>
                                          <p:spTgt spid="40"/>
                                        </p:tgtEl>
                                      </p:cBhvr>
                                    </p:animEffect>
                                  </p:childTnLst>
                                </p:cTn>
                              </p:par>
                              <p:par>
                                <p:cTn id="80" presetID="10" presetClass="entr" presetSubtype="0"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2000"/>
                                        <p:tgtEl>
                                          <p:spTgt spid="41"/>
                                        </p:tgtEl>
                                      </p:cBhvr>
                                    </p:animEffect>
                                  </p:childTnLst>
                                </p:cTn>
                              </p:par>
                              <p:par>
                                <p:cTn id="83" presetID="10" presetClass="entr" presetSubtype="0"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2000"/>
                                        <p:tgtEl>
                                          <p:spTgt spid="42"/>
                                        </p:tgtEl>
                                      </p:cBhvr>
                                    </p:animEffect>
                                  </p:childTnLst>
                                </p:cTn>
                              </p:par>
                              <p:par>
                                <p:cTn id="86" presetID="10" presetClass="entr" presetSubtype="0"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2000"/>
                                        <p:tgtEl>
                                          <p:spTgt spid="43"/>
                                        </p:tgtEl>
                                      </p:cBhvr>
                                    </p:animEffect>
                                  </p:childTnLst>
                                </p:cTn>
                              </p:par>
                              <p:par>
                                <p:cTn id="89" presetID="10" presetClass="entr" presetSubtype="0"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fade">
                                      <p:cBhvr>
                                        <p:cTn id="91" dur="2000"/>
                                        <p:tgtEl>
                                          <p:spTgt spid="6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2000"/>
                                        <p:tgtEl>
                                          <p:spTgt spid="58"/>
                                        </p:tgtEl>
                                      </p:cBhvr>
                                    </p:animEffect>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2000"/>
                                        <p:tgtEl>
                                          <p:spTgt spid="53"/>
                                        </p:tgtEl>
                                      </p:cBhvr>
                                    </p:animEffect>
                                  </p:childTnLst>
                                </p:cTn>
                              </p:par>
                            </p:childTnLst>
                          </p:cTn>
                        </p:par>
                        <p:par>
                          <p:cTn id="99" fill="hold">
                            <p:stCondLst>
                              <p:cond delay="4000"/>
                            </p:stCondLst>
                            <p:childTnLst>
                              <p:par>
                                <p:cTn id="100" presetID="10" presetClass="entr" presetSubtype="0" fill="hold" grpId="0" nodeType="after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fade">
                                      <p:cBhvr>
                                        <p:cTn id="102" dur="500"/>
                                        <p:tgtEl>
                                          <p:spTgt spid="54"/>
                                        </p:tgtEl>
                                      </p:cBhvr>
                                    </p:animEffect>
                                  </p:childTnLst>
                                </p:cTn>
                              </p:par>
                            </p:childTnLst>
                          </p:cTn>
                        </p:par>
                        <p:par>
                          <p:cTn id="103" fill="hold">
                            <p:stCondLst>
                              <p:cond delay="4500"/>
                            </p:stCondLst>
                            <p:childTnLst>
                              <p:par>
                                <p:cTn id="104" presetID="10" presetClass="entr" presetSubtype="0" fill="hold" grpId="0" nodeType="afterEffect">
                                  <p:stCondLst>
                                    <p:cond delay="0"/>
                                  </p:stCondLst>
                                  <p:childTnLst>
                                    <p:set>
                                      <p:cBhvr>
                                        <p:cTn id="105" dur="1" fill="hold">
                                          <p:stCondLst>
                                            <p:cond delay="0"/>
                                          </p:stCondLst>
                                        </p:cTn>
                                        <p:tgtEl>
                                          <p:spTgt spid="55"/>
                                        </p:tgtEl>
                                        <p:attrNameLst>
                                          <p:attrName>style.visibility</p:attrName>
                                        </p:attrNameLst>
                                      </p:cBhvr>
                                      <p:to>
                                        <p:strVal val="visible"/>
                                      </p:to>
                                    </p:set>
                                    <p:animEffect transition="in" filter="fade">
                                      <p:cBhvr>
                                        <p:cTn id="106" dur="500"/>
                                        <p:tgtEl>
                                          <p:spTgt spid="55"/>
                                        </p:tgtEl>
                                      </p:cBhvr>
                                    </p:animEffect>
                                  </p:childTnLst>
                                </p:cTn>
                              </p:par>
                            </p:childTnLst>
                          </p:cTn>
                        </p:par>
                        <p:par>
                          <p:cTn id="107" fill="hold">
                            <p:stCondLst>
                              <p:cond delay="5000"/>
                            </p:stCondLst>
                            <p:childTnLst>
                              <p:par>
                                <p:cTn id="108" presetID="10" presetClass="entr" presetSubtype="0" fill="hold" grpId="0" nodeType="after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500"/>
                                        <p:tgtEl>
                                          <p:spTgt spid="56"/>
                                        </p:tgtEl>
                                      </p:cBhvr>
                                    </p:animEffect>
                                  </p:childTnLst>
                                </p:cTn>
                              </p:par>
                            </p:childTnLst>
                          </p:cTn>
                        </p:par>
                        <p:par>
                          <p:cTn id="111" fill="hold">
                            <p:stCondLst>
                              <p:cond delay="5500"/>
                            </p:stCondLst>
                            <p:childTnLst>
                              <p:par>
                                <p:cTn id="112" presetID="10" presetClass="entr" presetSubtype="0" fill="hold" grpId="0" nodeType="after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500"/>
                                        <p:tgtEl>
                                          <p:spTgt spid="57"/>
                                        </p:tgtEl>
                                      </p:cBhvr>
                                    </p:animEffect>
                                  </p:childTnLst>
                                </p:cTn>
                              </p:par>
                            </p:childTnLst>
                          </p:cTn>
                        </p:par>
                        <p:par>
                          <p:cTn id="115" fill="hold">
                            <p:stCondLst>
                              <p:cond delay="6000"/>
                            </p:stCondLst>
                            <p:childTnLst>
                              <p:par>
                                <p:cTn id="116" presetID="10" presetClass="entr" presetSubtype="0" fill="hold" grpId="0" nodeType="after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fade">
                                      <p:cBhvr>
                                        <p:cTn id="118" dur="500"/>
                                        <p:tgtEl>
                                          <p:spTgt spid="6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fade">
                                      <p:cBhvr>
                                        <p:cTn id="123" dur="2000"/>
                                        <p:tgtEl>
                                          <p:spTgt spid="1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fade">
                                      <p:cBhvr>
                                        <p:cTn id="128" dur="2000"/>
                                        <p:tgtEl>
                                          <p:spTgt spid="26"/>
                                        </p:tgtEl>
                                      </p:cBhvr>
                                    </p:animEffect>
                                  </p:childTnLst>
                                </p:cTn>
                              </p:par>
                              <p:par>
                                <p:cTn id="129" presetID="10" presetClass="entr" presetSubtype="0" fill="hold" nodeType="with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2000"/>
                                        <p:tgtEl>
                                          <p:spTgt spid="7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fade">
                                      <p:cBhvr>
                                        <p:cTn id="134" dur="2000"/>
                                        <p:tgtEl>
                                          <p:spTgt spid="5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fade">
                                      <p:cBhvr>
                                        <p:cTn id="139" dur="2000"/>
                                        <p:tgtEl>
                                          <p:spTgt spid="6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2000"/>
                                        <p:tgtEl>
                                          <p:spTgt spid="24"/>
                                        </p:tgtEl>
                                      </p:cBhvr>
                                    </p:animEffect>
                                  </p:childTnLst>
                                </p:cTn>
                              </p:par>
                              <p:par>
                                <p:cTn id="143" presetID="10" presetClass="entr" presetSubtype="0" fill="hold" nodeType="withEffect">
                                  <p:stCondLst>
                                    <p:cond delay="0"/>
                                  </p:stCondLst>
                                  <p:childTnLst>
                                    <p:set>
                                      <p:cBhvr>
                                        <p:cTn id="144" dur="1" fill="hold">
                                          <p:stCondLst>
                                            <p:cond delay="0"/>
                                          </p:stCondLst>
                                        </p:cTn>
                                        <p:tgtEl>
                                          <p:spTgt spid="61"/>
                                        </p:tgtEl>
                                        <p:attrNameLst>
                                          <p:attrName>style.visibility</p:attrName>
                                        </p:attrNameLst>
                                      </p:cBhvr>
                                      <p:to>
                                        <p:strVal val="visible"/>
                                      </p:to>
                                    </p:set>
                                    <p:animEffect transition="in" filter="fade">
                                      <p:cBhvr>
                                        <p:cTn id="145" dur="2000"/>
                                        <p:tgtEl>
                                          <p:spTgt spid="61"/>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fade">
                                      <p:cBhvr>
                                        <p:cTn id="150" dur="2000"/>
                                        <p:tgtEl>
                                          <p:spTgt spid="25"/>
                                        </p:tgtEl>
                                      </p:cBhvr>
                                    </p:animEffect>
                                  </p:childTnLst>
                                </p:cTn>
                              </p:par>
                              <p:par>
                                <p:cTn id="151" presetID="10" presetClass="entr" presetSubtype="0" fill="hold" nodeType="withEffect">
                                  <p:stCondLst>
                                    <p:cond delay="0"/>
                                  </p:stCondLst>
                                  <p:childTnLst>
                                    <p:set>
                                      <p:cBhvr>
                                        <p:cTn id="152" dur="1" fill="hold">
                                          <p:stCondLst>
                                            <p:cond delay="0"/>
                                          </p:stCondLst>
                                        </p:cTn>
                                        <p:tgtEl>
                                          <p:spTgt spid="30"/>
                                        </p:tgtEl>
                                        <p:attrNameLst>
                                          <p:attrName>style.visibility</p:attrName>
                                        </p:attrNameLst>
                                      </p:cBhvr>
                                      <p:to>
                                        <p:strVal val="visible"/>
                                      </p:to>
                                    </p:set>
                                    <p:animEffect transition="in" filter="fade">
                                      <p:cBhvr>
                                        <p:cTn id="153" dur="2000"/>
                                        <p:tgtEl>
                                          <p:spTgt spid="30"/>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75"/>
                                        </p:tgtEl>
                                        <p:attrNameLst>
                                          <p:attrName>style.visibility</p:attrName>
                                        </p:attrNameLst>
                                      </p:cBhvr>
                                      <p:to>
                                        <p:strVal val="visible"/>
                                      </p:to>
                                    </p:set>
                                    <p:animEffect transition="in" filter="fade">
                                      <p:cBhvr>
                                        <p:cTn id="158" dur="2000"/>
                                        <p:tgtEl>
                                          <p:spTgt spid="75"/>
                                        </p:tgtEl>
                                      </p:cBhvr>
                                    </p:animEffect>
                                  </p:childTnLst>
                                </p:cTn>
                              </p:par>
                              <p:par>
                                <p:cTn id="159" presetID="10" presetClass="entr" presetSubtype="0" fill="hold" nodeType="withEffect">
                                  <p:stCondLst>
                                    <p:cond delay="0"/>
                                  </p:stCondLst>
                                  <p:childTnLst>
                                    <p:set>
                                      <p:cBhvr>
                                        <p:cTn id="160" dur="1" fill="hold">
                                          <p:stCondLst>
                                            <p:cond delay="0"/>
                                          </p:stCondLst>
                                        </p:cTn>
                                        <p:tgtEl>
                                          <p:spTgt spid="74"/>
                                        </p:tgtEl>
                                        <p:attrNameLst>
                                          <p:attrName>style.visibility</p:attrName>
                                        </p:attrNameLst>
                                      </p:cBhvr>
                                      <p:to>
                                        <p:strVal val="visible"/>
                                      </p:to>
                                    </p:set>
                                    <p:animEffect transition="in" filter="fade">
                                      <p:cBhvr>
                                        <p:cTn id="161" dur="2000"/>
                                        <p:tgtEl>
                                          <p:spTgt spid="74"/>
                                        </p:tgtEl>
                                      </p:cBhvr>
                                    </p:animEffect>
                                  </p:childTnLst>
                                </p:cTn>
                              </p:par>
                              <p:par>
                                <p:cTn id="162" presetID="10" presetClass="entr" presetSubtype="0" fill="hold" nodeType="withEffect">
                                  <p:stCondLst>
                                    <p:cond delay="0"/>
                                  </p:stCondLst>
                                  <p:childTnLst>
                                    <p:set>
                                      <p:cBhvr>
                                        <p:cTn id="163" dur="1" fill="hold">
                                          <p:stCondLst>
                                            <p:cond delay="0"/>
                                          </p:stCondLst>
                                        </p:cTn>
                                        <p:tgtEl>
                                          <p:spTgt spid="76"/>
                                        </p:tgtEl>
                                        <p:attrNameLst>
                                          <p:attrName>style.visibility</p:attrName>
                                        </p:attrNameLst>
                                      </p:cBhvr>
                                      <p:to>
                                        <p:strVal val="visible"/>
                                      </p:to>
                                    </p:set>
                                    <p:animEffect transition="in" filter="fade">
                                      <p:cBhvr>
                                        <p:cTn id="164" dur="2000"/>
                                        <p:tgtEl>
                                          <p:spTgt spid="7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fade">
                                      <p:cBhvr>
                                        <p:cTn id="169" dur="2000"/>
                                        <p:tgtEl>
                                          <p:spTgt spid="33"/>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6"/>
                                        </p:tgtEl>
                                        <p:attrNameLst>
                                          <p:attrName>style.visibility</p:attrName>
                                        </p:attrNameLst>
                                      </p:cBhvr>
                                      <p:to>
                                        <p:strVal val="visible"/>
                                      </p:to>
                                    </p:set>
                                    <p:animEffect transition="in" filter="fade">
                                      <p:cBhvr>
                                        <p:cTn id="174" dur="500"/>
                                        <p:tgtEl>
                                          <p:spTgt spid="6"/>
                                        </p:tgtEl>
                                      </p:cBhvr>
                                    </p:animEffect>
                                  </p:childTnLst>
                                </p:cTn>
                              </p:par>
                            </p:childTnLst>
                          </p:cTn>
                        </p:par>
                        <p:par>
                          <p:cTn id="175" fill="hold">
                            <p:stCondLst>
                              <p:cond delay="500"/>
                            </p:stCondLst>
                            <p:childTnLst>
                              <p:par>
                                <p:cTn id="176" presetID="10" presetClass="entr" presetSubtype="0" fill="hold" grpId="0" nodeType="afterEffect">
                                  <p:stCondLst>
                                    <p:cond delay="0"/>
                                  </p:stCondLst>
                                  <p:childTnLst>
                                    <p:set>
                                      <p:cBhvr>
                                        <p:cTn id="177" dur="1" fill="hold">
                                          <p:stCondLst>
                                            <p:cond delay="0"/>
                                          </p:stCondLst>
                                        </p:cTn>
                                        <p:tgtEl>
                                          <p:spTgt spid="36868"/>
                                        </p:tgtEl>
                                        <p:attrNameLst>
                                          <p:attrName>style.visibility</p:attrName>
                                        </p:attrNameLst>
                                      </p:cBhvr>
                                      <p:to>
                                        <p:strVal val="visible"/>
                                      </p:to>
                                    </p:set>
                                    <p:animEffect transition="in" filter="fade">
                                      <p:cBhvr>
                                        <p:cTn id="178"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12" grpId="0" animBg="1"/>
      <p:bldP spid="23" grpId="0"/>
      <p:bldP spid="24" grpId="0" animBg="1"/>
      <p:bldP spid="25"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3" grpId="0"/>
      <p:bldP spid="7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714375" y="2646040"/>
            <a:ext cx="7772400" cy="1143000"/>
          </a:xfrm>
        </p:spPr>
        <p:txBody>
          <a:bodyPr/>
          <a:lstStyle/>
          <a:p>
            <a:pPr algn="ctr">
              <a:lnSpc>
                <a:spcPct val="150000"/>
              </a:lnSpc>
            </a:pPr>
            <a:r>
              <a:rPr lang="pt-BR" sz="4400" b="1" dirty="0" smtClean="0">
                <a:solidFill>
                  <a:srgbClr val="FFC000"/>
                </a:solidFill>
                <a:latin typeface="Century Gothic" pitchFamily="34" charset="0"/>
              </a:rPr>
              <a:t>Meteoroides, meteoros e meteoritos</a:t>
            </a:r>
          </a:p>
        </p:txBody>
      </p:sp>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Tree>
    <p:extLst>
      <p:ext uri="{BB962C8B-B14F-4D97-AF65-F5344CB8AC3E}">
        <p14:creationId xmlns:p14="http://schemas.microsoft.com/office/powerpoint/2010/main" val="2906617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Explanation.  Clicking on the picture will download&#10; the highest resolution version available."/>
          <p:cNvPicPr>
            <a:picLocks noChangeAspect="1" noChangeArrowheads="1"/>
          </p:cNvPicPr>
          <p:nvPr/>
        </p:nvPicPr>
        <p:blipFill>
          <a:blip r:embed="rId3" cstate="print"/>
          <a:srcRect l="-384" t="2835" b="19843"/>
          <a:stretch>
            <a:fillRect/>
          </a:stretch>
        </p:blipFill>
        <p:spPr bwMode="auto">
          <a:xfrm>
            <a:off x="59431" y="1204166"/>
            <a:ext cx="9084569" cy="5681218"/>
          </a:xfrm>
          <a:prstGeom prst="rect">
            <a:avLst/>
          </a:prstGeom>
          <a:noFill/>
        </p:spPr>
      </p:pic>
      <p:sp>
        <p:nvSpPr>
          <p:cNvPr id="36866" name="Rectangle 4"/>
          <p:cNvSpPr>
            <a:spLocks noGrp="1" noChangeArrowheads="1"/>
          </p:cNvSpPr>
          <p:nvPr>
            <p:ph type="title"/>
          </p:nvPr>
        </p:nvSpPr>
        <p:spPr>
          <a:xfrm>
            <a:off x="0" y="197768"/>
            <a:ext cx="9144000" cy="1143000"/>
          </a:xfrm>
          <a:solidFill>
            <a:schemeClr val="tx1">
              <a:alpha val="0"/>
            </a:schemeClr>
          </a:solidFill>
        </p:spPr>
        <p:txBody>
          <a:bodyPr/>
          <a:lstStyle/>
          <a:p>
            <a:pPr algn="ctr"/>
            <a:r>
              <a:rPr lang="pt-BR" sz="3600" b="1" dirty="0" smtClean="0">
                <a:solidFill>
                  <a:schemeClr val="bg1"/>
                </a:solidFill>
                <a:latin typeface="Century Gothic" pitchFamily="34" charset="0"/>
              </a:rPr>
              <a:t>Meteoro, meteoroide e meteorito</a:t>
            </a:r>
          </a:p>
        </p:txBody>
      </p:sp>
      <p:sp>
        <p:nvSpPr>
          <p:cNvPr id="36868" name="Rectangle 3"/>
          <p:cNvSpPr>
            <a:spLocks noChangeArrowheads="1"/>
          </p:cNvSpPr>
          <p:nvPr/>
        </p:nvSpPr>
        <p:spPr bwMode="auto">
          <a:xfrm>
            <a:off x="59431" y="6392361"/>
            <a:ext cx="5304657" cy="276999"/>
          </a:xfrm>
          <a:prstGeom prst="rect">
            <a:avLst/>
          </a:prstGeom>
          <a:noFill/>
          <a:ln w="9525">
            <a:noFill/>
            <a:miter lim="800000"/>
            <a:headEnd/>
            <a:tailEnd/>
          </a:ln>
        </p:spPr>
        <p:txBody>
          <a:bodyPr wrap="none">
            <a:spAutoFit/>
          </a:bodyPr>
          <a:lstStyle/>
          <a:p>
            <a:r>
              <a:rPr lang="pt-BR" sz="1200" b="0" dirty="0">
                <a:solidFill>
                  <a:srgbClr val="FFC000"/>
                </a:solidFill>
                <a:latin typeface="Century Gothic" pitchFamily="34" charset="0"/>
              </a:rPr>
              <a:t>Crédito da imagem: </a:t>
            </a:r>
            <a:r>
              <a:rPr lang="pt-BR" sz="1200" b="0" dirty="0" smtClean="0">
                <a:solidFill>
                  <a:srgbClr val="FFC000"/>
                </a:solidFill>
                <a:latin typeface="Century Gothic" pitchFamily="34" charset="0"/>
              </a:rPr>
              <a:t> </a:t>
            </a:r>
            <a:r>
              <a:rPr lang="en-US" sz="1200" dirty="0" smtClean="0">
                <a:solidFill>
                  <a:schemeClr val="tx1"/>
                </a:solidFill>
                <a:latin typeface="Times New Roman" pitchFamily="18" charset="0"/>
              </a:rPr>
              <a:t> </a:t>
            </a:r>
            <a:r>
              <a:rPr lang="en-US" sz="1200" b="0" dirty="0" smtClean="0">
                <a:solidFill>
                  <a:srgbClr val="FFC000"/>
                </a:solidFill>
                <a:latin typeface="Century Gothic" pitchFamily="34" charset="0"/>
              </a:rPr>
              <a:t>Howard </a:t>
            </a:r>
            <a:r>
              <a:rPr lang="en-US" sz="1200" b="0" dirty="0" err="1" smtClean="0">
                <a:solidFill>
                  <a:srgbClr val="FFC000"/>
                </a:solidFill>
                <a:latin typeface="Century Gothic" pitchFamily="34" charset="0"/>
              </a:rPr>
              <a:t>Edin</a:t>
            </a:r>
            <a:r>
              <a:rPr lang="en-US" sz="1200" b="0" dirty="0" smtClean="0">
                <a:solidFill>
                  <a:srgbClr val="FFC000"/>
                </a:solidFill>
                <a:latin typeface="Century Gothic" pitchFamily="34" charset="0"/>
              </a:rPr>
              <a:t> (Oklahoma City Astronomy Club)</a:t>
            </a:r>
            <a:endParaRPr lang="pt-BR" sz="1200" dirty="0">
              <a:solidFill>
                <a:srgbClr val="FFC000"/>
              </a:solidFill>
              <a:latin typeface="Century Gothic" pitchFamily="34" charset="0"/>
            </a:endParaRPr>
          </a:p>
        </p:txBody>
      </p:sp>
      <p:sp>
        <p:nvSpPr>
          <p:cNvPr id="5" name="Retângulo 4"/>
          <p:cNvSpPr/>
          <p:nvPr/>
        </p:nvSpPr>
        <p:spPr>
          <a:xfrm>
            <a:off x="683568" y="4293096"/>
            <a:ext cx="8050152" cy="1938992"/>
          </a:xfrm>
          <a:prstGeom prst="rect">
            <a:avLst/>
          </a:prstGeom>
        </p:spPr>
        <p:txBody>
          <a:bodyPr wrap="square">
            <a:spAutoFit/>
          </a:bodyPr>
          <a:lstStyle/>
          <a:p>
            <a:pPr marL="457200" indent="-457200">
              <a:buFont typeface="Wingdings" panose="05000000000000000000" pitchFamily="2" charset="2"/>
              <a:buChar char="v"/>
            </a:pPr>
            <a:r>
              <a:rPr lang="pt-BR" sz="2400" b="1" dirty="0" smtClean="0">
                <a:solidFill>
                  <a:srgbClr val="FFC000"/>
                </a:solidFill>
                <a:latin typeface="Century Gothic" panose="020B0502020202020204" pitchFamily="34" charset="0"/>
              </a:rPr>
              <a:t>Meteoro: rastro luminoso</a:t>
            </a:r>
          </a:p>
          <a:p>
            <a:pPr marL="457200" indent="-457200">
              <a:buFont typeface="Wingdings" panose="05000000000000000000" pitchFamily="2" charset="2"/>
              <a:buChar char="v"/>
            </a:pPr>
            <a:r>
              <a:rPr lang="pt-BR" sz="2400" b="1" dirty="0" smtClean="0">
                <a:solidFill>
                  <a:srgbClr val="FFC000"/>
                </a:solidFill>
                <a:latin typeface="Century Gothic" panose="020B0502020202020204" pitchFamily="34" charset="0"/>
              </a:rPr>
              <a:t>Meteoroide: corpo que entra</a:t>
            </a:r>
          </a:p>
          <a:p>
            <a:pPr marL="457200" indent="-457200">
              <a:buFont typeface="Wingdings" panose="05000000000000000000" pitchFamily="2" charset="2"/>
              <a:buChar char="v"/>
            </a:pPr>
            <a:r>
              <a:rPr lang="pt-BR" sz="2400" b="1" dirty="0" smtClean="0">
                <a:solidFill>
                  <a:srgbClr val="FFC000"/>
                </a:solidFill>
                <a:latin typeface="Century Gothic" panose="020B0502020202020204" pitchFamily="34" charset="0"/>
              </a:rPr>
              <a:t>Meteorito: meteoroide que chega na superfície</a:t>
            </a:r>
          </a:p>
          <a:p>
            <a:pPr marL="457200" indent="-457200">
              <a:buFont typeface="Wingdings" panose="05000000000000000000" pitchFamily="2" charset="2"/>
              <a:buChar char="v"/>
            </a:pPr>
            <a:r>
              <a:rPr lang="pt-BR" sz="2400" b="1" dirty="0" smtClean="0">
                <a:solidFill>
                  <a:srgbClr val="FFC000"/>
                </a:solidFill>
                <a:latin typeface="Century Gothic" panose="020B0502020202020204" pitchFamily="34" charset="0"/>
              </a:rPr>
              <a:t>Bólido: meteoro com brilho maior que o de Vênus</a:t>
            </a:r>
          </a:p>
          <a:p>
            <a:pPr marL="457200" indent="-457200">
              <a:buFont typeface="Wingdings" panose="05000000000000000000" pitchFamily="2" charset="2"/>
              <a:buChar char="v"/>
            </a:pPr>
            <a:r>
              <a:rPr lang="pt-BR" sz="2400" b="1" dirty="0" err="1" smtClean="0">
                <a:solidFill>
                  <a:srgbClr val="FFC000"/>
                </a:solidFill>
                <a:latin typeface="Century Gothic" panose="020B0502020202020204" pitchFamily="34" charset="0"/>
              </a:rPr>
              <a:t>Fireball</a:t>
            </a:r>
            <a:r>
              <a:rPr lang="pt-BR" sz="2400" b="1" dirty="0" smtClean="0">
                <a:solidFill>
                  <a:srgbClr val="FFC000"/>
                </a:solidFill>
                <a:latin typeface="Century Gothic" panose="020B0502020202020204" pitchFamily="34" charset="0"/>
              </a:rPr>
              <a:t>: bólido que explode</a:t>
            </a:r>
            <a:endParaRPr lang="pt-BR" sz="2400" b="1"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2548522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lipse 37"/>
          <p:cNvSpPr/>
          <p:nvPr/>
        </p:nvSpPr>
        <p:spPr bwMode="auto">
          <a:xfrm rot="20201506">
            <a:off x="1568742" y="2069726"/>
            <a:ext cx="7312692" cy="2817257"/>
          </a:xfrm>
          <a:prstGeom prst="ellipse">
            <a:avLst/>
          </a:prstGeom>
          <a:noFill/>
          <a:ln w="285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866" name="Rectangle 4"/>
          <p:cNvSpPr>
            <a:spLocks noGrp="1" noChangeArrowheads="1"/>
          </p:cNvSpPr>
          <p:nvPr>
            <p:ph type="title"/>
          </p:nvPr>
        </p:nvSpPr>
        <p:spPr>
          <a:xfrm>
            <a:off x="0" y="-27384"/>
            <a:ext cx="9144000" cy="1143000"/>
          </a:xfrm>
          <a:solidFill>
            <a:schemeClr val="tx1">
              <a:alpha val="0"/>
            </a:schemeClr>
          </a:solidFill>
        </p:spPr>
        <p:txBody>
          <a:bodyPr/>
          <a:lstStyle/>
          <a:p>
            <a:pPr algn="ctr"/>
            <a:r>
              <a:rPr lang="pt-BR" sz="4400" b="1" dirty="0" smtClean="0">
                <a:solidFill>
                  <a:schemeClr val="bg1"/>
                </a:solidFill>
                <a:latin typeface="Century Gothic" pitchFamily="34" charset="0"/>
              </a:rPr>
              <a:t>Chuvas de meteoros</a:t>
            </a:r>
          </a:p>
        </p:txBody>
      </p:sp>
      <p:sp>
        <p:nvSpPr>
          <p:cNvPr id="24" name="Retângulo 8"/>
          <p:cNvSpPr>
            <a:spLocks noChangeArrowheads="1"/>
          </p:cNvSpPr>
          <p:nvPr/>
        </p:nvSpPr>
        <p:spPr bwMode="auto">
          <a:xfrm>
            <a:off x="3491880" y="4221088"/>
            <a:ext cx="1872208" cy="584775"/>
          </a:xfrm>
          <a:prstGeom prst="rect">
            <a:avLst/>
          </a:prstGeom>
          <a:noFill/>
          <a:ln w="9525">
            <a:noFill/>
            <a:miter lim="800000"/>
            <a:headEnd/>
            <a:tailEnd/>
          </a:ln>
        </p:spPr>
        <p:txBody>
          <a:bodyPr wrap="square">
            <a:spAutoFit/>
          </a:bodyPr>
          <a:lstStyle/>
          <a:p>
            <a:r>
              <a:rPr lang="pt-BR" sz="3200" dirty="0" smtClean="0">
                <a:solidFill>
                  <a:srgbClr val="FFC000"/>
                </a:solidFill>
                <a:latin typeface="Century Gothic" pitchFamily="34" charset="0"/>
              </a:rPr>
              <a:t>Sol</a:t>
            </a:r>
            <a:endParaRPr lang="pt-BR" sz="3200" dirty="0">
              <a:solidFill>
                <a:srgbClr val="FFC000"/>
              </a:solidFill>
              <a:latin typeface="Century Gothic" pitchFamily="34" charset="0"/>
            </a:endParaRPr>
          </a:p>
        </p:txBody>
      </p:sp>
      <p:sp>
        <p:nvSpPr>
          <p:cNvPr id="25" name="Text Box 141"/>
          <p:cNvSpPr txBox="1">
            <a:spLocks noChangeArrowheads="1"/>
          </p:cNvSpPr>
          <p:nvPr/>
        </p:nvSpPr>
        <p:spPr bwMode="auto">
          <a:xfrm>
            <a:off x="35496" y="6536377"/>
            <a:ext cx="9108504" cy="261610"/>
          </a:xfrm>
          <a:prstGeom prst="rect">
            <a:avLst/>
          </a:prstGeom>
          <a:noFill/>
          <a:ln w="9525">
            <a:noFill/>
            <a:miter lim="800000"/>
            <a:headEnd/>
            <a:tailEnd/>
          </a:ln>
        </p:spPr>
        <p:txBody>
          <a:bodyPr wrap="square">
            <a:spAutoFit/>
          </a:bodyPr>
          <a:lstStyle/>
          <a:p>
            <a:pPr algn="l">
              <a:defRPr/>
            </a:pPr>
            <a:r>
              <a:rPr lang="pt-BR" sz="1100" dirty="0">
                <a:solidFill>
                  <a:srgbClr val="FFC000"/>
                </a:solidFill>
                <a:latin typeface="Century Gothic" pitchFamily="34" charset="0"/>
              </a:rPr>
              <a:t>Crédito da imagem</a:t>
            </a:r>
            <a:r>
              <a:rPr lang="pt-BR" sz="1100" dirty="0" smtClean="0">
                <a:solidFill>
                  <a:srgbClr val="FFC000"/>
                </a:solidFill>
                <a:latin typeface="Century Gothic" pitchFamily="34" charset="0"/>
              </a:rPr>
              <a:t>: André Luiz da Silva/CDA/CDCC, baseada em ilustração de </a:t>
            </a:r>
            <a:r>
              <a:rPr lang="pt-BR" sz="1100" dirty="0" err="1" smtClean="0">
                <a:solidFill>
                  <a:srgbClr val="FFC000"/>
                </a:solidFill>
                <a:latin typeface="Century Gothic" pitchFamily="34" charset="0"/>
              </a:rPr>
              <a:t>Chaisson</a:t>
            </a:r>
            <a:r>
              <a:rPr lang="pt-BR" sz="1100" dirty="0" smtClean="0">
                <a:solidFill>
                  <a:srgbClr val="FFC000"/>
                </a:solidFill>
                <a:latin typeface="Century Gothic" pitchFamily="34" charset="0"/>
              </a:rPr>
              <a:t> &amp; </a:t>
            </a:r>
            <a:r>
              <a:rPr lang="pt-BR" sz="1100" dirty="0" err="1" smtClean="0">
                <a:solidFill>
                  <a:srgbClr val="FFC000"/>
                </a:solidFill>
                <a:latin typeface="Century Gothic" pitchFamily="34" charset="0"/>
              </a:rPr>
              <a:t>McMillan</a:t>
            </a:r>
            <a:r>
              <a:rPr lang="pt-BR" sz="1100" dirty="0" smtClean="0">
                <a:solidFill>
                  <a:srgbClr val="FFC000"/>
                </a:solidFill>
                <a:latin typeface="Century Gothic" pitchFamily="34" charset="0"/>
              </a:rPr>
              <a:t> em </a:t>
            </a:r>
            <a:r>
              <a:rPr lang="pt-BR" sz="1100" dirty="0" err="1" smtClean="0">
                <a:solidFill>
                  <a:srgbClr val="FFC000"/>
                </a:solidFill>
                <a:latin typeface="Century Gothic" pitchFamily="34" charset="0"/>
              </a:rPr>
              <a:t>Astronomy</a:t>
            </a:r>
            <a:r>
              <a:rPr lang="pt-BR" sz="1100" dirty="0" smtClean="0">
                <a:solidFill>
                  <a:srgbClr val="FFC000"/>
                </a:solidFill>
                <a:latin typeface="Century Gothic" pitchFamily="34" charset="0"/>
              </a:rPr>
              <a:t> </a:t>
            </a:r>
            <a:r>
              <a:rPr lang="pt-BR" sz="1100" dirty="0" err="1" smtClean="0">
                <a:solidFill>
                  <a:srgbClr val="FFC000"/>
                </a:solidFill>
                <a:latin typeface="Century Gothic" pitchFamily="34" charset="0"/>
              </a:rPr>
              <a:t>Today</a:t>
            </a:r>
            <a:endParaRPr lang="pt-BR" sz="1100" dirty="0">
              <a:solidFill>
                <a:srgbClr val="FFC000"/>
              </a:solidFill>
              <a:latin typeface="Century Gothic" pitchFamily="34" charset="0"/>
            </a:endParaRPr>
          </a:p>
        </p:txBody>
      </p:sp>
      <p:sp>
        <p:nvSpPr>
          <p:cNvPr id="37" name="Elipse 36"/>
          <p:cNvSpPr/>
          <p:nvPr/>
        </p:nvSpPr>
        <p:spPr bwMode="auto">
          <a:xfrm>
            <a:off x="1043608" y="3645024"/>
            <a:ext cx="4032448" cy="2160240"/>
          </a:xfrm>
          <a:prstGeom prst="ellipse">
            <a:avLst/>
          </a:prstGeom>
          <a:noFill/>
          <a:ln w="28575" cap="flat" cmpd="sng" algn="ctr">
            <a:solidFill>
              <a:srgbClr val="53D2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solidFill>
                  <a:srgbClr val="53D2FF"/>
                </a:solidFill>
              </a:ln>
              <a:solidFill>
                <a:srgbClr val="FF0066"/>
              </a:solidFill>
              <a:effectLst/>
              <a:latin typeface="Arial" charset="0"/>
            </a:endParaRPr>
          </a:p>
        </p:txBody>
      </p:sp>
      <p:grpSp>
        <p:nvGrpSpPr>
          <p:cNvPr id="803" name="Grupo 802"/>
          <p:cNvGrpSpPr/>
          <p:nvPr/>
        </p:nvGrpSpPr>
        <p:grpSpPr>
          <a:xfrm>
            <a:off x="809826" y="4653136"/>
            <a:ext cx="3654974" cy="1680650"/>
            <a:chOff x="693716" y="4653136"/>
            <a:chExt cx="3654974" cy="1680650"/>
          </a:xfrm>
        </p:grpSpPr>
        <p:sp>
          <p:nvSpPr>
            <p:cNvPr id="680" name="Lágrima 11"/>
            <p:cNvSpPr/>
            <p:nvPr/>
          </p:nvSpPr>
          <p:spPr bwMode="auto">
            <a:xfrm rot="767894">
              <a:off x="693716" y="4770667"/>
              <a:ext cx="1526829" cy="1563119"/>
            </a:xfrm>
            <a:custGeom>
              <a:avLst/>
              <a:gdLst>
                <a:gd name="connsiteX0" fmla="*/ 0 w 1156717"/>
                <a:gd name="connsiteY0" fmla="*/ 579323 h 1158646"/>
                <a:gd name="connsiteX1" fmla="*/ 578359 w 1156717"/>
                <a:gd name="connsiteY1" fmla="*/ 0 h 1158646"/>
                <a:gd name="connsiteX2" fmla="*/ 1735076 w 1156717"/>
                <a:gd name="connsiteY2" fmla="*/ -579323 h 1158646"/>
                <a:gd name="connsiteX3" fmla="*/ 1156717 w 1156717"/>
                <a:gd name="connsiteY3" fmla="*/ 579323 h 1158646"/>
                <a:gd name="connsiteX4" fmla="*/ 578358 w 1156717"/>
                <a:gd name="connsiteY4" fmla="*/ 1158646 h 1158646"/>
                <a:gd name="connsiteX5" fmla="*/ -1 w 1156717"/>
                <a:gd name="connsiteY5" fmla="*/ 579323 h 1158646"/>
                <a:gd name="connsiteX6" fmla="*/ 0 w 1156717"/>
                <a:gd name="connsiteY6" fmla="*/ 579323 h 1158646"/>
                <a:gd name="connsiteX0" fmla="*/ 1 w 1747623"/>
                <a:gd name="connsiteY0" fmla="*/ 1160280 h 1739603"/>
                <a:gd name="connsiteX1" fmla="*/ 476760 w 1747623"/>
                <a:gd name="connsiteY1" fmla="*/ 885757 h 1739603"/>
                <a:gd name="connsiteX2" fmla="*/ 1735077 w 1747623"/>
                <a:gd name="connsiteY2" fmla="*/ 1634 h 1739603"/>
                <a:gd name="connsiteX3" fmla="*/ 1156718 w 1747623"/>
                <a:gd name="connsiteY3" fmla="*/ 1160280 h 1739603"/>
                <a:gd name="connsiteX4" fmla="*/ 578359 w 1747623"/>
                <a:gd name="connsiteY4" fmla="*/ 1739603 h 1739603"/>
                <a:gd name="connsiteX5" fmla="*/ 0 w 1747623"/>
                <a:gd name="connsiteY5" fmla="*/ 1160280 h 1739603"/>
                <a:gd name="connsiteX6" fmla="*/ 1 w 1747623"/>
                <a:gd name="connsiteY6" fmla="*/ 1160280 h 1739603"/>
                <a:gd name="connsiteX0" fmla="*/ 177801 w 1747623"/>
                <a:gd name="connsiteY0" fmla="*/ 1554574 h 1740197"/>
                <a:gd name="connsiteX1" fmla="*/ 476760 w 1747623"/>
                <a:gd name="connsiteY1" fmla="*/ 886351 h 1740197"/>
                <a:gd name="connsiteX2" fmla="*/ 1735077 w 1747623"/>
                <a:gd name="connsiteY2" fmla="*/ 2228 h 1740197"/>
                <a:gd name="connsiteX3" fmla="*/ 1156718 w 1747623"/>
                <a:gd name="connsiteY3" fmla="*/ 1160874 h 1740197"/>
                <a:gd name="connsiteX4" fmla="*/ 578359 w 1747623"/>
                <a:gd name="connsiteY4" fmla="*/ 1740197 h 1740197"/>
                <a:gd name="connsiteX5" fmla="*/ 0 w 1747623"/>
                <a:gd name="connsiteY5" fmla="*/ 1160874 h 1740197"/>
                <a:gd name="connsiteX6" fmla="*/ 177801 w 1747623"/>
                <a:gd name="connsiteY6" fmla="*/ 1554574 h 1740197"/>
                <a:gd name="connsiteX0" fmla="*/ 177801 w 1740940"/>
                <a:gd name="connsiteY0" fmla="*/ 1556616 h 1742239"/>
                <a:gd name="connsiteX1" fmla="*/ 476760 w 1740940"/>
                <a:gd name="connsiteY1" fmla="*/ 888393 h 1742239"/>
                <a:gd name="connsiteX2" fmla="*/ 1735077 w 1740940"/>
                <a:gd name="connsiteY2" fmla="*/ 4270 h 1742239"/>
                <a:gd name="connsiteX3" fmla="*/ 978918 w 1740940"/>
                <a:gd name="connsiteY3" fmla="*/ 1277216 h 1742239"/>
                <a:gd name="connsiteX4" fmla="*/ 578359 w 1740940"/>
                <a:gd name="connsiteY4" fmla="*/ 1742239 h 1742239"/>
                <a:gd name="connsiteX5" fmla="*/ 0 w 1740940"/>
                <a:gd name="connsiteY5" fmla="*/ 1162916 h 1742239"/>
                <a:gd name="connsiteX6" fmla="*/ 177801 w 1740940"/>
                <a:gd name="connsiteY6" fmla="*/ 1556616 h 1742239"/>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177801 w 2868564"/>
                <a:gd name="connsiteY0" fmla="*/ 2570335 h 2755958"/>
                <a:gd name="connsiteX1" fmla="*/ 476760 w 2868564"/>
                <a:gd name="connsiteY1" fmla="*/ 1902112 h 2755958"/>
                <a:gd name="connsiteX2" fmla="*/ 2865377 w 2868564"/>
                <a:gd name="connsiteY2" fmla="*/ 1989 h 2755958"/>
                <a:gd name="connsiteX3" fmla="*/ 978918 w 2868564"/>
                <a:gd name="connsiteY3" fmla="*/ 2290935 h 2755958"/>
                <a:gd name="connsiteX4" fmla="*/ 578359 w 2868564"/>
                <a:gd name="connsiteY4" fmla="*/ 2755958 h 2755958"/>
                <a:gd name="connsiteX5" fmla="*/ 0 w 2868564"/>
                <a:gd name="connsiteY5" fmla="*/ 2176635 h 2755958"/>
                <a:gd name="connsiteX6" fmla="*/ 177801 w 2868564"/>
                <a:gd name="connsiteY6" fmla="*/ 2570335 h 2755958"/>
                <a:gd name="connsiteX0" fmla="*/ 31108 w 2721871"/>
                <a:gd name="connsiteY0" fmla="*/ 2570335 h 2768331"/>
                <a:gd name="connsiteX1" fmla="*/ 330067 w 2721871"/>
                <a:gd name="connsiteY1" fmla="*/ 1902112 h 2768331"/>
                <a:gd name="connsiteX2" fmla="*/ 2718684 w 2721871"/>
                <a:gd name="connsiteY2" fmla="*/ 1989 h 2768331"/>
                <a:gd name="connsiteX3" fmla="*/ 832225 w 2721871"/>
                <a:gd name="connsiteY3" fmla="*/ 2290935 h 2768331"/>
                <a:gd name="connsiteX4" fmla="*/ 431666 w 2721871"/>
                <a:gd name="connsiteY4" fmla="*/ 2755958 h 2768331"/>
                <a:gd name="connsiteX5" fmla="*/ 31108 w 2721871"/>
                <a:gd name="connsiteY5" fmla="*/ 2570335 h 2768331"/>
                <a:gd name="connsiteX0" fmla="*/ 31108 w 2721937"/>
                <a:gd name="connsiteY0" fmla="*/ 2570335 h 2756819"/>
                <a:gd name="connsiteX1" fmla="*/ 330067 w 2721937"/>
                <a:gd name="connsiteY1" fmla="*/ 1902112 h 2756819"/>
                <a:gd name="connsiteX2" fmla="*/ 2718684 w 2721937"/>
                <a:gd name="connsiteY2" fmla="*/ 1989 h 2756819"/>
                <a:gd name="connsiteX3" fmla="*/ 832225 w 2721937"/>
                <a:gd name="connsiteY3" fmla="*/ 2290935 h 2756819"/>
                <a:gd name="connsiteX4" fmla="*/ 228466 w 2721937"/>
                <a:gd name="connsiteY4" fmla="*/ 2743258 h 2756819"/>
                <a:gd name="connsiteX5" fmla="*/ 31108 w 2721937"/>
                <a:gd name="connsiteY5" fmla="*/ 2570335 h 2756819"/>
                <a:gd name="connsiteX0" fmla="*/ 11654 w 2791383"/>
                <a:gd name="connsiteY0" fmla="*/ 2494120 h 2751745"/>
                <a:gd name="connsiteX1" fmla="*/ 399513 w 2791383"/>
                <a:gd name="connsiteY1" fmla="*/ 1902097 h 2751745"/>
                <a:gd name="connsiteX2" fmla="*/ 2788130 w 2791383"/>
                <a:gd name="connsiteY2" fmla="*/ 1974 h 2751745"/>
                <a:gd name="connsiteX3" fmla="*/ 901671 w 2791383"/>
                <a:gd name="connsiteY3" fmla="*/ 2290920 h 2751745"/>
                <a:gd name="connsiteX4" fmla="*/ 297912 w 2791383"/>
                <a:gd name="connsiteY4" fmla="*/ 2743243 h 2751745"/>
                <a:gd name="connsiteX5" fmla="*/ 11654 w 2791383"/>
                <a:gd name="connsiteY5" fmla="*/ 2494120 h 2751745"/>
                <a:gd name="connsiteX0" fmla="*/ 11654 w 2791399"/>
                <a:gd name="connsiteY0" fmla="*/ 2494120 h 2697049"/>
                <a:gd name="connsiteX1" fmla="*/ 399513 w 2791399"/>
                <a:gd name="connsiteY1" fmla="*/ 1902097 h 2697049"/>
                <a:gd name="connsiteX2" fmla="*/ 2788130 w 2791399"/>
                <a:gd name="connsiteY2" fmla="*/ 1974 h 2697049"/>
                <a:gd name="connsiteX3" fmla="*/ 901671 w 2791399"/>
                <a:gd name="connsiteY3" fmla="*/ 2290920 h 2697049"/>
                <a:gd name="connsiteX4" fmla="*/ 249337 w 2791399"/>
                <a:gd name="connsiteY4" fmla="*/ 2685124 h 2697049"/>
                <a:gd name="connsiteX5" fmla="*/ 11654 w 2791399"/>
                <a:gd name="connsiteY5" fmla="*/ 2494120 h 2697049"/>
                <a:gd name="connsiteX0" fmla="*/ 37021 w 2708872"/>
                <a:gd name="connsiteY0" fmla="*/ 2560003 h 2705587"/>
                <a:gd name="connsiteX1" fmla="*/ 316986 w 2708872"/>
                <a:gd name="connsiteY1" fmla="*/ 1902110 h 2705587"/>
                <a:gd name="connsiteX2" fmla="*/ 2705603 w 2708872"/>
                <a:gd name="connsiteY2" fmla="*/ 1987 h 2705587"/>
                <a:gd name="connsiteX3" fmla="*/ 819144 w 2708872"/>
                <a:gd name="connsiteY3" fmla="*/ 2290933 h 2705587"/>
                <a:gd name="connsiteX4" fmla="*/ 166810 w 2708872"/>
                <a:gd name="connsiteY4" fmla="*/ 2685137 h 2705587"/>
                <a:gd name="connsiteX5" fmla="*/ 37021 w 2708872"/>
                <a:gd name="connsiteY5" fmla="*/ 2560003 h 2705587"/>
                <a:gd name="connsiteX0" fmla="*/ 20200 w 2691429"/>
                <a:gd name="connsiteY0" fmla="*/ 2558718 h 2704302"/>
                <a:gd name="connsiteX1" fmla="*/ 352550 w 2691429"/>
                <a:gd name="connsiteY1" fmla="*/ 2051036 h 2704302"/>
                <a:gd name="connsiteX2" fmla="*/ 2688782 w 2691429"/>
                <a:gd name="connsiteY2" fmla="*/ 702 h 2704302"/>
                <a:gd name="connsiteX3" fmla="*/ 802323 w 2691429"/>
                <a:gd name="connsiteY3" fmla="*/ 2289648 h 2704302"/>
                <a:gd name="connsiteX4" fmla="*/ 149989 w 2691429"/>
                <a:gd name="connsiteY4" fmla="*/ 2683852 h 2704302"/>
                <a:gd name="connsiteX5" fmla="*/ 20200 w 2691429"/>
                <a:gd name="connsiteY5" fmla="*/ 2558718 h 2704302"/>
                <a:gd name="connsiteX0" fmla="*/ 20200 w 2689847"/>
                <a:gd name="connsiteY0" fmla="*/ 2558988 h 2704572"/>
                <a:gd name="connsiteX1" fmla="*/ 352550 w 2689847"/>
                <a:gd name="connsiteY1" fmla="*/ 2051306 h 2704572"/>
                <a:gd name="connsiteX2" fmla="*/ 2688782 w 2689847"/>
                <a:gd name="connsiteY2" fmla="*/ 972 h 2704572"/>
                <a:gd name="connsiteX3" fmla="*/ 647652 w 2689847"/>
                <a:gd name="connsiteY3" fmla="*/ 2333423 h 2704572"/>
                <a:gd name="connsiteX4" fmla="*/ 149989 w 2689847"/>
                <a:gd name="connsiteY4" fmla="*/ 2684122 h 2704572"/>
                <a:gd name="connsiteX5" fmla="*/ 20200 w 2689847"/>
                <a:gd name="connsiteY5" fmla="*/ 2558988 h 27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847" h="2704572">
                  <a:moveTo>
                    <a:pt x="20200" y="2558988"/>
                  </a:moveTo>
                  <a:cubicBezTo>
                    <a:pt x="3267" y="2416680"/>
                    <a:pt x="-92214" y="2477642"/>
                    <a:pt x="352550" y="2051306"/>
                  </a:cubicBezTo>
                  <a:cubicBezTo>
                    <a:pt x="797314" y="1624970"/>
                    <a:pt x="2639598" y="-46047"/>
                    <a:pt x="2688782" y="972"/>
                  </a:cubicBezTo>
                  <a:cubicBezTo>
                    <a:pt x="2737966" y="47991"/>
                    <a:pt x="1070784" y="1886231"/>
                    <a:pt x="647652" y="2333423"/>
                  </a:cubicBezTo>
                  <a:cubicBezTo>
                    <a:pt x="224520" y="2780615"/>
                    <a:pt x="469408" y="2684122"/>
                    <a:pt x="149989" y="2684122"/>
                  </a:cubicBezTo>
                  <a:cubicBezTo>
                    <a:pt x="16470" y="2730689"/>
                    <a:pt x="37133" y="2701296"/>
                    <a:pt x="20200" y="2558988"/>
                  </a:cubicBezTo>
                  <a:close/>
                </a:path>
              </a:pathLst>
            </a:custGeom>
            <a:gradFill flip="none" rotWithShape="1">
              <a:gsLst>
                <a:gs pos="12000">
                  <a:srgbClr val="5E9EFF"/>
                </a:gs>
                <a:gs pos="39999">
                  <a:srgbClr val="00B0F0"/>
                </a:gs>
                <a:gs pos="74000">
                  <a:srgbClr val="C4D6EB">
                    <a:alpha val="5000"/>
                  </a:srgbClr>
                </a:gs>
                <a:gs pos="32000">
                  <a:srgbClr val="FFEBFA">
                    <a:lumMod val="0"/>
                    <a:lumOff val="100000"/>
                    <a:alpha val="79000"/>
                  </a:srgbClr>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Elipse 27"/>
            <p:cNvSpPr/>
            <p:nvPr/>
          </p:nvSpPr>
          <p:spPr bwMode="auto">
            <a:xfrm>
              <a:off x="1547664" y="4653136"/>
              <a:ext cx="998935" cy="988965"/>
            </a:xfrm>
            <a:prstGeom prst="ellipse">
              <a:avLst/>
            </a:prstGeom>
            <a:gradFill>
              <a:gsLst>
                <a:gs pos="98000">
                  <a:schemeClr val="bg1">
                    <a:alpha val="3000"/>
                  </a:schemeClr>
                </a:gs>
                <a:gs pos="27000">
                  <a:srgbClr val="AAE5C4"/>
                </a:gs>
                <a:gs pos="14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Oval 3"/>
            <p:cNvSpPr>
              <a:spLocks noChangeArrowheads="1"/>
            </p:cNvSpPr>
            <p:nvPr/>
          </p:nvSpPr>
          <p:spPr bwMode="auto">
            <a:xfrm rot="2168867">
              <a:off x="1835696" y="4869160"/>
              <a:ext cx="432048" cy="629112"/>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 name="Retângulo 8"/>
            <p:cNvSpPr>
              <a:spLocks noChangeArrowheads="1"/>
            </p:cNvSpPr>
            <p:nvPr/>
          </p:nvSpPr>
          <p:spPr bwMode="auto">
            <a:xfrm>
              <a:off x="899592" y="5786100"/>
              <a:ext cx="3420549" cy="523220"/>
            </a:xfrm>
            <a:prstGeom prst="rect">
              <a:avLst/>
            </a:prstGeom>
            <a:noFill/>
            <a:ln w="9525">
              <a:noFill/>
              <a:miter lim="800000"/>
              <a:headEnd/>
              <a:tailEnd/>
            </a:ln>
          </p:spPr>
          <p:txBody>
            <a:bodyPr wrap="square">
              <a:spAutoFit/>
            </a:bodyPr>
            <a:lstStyle/>
            <a:p>
              <a:r>
                <a:rPr lang="pt-BR" sz="2800" b="0" dirty="0" err="1" smtClean="0">
                  <a:solidFill>
                    <a:srgbClr val="FFFFCC"/>
                  </a:solidFill>
                  <a:latin typeface="Century Gothic" pitchFamily="34" charset="0"/>
                </a:rPr>
                <a:t>Desfragmentação</a:t>
              </a:r>
              <a:endParaRPr lang="pt-BR" sz="2800" b="0" dirty="0">
                <a:solidFill>
                  <a:srgbClr val="FFFFCC"/>
                </a:solidFill>
                <a:latin typeface="Century Gothic" pitchFamily="34" charset="0"/>
              </a:endParaRPr>
            </a:p>
          </p:txBody>
        </p:sp>
        <p:sp>
          <p:nvSpPr>
            <p:cNvPr id="40" name="Oval 3"/>
            <p:cNvSpPr>
              <a:spLocks noChangeAspect="1" noChangeArrowheads="1"/>
            </p:cNvSpPr>
            <p:nvPr/>
          </p:nvSpPr>
          <p:spPr bwMode="auto">
            <a:xfrm rot="2168867">
              <a:off x="1965174" y="531933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 name="Oval 3"/>
            <p:cNvSpPr>
              <a:spLocks noChangeAspect="1" noChangeArrowheads="1"/>
            </p:cNvSpPr>
            <p:nvPr/>
          </p:nvSpPr>
          <p:spPr bwMode="auto">
            <a:xfrm rot="2168867">
              <a:off x="1821158" y="531933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 name="Oval 3"/>
            <p:cNvSpPr>
              <a:spLocks noChangeAspect="1" noChangeArrowheads="1"/>
            </p:cNvSpPr>
            <p:nvPr/>
          </p:nvSpPr>
          <p:spPr bwMode="auto">
            <a:xfrm rot="2168867">
              <a:off x="1605134" y="5391343"/>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 name="Oval 3"/>
            <p:cNvSpPr>
              <a:spLocks noChangeAspect="1" noChangeArrowheads="1"/>
            </p:cNvSpPr>
            <p:nvPr/>
          </p:nvSpPr>
          <p:spPr bwMode="auto">
            <a:xfrm rot="2168867">
              <a:off x="1749150" y="517531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 name="Oval 3"/>
            <p:cNvSpPr>
              <a:spLocks noChangeArrowheads="1"/>
            </p:cNvSpPr>
            <p:nvPr/>
          </p:nvSpPr>
          <p:spPr bwMode="auto">
            <a:xfrm rot="2168867">
              <a:off x="1722744" y="533290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 name="Oval 3"/>
            <p:cNvSpPr>
              <a:spLocks noChangeArrowheads="1"/>
            </p:cNvSpPr>
            <p:nvPr/>
          </p:nvSpPr>
          <p:spPr bwMode="auto">
            <a:xfrm rot="2168867">
              <a:off x="1866761" y="5332910"/>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 name="Oval 3"/>
            <p:cNvSpPr>
              <a:spLocks noChangeArrowheads="1"/>
            </p:cNvSpPr>
            <p:nvPr/>
          </p:nvSpPr>
          <p:spPr bwMode="auto">
            <a:xfrm rot="2168867">
              <a:off x="1794750" y="518889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 name="Oval 3"/>
            <p:cNvSpPr>
              <a:spLocks noChangeArrowheads="1"/>
            </p:cNvSpPr>
            <p:nvPr/>
          </p:nvSpPr>
          <p:spPr bwMode="auto">
            <a:xfrm rot="2168867">
              <a:off x="1794752" y="547692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 name="Oval 3"/>
            <p:cNvSpPr>
              <a:spLocks noChangeAspect="1" noChangeArrowheads="1"/>
            </p:cNvSpPr>
            <p:nvPr/>
          </p:nvSpPr>
          <p:spPr bwMode="auto">
            <a:xfrm rot="2168867">
              <a:off x="1973558" y="547173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 name="Oval 3"/>
            <p:cNvSpPr>
              <a:spLocks noChangeAspect="1" noChangeArrowheads="1"/>
            </p:cNvSpPr>
            <p:nvPr/>
          </p:nvSpPr>
          <p:spPr bwMode="auto">
            <a:xfrm rot="2168867">
              <a:off x="1757534" y="5543743"/>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 name="Oval 3"/>
            <p:cNvSpPr>
              <a:spLocks noChangeAspect="1" noChangeArrowheads="1"/>
            </p:cNvSpPr>
            <p:nvPr/>
          </p:nvSpPr>
          <p:spPr bwMode="auto">
            <a:xfrm rot="2168867">
              <a:off x="1901550" y="532771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 name="Oval 3"/>
            <p:cNvSpPr>
              <a:spLocks noChangeArrowheads="1"/>
            </p:cNvSpPr>
            <p:nvPr/>
          </p:nvSpPr>
          <p:spPr bwMode="auto">
            <a:xfrm rot="2168867">
              <a:off x="1794752" y="511688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257" name="Grupo 256"/>
            <p:cNvGrpSpPr/>
            <p:nvPr/>
          </p:nvGrpSpPr>
          <p:grpSpPr>
            <a:xfrm rot="18834804">
              <a:off x="1658740" y="5089227"/>
              <a:ext cx="758919" cy="522775"/>
              <a:chOff x="5167122" y="4476508"/>
              <a:chExt cx="758919" cy="522775"/>
            </a:xfrm>
          </p:grpSpPr>
          <p:sp>
            <p:nvSpPr>
              <p:cNvPr id="258"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59"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0"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1"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2"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3"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4"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5"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6"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7"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8"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69"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0"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1"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2"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3"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4"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5"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6"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7"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8"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79" name="Oval 3"/>
              <p:cNvSpPr>
                <a:spLocks noChangeArrowheads="1"/>
              </p:cNvSpPr>
              <p:nvPr/>
            </p:nvSpPr>
            <p:spPr bwMode="auto">
              <a:xfrm rot="15260985">
                <a:off x="5166308" y="451674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280" name="Grupo 279"/>
            <p:cNvGrpSpPr/>
            <p:nvPr/>
          </p:nvGrpSpPr>
          <p:grpSpPr>
            <a:xfrm rot="18834804">
              <a:off x="1657495" y="5078557"/>
              <a:ext cx="650349" cy="581558"/>
              <a:chOff x="5275692" y="4417725"/>
              <a:chExt cx="650349" cy="581558"/>
            </a:xfrm>
          </p:grpSpPr>
          <p:sp>
            <p:nvSpPr>
              <p:cNvPr id="281"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2"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3"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4"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5"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6"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7"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8"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89"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0"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1"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2"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3"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4"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5"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6"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7"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8"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299"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00"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01"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02"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sp>
          <p:nvSpPr>
            <p:cNvPr id="652" name="Oval 3"/>
            <p:cNvSpPr>
              <a:spLocks noChangeAspect="1" noChangeArrowheads="1"/>
            </p:cNvSpPr>
            <p:nvPr/>
          </p:nvSpPr>
          <p:spPr bwMode="auto">
            <a:xfrm rot="2168867">
              <a:off x="2004033" y="5184583"/>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3" name="Oval 3"/>
            <p:cNvSpPr>
              <a:spLocks noChangeArrowheads="1"/>
            </p:cNvSpPr>
            <p:nvPr/>
          </p:nvSpPr>
          <p:spPr bwMode="auto">
            <a:xfrm rot="2168867">
              <a:off x="2121395" y="5182685"/>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4" name="Oval 3"/>
            <p:cNvSpPr>
              <a:spLocks noChangeArrowheads="1"/>
            </p:cNvSpPr>
            <p:nvPr/>
          </p:nvSpPr>
          <p:spPr bwMode="auto">
            <a:xfrm rot="2168867">
              <a:off x="2063132" y="5077396"/>
              <a:ext cx="78068" cy="102933"/>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5" name="Oval 3"/>
            <p:cNvSpPr>
              <a:spLocks noChangeAspect="1" noChangeArrowheads="1"/>
            </p:cNvSpPr>
            <p:nvPr/>
          </p:nvSpPr>
          <p:spPr bwMode="auto">
            <a:xfrm rot="2168867">
              <a:off x="2166653" y="5381368"/>
              <a:ext cx="45719" cy="75966"/>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656" name="Grupo 655"/>
            <p:cNvGrpSpPr/>
            <p:nvPr/>
          </p:nvGrpSpPr>
          <p:grpSpPr>
            <a:xfrm>
              <a:off x="1629319" y="5135516"/>
              <a:ext cx="426007" cy="439647"/>
              <a:chOff x="5275692" y="4417725"/>
              <a:chExt cx="650349" cy="581558"/>
            </a:xfrm>
          </p:grpSpPr>
          <p:sp>
            <p:nvSpPr>
              <p:cNvPr id="657"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8"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59"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0"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1"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2"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3"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4"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5"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6"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7"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8"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69"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0"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1"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2"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3"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4"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5"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6"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7"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78"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781" name="Grupo 780"/>
            <p:cNvGrpSpPr/>
            <p:nvPr/>
          </p:nvGrpSpPr>
          <p:grpSpPr>
            <a:xfrm rot="18834804">
              <a:off x="4056142" y="5163944"/>
              <a:ext cx="426007" cy="159089"/>
              <a:chOff x="5275692" y="4540121"/>
              <a:chExt cx="650349" cy="323541"/>
            </a:xfrm>
          </p:grpSpPr>
          <p:sp>
            <p:nvSpPr>
              <p:cNvPr id="78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8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8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9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9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grpSp>
        <p:nvGrpSpPr>
          <p:cNvPr id="804" name="Grupo 803"/>
          <p:cNvGrpSpPr/>
          <p:nvPr/>
        </p:nvGrpSpPr>
        <p:grpSpPr>
          <a:xfrm>
            <a:off x="899592" y="1681644"/>
            <a:ext cx="4392738" cy="1148119"/>
            <a:chOff x="899592" y="1681644"/>
            <a:chExt cx="4392738" cy="1148119"/>
          </a:xfrm>
        </p:grpSpPr>
        <p:sp>
          <p:nvSpPr>
            <p:cNvPr id="334" name="Oval 3"/>
            <p:cNvSpPr>
              <a:spLocks noChangeArrowheads="1"/>
            </p:cNvSpPr>
            <p:nvPr/>
          </p:nvSpPr>
          <p:spPr bwMode="auto">
            <a:xfrm rot="2168867">
              <a:off x="3480103" y="270203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35" name="Oval 3"/>
            <p:cNvSpPr>
              <a:spLocks noChangeAspect="1" noChangeArrowheads="1"/>
            </p:cNvSpPr>
            <p:nvPr/>
          </p:nvSpPr>
          <p:spPr bwMode="auto">
            <a:xfrm rot="2168867">
              <a:off x="3642160" y="266999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36" name="Oval 3"/>
            <p:cNvSpPr>
              <a:spLocks noChangeAspect="1" noChangeArrowheads="1"/>
            </p:cNvSpPr>
            <p:nvPr/>
          </p:nvSpPr>
          <p:spPr bwMode="auto">
            <a:xfrm rot="2168867">
              <a:off x="3498144" y="266999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38" name="Oval 3"/>
            <p:cNvSpPr>
              <a:spLocks noChangeArrowheads="1"/>
            </p:cNvSpPr>
            <p:nvPr/>
          </p:nvSpPr>
          <p:spPr bwMode="auto">
            <a:xfrm rot="2168867">
              <a:off x="3696126" y="2630028"/>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0" name="Oval 3"/>
            <p:cNvSpPr>
              <a:spLocks noChangeAspect="1" noChangeArrowheads="1"/>
            </p:cNvSpPr>
            <p:nvPr/>
          </p:nvSpPr>
          <p:spPr bwMode="auto">
            <a:xfrm rot="2168867">
              <a:off x="3578536" y="2678383"/>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1" name="Oval 3"/>
            <p:cNvSpPr>
              <a:spLocks noChangeAspect="1" noChangeArrowheads="1"/>
            </p:cNvSpPr>
            <p:nvPr/>
          </p:nvSpPr>
          <p:spPr bwMode="auto">
            <a:xfrm rot="2168867">
              <a:off x="3542154" y="2564435"/>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2" name="Oval 3"/>
            <p:cNvSpPr>
              <a:spLocks noChangeAspect="1" noChangeArrowheads="1"/>
            </p:cNvSpPr>
            <p:nvPr/>
          </p:nvSpPr>
          <p:spPr bwMode="auto">
            <a:xfrm rot="2168867">
              <a:off x="3690260" y="2606386"/>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3" name="Oval 3"/>
            <p:cNvSpPr>
              <a:spLocks noChangeAspect="1" noChangeArrowheads="1"/>
            </p:cNvSpPr>
            <p:nvPr/>
          </p:nvSpPr>
          <p:spPr bwMode="auto">
            <a:xfrm rot="2168867">
              <a:off x="3855814" y="2505165"/>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4" name="Oval 3"/>
            <p:cNvSpPr>
              <a:spLocks noChangeArrowheads="1"/>
            </p:cNvSpPr>
            <p:nvPr/>
          </p:nvSpPr>
          <p:spPr bwMode="auto">
            <a:xfrm rot="2168867">
              <a:off x="3591598" y="267649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5" name="Oval 3"/>
            <p:cNvSpPr>
              <a:spLocks noChangeArrowheads="1"/>
            </p:cNvSpPr>
            <p:nvPr/>
          </p:nvSpPr>
          <p:spPr bwMode="auto">
            <a:xfrm rot="2168867">
              <a:off x="3735615" y="2599065"/>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7" name="Oval 3"/>
            <p:cNvSpPr>
              <a:spLocks noChangeArrowheads="1"/>
            </p:cNvSpPr>
            <p:nvPr/>
          </p:nvSpPr>
          <p:spPr bwMode="auto">
            <a:xfrm rot="2168867">
              <a:off x="3389608" y="2642730"/>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48" name="Oval 3"/>
            <p:cNvSpPr>
              <a:spLocks noChangeAspect="1" noChangeArrowheads="1"/>
            </p:cNvSpPr>
            <p:nvPr/>
          </p:nvSpPr>
          <p:spPr bwMode="auto">
            <a:xfrm rot="2168867">
              <a:off x="3568662" y="2581004"/>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0" name="Oval 3"/>
            <p:cNvSpPr>
              <a:spLocks noChangeAspect="1" noChangeArrowheads="1"/>
            </p:cNvSpPr>
            <p:nvPr/>
          </p:nvSpPr>
          <p:spPr bwMode="auto">
            <a:xfrm rot="2168867">
              <a:off x="3770652" y="2537338"/>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1" name="Oval 3"/>
            <p:cNvSpPr>
              <a:spLocks noChangeArrowheads="1"/>
            </p:cNvSpPr>
            <p:nvPr/>
          </p:nvSpPr>
          <p:spPr bwMode="auto">
            <a:xfrm rot="2168867">
              <a:off x="3620029" y="251606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352" name="Grupo 351"/>
            <p:cNvGrpSpPr/>
            <p:nvPr/>
          </p:nvGrpSpPr>
          <p:grpSpPr>
            <a:xfrm rot="16789911">
              <a:off x="3720470" y="2412126"/>
              <a:ext cx="426007" cy="285958"/>
              <a:chOff x="5275692" y="4417725"/>
              <a:chExt cx="650349" cy="581558"/>
            </a:xfrm>
          </p:grpSpPr>
          <p:sp>
            <p:nvSpPr>
              <p:cNvPr id="353"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4"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5"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6"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7"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8"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59"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0"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1"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2"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3"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4"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5"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6"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7"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8"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69"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0"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1"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2"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3"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4"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375" name="Grupo 374"/>
            <p:cNvGrpSpPr/>
            <p:nvPr/>
          </p:nvGrpSpPr>
          <p:grpSpPr>
            <a:xfrm rot="18834804">
              <a:off x="4063710" y="2243657"/>
              <a:ext cx="426007" cy="285958"/>
              <a:chOff x="5275692" y="4417725"/>
              <a:chExt cx="650349" cy="581558"/>
            </a:xfrm>
          </p:grpSpPr>
          <p:sp>
            <p:nvSpPr>
              <p:cNvPr id="376"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7"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8"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79"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0"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1"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2"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3"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4"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5"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6"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7"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8"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89"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0"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1"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2"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3"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4"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5"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6"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397"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398" name="Grupo 397"/>
            <p:cNvGrpSpPr/>
            <p:nvPr/>
          </p:nvGrpSpPr>
          <p:grpSpPr>
            <a:xfrm rot="18834804">
              <a:off x="3916617" y="2396057"/>
              <a:ext cx="426007" cy="285958"/>
              <a:chOff x="5275692" y="4417725"/>
              <a:chExt cx="650349" cy="581558"/>
            </a:xfrm>
          </p:grpSpPr>
          <p:sp>
            <p:nvSpPr>
              <p:cNvPr id="399"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0"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1"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2"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3"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4"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5"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6"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7"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8"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09"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0"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1"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2"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3"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4"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5"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6"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7"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8"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19"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0"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421" name="Grupo 420"/>
            <p:cNvGrpSpPr/>
            <p:nvPr/>
          </p:nvGrpSpPr>
          <p:grpSpPr>
            <a:xfrm rot="18834804">
              <a:off x="4207726" y="2242489"/>
              <a:ext cx="426007" cy="285958"/>
              <a:chOff x="5275692" y="4417725"/>
              <a:chExt cx="650349" cy="581558"/>
            </a:xfrm>
          </p:grpSpPr>
          <p:sp>
            <p:nvSpPr>
              <p:cNvPr id="42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2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0"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1"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2"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3"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4"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5"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6"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7"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8"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39"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1"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546" name="Grupo 545"/>
            <p:cNvGrpSpPr/>
            <p:nvPr/>
          </p:nvGrpSpPr>
          <p:grpSpPr>
            <a:xfrm rot="10287150">
              <a:off x="3578177" y="2100456"/>
              <a:ext cx="1174101" cy="595644"/>
              <a:chOff x="3578177" y="2100456"/>
              <a:chExt cx="1174101" cy="595643"/>
            </a:xfrm>
          </p:grpSpPr>
          <p:sp>
            <p:nvSpPr>
              <p:cNvPr id="442" name="Oval 3"/>
              <p:cNvSpPr>
                <a:spLocks noChangeArrowheads="1"/>
              </p:cNvSpPr>
              <p:nvPr/>
            </p:nvSpPr>
            <p:spPr bwMode="auto">
              <a:xfrm rot="2168867">
                <a:off x="3668673" y="2552597"/>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3" name="Oval 3"/>
              <p:cNvSpPr>
                <a:spLocks noChangeAspect="1" noChangeArrowheads="1"/>
              </p:cNvSpPr>
              <p:nvPr/>
            </p:nvSpPr>
            <p:spPr bwMode="auto">
              <a:xfrm rot="2168867">
                <a:off x="3830730" y="252056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4" name="Oval 3"/>
              <p:cNvSpPr>
                <a:spLocks noChangeAspect="1" noChangeArrowheads="1"/>
              </p:cNvSpPr>
              <p:nvPr/>
            </p:nvSpPr>
            <p:spPr bwMode="auto">
              <a:xfrm rot="2168867">
                <a:off x="3686713" y="252056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5" name="Oval 3"/>
              <p:cNvSpPr>
                <a:spLocks noChangeArrowheads="1"/>
              </p:cNvSpPr>
              <p:nvPr/>
            </p:nvSpPr>
            <p:spPr bwMode="auto">
              <a:xfrm rot="2168867">
                <a:off x="3884696" y="248058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6" name="Oval 3"/>
              <p:cNvSpPr>
                <a:spLocks noChangeAspect="1" noChangeArrowheads="1"/>
              </p:cNvSpPr>
              <p:nvPr/>
            </p:nvSpPr>
            <p:spPr bwMode="auto">
              <a:xfrm rot="2168867">
                <a:off x="3767105" y="2528944"/>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7" name="Oval 3"/>
              <p:cNvSpPr>
                <a:spLocks noChangeAspect="1" noChangeArrowheads="1"/>
              </p:cNvSpPr>
              <p:nvPr/>
            </p:nvSpPr>
            <p:spPr bwMode="auto">
              <a:xfrm rot="2168867">
                <a:off x="3730724" y="2414996"/>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8" name="Oval 3"/>
              <p:cNvSpPr>
                <a:spLocks noChangeAspect="1" noChangeArrowheads="1"/>
              </p:cNvSpPr>
              <p:nvPr/>
            </p:nvSpPr>
            <p:spPr bwMode="auto">
              <a:xfrm rot="2168867">
                <a:off x="3878830" y="2456947"/>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49" name="Oval 3"/>
              <p:cNvSpPr>
                <a:spLocks noChangeAspect="1" noChangeArrowheads="1"/>
              </p:cNvSpPr>
              <p:nvPr/>
            </p:nvSpPr>
            <p:spPr bwMode="auto">
              <a:xfrm rot="2168867">
                <a:off x="4044384" y="2433158"/>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0" name="Oval 3"/>
              <p:cNvSpPr>
                <a:spLocks noChangeArrowheads="1"/>
              </p:cNvSpPr>
              <p:nvPr/>
            </p:nvSpPr>
            <p:spPr bwMode="auto">
              <a:xfrm rot="2168867">
                <a:off x="3780168" y="2527057"/>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1" name="Oval 3"/>
              <p:cNvSpPr>
                <a:spLocks noChangeArrowheads="1"/>
              </p:cNvSpPr>
              <p:nvPr/>
            </p:nvSpPr>
            <p:spPr bwMode="auto">
              <a:xfrm rot="2168867">
                <a:off x="3924185" y="2527058"/>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2" name="Oval 3"/>
              <p:cNvSpPr>
                <a:spLocks noChangeArrowheads="1"/>
              </p:cNvSpPr>
              <p:nvPr/>
            </p:nvSpPr>
            <p:spPr bwMode="auto">
              <a:xfrm rot="2168867">
                <a:off x="3578177" y="2493291"/>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3" name="Oval 3"/>
              <p:cNvSpPr>
                <a:spLocks noChangeAspect="1" noChangeArrowheads="1"/>
              </p:cNvSpPr>
              <p:nvPr/>
            </p:nvSpPr>
            <p:spPr bwMode="auto">
              <a:xfrm rot="2168867">
                <a:off x="3757232" y="2431564"/>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4" name="Oval 3"/>
              <p:cNvSpPr>
                <a:spLocks noChangeAspect="1" noChangeArrowheads="1"/>
              </p:cNvSpPr>
              <p:nvPr/>
            </p:nvSpPr>
            <p:spPr bwMode="auto">
              <a:xfrm rot="2168867">
                <a:off x="3959221" y="246533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5" name="Oval 3"/>
              <p:cNvSpPr>
                <a:spLocks noChangeArrowheads="1"/>
              </p:cNvSpPr>
              <p:nvPr/>
            </p:nvSpPr>
            <p:spPr bwMode="auto">
              <a:xfrm rot="2168867">
                <a:off x="3808598" y="236662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456" name="Grupo 455"/>
              <p:cNvGrpSpPr/>
              <p:nvPr/>
            </p:nvGrpSpPr>
            <p:grpSpPr>
              <a:xfrm rot="16789911">
                <a:off x="3909039" y="2340117"/>
                <a:ext cx="426007" cy="285958"/>
                <a:chOff x="5275692" y="4417725"/>
                <a:chExt cx="650349" cy="581558"/>
              </a:xfrm>
            </p:grpSpPr>
            <p:sp>
              <p:nvSpPr>
                <p:cNvPr id="457"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8"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59"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0"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1"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2"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3"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4"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5"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6"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7"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8"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69"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0"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1"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2"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3"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4"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5"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6"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7"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78"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479" name="Grupo 478"/>
              <p:cNvGrpSpPr/>
              <p:nvPr/>
            </p:nvGrpSpPr>
            <p:grpSpPr>
              <a:xfrm rot="18834804">
                <a:off x="4252279" y="2171649"/>
                <a:ext cx="426007" cy="285958"/>
                <a:chOff x="5275692" y="4417725"/>
                <a:chExt cx="650349" cy="581558"/>
              </a:xfrm>
            </p:grpSpPr>
            <p:sp>
              <p:nvSpPr>
                <p:cNvPr id="480"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1"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2"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3"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4"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5"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6"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7"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8"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89"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0"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7"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499"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1"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502" name="Grupo 501"/>
              <p:cNvGrpSpPr/>
              <p:nvPr/>
            </p:nvGrpSpPr>
            <p:grpSpPr>
              <a:xfrm rot="18834804">
                <a:off x="4105186" y="2324049"/>
                <a:ext cx="426007" cy="285958"/>
                <a:chOff x="5275692" y="4417725"/>
                <a:chExt cx="650349" cy="581558"/>
              </a:xfrm>
            </p:grpSpPr>
            <p:sp>
              <p:nvSpPr>
                <p:cNvPr id="503"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4"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5"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6"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7"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8"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09"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0"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1"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2"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3"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4"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5"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6"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7"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8"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19"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0"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1"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2"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3"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4"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525" name="Grupo 524"/>
              <p:cNvGrpSpPr/>
              <p:nvPr/>
            </p:nvGrpSpPr>
            <p:grpSpPr>
              <a:xfrm rot="18834804">
                <a:off x="4396295" y="2170481"/>
                <a:ext cx="426007" cy="285958"/>
                <a:chOff x="5275692" y="4417725"/>
                <a:chExt cx="650349" cy="581558"/>
              </a:xfrm>
            </p:grpSpPr>
            <p:sp>
              <p:nvSpPr>
                <p:cNvPr id="526"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7"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8"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29"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0"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1"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2"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3"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4"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5"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6"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7"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8"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39"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0"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1"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2"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3"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4"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45"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grpSp>
          <p:nvGrpSpPr>
            <p:cNvPr id="651" name="Grupo 650"/>
            <p:cNvGrpSpPr/>
            <p:nvPr/>
          </p:nvGrpSpPr>
          <p:grpSpPr>
            <a:xfrm rot="10473759">
              <a:off x="3668569" y="2176546"/>
              <a:ext cx="949887" cy="584412"/>
              <a:chOff x="3794560" y="2336057"/>
              <a:chExt cx="949887" cy="584412"/>
            </a:xfrm>
          </p:grpSpPr>
          <p:sp>
            <p:nvSpPr>
              <p:cNvPr id="548" name="Oval 3"/>
              <p:cNvSpPr>
                <a:spLocks noChangeAspect="1" noChangeArrowheads="1"/>
              </p:cNvSpPr>
              <p:nvPr/>
            </p:nvSpPr>
            <p:spPr bwMode="auto">
              <a:xfrm rot="2168867">
                <a:off x="3794560" y="2744967"/>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50" name="Oval 3"/>
              <p:cNvSpPr>
                <a:spLocks noChangeArrowheads="1"/>
              </p:cNvSpPr>
              <p:nvPr/>
            </p:nvSpPr>
            <p:spPr bwMode="auto">
              <a:xfrm rot="2168867">
                <a:off x="3848526" y="270499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53" name="Oval 3"/>
              <p:cNvSpPr>
                <a:spLocks noChangeAspect="1" noChangeArrowheads="1"/>
              </p:cNvSpPr>
              <p:nvPr/>
            </p:nvSpPr>
            <p:spPr bwMode="auto">
              <a:xfrm rot="2168867">
                <a:off x="3842658" y="2681354"/>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54" name="Oval 3"/>
              <p:cNvSpPr>
                <a:spLocks noChangeAspect="1" noChangeArrowheads="1"/>
              </p:cNvSpPr>
              <p:nvPr/>
            </p:nvSpPr>
            <p:spPr bwMode="auto">
              <a:xfrm rot="2168867">
                <a:off x="4008212" y="2657565"/>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561" name="Grupo 560"/>
              <p:cNvGrpSpPr/>
              <p:nvPr/>
            </p:nvGrpSpPr>
            <p:grpSpPr>
              <a:xfrm rot="16789911">
                <a:off x="3875147" y="2567233"/>
                <a:ext cx="420515" cy="285958"/>
                <a:chOff x="5275692" y="4417725"/>
                <a:chExt cx="641965" cy="581558"/>
              </a:xfrm>
            </p:grpSpPr>
            <p:sp>
              <p:nvSpPr>
                <p:cNvPr id="56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6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0"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1"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2"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3"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4"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5"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6"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7"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8"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79"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0" name="Oval 3"/>
                <p:cNvSpPr>
                  <a:spLocks noChangeAspect="1" noChangeArrowheads="1"/>
                </p:cNvSpPr>
                <p:nvPr/>
              </p:nvSpPr>
              <p:spPr bwMode="auto">
                <a:xfrm rot="15260985">
                  <a:off x="5622710" y="479520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1"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2"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3"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584" name="Grupo 583"/>
              <p:cNvGrpSpPr/>
              <p:nvPr/>
            </p:nvGrpSpPr>
            <p:grpSpPr>
              <a:xfrm rot="18834804">
                <a:off x="4226522" y="2420534"/>
                <a:ext cx="426007" cy="257054"/>
                <a:chOff x="5275692" y="4476508"/>
                <a:chExt cx="650349" cy="522775"/>
              </a:xfrm>
            </p:grpSpPr>
            <p:sp>
              <p:nvSpPr>
                <p:cNvPr id="585"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6"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7"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8"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89"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2"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3"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4"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5"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6"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7"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598"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0"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2"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3"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4"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5"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607" name="Grupo 606"/>
              <p:cNvGrpSpPr/>
              <p:nvPr/>
            </p:nvGrpSpPr>
            <p:grpSpPr>
              <a:xfrm rot="18834804">
                <a:off x="4072945" y="2557684"/>
                <a:ext cx="400384" cy="285958"/>
                <a:chOff x="5275692" y="4417725"/>
                <a:chExt cx="611232" cy="581558"/>
              </a:xfrm>
            </p:grpSpPr>
            <p:sp>
              <p:nvSpPr>
                <p:cNvPr id="608"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09"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0"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1"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2"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3"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4"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5"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6"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7"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18"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0"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1"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2"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3"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5"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29"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630" name="Grupo 629"/>
              <p:cNvGrpSpPr/>
              <p:nvPr/>
            </p:nvGrpSpPr>
            <p:grpSpPr>
              <a:xfrm rot="18834804">
                <a:off x="4456765" y="2387401"/>
                <a:ext cx="320686" cy="254679"/>
                <a:chOff x="5428092" y="4481338"/>
                <a:chExt cx="489565" cy="517945"/>
              </a:xfrm>
            </p:grpSpPr>
            <p:sp>
              <p:nvSpPr>
                <p:cNvPr id="631"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32"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37"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39"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40"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41"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42"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grpSp>
          <p:nvGrpSpPr>
            <p:cNvPr id="681" name="Grupo 680"/>
            <p:cNvGrpSpPr/>
            <p:nvPr/>
          </p:nvGrpSpPr>
          <p:grpSpPr>
            <a:xfrm rot="18834804">
              <a:off x="4588206" y="2003892"/>
              <a:ext cx="426007" cy="226199"/>
              <a:chOff x="5275692" y="4476508"/>
              <a:chExt cx="650349" cy="460024"/>
            </a:xfrm>
          </p:grpSpPr>
          <p:sp>
            <p:nvSpPr>
              <p:cNvPr id="68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8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0"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7"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699"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0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721" name="Grupo 720"/>
            <p:cNvGrpSpPr/>
            <p:nvPr/>
          </p:nvGrpSpPr>
          <p:grpSpPr>
            <a:xfrm rot="202560">
              <a:off x="4866323" y="1857172"/>
              <a:ext cx="426007" cy="226199"/>
              <a:chOff x="5275692" y="4476508"/>
              <a:chExt cx="650349" cy="460024"/>
            </a:xfrm>
          </p:grpSpPr>
          <p:sp>
            <p:nvSpPr>
              <p:cNvPr id="72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2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0"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7"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39"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74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sp>
          <p:nvSpPr>
            <p:cNvPr id="801" name="Retângulo 8"/>
            <p:cNvSpPr>
              <a:spLocks noChangeArrowheads="1"/>
            </p:cNvSpPr>
            <p:nvPr/>
          </p:nvSpPr>
          <p:spPr bwMode="auto">
            <a:xfrm>
              <a:off x="899592" y="1681644"/>
              <a:ext cx="3420549" cy="523220"/>
            </a:xfrm>
            <a:prstGeom prst="rect">
              <a:avLst/>
            </a:prstGeom>
            <a:noFill/>
            <a:ln w="9525">
              <a:noFill/>
              <a:miter lim="800000"/>
              <a:headEnd/>
              <a:tailEnd/>
            </a:ln>
          </p:spPr>
          <p:txBody>
            <a:bodyPr wrap="square">
              <a:spAutoFit/>
            </a:bodyPr>
            <a:lstStyle/>
            <a:p>
              <a:r>
                <a:rPr lang="pt-BR" sz="2800" b="0" dirty="0" smtClean="0">
                  <a:solidFill>
                    <a:srgbClr val="FFFFCC"/>
                  </a:solidFill>
                  <a:latin typeface="Century Gothic" pitchFamily="34" charset="0"/>
                </a:rPr>
                <a:t>Espalhamento</a:t>
              </a:r>
              <a:endParaRPr lang="pt-BR" sz="2800" b="0" dirty="0">
                <a:solidFill>
                  <a:srgbClr val="FFFFCC"/>
                </a:solidFill>
                <a:latin typeface="Century Gothic" pitchFamily="34" charset="0"/>
              </a:endParaRPr>
            </a:p>
          </p:txBody>
        </p:sp>
      </p:grpSp>
      <p:grpSp>
        <p:nvGrpSpPr>
          <p:cNvPr id="806" name="Grupo 805"/>
          <p:cNvGrpSpPr/>
          <p:nvPr/>
        </p:nvGrpSpPr>
        <p:grpSpPr>
          <a:xfrm>
            <a:off x="4283968" y="3772807"/>
            <a:ext cx="3276533" cy="2320489"/>
            <a:chOff x="4298228" y="3772807"/>
            <a:chExt cx="3276533" cy="2320489"/>
          </a:xfrm>
        </p:grpSpPr>
        <p:sp>
          <p:nvSpPr>
            <p:cNvPr id="807" name="Oval 3"/>
            <p:cNvSpPr>
              <a:spLocks noChangeAspect="1" noChangeArrowheads="1"/>
            </p:cNvSpPr>
            <p:nvPr/>
          </p:nvSpPr>
          <p:spPr bwMode="auto">
            <a:xfrm rot="2168867">
              <a:off x="4925612" y="496623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08" name="Oval 3"/>
            <p:cNvSpPr>
              <a:spLocks noChangeAspect="1" noChangeArrowheads="1"/>
            </p:cNvSpPr>
            <p:nvPr/>
          </p:nvSpPr>
          <p:spPr bwMode="auto">
            <a:xfrm rot="2168867">
              <a:off x="4895786" y="5004312"/>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09" name="Oval 3"/>
            <p:cNvSpPr>
              <a:spLocks noChangeAspect="1" noChangeArrowheads="1"/>
            </p:cNvSpPr>
            <p:nvPr/>
          </p:nvSpPr>
          <p:spPr bwMode="auto">
            <a:xfrm rot="2168867">
              <a:off x="4679762" y="507632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0" name="Oval 3"/>
            <p:cNvSpPr>
              <a:spLocks noChangeAspect="1" noChangeArrowheads="1"/>
            </p:cNvSpPr>
            <p:nvPr/>
          </p:nvSpPr>
          <p:spPr bwMode="auto">
            <a:xfrm rot="2168867">
              <a:off x="5134024" y="4766416"/>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1" name="Oval 3"/>
            <p:cNvSpPr>
              <a:spLocks noChangeArrowheads="1"/>
            </p:cNvSpPr>
            <p:nvPr/>
          </p:nvSpPr>
          <p:spPr bwMode="auto">
            <a:xfrm rot="2168867">
              <a:off x="4797124" y="5074422"/>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2" name="Oval 3"/>
            <p:cNvSpPr>
              <a:spLocks noChangeArrowheads="1"/>
            </p:cNvSpPr>
            <p:nvPr/>
          </p:nvSpPr>
          <p:spPr bwMode="auto">
            <a:xfrm rot="2168867">
              <a:off x="4941141" y="5074423"/>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3" name="Oval 3"/>
            <p:cNvSpPr>
              <a:spLocks noChangeArrowheads="1"/>
            </p:cNvSpPr>
            <p:nvPr/>
          </p:nvSpPr>
          <p:spPr bwMode="auto">
            <a:xfrm rot="2168867">
              <a:off x="4869130" y="493040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4" name="Oval 3"/>
            <p:cNvSpPr>
              <a:spLocks noChangeArrowheads="1"/>
            </p:cNvSpPr>
            <p:nvPr/>
          </p:nvSpPr>
          <p:spPr bwMode="auto">
            <a:xfrm rot="2168867">
              <a:off x="4738861" y="4969133"/>
              <a:ext cx="78068" cy="102933"/>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5" name="Oval 3"/>
            <p:cNvSpPr>
              <a:spLocks noChangeAspect="1" noChangeArrowheads="1"/>
            </p:cNvSpPr>
            <p:nvPr/>
          </p:nvSpPr>
          <p:spPr bwMode="auto">
            <a:xfrm rot="2168867">
              <a:off x="4944216" y="5163024"/>
              <a:ext cx="45719" cy="75966"/>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6" name="Oval 3"/>
            <p:cNvSpPr>
              <a:spLocks noChangeAspect="1" noChangeArrowheads="1"/>
            </p:cNvSpPr>
            <p:nvPr/>
          </p:nvSpPr>
          <p:spPr bwMode="auto">
            <a:xfrm rot="2168867">
              <a:off x="4842382" y="5273105"/>
              <a:ext cx="45719" cy="75966"/>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7" name="Oval 3"/>
            <p:cNvSpPr>
              <a:spLocks noChangeAspect="1" noChangeArrowheads="1"/>
            </p:cNvSpPr>
            <p:nvPr/>
          </p:nvSpPr>
          <p:spPr bwMode="auto">
            <a:xfrm rot="2168867">
              <a:off x="4976178" y="5012696"/>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8" name="Oval 3"/>
            <p:cNvSpPr>
              <a:spLocks noChangeArrowheads="1"/>
            </p:cNvSpPr>
            <p:nvPr/>
          </p:nvSpPr>
          <p:spPr bwMode="auto">
            <a:xfrm rot="2168867">
              <a:off x="4915955" y="4998276"/>
              <a:ext cx="120252" cy="127727"/>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19" name="Oval 3"/>
            <p:cNvSpPr>
              <a:spLocks noChangeAspect="1" noChangeArrowheads="1"/>
            </p:cNvSpPr>
            <p:nvPr/>
          </p:nvSpPr>
          <p:spPr bwMode="auto">
            <a:xfrm rot="2168867">
              <a:off x="5135852" y="4766795"/>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0" name="Oval 3"/>
            <p:cNvSpPr>
              <a:spLocks noChangeAspect="1" noChangeArrowheads="1"/>
            </p:cNvSpPr>
            <p:nvPr/>
          </p:nvSpPr>
          <p:spPr bwMode="auto">
            <a:xfrm rot="2168867">
              <a:off x="4953291" y="4895962"/>
              <a:ext cx="93019"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2" name="Oval 3"/>
            <p:cNvSpPr>
              <a:spLocks noChangeArrowheads="1"/>
            </p:cNvSpPr>
            <p:nvPr/>
          </p:nvSpPr>
          <p:spPr bwMode="auto">
            <a:xfrm rot="2168867">
              <a:off x="4989240" y="501080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3" name="Oval 3"/>
            <p:cNvSpPr>
              <a:spLocks noChangeArrowheads="1"/>
            </p:cNvSpPr>
            <p:nvPr/>
          </p:nvSpPr>
          <p:spPr bwMode="auto">
            <a:xfrm rot="2168867">
              <a:off x="5019067" y="4972737"/>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4" name="Oval 3"/>
            <p:cNvSpPr>
              <a:spLocks noChangeArrowheads="1"/>
            </p:cNvSpPr>
            <p:nvPr/>
          </p:nvSpPr>
          <p:spPr bwMode="auto">
            <a:xfrm rot="2168867">
              <a:off x="5538291" y="478367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5" name="Oval 3"/>
            <p:cNvSpPr>
              <a:spLocks noChangeArrowheads="1"/>
            </p:cNvSpPr>
            <p:nvPr/>
          </p:nvSpPr>
          <p:spPr bwMode="auto">
            <a:xfrm rot="2168867">
              <a:off x="4977869" y="5151601"/>
              <a:ext cx="78068" cy="102933"/>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6" name="Oval 3"/>
            <p:cNvSpPr>
              <a:spLocks noChangeAspect="1" noChangeArrowheads="1"/>
            </p:cNvSpPr>
            <p:nvPr/>
          </p:nvSpPr>
          <p:spPr bwMode="auto">
            <a:xfrm rot="2168867">
              <a:off x="5144236" y="4919195"/>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7" name="Oval 3"/>
            <p:cNvSpPr>
              <a:spLocks noChangeAspect="1" noChangeArrowheads="1"/>
            </p:cNvSpPr>
            <p:nvPr/>
          </p:nvSpPr>
          <p:spPr bwMode="auto">
            <a:xfrm rot="2168867">
              <a:off x="4920308" y="5171419"/>
              <a:ext cx="45719" cy="75966"/>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28" name="Oval 3"/>
            <p:cNvSpPr>
              <a:spLocks noChangeAspect="1" noChangeArrowheads="1"/>
            </p:cNvSpPr>
            <p:nvPr/>
          </p:nvSpPr>
          <p:spPr bwMode="auto">
            <a:xfrm rot="2168867">
              <a:off x="5054104" y="491101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0" name="Oval 3"/>
            <p:cNvSpPr>
              <a:spLocks noChangeAspect="1" noChangeArrowheads="1"/>
            </p:cNvSpPr>
            <p:nvPr/>
          </p:nvSpPr>
          <p:spPr bwMode="auto">
            <a:xfrm rot="2168867">
              <a:off x="5700348" y="475163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1" name="Oval 3"/>
            <p:cNvSpPr>
              <a:spLocks noChangeAspect="1" noChangeArrowheads="1"/>
            </p:cNvSpPr>
            <p:nvPr/>
          </p:nvSpPr>
          <p:spPr bwMode="auto">
            <a:xfrm rot="2168867">
              <a:off x="5556332" y="4751639"/>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2" name="Oval 3"/>
            <p:cNvSpPr>
              <a:spLocks noChangeAspect="1" noChangeArrowheads="1"/>
            </p:cNvSpPr>
            <p:nvPr/>
          </p:nvSpPr>
          <p:spPr bwMode="auto">
            <a:xfrm rot="2168867">
              <a:off x="4933996" y="4894231"/>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4" name="Oval 3"/>
            <p:cNvSpPr>
              <a:spLocks noChangeArrowheads="1"/>
            </p:cNvSpPr>
            <p:nvPr/>
          </p:nvSpPr>
          <p:spPr bwMode="auto">
            <a:xfrm rot="2168867">
              <a:off x="5051358" y="4892333"/>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5" name="Oval 3"/>
            <p:cNvSpPr>
              <a:spLocks noChangeArrowheads="1"/>
            </p:cNvSpPr>
            <p:nvPr/>
          </p:nvSpPr>
          <p:spPr bwMode="auto">
            <a:xfrm rot="2168867">
              <a:off x="5309565" y="477979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6" name="Oval 3"/>
            <p:cNvSpPr>
              <a:spLocks noChangeArrowheads="1"/>
            </p:cNvSpPr>
            <p:nvPr/>
          </p:nvSpPr>
          <p:spPr bwMode="auto">
            <a:xfrm rot="2168867">
              <a:off x="5754314" y="4711668"/>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7" name="Oval 3"/>
            <p:cNvSpPr>
              <a:spLocks noChangeAspect="1" noChangeArrowheads="1"/>
            </p:cNvSpPr>
            <p:nvPr/>
          </p:nvSpPr>
          <p:spPr bwMode="auto">
            <a:xfrm rot="2168867">
              <a:off x="5434734" y="4726257"/>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8" name="Oval 3"/>
            <p:cNvSpPr>
              <a:spLocks noChangeAspect="1" noChangeArrowheads="1"/>
            </p:cNvSpPr>
            <p:nvPr/>
          </p:nvSpPr>
          <p:spPr bwMode="auto">
            <a:xfrm rot="2168867">
              <a:off x="5498871" y="4868674"/>
              <a:ext cx="131382"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39" name="Oval 3"/>
            <p:cNvSpPr>
              <a:spLocks noChangeAspect="1" noChangeArrowheads="1"/>
            </p:cNvSpPr>
            <p:nvPr/>
          </p:nvSpPr>
          <p:spPr bwMode="auto">
            <a:xfrm rot="2168867">
              <a:off x="5636724" y="4760023"/>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1" name="Oval 3"/>
            <p:cNvSpPr>
              <a:spLocks noChangeAspect="1" noChangeArrowheads="1"/>
            </p:cNvSpPr>
            <p:nvPr/>
          </p:nvSpPr>
          <p:spPr bwMode="auto">
            <a:xfrm rot="2168867">
              <a:off x="5600342" y="4646075"/>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2" name="Oval 3"/>
            <p:cNvSpPr>
              <a:spLocks noChangeAspect="1" noChangeArrowheads="1"/>
            </p:cNvSpPr>
            <p:nvPr/>
          </p:nvSpPr>
          <p:spPr bwMode="auto">
            <a:xfrm rot="2168867">
              <a:off x="5748448" y="4688026"/>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3" name="Oval 3"/>
            <p:cNvSpPr>
              <a:spLocks noChangeAspect="1" noChangeArrowheads="1"/>
            </p:cNvSpPr>
            <p:nvPr/>
          </p:nvSpPr>
          <p:spPr bwMode="auto">
            <a:xfrm rot="2168867">
              <a:off x="5914002" y="4664237"/>
              <a:ext cx="70424" cy="117015"/>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4" name="Oval 3"/>
            <p:cNvSpPr>
              <a:spLocks noChangeArrowheads="1"/>
            </p:cNvSpPr>
            <p:nvPr/>
          </p:nvSpPr>
          <p:spPr bwMode="auto">
            <a:xfrm rot="2168867">
              <a:off x="5649786" y="4758136"/>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5" name="Oval 3"/>
            <p:cNvSpPr>
              <a:spLocks noChangeArrowheads="1"/>
            </p:cNvSpPr>
            <p:nvPr/>
          </p:nvSpPr>
          <p:spPr bwMode="auto">
            <a:xfrm rot="2168867">
              <a:off x="5793803" y="4758137"/>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7" name="Oval 3"/>
            <p:cNvSpPr>
              <a:spLocks noChangeArrowheads="1"/>
            </p:cNvSpPr>
            <p:nvPr/>
          </p:nvSpPr>
          <p:spPr bwMode="auto">
            <a:xfrm rot="2168867">
              <a:off x="5447796" y="4724370"/>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8" name="Oval 3"/>
            <p:cNvSpPr>
              <a:spLocks noChangeAspect="1" noChangeArrowheads="1"/>
            </p:cNvSpPr>
            <p:nvPr/>
          </p:nvSpPr>
          <p:spPr bwMode="auto">
            <a:xfrm rot="2168867">
              <a:off x="5626850" y="4662644"/>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49" name="Oval 3"/>
            <p:cNvSpPr>
              <a:spLocks noChangeAspect="1" noChangeArrowheads="1"/>
            </p:cNvSpPr>
            <p:nvPr/>
          </p:nvSpPr>
          <p:spPr bwMode="auto">
            <a:xfrm rot="2168867">
              <a:off x="5410826" y="4734652"/>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50" name="Oval 3"/>
            <p:cNvSpPr>
              <a:spLocks noChangeAspect="1" noChangeArrowheads="1"/>
            </p:cNvSpPr>
            <p:nvPr/>
          </p:nvSpPr>
          <p:spPr bwMode="auto">
            <a:xfrm rot="2168867">
              <a:off x="5828840" y="4696410"/>
              <a:ext cx="70424" cy="117015"/>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51" name="Oval 3"/>
            <p:cNvSpPr>
              <a:spLocks noChangeArrowheads="1"/>
            </p:cNvSpPr>
            <p:nvPr/>
          </p:nvSpPr>
          <p:spPr bwMode="auto">
            <a:xfrm rot="2168867">
              <a:off x="5678217" y="4597709"/>
              <a:ext cx="120252" cy="127727"/>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nvGrpSpPr>
            <p:cNvPr id="852" name="Grupo 117"/>
            <p:cNvGrpSpPr/>
            <p:nvPr/>
          </p:nvGrpSpPr>
          <p:grpSpPr>
            <a:xfrm rot="18834804">
              <a:off x="5095907" y="4824442"/>
              <a:ext cx="426007" cy="353427"/>
              <a:chOff x="5275692" y="4417725"/>
              <a:chExt cx="650349" cy="590447"/>
            </a:xfrm>
          </p:grpSpPr>
          <p:sp>
            <p:nvSpPr>
              <p:cNvPr id="1036"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7"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8"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9"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0"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1"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2"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3"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4"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5"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6"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7"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8"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49"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0"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1"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2"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3"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4"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5" name="Oval 3"/>
              <p:cNvSpPr>
                <a:spLocks noChangeAspect="1" noChangeArrowheads="1"/>
              </p:cNvSpPr>
              <p:nvPr/>
            </p:nvSpPr>
            <p:spPr bwMode="auto">
              <a:xfrm rot="15260985">
                <a:off x="5831993" y="4917899"/>
                <a:ext cx="90737"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6"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57"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3" name="Grupo 118"/>
            <p:cNvGrpSpPr/>
            <p:nvPr/>
          </p:nvGrpSpPr>
          <p:grpSpPr>
            <a:xfrm rot="16789911">
              <a:off x="5778658" y="4571198"/>
              <a:ext cx="426007" cy="285958"/>
              <a:chOff x="5275692" y="4417725"/>
              <a:chExt cx="650349" cy="581558"/>
            </a:xfrm>
          </p:grpSpPr>
          <p:sp>
            <p:nvSpPr>
              <p:cNvPr id="1014"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5"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6"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7"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8"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9"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0"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1"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2"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3"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4"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5"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6"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7"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8"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29"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0"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1"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2"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3"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4"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35"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4" name="Grupo 141"/>
            <p:cNvGrpSpPr/>
            <p:nvPr/>
          </p:nvGrpSpPr>
          <p:grpSpPr>
            <a:xfrm rot="18834804">
              <a:off x="6121898" y="4402729"/>
              <a:ext cx="426007" cy="285958"/>
              <a:chOff x="5275692" y="4417725"/>
              <a:chExt cx="650349" cy="581558"/>
            </a:xfrm>
          </p:grpSpPr>
          <p:sp>
            <p:nvSpPr>
              <p:cNvPr id="992"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3"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4"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5"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6"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7"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8"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9"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0"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1"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2"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3"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4"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5"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6"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7"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8"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09"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0"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1"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2"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1013"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5" name="Grupo 164"/>
            <p:cNvGrpSpPr/>
            <p:nvPr/>
          </p:nvGrpSpPr>
          <p:grpSpPr>
            <a:xfrm rot="18834804">
              <a:off x="5974805" y="4555129"/>
              <a:ext cx="426007" cy="285958"/>
              <a:chOff x="5275692" y="4417725"/>
              <a:chExt cx="650349" cy="581558"/>
            </a:xfrm>
          </p:grpSpPr>
          <p:sp>
            <p:nvSpPr>
              <p:cNvPr id="970"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1"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2"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3"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4"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5"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6"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7"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8"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79"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0"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7"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8"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89"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0"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91"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6" name="Grupo 187"/>
            <p:cNvGrpSpPr/>
            <p:nvPr/>
          </p:nvGrpSpPr>
          <p:grpSpPr>
            <a:xfrm rot="18834804">
              <a:off x="6265914" y="4401561"/>
              <a:ext cx="426007" cy="285958"/>
              <a:chOff x="5275692" y="4417725"/>
              <a:chExt cx="650349" cy="581558"/>
            </a:xfrm>
          </p:grpSpPr>
          <p:sp>
            <p:nvSpPr>
              <p:cNvPr id="950"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1"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2"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3"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4"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5"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6"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7"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8"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59"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0"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1"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2"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3"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4"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5"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6"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7"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8"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69"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7" name="Grupo 210"/>
            <p:cNvGrpSpPr/>
            <p:nvPr/>
          </p:nvGrpSpPr>
          <p:grpSpPr>
            <a:xfrm rot="18834804">
              <a:off x="6409231" y="4214744"/>
              <a:ext cx="426007" cy="226199"/>
              <a:chOff x="5275692" y="4476508"/>
              <a:chExt cx="650349" cy="460024"/>
            </a:xfrm>
          </p:grpSpPr>
          <p:sp>
            <p:nvSpPr>
              <p:cNvPr id="931"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2"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3"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4"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5"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6"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7"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8"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9"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0"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1"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2"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3"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4"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5"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6"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7"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8"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49"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8" name="Grupo 233"/>
            <p:cNvGrpSpPr/>
            <p:nvPr/>
          </p:nvGrpSpPr>
          <p:grpSpPr>
            <a:xfrm rot="18834804">
              <a:off x="4305048" y="5027253"/>
              <a:ext cx="426007" cy="439647"/>
              <a:chOff x="5275692" y="4417725"/>
              <a:chExt cx="650349" cy="581558"/>
            </a:xfrm>
          </p:grpSpPr>
          <p:sp>
            <p:nvSpPr>
              <p:cNvPr id="909"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0"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1"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2"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3"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4"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5"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6"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7"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8"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19"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0"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1"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2"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3"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4"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5"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6"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7"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8"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29"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30" name="Oval 3"/>
              <p:cNvSpPr>
                <a:spLocks noChangeArrowheads="1"/>
              </p:cNvSpPr>
              <p:nvPr/>
            </p:nvSpPr>
            <p:spPr bwMode="auto">
              <a:xfrm rot="15260985">
                <a:off x="5656962" y="441853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59" name="Grupo 302"/>
            <p:cNvGrpSpPr/>
            <p:nvPr/>
          </p:nvGrpSpPr>
          <p:grpSpPr>
            <a:xfrm rot="18834804">
              <a:off x="6636366" y="4139174"/>
              <a:ext cx="426007" cy="257054"/>
              <a:chOff x="5275692" y="4476508"/>
              <a:chExt cx="650349" cy="522775"/>
            </a:xfrm>
          </p:grpSpPr>
          <p:sp>
            <p:nvSpPr>
              <p:cNvPr id="888"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89"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0"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1"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2" name="Oval 3"/>
              <p:cNvSpPr>
                <a:spLocks noChangeArrowheads="1"/>
              </p:cNvSpPr>
              <p:nvPr/>
            </p:nvSpPr>
            <p:spPr bwMode="auto">
              <a:xfrm rot="15260985">
                <a:off x="5392838" y="4698175"/>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3"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4" name="Oval 3"/>
              <p:cNvSpPr>
                <a:spLocks noChangeArrowheads="1"/>
              </p:cNvSpPr>
              <p:nvPr/>
            </p:nvSpPr>
            <p:spPr bwMode="auto">
              <a:xfrm rot="15260985">
                <a:off x="5464844" y="4554159"/>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5"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6" name="Oval 3"/>
              <p:cNvSpPr>
                <a:spLocks noChangeAspect="1" noChangeArrowheads="1"/>
              </p:cNvSpPr>
              <p:nvPr/>
            </p:nvSpPr>
            <p:spPr bwMode="auto">
              <a:xfrm rot="15260985">
                <a:off x="5427628" y="49090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7" name="Oval 3"/>
              <p:cNvSpPr>
                <a:spLocks noChangeAspect="1" noChangeArrowheads="1"/>
              </p:cNvSpPr>
              <p:nvPr/>
            </p:nvSpPr>
            <p:spPr bwMode="auto">
              <a:xfrm rot="15260985">
                <a:off x="5571644" y="4692985"/>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8" name="Oval 3"/>
              <p:cNvSpPr>
                <a:spLocks noChangeArrowheads="1"/>
              </p:cNvSpPr>
              <p:nvPr/>
            </p:nvSpPr>
            <p:spPr bwMode="auto">
              <a:xfrm rot="15260985">
                <a:off x="5464846" y="4482152"/>
                <a:ext cx="158768" cy="15713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99"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0"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1"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2" name="Oval 3"/>
              <p:cNvSpPr>
                <a:spLocks noChangeArrowheads="1"/>
              </p:cNvSpPr>
              <p:nvPr/>
            </p:nvSpPr>
            <p:spPr bwMode="auto">
              <a:xfrm rot="15260985">
                <a:off x="5584954" y="4634562"/>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3"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4"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5"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6"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7" name="Oval 3"/>
              <p:cNvSpPr>
                <a:spLocks noChangeAspect="1" noChangeArrowheads="1"/>
              </p:cNvSpPr>
              <p:nvPr/>
            </p:nvSpPr>
            <p:spPr bwMode="auto">
              <a:xfrm rot="15260985">
                <a:off x="5619744" y="4845396"/>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908"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grpSp>
          <p:nvGrpSpPr>
            <p:cNvPr id="860" name="Grupo 13"/>
            <p:cNvGrpSpPr>
              <a:grpSpLocks noChangeAspect="1"/>
            </p:cNvGrpSpPr>
            <p:nvPr/>
          </p:nvGrpSpPr>
          <p:grpSpPr>
            <a:xfrm rot="801934">
              <a:off x="4756580" y="4905352"/>
              <a:ext cx="354990" cy="357330"/>
              <a:chOff x="2714969" y="2176734"/>
              <a:chExt cx="3606414" cy="3630189"/>
            </a:xfrm>
          </p:grpSpPr>
          <p:sp>
            <p:nvSpPr>
              <p:cNvPr id="882" name="Elipse 881"/>
              <p:cNvSpPr/>
              <p:nvPr/>
            </p:nvSpPr>
            <p:spPr bwMode="auto">
              <a:xfrm>
                <a:off x="2714969" y="2196190"/>
                <a:ext cx="3600400" cy="3600400"/>
              </a:xfrm>
              <a:prstGeom prst="ellipse">
                <a:avLst/>
              </a:prstGeom>
              <a:solidFill>
                <a:srgbClr val="53D2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3" name="Forma livre 882"/>
              <p:cNvSpPr/>
              <p:nvPr/>
            </p:nvSpPr>
            <p:spPr bwMode="auto">
              <a:xfrm>
                <a:off x="3147017" y="2425661"/>
                <a:ext cx="2448272" cy="3368686"/>
              </a:xfrm>
              <a:custGeom>
                <a:avLst/>
                <a:gdLst>
                  <a:gd name="connsiteX0" fmla="*/ 767563 w 2317456"/>
                  <a:gd name="connsiteY0" fmla="*/ 56572 h 3224670"/>
                  <a:gd name="connsiteX1" fmla="*/ 797708 w 2317456"/>
                  <a:gd name="connsiteY1" fmla="*/ 116862 h 3224670"/>
                  <a:gd name="connsiteX2" fmla="*/ 837901 w 2317456"/>
                  <a:gd name="connsiteY2" fmla="*/ 207297 h 3224670"/>
                  <a:gd name="connsiteX3" fmla="*/ 868046 w 2317456"/>
                  <a:gd name="connsiteY3" fmla="*/ 227394 h 3224670"/>
                  <a:gd name="connsiteX4" fmla="*/ 888143 w 2317456"/>
                  <a:gd name="connsiteY4" fmla="*/ 257539 h 3224670"/>
                  <a:gd name="connsiteX5" fmla="*/ 898191 w 2317456"/>
                  <a:gd name="connsiteY5" fmla="*/ 287684 h 3224670"/>
                  <a:gd name="connsiteX6" fmla="*/ 928337 w 2317456"/>
                  <a:gd name="connsiteY6" fmla="*/ 307781 h 3224670"/>
                  <a:gd name="connsiteX7" fmla="*/ 988627 w 2317456"/>
                  <a:gd name="connsiteY7" fmla="*/ 257539 h 3224670"/>
                  <a:gd name="connsiteX8" fmla="*/ 1018772 w 2317456"/>
                  <a:gd name="connsiteY8" fmla="*/ 237443 h 3224670"/>
                  <a:gd name="connsiteX9" fmla="*/ 1169497 w 2317456"/>
                  <a:gd name="connsiteY9" fmla="*/ 247491 h 3224670"/>
                  <a:gd name="connsiteX10" fmla="*/ 1209690 w 2317456"/>
                  <a:gd name="connsiteY10" fmla="*/ 317829 h 3224670"/>
                  <a:gd name="connsiteX11" fmla="*/ 1239835 w 2317456"/>
                  <a:gd name="connsiteY11" fmla="*/ 327878 h 3224670"/>
                  <a:gd name="connsiteX12" fmla="*/ 1330271 w 2317456"/>
                  <a:gd name="connsiteY12" fmla="*/ 378119 h 3224670"/>
                  <a:gd name="connsiteX13" fmla="*/ 1350367 w 2317456"/>
                  <a:gd name="connsiteY13" fmla="*/ 408265 h 3224670"/>
                  <a:gd name="connsiteX14" fmla="*/ 1350367 w 2317456"/>
                  <a:gd name="connsiteY14" fmla="*/ 488651 h 3224670"/>
                  <a:gd name="connsiteX15" fmla="*/ 1310174 w 2317456"/>
                  <a:gd name="connsiteY15" fmla="*/ 498700 h 3224670"/>
                  <a:gd name="connsiteX16" fmla="*/ 1219739 w 2317456"/>
                  <a:gd name="connsiteY16" fmla="*/ 478603 h 3224670"/>
                  <a:gd name="connsiteX17" fmla="*/ 1119255 w 2317456"/>
                  <a:gd name="connsiteY17" fmla="*/ 428361 h 3224670"/>
                  <a:gd name="connsiteX18" fmla="*/ 988627 w 2317456"/>
                  <a:gd name="connsiteY18" fmla="*/ 448458 h 3224670"/>
                  <a:gd name="connsiteX19" fmla="*/ 958482 w 2317456"/>
                  <a:gd name="connsiteY19" fmla="*/ 468555 h 3224670"/>
                  <a:gd name="connsiteX20" fmla="*/ 918288 w 2317456"/>
                  <a:gd name="connsiteY20" fmla="*/ 538893 h 3224670"/>
                  <a:gd name="connsiteX21" fmla="*/ 958482 w 2317456"/>
                  <a:gd name="connsiteY21" fmla="*/ 659473 h 3224670"/>
                  <a:gd name="connsiteX22" fmla="*/ 1038868 w 2317456"/>
                  <a:gd name="connsiteY22" fmla="*/ 729812 h 3224670"/>
                  <a:gd name="connsiteX23" fmla="*/ 1119255 w 2317456"/>
                  <a:gd name="connsiteY23" fmla="*/ 739860 h 3224670"/>
                  <a:gd name="connsiteX24" fmla="*/ 1139352 w 2317456"/>
                  <a:gd name="connsiteY24" fmla="*/ 709715 h 3224670"/>
                  <a:gd name="connsiteX25" fmla="*/ 1149400 w 2317456"/>
                  <a:gd name="connsiteY25" fmla="*/ 589135 h 3224670"/>
                  <a:gd name="connsiteX26" fmla="*/ 1189594 w 2317456"/>
                  <a:gd name="connsiteY26" fmla="*/ 569038 h 3224670"/>
                  <a:gd name="connsiteX27" fmla="*/ 1229787 w 2317456"/>
                  <a:gd name="connsiteY27" fmla="*/ 579086 h 3224670"/>
                  <a:gd name="connsiteX28" fmla="*/ 1290077 w 2317456"/>
                  <a:gd name="connsiteY28" fmla="*/ 609232 h 3224670"/>
                  <a:gd name="connsiteX29" fmla="*/ 1300126 w 2317456"/>
                  <a:gd name="connsiteY29" fmla="*/ 639377 h 3224670"/>
                  <a:gd name="connsiteX30" fmla="*/ 1330271 w 2317456"/>
                  <a:gd name="connsiteY30" fmla="*/ 649425 h 3224670"/>
                  <a:gd name="connsiteX31" fmla="*/ 1390561 w 2317456"/>
                  <a:gd name="connsiteY31" fmla="*/ 689618 h 3224670"/>
                  <a:gd name="connsiteX32" fmla="*/ 1450851 w 2317456"/>
                  <a:gd name="connsiteY32" fmla="*/ 719763 h 3224670"/>
                  <a:gd name="connsiteX33" fmla="*/ 1480996 w 2317456"/>
                  <a:gd name="connsiteY33" fmla="*/ 729812 h 3224670"/>
                  <a:gd name="connsiteX34" fmla="*/ 1501093 w 2317456"/>
                  <a:gd name="connsiteY34" fmla="*/ 759957 h 3224670"/>
                  <a:gd name="connsiteX35" fmla="*/ 1501093 w 2317456"/>
                  <a:gd name="connsiteY35" fmla="*/ 860440 h 3224670"/>
                  <a:gd name="connsiteX36" fmla="*/ 1491044 w 2317456"/>
                  <a:gd name="connsiteY36" fmla="*/ 830295 h 3224670"/>
                  <a:gd name="connsiteX37" fmla="*/ 1310174 w 2317456"/>
                  <a:gd name="connsiteY37" fmla="*/ 830295 h 3224670"/>
                  <a:gd name="connsiteX38" fmla="*/ 1340319 w 2317456"/>
                  <a:gd name="connsiteY38" fmla="*/ 940827 h 3224670"/>
                  <a:gd name="connsiteX39" fmla="*/ 1350367 w 2317456"/>
                  <a:gd name="connsiteY39" fmla="*/ 970972 h 3224670"/>
                  <a:gd name="connsiteX40" fmla="*/ 1390561 w 2317456"/>
                  <a:gd name="connsiteY40" fmla="*/ 981021 h 3224670"/>
                  <a:gd name="connsiteX41" fmla="*/ 1470948 w 2317456"/>
                  <a:gd name="connsiteY41" fmla="*/ 970972 h 3224670"/>
                  <a:gd name="connsiteX42" fmla="*/ 1410657 w 2317456"/>
                  <a:gd name="connsiteY42" fmla="*/ 981021 h 3224670"/>
                  <a:gd name="connsiteX43" fmla="*/ 1380512 w 2317456"/>
                  <a:gd name="connsiteY43" fmla="*/ 991069 h 3224670"/>
                  <a:gd name="connsiteX44" fmla="*/ 1340319 w 2317456"/>
                  <a:gd name="connsiteY44" fmla="*/ 1001117 h 3224670"/>
                  <a:gd name="connsiteX45" fmla="*/ 1249884 w 2317456"/>
                  <a:gd name="connsiteY45" fmla="*/ 1051359 h 3224670"/>
                  <a:gd name="connsiteX46" fmla="*/ 1219739 w 2317456"/>
                  <a:gd name="connsiteY46" fmla="*/ 1071456 h 3224670"/>
                  <a:gd name="connsiteX47" fmla="*/ 1159449 w 2317456"/>
                  <a:gd name="connsiteY47" fmla="*/ 1131746 h 3224670"/>
                  <a:gd name="connsiteX48" fmla="*/ 1069013 w 2317456"/>
                  <a:gd name="connsiteY48" fmla="*/ 1171939 h 3224670"/>
                  <a:gd name="connsiteX49" fmla="*/ 1038868 w 2317456"/>
                  <a:gd name="connsiteY49" fmla="*/ 1181988 h 3224670"/>
                  <a:gd name="connsiteX50" fmla="*/ 1008723 w 2317456"/>
                  <a:gd name="connsiteY50" fmla="*/ 1212133 h 3224670"/>
                  <a:gd name="connsiteX51" fmla="*/ 968530 w 2317456"/>
                  <a:gd name="connsiteY51" fmla="*/ 1282471 h 3224670"/>
                  <a:gd name="connsiteX52" fmla="*/ 938385 w 2317456"/>
                  <a:gd name="connsiteY52" fmla="*/ 1302568 h 3224670"/>
                  <a:gd name="connsiteX53" fmla="*/ 908240 w 2317456"/>
                  <a:gd name="connsiteY53" fmla="*/ 1362858 h 3224670"/>
                  <a:gd name="connsiteX54" fmla="*/ 888143 w 2317456"/>
                  <a:gd name="connsiteY54" fmla="*/ 1423148 h 3224670"/>
                  <a:gd name="connsiteX55" fmla="*/ 878095 w 2317456"/>
                  <a:gd name="connsiteY55" fmla="*/ 1453293 h 3224670"/>
                  <a:gd name="connsiteX56" fmla="*/ 868046 w 2317456"/>
                  <a:gd name="connsiteY56" fmla="*/ 1513583 h 3224670"/>
                  <a:gd name="connsiteX57" fmla="*/ 847950 w 2317456"/>
                  <a:gd name="connsiteY57" fmla="*/ 1573873 h 3224670"/>
                  <a:gd name="connsiteX58" fmla="*/ 837901 w 2317456"/>
                  <a:gd name="connsiteY58" fmla="*/ 1604018 h 3224670"/>
                  <a:gd name="connsiteX59" fmla="*/ 807756 w 2317456"/>
                  <a:gd name="connsiteY59" fmla="*/ 1503535 h 3224670"/>
                  <a:gd name="connsiteX60" fmla="*/ 787660 w 2317456"/>
                  <a:gd name="connsiteY60" fmla="*/ 1473390 h 3224670"/>
                  <a:gd name="connsiteX61" fmla="*/ 757515 w 2317456"/>
                  <a:gd name="connsiteY61" fmla="*/ 1453293 h 3224670"/>
                  <a:gd name="connsiteX62" fmla="*/ 697224 w 2317456"/>
                  <a:gd name="connsiteY62" fmla="*/ 1413100 h 3224670"/>
                  <a:gd name="connsiteX63" fmla="*/ 667079 w 2317456"/>
                  <a:gd name="connsiteY63" fmla="*/ 1393003 h 3224670"/>
                  <a:gd name="connsiteX64" fmla="*/ 626886 w 2317456"/>
                  <a:gd name="connsiteY64" fmla="*/ 1382955 h 3224670"/>
                  <a:gd name="connsiteX65" fmla="*/ 596741 w 2317456"/>
                  <a:gd name="connsiteY65" fmla="*/ 1372906 h 3224670"/>
                  <a:gd name="connsiteX66" fmla="*/ 446016 w 2317456"/>
                  <a:gd name="connsiteY66" fmla="*/ 1382955 h 3224670"/>
                  <a:gd name="connsiteX67" fmla="*/ 415871 w 2317456"/>
                  <a:gd name="connsiteY67" fmla="*/ 1393003 h 3224670"/>
                  <a:gd name="connsiteX68" fmla="*/ 395774 w 2317456"/>
                  <a:gd name="connsiteY68" fmla="*/ 1423148 h 3224670"/>
                  <a:gd name="connsiteX69" fmla="*/ 385726 w 2317456"/>
                  <a:gd name="connsiteY69" fmla="*/ 1453293 h 3224670"/>
                  <a:gd name="connsiteX70" fmla="*/ 345532 w 2317456"/>
                  <a:gd name="connsiteY70" fmla="*/ 1533680 h 3224670"/>
                  <a:gd name="connsiteX71" fmla="*/ 345532 w 2317456"/>
                  <a:gd name="connsiteY71" fmla="*/ 1704502 h 3224670"/>
                  <a:gd name="connsiteX72" fmla="*/ 375677 w 2317456"/>
                  <a:gd name="connsiteY72" fmla="*/ 1724599 h 3224670"/>
                  <a:gd name="connsiteX73" fmla="*/ 636934 w 2317456"/>
                  <a:gd name="connsiteY73" fmla="*/ 1724599 h 3224670"/>
                  <a:gd name="connsiteX74" fmla="*/ 606789 w 2317456"/>
                  <a:gd name="connsiteY74" fmla="*/ 1815034 h 3224670"/>
                  <a:gd name="connsiteX75" fmla="*/ 576644 w 2317456"/>
                  <a:gd name="connsiteY75" fmla="*/ 1825082 h 3224670"/>
                  <a:gd name="connsiteX76" fmla="*/ 556548 w 2317456"/>
                  <a:gd name="connsiteY76" fmla="*/ 1855227 h 3224670"/>
                  <a:gd name="connsiteX77" fmla="*/ 566596 w 2317456"/>
                  <a:gd name="connsiteY77" fmla="*/ 1905469 h 3224670"/>
                  <a:gd name="connsiteX78" fmla="*/ 596741 w 2317456"/>
                  <a:gd name="connsiteY78" fmla="*/ 1915517 h 3224670"/>
                  <a:gd name="connsiteX79" fmla="*/ 677128 w 2317456"/>
                  <a:gd name="connsiteY79" fmla="*/ 1925566 h 3224670"/>
                  <a:gd name="connsiteX80" fmla="*/ 707273 w 2317456"/>
                  <a:gd name="connsiteY80" fmla="*/ 1935614 h 3224670"/>
                  <a:gd name="connsiteX81" fmla="*/ 717321 w 2317456"/>
                  <a:gd name="connsiteY81" fmla="*/ 1965759 h 3224670"/>
                  <a:gd name="connsiteX82" fmla="*/ 727369 w 2317456"/>
                  <a:gd name="connsiteY82" fmla="*/ 2076291 h 3224670"/>
                  <a:gd name="connsiteX83" fmla="*/ 737418 w 2317456"/>
                  <a:gd name="connsiteY83" fmla="*/ 2106436 h 3224670"/>
                  <a:gd name="connsiteX84" fmla="*/ 777611 w 2317456"/>
                  <a:gd name="connsiteY84" fmla="*/ 2166726 h 3224670"/>
                  <a:gd name="connsiteX85" fmla="*/ 817805 w 2317456"/>
                  <a:gd name="connsiteY85" fmla="*/ 2156678 h 3224670"/>
                  <a:gd name="connsiteX86" fmla="*/ 847950 w 2317456"/>
                  <a:gd name="connsiteY86" fmla="*/ 2146629 h 3224670"/>
                  <a:gd name="connsiteX87" fmla="*/ 908240 w 2317456"/>
                  <a:gd name="connsiteY87" fmla="*/ 2176774 h 3224670"/>
                  <a:gd name="connsiteX88" fmla="*/ 948433 w 2317456"/>
                  <a:gd name="connsiteY88" fmla="*/ 2216968 h 3224670"/>
                  <a:gd name="connsiteX89" fmla="*/ 968530 w 2317456"/>
                  <a:gd name="connsiteY89" fmla="*/ 2186823 h 3224670"/>
                  <a:gd name="connsiteX90" fmla="*/ 978578 w 2317456"/>
                  <a:gd name="connsiteY90" fmla="*/ 2156678 h 3224670"/>
                  <a:gd name="connsiteX91" fmla="*/ 1048917 w 2317456"/>
                  <a:gd name="connsiteY91" fmla="*/ 2126533 h 3224670"/>
                  <a:gd name="connsiteX92" fmla="*/ 1229787 w 2317456"/>
                  <a:gd name="connsiteY92" fmla="*/ 2136581 h 3224670"/>
                  <a:gd name="connsiteX93" fmla="*/ 1280029 w 2317456"/>
                  <a:gd name="connsiteY93" fmla="*/ 2166726 h 3224670"/>
                  <a:gd name="connsiteX94" fmla="*/ 1310174 w 2317456"/>
                  <a:gd name="connsiteY94" fmla="*/ 2176774 h 3224670"/>
                  <a:gd name="connsiteX95" fmla="*/ 1350367 w 2317456"/>
                  <a:gd name="connsiteY95" fmla="*/ 2186823 h 3224670"/>
                  <a:gd name="connsiteX96" fmla="*/ 1410657 w 2317456"/>
                  <a:gd name="connsiteY96" fmla="*/ 2206919 h 3224670"/>
                  <a:gd name="connsiteX97" fmla="*/ 1551334 w 2317456"/>
                  <a:gd name="connsiteY97" fmla="*/ 2216968 h 3224670"/>
                  <a:gd name="connsiteX98" fmla="*/ 1611624 w 2317456"/>
                  <a:gd name="connsiteY98" fmla="*/ 2257161 h 3224670"/>
                  <a:gd name="connsiteX99" fmla="*/ 1641769 w 2317456"/>
                  <a:gd name="connsiteY99" fmla="*/ 2287306 h 3224670"/>
                  <a:gd name="connsiteX100" fmla="*/ 1742253 w 2317456"/>
                  <a:gd name="connsiteY100" fmla="*/ 2317451 h 3224670"/>
                  <a:gd name="connsiteX101" fmla="*/ 1772398 w 2317456"/>
                  <a:gd name="connsiteY101" fmla="*/ 2337548 h 3224670"/>
                  <a:gd name="connsiteX102" fmla="*/ 1802543 w 2317456"/>
                  <a:gd name="connsiteY102" fmla="*/ 2397838 h 3224670"/>
                  <a:gd name="connsiteX103" fmla="*/ 1812591 w 2317456"/>
                  <a:gd name="connsiteY103" fmla="*/ 2478225 h 3224670"/>
                  <a:gd name="connsiteX104" fmla="*/ 1882930 w 2317456"/>
                  <a:gd name="connsiteY104" fmla="*/ 2508370 h 3224670"/>
                  <a:gd name="connsiteX105" fmla="*/ 2013558 w 2317456"/>
                  <a:gd name="connsiteY105" fmla="*/ 2498322 h 3224670"/>
                  <a:gd name="connsiteX106" fmla="*/ 1933172 w 2317456"/>
                  <a:gd name="connsiteY106" fmla="*/ 2508370 h 3224670"/>
                  <a:gd name="connsiteX107" fmla="*/ 1872882 w 2317456"/>
                  <a:gd name="connsiteY107" fmla="*/ 2498322 h 3224670"/>
                  <a:gd name="connsiteX108" fmla="*/ 1882930 w 2317456"/>
                  <a:gd name="connsiteY108" fmla="*/ 2468177 h 3224670"/>
                  <a:gd name="connsiteX109" fmla="*/ 1993462 w 2317456"/>
                  <a:gd name="connsiteY109" fmla="*/ 2468177 h 3224670"/>
                  <a:gd name="connsiteX110" fmla="*/ 2003510 w 2317456"/>
                  <a:gd name="connsiteY110" fmla="*/ 2498322 h 3224670"/>
                  <a:gd name="connsiteX111" fmla="*/ 2033655 w 2317456"/>
                  <a:gd name="connsiteY111" fmla="*/ 2518418 h 3224670"/>
                  <a:gd name="connsiteX112" fmla="*/ 2114042 w 2317456"/>
                  <a:gd name="connsiteY112" fmla="*/ 2498322 h 3224670"/>
                  <a:gd name="connsiteX113" fmla="*/ 2164284 w 2317456"/>
                  <a:gd name="connsiteY113" fmla="*/ 2508370 h 3224670"/>
                  <a:gd name="connsiteX114" fmla="*/ 2194429 w 2317456"/>
                  <a:gd name="connsiteY114" fmla="*/ 2518418 h 3224670"/>
                  <a:gd name="connsiteX115" fmla="*/ 2264767 w 2317456"/>
                  <a:gd name="connsiteY115" fmla="*/ 2508370 h 3224670"/>
                  <a:gd name="connsiteX116" fmla="*/ 2294912 w 2317456"/>
                  <a:gd name="connsiteY116" fmla="*/ 2498322 h 3224670"/>
                  <a:gd name="connsiteX117" fmla="*/ 2315009 w 2317456"/>
                  <a:gd name="connsiteY117" fmla="*/ 2538515 h 3224670"/>
                  <a:gd name="connsiteX118" fmla="*/ 2284864 w 2317456"/>
                  <a:gd name="connsiteY118" fmla="*/ 2598805 h 3224670"/>
                  <a:gd name="connsiteX119" fmla="*/ 2234622 w 2317456"/>
                  <a:gd name="connsiteY119" fmla="*/ 2689240 h 3224670"/>
                  <a:gd name="connsiteX120" fmla="*/ 2214526 w 2317456"/>
                  <a:gd name="connsiteY120" fmla="*/ 2719385 h 3224670"/>
                  <a:gd name="connsiteX121" fmla="*/ 2154235 w 2317456"/>
                  <a:gd name="connsiteY121" fmla="*/ 2759579 h 3224670"/>
                  <a:gd name="connsiteX122" fmla="*/ 2124090 w 2317456"/>
                  <a:gd name="connsiteY122" fmla="*/ 2779675 h 3224670"/>
                  <a:gd name="connsiteX123" fmla="*/ 2083897 w 2317456"/>
                  <a:gd name="connsiteY123" fmla="*/ 2850014 h 3224670"/>
                  <a:gd name="connsiteX124" fmla="*/ 2053752 w 2317456"/>
                  <a:gd name="connsiteY124" fmla="*/ 2920352 h 3224670"/>
                  <a:gd name="connsiteX125" fmla="*/ 2023607 w 2317456"/>
                  <a:gd name="connsiteY125" fmla="*/ 2940449 h 3224670"/>
                  <a:gd name="connsiteX126" fmla="*/ 1993462 w 2317456"/>
                  <a:gd name="connsiteY126" fmla="*/ 2970594 h 3224670"/>
                  <a:gd name="connsiteX127" fmla="*/ 1943220 w 2317456"/>
                  <a:gd name="connsiteY127" fmla="*/ 2980643 h 3224670"/>
                  <a:gd name="connsiteX128" fmla="*/ 1903027 w 2317456"/>
                  <a:gd name="connsiteY128" fmla="*/ 2990691 h 3224670"/>
                  <a:gd name="connsiteX129" fmla="*/ 1872882 w 2317456"/>
                  <a:gd name="connsiteY129" fmla="*/ 3000739 h 3224670"/>
                  <a:gd name="connsiteX130" fmla="*/ 1762350 w 2317456"/>
                  <a:gd name="connsiteY130" fmla="*/ 3010788 h 3224670"/>
                  <a:gd name="connsiteX131" fmla="*/ 1732205 w 2317456"/>
                  <a:gd name="connsiteY131" fmla="*/ 3020836 h 3224670"/>
                  <a:gd name="connsiteX132" fmla="*/ 1722156 w 2317456"/>
                  <a:gd name="connsiteY132" fmla="*/ 3050981 h 3224670"/>
                  <a:gd name="connsiteX133" fmla="*/ 1681963 w 2317456"/>
                  <a:gd name="connsiteY133" fmla="*/ 3121319 h 3224670"/>
                  <a:gd name="connsiteX134" fmla="*/ 1651818 w 2317456"/>
                  <a:gd name="connsiteY134" fmla="*/ 3141416 h 3224670"/>
                  <a:gd name="connsiteX135" fmla="*/ 1541286 w 2317456"/>
                  <a:gd name="connsiteY135" fmla="*/ 3151465 h 3224670"/>
                  <a:gd name="connsiteX136" fmla="*/ 1310174 w 2317456"/>
                  <a:gd name="connsiteY136" fmla="*/ 3161513 h 3224670"/>
                  <a:gd name="connsiteX137" fmla="*/ 1229787 w 2317456"/>
                  <a:gd name="connsiteY137" fmla="*/ 3211755 h 3224670"/>
                  <a:gd name="connsiteX138" fmla="*/ 1199642 w 2317456"/>
                  <a:gd name="connsiteY138" fmla="*/ 3221803 h 3224670"/>
                  <a:gd name="connsiteX139" fmla="*/ 1119255 w 2317456"/>
                  <a:gd name="connsiteY139" fmla="*/ 3181610 h 3224670"/>
                  <a:gd name="connsiteX140" fmla="*/ 1129304 w 2317456"/>
                  <a:gd name="connsiteY140" fmla="*/ 3151465 h 3224670"/>
                  <a:gd name="connsiteX141" fmla="*/ 1169497 w 2317456"/>
                  <a:gd name="connsiteY141" fmla="*/ 3091174 h 3224670"/>
                  <a:gd name="connsiteX142" fmla="*/ 1179545 w 2317456"/>
                  <a:gd name="connsiteY142" fmla="*/ 2910304 h 3224670"/>
                  <a:gd name="connsiteX143" fmla="*/ 1149400 w 2317456"/>
                  <a:gd name="connsiteY143" fmla="*/ 2880159 h 3224670"/>
                  <a:gd name="connsiteX144" fmla="*/ 1119255 w 2317456"/>
                  <a:gd name="connsiteY144" fmla="*/ 2870111 h 3224670"/>
                  <a:gd name="connsiteX145" fmla="*/ 1038868 w 2317456"/>
                  <a:gd name="connsiteY145" fmla="*/ 2839966 h 3224670"/>
                  <a:gd name="connsiteX146" fmla="*/ 998675 w 2317456"/>
                  <a:gd name="connsiteY146" fmla="*/ 2819869 h 3224670"/>
                  <a:gd name="connsiteX147" fmla="*/ 968530 w 2317456"/>
                  <a:gd name="connsiteY147" fmla="*/ 2809821 h 3224670"/>
                  <a:gd name="connsiteX148" fmla="*/ 938385 w 2317456"/>
                  <a:gd name="connsiteY148" fmla="*/ 2749530 h 3224670"/>
                  <a:gd name="connsiteX149" fmla="*/ 908240 w 2317456"/>
                  <a:gd name="connsiteY149" fmla="*/ 2649047 h 3224670"/>
                  <a:gd name="connsiteX150" fmla="*/ 868046 w 2317456"/>
                  <a:gd name="connsiteY150" fmla="*/ 2588757 h 3224670"/>
                  <a:gd name="connsiteX151" fmla="*/ 847950 w 2317456"/>
                  <a:gd name="connsiteY151" fmla="*/ 2558612 h 3224670"/>
                  <a:gd name="connsiteX152" fmla="*/ 797708 w 2317456"/>
                  <a:gd name="connsiteY152" fmla="*/ 2488273 h 3224670"/>
                  <a:gd name="connsiteX153" fmla="*/ 817805 w 2317456"/>
                  <a:gd name="connsiteY153" fmla="*/ 2458128 h 3224670"/>
                  <a:gd name="connsiteX154" fmla="*/ 868046 w 2317456"/>
                  <a:gd name="connsiteY154" fmla="*/ 2397838 h 3224670"/>
                  <a:gd name="connsiteX155" fmla="*/ 888143 w 2317456"/>
                  <a:gd name="connsiteY155" fmla="*/ 2337548 h 3224670"/>
                  <a:gd name="connsiteX156" fmla="*/ 898191 w 2317456"/>
                  <a:gd name="connsiteY156" fmla="*/ 2307403 h 3224670"/>
                  <a:gd name="connsiteX157" fmla="*/ 908240 w 2317456"/>
                  <a:gd name="connsiteY157" fmla="*/ 2277258 h 3224670"/>
                  <a:gd name="connsiteX158" fmla="*/ 898191 w 2317456"/>
                  <a:gd name="connsiteY158" fmla="*/ 2206919 h 3224670"/>
                  <a:gd name="connsiteX159" fmla="*/ 868046 w 2317456"/>
                  <a:gd name="connsiteY159" fmla="*/ 2196871 h 3224670"/>
                  <a:gd name="connsiteX160" fmla="*/ 797708 w 2317456"/>
                  <a:gd name="connsiteY160" fmla="*/ 2176774 h 3224670"/>
                  <a:gd name="connsiteX161" fmla="*/ 707273 w 2317456"/>
                  <a:gd name="connsiteY161" fmla="*/ 2186823 h 3224670"/>
                  <a:gd name="connsiteX162" fmla="*/ 677128 w 2317456"/>
                  <a:gd name="connsiteY162" fmla="*/ 2196871 h 3224670"/>
                  <a:gd name="connsiteX163" fmla="*/ 667079 w 2317456"/>
                  <a:gd name="connsiteY163" fmla="*/ 2116484 h 3224670"/>
                  <a:gd name="connsiteX164" fmla="*/ 636934 w 2317456"/>
                  <a:gd name="connsiteY164" fmla="*/ 2056194 h 3224670"/>
                  <a:gd name="connsiteX165" fmla="*/ 546499 w 2317456"/>
                  <a:gd name="connsiteY165" fmla="*/ 1985856 h 3224670"/>
                  <a:gd name="connsiteX166" fmla="*/ 516354 w 2317456"/>
                  <a:gd name="connsiteY166" fmla="*/ 1955711 h 3224670"/>
                  <a:gd name="connsiteX167" fmla="*/ 496257 w 2317456"/>
                  <a:gd name="connsiteY167" fmla="*/ 1915517 h 3224670"/>
                  <a:gd name="connsiteX168" fmla="*/ 476161 w 2317456"/>
                  <a:gd name="connsiteY168" fmla="*/ 1885372 h 3224670"/>
                  <a:gd name="connsiteX169" fmla="*/ 435967 w 2317456"/>
                  <a:gd name="connsiteY169" fmla="*/ 1825082 h 3224670"/>
                  <a:gd name="connsiteX170" fmla="*/ 405822 w 2317456"/>
                  <a:gd name="connsiteY170" fmla="*/ 1815034 h 3224670"/>
                  <a:gd name="connsiteX171" fmla="*/ 375677 w 2317456"/>
                  <a:gd name="connsiteY171" fmla="*/ 1794937 h 3224670"/>
                  <a:gd name="connsiteX172" fmla="*/ 325435 w 2317456"/>
                  <a:gd name="connsiteY172" fmla="*/ 1784889 h 3224670"/>
                  <a:gd name="connsiteX173" fmla="*/ 295290 w 2317456"/>
                  <a:gd name="connsiteY173" fmla="*/ 1754744 h 3224670"/>
                  <a:gd name="connsiteX174" fmla="*/ 235000 w 2317456"/>
                  <a:gd name="connsiteY174" fmla="*/ 1714550 h 3224670"/>
                  <a:gd name="connsiteX175" fmla="*/ 214904 w 2317456"/>
                  <a:gd name="connsiteY175" fmla="*/ 1674357 h 3224670"/>
                  <a:gd name="connsiteX176" fmla="*/ 194807 w 2317456"/>
                  <a:gd name="connsiteY176" fmla="*/ 1644212 h 3224670"/>
                  <a:gd name="connsiteX177" fmla="*/ 184758 w 2317456"/>
                  <a:gd name="connsiteY177" fmla="*/ 1614067 h 3224670"/>
                  <a:gd name="connsiteX178" fmla="*/ 174710 w 2317456"/>
                  <a:gd name="connsiteY178" fmla="*/ 1433196 h 3224670"/>
                  <a:gd name="connsiteX179" fmla="*/ 164662 w 2317456"/>
                  <a:gd name="connsiteY179" fmla="*/ 1393003 h 3224670"/>
                  <a:gd name="connsiteX180" fmla="*/ 144565 w 2317456"/>
                  <a:gd name="connsiteY180" fmla="*/ 1362858 h 3224670"/>
                  <a:gd name="connsiteX181" fmla="*/ 124468 w 2317456"/>
                  <a:gd name="connsiteY181" fmla="*/ 1302568 h 3224670"/>
                  <a:gd name="connsiteX182" fmla="*/ 114420 w 2317456"/>
                  <a:gd name="connsiteY182" fmla="*/ 1272423 h 3224670"/>
                  <a:gd name="connsiteX183" fmla="*/ 94323 w 2317456"/>
                  <a:gd name="connsiteY183" fmla="*/ 1202084 h 3224670"/>
                  <a:gd name="connsiteX184" fmla="*/ 54130 w 2317456"/>
                  <a:gd name="connsiteY184" fmla="*/ 1433196 h 3224670"/>
                  <a:gd name="connsiteX185" fmla="*/ 34033 w 2317456"/>
                  <a:gd name="connsiteY185" fmla="*/ 1393003 h 3224670"/>
                  <a:gd name="connsiteX186" fmla="*/ 13937 w 2317456"/>
                  <a:gd name="connsiteY186" fmla="*/ 1362858 h 3224670"/>
                  <a:gd name="connsiteX187" fmla="*/ 34033 w 2317456"/>
                  <a:gd name="connsiteY187" fmla="*/ 1202084 h 3224670"/>
                  <a:gd name="connsiteX188" fmla="*/ 54130 w 2317456"/>
                  <a:gd name="connsiteY188" fmla="*/ 1141794 h 3224670"/>
                  <a:gd name="connsiteX189" fmla="*/ 74227 w 2317456"/>
                  <a:gd name="connsiteY189" fmla="*/ 1071456 h 3224670"/>
                  <a:gd name="connsiteX190" fmla="*/ 94323 w 2317456"/>
                  <a:gd name="connsiteY190" fmla="*/ 950875 h 3224670"/>
                  <a:gd name="connsiteX191" fmla="*/ 104372 w 2317456"/>
                  <a:gd name="connsiteY191" fmla="*/ 900634 h 3224670"/>
                  <a:gd name="connsiteX192" fmla="*/ 124468 w 2317456"/>
                  <a:gd name="connsiteY192" fmla="*/ 840344 h 3224670"/>
                  <a:gd name="connsiteX193" fmla="*/ 144565 w 2317456"/>
                  <a:gd name="connsiteY193" fmla="*/ 810199 h 3224670"/>
                  <a:gd name="connsiteX194" fmla="*/ 174710 w 2317456"/>
                  <a:gd name="connsiteY194" fmla="*/ 739860 h 3224670"/>
                  <a:gd name="connsiteX195" fmla="*/ 224952 w 2317456"/>
                  <a:gd name="connsiteY195" fmla="*/ 649425 h 3224670"/>
                  <a:gd name="connsiteX196" fmla="*/ 255097 w 2317456"/>
                  <a:gd name="connsiteY196" fmla="*/ 639377 h 3224670"/>
                  <a:gd name="connsiteX197" fmla="*/ 295290 w 2317456"/>
                  <a:gd name="connsiteY197" fmla="*/ 609232 h 3224670"/>
                  <a:gd name="connsiteX198" fmla="*/ 335484 w 2317456"/>
                  <a:gd name="connsiteY198" fmla="*/ 548941 h 3224670"/>
                  <a:gd name="connsiteX199" fmla="*/ 395774 w 2317456"/>
                  <a:gd name="connsiteY199" fmla="*/ 498700 h 3224670"/>
                  <a:gd name="connsiteX200" fmla="*/ 446016 w 2317456"/>
                  <a:gd name="connsiteY200" fmla="*/ 448458 h 3224670"/>
                  <a:gd name="connsiteX201" fmla="*/ 486209 w 2317456"/>
                  <a:gd name="connsiteY201" fmla="*/ 388168 h 3224670"/>
                  <a:gd name="connsiteX202" fmla="*/ 506306 w 2317456"/>
                  <a:gd name="connsiteY202" fmla="*/ 317829 h 3224670"/>
                  <a:gd name="connsiteX203" fmla="*/ 486209 w 2317456"/>
                  <a:gd name="connsiteY203" fmla="*/ 257539 h 3224670"/>
                  <a:gd name="connsiteX204" fmla="*/ 446016 w 2317456"/>
                  <a:gd name="connsiteY204" fmla="*/ 247491 h 3224670"/>
                  <a:gd name="connsiteX205" fmla="*/ 415871 w 2317456"/>
                  <a:gd name="connsiteY205" fmla="*/ 237443 h 3224670"/>
                  <a:gd name="connsiteX206" fmla="*/ 365629 w 2317456"/>
                  <a:gd name="connsiteY206" fmla="*/ 227394 h 3224670"/>
                  <a:gd name="connsiteX207" fmla="*/ 345532 w 2317456"/>
                  <a:gd name="connsiteY207" fmla="*/ 197249 h 3224670"/>
                  <a:gd name="connsiteX208" fmla="*/ 395774 w 2317456"/>
                  <a:gd name="connsiteY208" fmla="*/ 187201 h 3224670"/>
                  <a:gd name="connsiteX209" fmla="*/ 435967 w 2317456"/>
                  <a:gd name="connsiteY209" fmla="*/ 167104 h 3224670"/>
                  <a:gd name="connsiteX210" fmla="*/ 496257 w 2317456"/>
                  <a:gd name="connsiteY210" fmla="*/ 126911 h 3224670"/>
                  <a:gd name="connsiteX211" fmla="*/ 536451 w 2317456"/>
                  <a:gd name="connsiteY211" fmla="*/ 76669 h 3224670"/>
                  <a:gd name="connsiteX212" fmla="*/ 576644 w 2317456"/>
                  <a:gd name="connsiteY212" fmla="*/ 86717 h 3224670"/>
                  <a:gd name="connsiteX213" fmla="*/ 606789 w 2317456"/>
                  <a:gd name="connsiteY213" fmla="*/ 106814 h 3224670"/>
                  <a:gd name="connsiteX214" fmla="*/ 657031 w 2317456"/>
                  <a:gd name="connsiteY214" fmla="*/ 157056 h 3224670"/>
                  <a:gd name="connsiteX215" fmla="*/ 687176 w 2317456"/>
                  <a:gd name="connsiteY215" fmla="*/ 136959 h 3224670"/>
                  <a:gd name="connsiteX216" fmla="*/ 717321 w 2317456"/>
                  <a:gd name="connsiteY216" fmla="*/ 106814 h 3224670"/>
                  <a:gd name="connsiteX217" fmla="*/ 747466 w 2317456"/>
                  <a:gd name="connsiteY217" fmla="*/ 96766 h 3224670"/>
                  <a:gd name="connsiteX218" fmla="*/ 817805 w 2317456"/>
                  <a:gd name="connsiteY218" fmla="*/ 136959 h 32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2317456" h="3224670">
                    <a:moveTo>
                      <a:pt x="767563" y="56572"/>
                    </a:moveTo>
                    <a:cubicBezTo>
                      <a:pt x="804204" y="166500"/>
                      <a:pt x="745768" y="0"/>
                      <a:pt x="797708" y="116862"/>
                    </a:cubicBezTo>
                    <a:cubicBezTo>
                      <a:pt x="813626" y="152678"/>
                      <a:pt x="810614" y="180009"/>
                      <a:pt x="837901" y="207297"/>
                    </a:cubicBezTo>
                    <a:cubicBezTo>
                      <a:pt x="846440" y="215837"/>
                      <a:pt x="857998" y="220695"/>
                      <a:pt x="868046" y="227394"/>
                    </a:cubicBezTo>
                    <a:cubicBezTo>
                      <a:pt x="874745" y="237442"/>
                      <a:pt x="882742" y="246737"/>
                      <a:pt x="888143" y="257539"/>
                    </a:cubicBezTo>
                    <a:cubicBezTo>
                      <a:pt x="892880" y="267013"/>
                      <a:pt x="891574" y="279413"/>
                      <a:pt x="898191" y="287684"/>
                    </a:cubicBezTo>
                    <a:cubicBezTo>
                      <a:pt x="905735" y="297114"/>
                      <a:pt x="918288" y="301082"/>
                      <a:pt x="928337" y="307781"/>
                    </a:cubicBezTo>
                    <a:cubicBezTo>
                      <a:pt x="1003188" y="257880"/>
                      <a:pt x="911250" y="322019"/>
                      <a:pt x="988627" y="257539"/>
                    </a:cubicBezTo>
                    <a:cubicBezTo>
                      <a:pt x="997904" y="249808"/>
                      <a:pt x="1008724" y="244142"/>
                      <a:pt x="1018772" y="237443"/>
                    </a:cubicBezTo>
                    <a:cubicBezTo>
                      <a:pt x="1069014" y="240792"/>
                      <a:pt x="1120343" y="236568"/>
                      <a:pt x="1169497" y="247491"/>
                    </a:cubicBezTo>
                    <a:cubicBezTo>
                      <a:pt x="1216360" y="257905"/>
                      <a:pt x="1189439" y="292515"/>
                      <a:pt x="1209690" y="317829"/>
                    </a:cubicBezTo>
                    <a:cubicBezTo>
                      <a:pt x="1216307" y="326100"/>
                      <a:pt x="1230576" y="322734"/>
                      <a:pt x="1239835" y="327878"/>
                    </a:cubicBezTo>
                    <a:cubicBezTo>
                      <a:pt x="1343485" y="385461"/>
                      <a:pt x="1262063" y="355384"/>
                      <a:pt x="1330271" y="378119"/>
                    </a:cubicBezTo>
                    <a:cubicBezTo>
                      <a:pt x="1336970" y="388168"/>
                      <a:pt x="1344966" y="397463"/>
                      <a:pt x="1350367" y="408265"/>
                    </a:cubicBezTo>
                    <a:cubicBezTo>
                      <a:pt x="1361714" y="430960"/>
                      <a:pt x="1369109" y="466161"/>
                      <a:pt x="1350367" y="488651"/>
                    </a:cubicBezTo>
                    <a:cubicBezTo>
                      <a:pt x="1341526" y="499260"/>
                      <a:pt x="1323572" y="495350"/>
                      <a:pt x="1310174" y="498700"/>
                    </a:cubicBezTo>
                    <a:cubicBezTo>
                      <a:pt x="1304893" y="497644"/>
                      <a:pt x="1229196" y="483332"/>
                      <a:pt x="1219739" y="478603"/>
                    </a:cubicBezTo>
                    <a:cubicBezTo>
                      <a:pt x="1100101" y="418785"/>
                      <a:pt x="1210245" y="451110"/>
                      <a:pt x="1119255" y="428361"/>
                    </a:cubicBezTo>
                    <a:cubicBezTo>
                      <a:pt x="1090444" y="431242"/>
                      <a:pt x="1024838" y="430353"/>
                      <a:pt x="988627" y="448458"/>
                    </a:cubicBezTo>
                    <a:cubicBezTo>
                      <a:pt x="977825" y="453859"/>
                      <a:pt x="968530" y="461856"/>
                      <a:pt x="958482" y="468555"/>
                    </a:cubicBezTo>
                    <a:cubicBezTo>
                      <a:pt x="949740" y="481668"/>
                      <a:pt x="919397" y="524482"/>
                      <a:pt x="918288" y="538893"/>
                    </a:cubicBezTo>
                    <a:cubicBezTo>
                      <a:pt x="909812" y="649079"/>
                      <a:pt x="916305" y="605245"/>
                      <a:pt x="958482" y="659473"/>
                    </a:cubicBezTo>
                    <a:cubicBezTo>
                      <a:pt x="1016237" y="733729"/>
                      <a:pt x="969582" y="712489"/>
                      <a:pt x="1038868" y="729812"/>
                    </a:cubicBezTo>
                    <a:cubicBezTo>
                      <a:pt x="1070054" y="750602"/>
                      <a:pt x="1075797" y="764693"/>
                      <a:pt x="1119255" y="739860"/>
                    </a:cubicBezTo>
                    <a:cubicBezTo>
                      <a:pt x="1129741" y="733868"/>
                      <a:pt x="1132653" y="719763"/>
                      <a:pt x="1139352" y="709715"/>
                    </a:cubicBezTo>
                    <a:cubicBezTo>
                      <a:pt x="1142701" y="669522"/>
                      <a:pt x="1135835" y="627118"/>
                      <a:pt x="1149400" y="589135"/>
                    </a:cubicBezTo>
                    <a:cubicBezTo>
                      <a:pt x="1154438" y="575028"/>
                      <a:pt x="1174730" y="570896"/>
                      <a:pt x="1189594" y="569038"/>
                    </a:cubicBezTo>
                    <a:cubicBezTo>
                      <a:pt x="1203297" y="567325"/>
                      <a:pt x="1216508" y="575292"/>
                      <a:pt x="1229787" y="579086"/>
                    </a:cubicBezTo>
                    <a:cubicBezTo>
                      <a:pt x="1266187" y="589486"/>
                      <a:pt x="1257050" y="587214"/>
                      <a:pt x="1290077" y="609232"/>
                    </a:cubicBezTo>
                    <a:cubicBezTo>
                      <a:pt x="1293427" y="619280"/>
                      <a:pt x="1292636" y="631887"/>
                      <a:pt x="1300126" y="639377"/>
                    </a:cubicBezTo>
                    <a:cubicBezTo>
                      <a:pt x="1307616" y="646866"/>
                      <a:pt x="1321012" y="644281"/>
                      <a:pt x="1330271" y="649425"/>
                    </a:cubicBezTo>
                    <a:cubicBezTo>
                      <a:pt x="1351385" y="661155"/>
                      <a:pt x="1367647" y="681980"/>
                      <a:pt x="1390561" y="689618"/>
                    </a:cubicBezTo>
                    <a:cubicBezTo>
                      <a:pt x="1466332" y="714877"/>
                      <a:pt x="1372935" y="680805"/>
                      <a:pt x="1450851" y="719763"/>
                    </a:cubicBezTo>
                    <a:cubicBezTo>
                      <a:pt x="1460325" y="724500"/>
                      <a:pt x="1470948" y="726462"/>
                      <a:pt x="1480996" y="729812"/>
                    </a:cubicBezTo>
                    <a:cubicBezTo>
                      <a:pt x="1487695" y="739860"/>
                      <a:pt x="1495692" y="749155"/>
                      <a:pt x="1501093" y="759957"/>
                    </a:cubicBezTo>
                    <a:cubicBezTo>
                      <a:pt x="1520579" y="798929"/>
                      <a:pt x="1508281" y="810120"/>
                      <a:pt x="1501093" y="860440"/>
                    </a:cubicBezTo>
                    <a:cubicBezTo>
                      <a:pt x="1497743" y="850392"/>
                      <a:pt x="1500240" y="835550"/>
                      <a:pt x="1491044" y="830295"/>
                    </a:cubicBezTo>
                    <a:cubicBezTo>
                      <a:pt x="1452834" y="808461"/>
                      <a:pt x="1328589" y="828760"/>
                      <a:pt x="1310174" y="830295"/>
                    </a:cubicBezTo>
                    <a:cubicBezTo>
                      <a:pt x="1324377" y="901312"/>
                      <a:pt x="1314820" y="864331"/>
                      <a:pt x="1340319" y="940827"/>
                    </a:cubicBezTo>
                    <a:cubicBezTo>
                      <a:pt x="1343668" y="950875"/>
                      <a:pt x="1340091" y="968403"/>
                      <a:pt x="1350367" y="970972"/>
                    </a:cubicBezTo>
                    <a:lnTo>
                      <a:pt x="1390561" y="981021"/>
                    </a:lnTo>
                    <a:cubicBezTo>
                      <a:pt x="1417357" y="977671"/>
                      <a:pt x="1443944" y="970972"/>
                      <a:pt x="1470948" y="970972"/>
                    </a:cubicBezTo>
                    <a:cubicBezTo>
                      <a:pt x="1491322" y="970972"/>
                      <a:pt x="1430546" y="976601"/>
                      <a:pt x="1410657" y="981021"/>
                    </a:cubicBezTo>
                    <a:cubicBezTo>
                      <a:pt x="1400317" y="983319"/>
                      <a:pt x="1390696" y="988159"/>
                      <a:pt x="1380512" y="991069"/>
                    </a:cubicBezTo>
                    <a:cubicBezTo>
                      <a:pt x="1367233" y="994863"/>
                      <a:pt x="1353598" y="997323"/>
                      <a:pt x="1340319" y="1001117"/>
                    </a:cubicBezTo>
                    <a:cubicBezTo>
                      <a:pt x="1293896" y="1014381"/>
                      <a:pt x="1303857" y="1015377"/>
                      <a:pt x="1249884" y="1051359"/>
                    </a:cubicBezTo>
                    <a:cubicBezTo>
                      <a:pt x="1239836" y="1058058"/>
                      <a:pt x="1228278" y="1062917"/>
                      <a:pt x="1219739" y="1071456"/>
                    </a:cubicBezTo>
                    <a:cubicBezTo>
                      <a:pt x="1199642" y="1091553"/>
                      <a:pt x="1183097" y="1115981"/>
                      <a:pt x="1159449" y="1131746"/>
                    </a:cubicBezTo>
                    <a:cubicBezTo>
                      <a:pt x="1111676" y="1163595"/>
                      <a:pt x="1140764" y="1148022"/>
                      <a:pt x="1069013" y="1171939"/>
                    </a:cubicBezTo>
                    <a:lnTo>
                      <a:pt x="1038868" y="1181988"/>
                    </a:lnTo>
                    <a:cubicBezTo>
                      <a:pt x="1028820" y="1192036"/>
                      <a:pt x="1016983" y="1200569"/>
                      <a:pt x="1008723" y="1212133"/>
                    </a:cubicBezTo>
                    <a:cubicBezTo>
                      <a:pt x="989017" y="1239721"/>
                      <a:pt x="992267" y="1258734"/>
                      <a:pt x="968530" y="1282471"/>
                    </a:cubicBezTo>
                    <a:cubicBezTo>
                      <a:pt x="959991" y="1291010"/>
                      <a:pt x="948433" y="1295869"/>
                      <a:pt x="938385" y="1302568"/>
                    </a:cubicBezTo>
                    <a:cubicBezTo>
                      <a:pt x="901744" y="1412496"/>
                      <a:pt x="960180" y="1245996"/>
                      <a:pt x="908240" y="1362858"/>
                    </a:cubicBezTo>
                    <a:cubicBezTo>
                      <a:pt x="899636" y="1382216"/>
                      <a:pt x="894842" y="1403051"/>
                      <a:pt x="888143" y="1423148"/>
                    </a:cubicBezTo>
                    <a:cubicBezTo>
                      <a:pt x="884794" y="1433196"/>
                      <a:pt x="879836" y="1442845"/>
                      <a:pt x="878095" y="1453293"/>
                    </a:cubicBezTo>
                    <a:cubicBezTo>
                      <a:pt x="874745" y="1473390"/>
                      <a:pt x="872987" y="1493817"/>
                      <a:pt x="868046" y="1513583"/>
                    </a:cubicBezTo>
                    <a:cubicBezTo>
                      <a:pt x="862908" y="1534134"/>
                      <a:pt x="854649" y="1553776"/>
                      <a:pt x="847950" y="1573873"/>
                    </a:cubicBezTo>
                    <a:lnTo>
                      <a:pt x="837901" y="1604018"/>
                    </a:lnTo>
                    <a:cubicBezTo>
                      <a:pt x="832284" y="1581548"/>
                      <a:pt x="817543" y="1518216"/>
                      <a:pt x="807756" y="1503535"/>
                    </a:cubicBezTo>
                    <a:cubicBezTo>
                      <a:pt x="801057" y="1493487"/>
                      <a:pt x="796199" y="1481929"/>
                      <a:pt x="787660" y="1473390"/>
                    </a:cubicBezTo>
                    <a:cubicBezTo>
                      <a:pt x="779121" y="1464850"/>
                      <a:pt x="766793" y="1461024"/>
                      <a:pt x="757515" y="1453293"/>
                    </a:cubicBezTo>
                    <a:cubicBezTo>
                      <a:pt x="707336" y="1411478"/>
                      <a:pt x="750200" y="1430758"/>
                      <a:pt x="697224" y="1413100"/>
                    </a:cubicBezTo>
                    <a:cubicBezTo>
                      <a:pt x="687176" y="1406401"/>
                      <a:pt x="678179" y="1397760"/>
                      <a:pt x="667079" y="1393003"/>
                    </a:cubicBezTo>
                    <a:cubicBezTo>
                      <a:pt x="654386" y="1387563"/>
                      <a:pt x="640165" y="1386749"/>
                      <a:pt x="626886" y="1382955"/>
                    </a:cubicBezTo>
                    <a:cubicBezTo>
                      <a:pt x="616702" y="1380045"/>
                      <a:pt x="606789" y="1376256"/>
                      <a:pt x="596741" y="1372906"/>
                    </a:cubicBezTo>
                    <a:cubicBezTo>
                      <a:pt x="546499" y="1376256"/>
                      <a:pt x="496061" y="1377394"/>
                      <a:pt x="446016" y="1382955"/>
                    </a:cubicBezTo>
                    <a:cubicBezTo>
                      <a:pt x="435489" y="1384125"/>
                      <a:pt x="424142" y="1386386"/>
                      <a:pt x="415871" y="1393003"/>
                    </a:cubicBezTo>
                    <a:cubicBezTo>
                      <a:pt x="406441" y="1400547"/>
                      <a:pt x="402473" y="1413100"/>
                      <a:pt x="395774" y="1423148"/>
                    </a:cubicBezTo>
                    <a:cubicBezTo>
                      <a:pt x="392425" y="1433196"/>
                      <a:pt x="390109" y="1443651"/>
                      <a:pt x="385726" y="1453293"/>
                    </a:cubicBezTo>
                    <a:cubicBezTo>
                      <a:pt x="373329" y="1480566"/>
                      <a:pt x="345532" y="1533680"/>
                      <a:pt x="345532" y="1533680"/>
                    </a:cubicBezTo>
                    <a:cubicBezTo>
                      <a:pt x="334889" y="1597538"/>
                      <a:pt x="323675" y="1633467"/>
                      <a:pt x="345532" y="1704502"/>
                    </a:cubicBezTo>
                    <a:cubicBezTo>
                      <a:pt x="349084" y="1716045"/>
                      <a:pt x="365629" y="1717900"/>
                      <a:pt x="375677" y="1724599"/>
                    </a:cubicBezTo>
                    <a:cubicBezTo>
                      <a:pt x="435257" y="1719182"/>
                      <a:pt x="586894" y="1699579"/>
                      <a:pt x="636934" y="1724599"/>
                    </a:cubicBezTo>
                    <a:cubicBezTo>
                      <a:pt x="656547" y="1734406"/>
                      <a:pt x="619429" y="1804922"/>
                      <a:pt x="606789" y="1815034"/>
                    </a:cubicBezTo>
                    <a:cubicBezTo>
                      <a:pt x="598518" y="1821651"/>
                      <a:pt x="586692" y="1821733"/>
                      <a:pt x="576644" y="1825082"/>
                    </a:cubicBezTo>
                    <a:cubicBezTo>
                      <a:pt x="569945" y="1835130"/>
                      <a:pt x="558046" y="1843244"/>
                      <a:pt x="556548" y="1855227"/>
                    </a:cubicBezTo>
                    <a:cubicBezTo>
                      <a:pt x="554430" y="1872174"/>
                      <a:pt x="557122" y="1891258"/>
                      <a:pt x="566596" y="1905469"/>
                    </a:cubicBezTo>
                    <a:cubicBezTo>
                      <a:pt x="572471" y="1914282"/>
                      <a:pt x="586320" y="1913622"/>
                      <a:pt x="596741" y="1915517"/>
                    </a:cubicBezTo>
                    <a:cubicBezTo>
                      <a:pt x="623310" y="1920348"/>
                      <a:pt x="650332" y="1922216"/>
                      <a:pt x="677128" y="1925566"/>
                    </a:cubicBezTo>
                    <a:cubicBezTo>
                      <a:pt x="687176" y="1928915"/>
                      <a:pt x="699783" y="1928124"/>
                      <a:pt x="707273" y="1935614"/>
                    </a:cubicBezTo>
                    <a:cubicBezTo>
                      <a:pt x="714763" y="1943104"/>
                      <a:pt x="715823" y="1955274"/>
                      <a:pt x="717321" y="1965759"/>
                    </a:cubicBezTo>
                    <a:cubicBezTo>
                      <a:pt x="722553" y="2002383"/>
                      <a:pt x="722137" y="2039667"/>
                      <a:pt x="727369" y="2076291"/>
                    </a:cubicBezTo>
                    <a:cubicBezTo>
                      <a:pt x="728867" y="2086776"/>
                      <a:pt x="732274" y="2097177"/>
                      <a:pt x="737418" y="2106436"/>
                    </a:cubicBezTo>
                    <a:cubicBezTo>
                      <a:pt x="749148" y="2127550"/>
                      <a:pt x="777611" y="2166726"/>
                      <a:pt x="777611" y="2166726"/>
                    </a:cubicBezTo>
                    <a:cubicBezTo>
                      <a:pt x="791009" y="2163377"/>
                      <a:pt x="804526" y="2160472"/>
                      <a:pt x="817805" y="2156678"/>
                    </a:cubicBezTo>
                    <a:cubicBezTo>
                      <a:pt x="827989" y="2153768"/>
                      <a:pt x="837358" y="2146629"/>
                      <a:pt x="847950" y="2146629"/>
                    </a:cubicBezTo>
                    <a:cubicBezTo>
                      <a:pt x="868749" y="2146629"/>
                      <a:pt x="893000" y="2166615"/>
                      <a:pt x="908240" y="2176774"/>
                    </a:cubicBezTo>
                    <a:cubicBezTo>
                      <a:pt x="912968" y="2190960"/>
                      <a:pt x="916909" y="2229577"/>
                      <a:pt x="948433" y="2216968"/>
                    </a:cubicBezTo>
                    <a:cubicBezTo>
                      <a:pt x="959646" y="2212483"/>
                      <a:pt x="961831" y="2196871"/>
                      <a:pt x="968530" y="2186823"/>
                    </a:cubicBezTo>
                    <a:cubicBezTo>
                      <a:pt x="971879" y="2176775"/>
                      <a:pt x="971088" y="2164168"/>
                      <a:pt x="978578" y="2156678"/>
                    </a:cubicBezTo>
                    <a:cubicBezTo>
                      <a:pt x="990996" y="2144260"/>
                      <a:pt x="1030901" y="2132538"/>
                      <a:pt x="1048917" y="2126533"/>
                    </a:cubicBezTo>
                    <a:cubicBezTo>
                      <a:pt x="1109207" y="2129882"/>
                      <a:pt x="1170297" y="2126235"/>
                      <a:pt x="1229787" y="2136581"/>
                    </a:cubicBezTo>
                    <a:cubicBezTo>
                      <a:pt x="1249029" y="2139927"/>
                      <a:pt x="1262560" y="2157992"/>
                      <a:pt x="1280029" y="2166726"/>
                    </a:cubicBezTo>
                    <a:cubicBezTo>
                      <a:pt x="1289503" y="2171463"/>
                      <a:pt x="1299990" y="2173864"/>
                      <a:pt x="1310174" y="2176774"/>
                    </a:cubicBezTo>
                    <a:cubicBezTo>
                      <a:pt x="1323453" y="2180568"/>
                      <a:pt x="1337139" y="2182855"/>
                      <a:pt x="1350367" y="2186823"/>
                    </a:cubicBezTo>
                    <a:cubicBezTo>
                      <a:pt x="1370657" y="2192910"/>
                      <a:pt x="1389527" y="2205410"/>
                      <a:pt x="1410657" y="2206919"/>
                    </a:cubicBezTo>
                    <a:lnTo>
                      <a:pt x="1551334" y="2216968"/>
                    </a:lnTo>
                    <a:cubicBezTo>
                      <a:pt x="1647500" y="2313134"/>
                      <a:pt x="1524371" y="2198993"/>
                      <a:pt x="1611624" y="2257161"/>
                    </a:cubicBezTo>
                    <a:cubicBezTo>
                      <a:pt x="1623448" y="2265044"/>
                      <a:pt x="1630205" y="2279046"/>
                      <a:pt x="1641769" y="2287306"/>
                    </a:cubicBezTo>
                    <a:cubicBezTo>
                      <a:pt x="1677327" y="2312705"/>
                      <a:pt x="1698278" y="2310122"/>
                      <a:pt x="1742253" y="2317451"/>
                    </a:cubicBezTo>
                    <a:cubicBezTo>
                      <a:pt x="1752301" y="2324150"/>
                      <a:pt x="1763859" y="2329009"/>
                      <a:pt x="1772398" y="2337548"/>
                    </a:cubicBezTo>
                    <a:cubicBezTo>
                      <a:pt x="1791878" y="2357028"/>
                      <a:pt x="1794370" y="2373319"/>
                      <a:pt x="1802543" y="2397838"/>
                    </a:cubicBezTo>
                    <a:cubicBezTo>
                      <a:pt x="1805892" y="2424634"/>
                      <a:pt x="1802562" y="2453152"/>
                      <a:pt x="1812591" y="2478225"/>
                    </a:cubicBezTo>
                    <a:cubicBezTo>
                      <a:pt x="1820301" y="2497501"/>
                      <a:pt x="1869815" y="2505091"/>
                      <a:pt x="1882930" y="2508370"/>
                    </a:cubicBezTo>
                    <a:cubicBezTo>
                      <a:pt x="1926473" y="2505021"/>
                      <a:pt x="1969887" y="2498322"/>
                      <a:pt x="2013558" y="2498322"/>
                    </a:cubicBezTo>
                    <a:cubicBezTo>
                      <a:pt x="2040562" y="2498322"/>
                      <a:pt x="1960176" y="2508370"/>
                      <a:pt x="1933172" y="2508370"/>
                    </a:cubicBezTo>
                    <a:cubicBezTo>
                      <a:pt x="1912798" y="2508370"/>
                      <a:pt x="1892979" y="2501671"/>
                      <a:pt x="1872882" y="2498322"/>
                    </a:cubicBezTo>
                    <a:cubicBezTo>
                      <a:pt x="1876231" y="2488274"/>
                      <a:pt x="1875441" y="2475667"/>
                      <a:pt x="1882930" y="2468177"/>
                    </a:cubicBezTo>
                    <a:cubicBezTo>
                      <a:pt x="1905649" y="2445457"/>
                      <a:pt x="1986811" y="2467346"/>
                      <a:pt x="1993462" y="2468177"/>
                    </a:cubicBezTo>
                    <a:cubicBezTo>
                      <a:pt x="1996811" y="2478225"/>
                      <a:pt x="1996893" y="2490051"/>
                      <a:pt x="2003510" y="2498322"/>
                    </a:cubicBezTo>
                    <a:cubicBezTo>
                      <a:pt x="2011054" y="2507752"/>
                      <a:pt x="2021672" y="2516920"/>
                      <a:pt x="2033655" y="2518418"/>
                    </a:cubicBezTo>
                    <a:cubicBezTo>
                      <a:pt x="2051292" y="2520623"/>
                      <a:pt x="2094356" y="2504884"/>
                      <a:pt x="2114042" y="2498322"/>
                    </a:cubicBezTo>
                    <a:cubicBezTo>
                      <a:pt x="2130789" y="2501671"/>
                      <a:pt x="2147715" y="2504228"/>
                      <a:pt x="2164284" y="2508370"/>
                    </a:cubicBezTo>
                    <a:cubicBezTo>
                      <a:pt x="2174560" y="2510939"/>
                      <a:pt x="2183837" y="2518418"/>
                      <a:pt x="2194429" y="2518418"/>
                    </a:cubicBezTo>
                    <a:cubicBezTo>
                      <a:pt x="2218113" y="2518418"/>
                      <a:pt x="2241321" y="2511719"/>
                      <a:pt x="2264767" y="2508370"/>
                    </a:cubicBezTo>
                    <a:cubicBezTo>
                      <a:pt x="2274815" y="2505021"/>
                      <a:pt x="2285830" y="2492873"/>
                      <a:pt x="2294912" y="2498322"/>
                    </a:cubicBezTo>
                    <a:cubicBezTo>
                      <a:pt x="2307757" y="2506029"/>
                      <a:pt x="2312890" y="2523686"/>
                      <a:pt x="2315009" y="2538515"/>
                    </a:cubicBezTo>
                    <a:cubicBezTo>
                      <a:pt x="2317456" y="2555646"/>
                      <a:pt x="2292235" y="2587749"/>
                      <a:pt x="2284864" y="2598805"/>
                    </a:cubicBezTo>
                    <a:cubicBezTo>
                      <a:pt x="2252798" y="2695001"/>
                      <a:pt x="2284761" y="2629073"/>
                      <a:pt x="2234622" y="2689240"/>
                    </a:cubicBezTo>
                    <a:cubicBezTo>
                      <a:pt x="2226891" y="2698517"/>
                      <a:pt x="2223614" y="2711433"/>
                      <a:pt x="2214526" y="2719385"/>
                    </a:cubicBezTo>
                    <a:cubicBezTo>
                      <a:pt x="2196349" y="2735290"/>
                      <a:pt x="2174332" y="2746181"/>
                      <a:pt x="2154235" y="2759579"/>
                    </a:cubicBezTo>
                    <a:lnTo>
                      <a:pt x="2124090" y="2779675"/>
                    </a:lnTo>
                    <a:cubicBezTo>
                      <a:pt x="2107434" y="2804660"/>
                      <a:pt x="2094823" y="2820879"/>
                      <a:pt x="2083897" y="2850014"/>
                    </a:cubicBezTo>
                    <a:cubicBezTo>
                      <a:pt x="2070059" y="2886914"/>
                      <a:pt x="2082262" y="2891842"/>
                      <a:pt x="2053752" y="2920352"/>
                    </a:cubicBezTo>
                    <a:cubicBezTo>
                      <a:pt x="2045213" y="2928891"/>
                      <a:pt x="2032885" y="2932718"/>
                      <a:pt x="2023607" y="2940449"/>
                    </a:cubicBezTo>
                    <a:cubicBezTo>
                      <a:pt x="2012690" y="2949546"/>
                      <a:pt x="2006172" y="2964239"/>
                      <a:pt x="1993462" y="2970594"/>
                    </a:cubicBezTo>
                    <a:cubicBezTo>
                      <a:pt x="1978186" y="2978232"/>
                      <a:pt x="1959892" y="2976938"/>
                      <a:pt x="1943220" y="2980643"/>
                    </a:cubicBezTo>
                    <a:cubicBezTo>
                      <a:pt x="1929739" y="2983639"/>
                      <a:pt x="1916306" y="2986897"/>
                      <a:pt x="1903027" y="2990691"/>
                    </a:cubicBezTo>
                    <a:cubicBezTo>
                      <a:pt x="1892843" y="2993601"/>
                      <a:pt x="1883367" y="2999241"/>
                      <a:pt x="1872882" y="3000739"/>
                    </a:cubicBezTo>
                    <a:cubicBezTo>
                      <a:pt x="1836258" y="3005971"/>
                      <a:pt x="1799194" y="3007438"/>
                      <a:pt x="1762350" y="3010788"/>
                    </a:cubicBezTo>
                    <a:cubicBezTo>
                      <a:pt x="1752302" y="3014137"/>
                      <a:pt x="1739695" y="3013347"/>
                      <a:pt x="1732205" y="3020836"/>
                    </a:cubicBezTo>
                    <a:cubicBezTo>
                      <a:pt x="1724715" y="3028326"/>
                      <a:pt x="1726328" y="3041245"/>
                      <a:pt x="1722156" y="3050981"/>
                    </a:cubicBezTo>
                    <a:cubicBezTo>
                      <a:pt x="1716244" y="3064776"/>
                      <a:pt x="1694579" y="3108703"/>
                      <a:pt x="1681963" y="3121319"/>
                    </a:cubicBezTo>
                    <a:cubicBezTo>
                      <a:pt x="1673424" y="3129858"/>
                      <a:pt x="1663627" y="3138886"/>
                      <a:pt x="1651818" y="3141416"/>
                    </a:cubicBezTo>
                    <a:cubicBezTo>
                      <a:pt x="1615643" y="3149168"/>
                      <a:pt x="1578218" y="3149292"/>
                      <a:pt x="1541286" y="3151465"/>
                    </a:cubicBezTo>
                    <a:cubicBezTo>
                      <a:pt x="1464309" y="3155993"/>
                      <a:pt x="1387211" y="3158164"/>
                      <a:pt x="1310174" y="3161513"/>
                    </a:cubicBezTo>
                    <a:cubicBezTo>
                      <a:pt x="1278326" y="3209284"/>
                      <a:pt x="1301534" y="3187839"/>
                      <a:pt x="1229787" y="3211755"/>
                    </a:cubicBezTo>
                    <a:lnTo>
                      <a:pt x="1199642" y="3221803"/>
                    </a:lnTo>
                    <a:cubicBezTo>
                      <a:pt x="1168303" y="3216580"/>
                      <a:pt x="1126431" y="3224670"/>
                      <a:pt x="1119255" y="3181610"/>
                    </a:cubicBezTo>
                    <a:cubicBezTo>
                      <a:pt x="1117514" y="3171162"/>
                      <a:pt x="1124160" y="3160724"/>
                      <a:pt x="1129304" y="3151465"/>
                    </a:cubicBezTo>
                    <a:cubicBezTo>
                      <a:pt x="1141034" y="3130351"/>
                      <a:pt x="1169497" y="3091174"/>
                      <a:pt x="1169497" y="3091174"/>
                    </a:cubicBezTo>
                    <a:cubicBezTo>
                      <a:pt x="1194769" y="3015360"/>
                      <a:pt x="1205785" y="3008701"/>
                      <a:pt x="1179545" y="2910304"/>
                    </a:cubicBezTo>
                    <a:cubicBezTo>
                      <a:pt x="1175883" y="2896573"/>
                      <a:pt x="1161224" y="2888042"/>
                      <a:pt x="1149400" y="2880159"/>
                    </a:cubicBezTo>
                    <a:cubicBezTo>
                      <a:pt x="1140587" y="2874284"/>
                      <a:pt x="1129303" y="2873460"/>
                      <a:pt x="1119255" y="2870111"/>
                    </a:cubicBezTo>
                    <a:cubicBezTo>
                      <a:pt x="1057339" y="2828833"/>
                      <a:pt x="1125786" y="2868939"/>
                      <a:pt x="1038868" y="2839966"/>
                    </a:cubicBezTo>
                    <a:cubicBezTo>
                      <a:pt x="1024658" y="2835229"/>
                      <a:pt x="1012443" y="2825770"/>
                      <a:pt x="998675" y="2819869"/>
                    </a:cubicBezTo>
                    <a:cubicBezTo>
                      <a:pt x="988940" y="2815697"/>
                      <a:pt x="978578" y="2813170"/>
                      <a:pt x="968530" y="2809821"/>
                    </a:cubicBezTo>
                    <a:cubicBezTo>
                      <a:pt x="946510" y="2776791"/>
                      <a:pt x="948785" y="2785932"/>
                      <a:pt x="938385" y="2749530"/>
                    </a:cubicBezTo>
                    <a:cubicBezTo>
                      <a:pt x="931364" y="2724954"/>
                      <a:pt x="920181" y="2666958"/>
                      <a:pt x="908240" y="2649047"/>
                    </a:cubicBezTo>
                    <a:lnTo>
                      <a:pt x="868046" y="2588757"/>
                    </a:lnTo>
                    <a:cubicBezTo>
                      <a:pt x="861347" y="2578709"/>
                      <a:pt x="853351" y="2569414"/>
                      <a:pt x="847950" y="2558612"/>
                    </a:cubicBezTo>
                    <a:cubicBezTo>
                      <a:pt x="821498" y="2505708"/>
                      <a:pt x="838445" y="2529010"/>
                      <a:pt x="797708" y="2488273"/>
                    </a:cubicBezTo>
                    <a:cubicBezTo>
                      <a:pt x="804407" y="2478225"/>
                      <a:pt x="810074" y="2467406"/>
                      <a:pt x="817805" y="2458128"/>
                    </a:cubicBezTo>
                    <a:cubicBezTo>
                      <a:pt x="840343" y="2431083"/>
                      <a:pt x="853789" y="2429916"/>
                      <a:pt x="868046" y="2397838"/>
                    </a:cubicBezTo>
                    <a:cubicBezTo>
                      <a:pt x="876649" y="2378480"/>
                      <a:pt x="881444" y="2357645"/>
                      <a:pt x="888143" y="2337548"/>
                    </a:cubicBezTo>
                    <a:lnTo>
                      <a:pt x="898191" y="2307403"/>
                    </a:lnTo>
                    <a:lnTo>
                      <a:pt x="908240" y="2277258"/>
                    </a:lnTo>
                    <a:cubicBezTo>
                      <a:pt x="904890" y="2253812"/>
                      <a:pt x="908783" y="2228103"/>
                      <a:pt x="898191" y="2206919"/>
                    </a:cubicBezTo>
                    <a:cubicBezTo>
                      <a:pt x="893454" y="2197445"/>
                      <a:pt x="878230" y="2199781"/>
                      <a:pt x="868046" y="2196871"/>
                    </a:cubicBezTo>
                    <a:cubicBezTo>
                      <a:pt x="779752" y="2171645"/>
                      <a:pt x="869966" y="2200861"/>
                      <a:pt x="797708" y="2176774"/>
                    </a:cubicBezTo>
                    <a:cubicBezTo>
                      <a:pt x="767563" y="2180124"/>
                      <a:pt x="737191" y="2181837"/>
                      <a:pt x="707273" y="2186823"/>
                    </a:cubicBezTo>
                    <a:cubicBezTo>
                      <a:pt x="696825" y="2188564"/>
                      <a:pt x="682383" y="2206067"/>
                      <a:pt x="677128" y="2196871"/>
                    </a:cubicBezTo>
                    <a:cubicBezTo>
                      <a:pt x="663730" y="2173425"/>
                      <a:pt x="671910" y="2143053"/>
                      <a:pt x="667079" y="2116484"/>
                    </a:cubicBezTo>
                    <a:cubicBezTo>
                      <a:pt x="663088" y="2094534"/>
                      <a:pt x="651646" y="2072745"/>
                      <a:pt x="636934" y="2056194"/>
                    </a:cubicBezTo>
                    <a:cubicBezTo>
                      <a:pt x="579856" y="1991982"/>
                      <a:pt x="599618" y="2003562"/>
                      <a:pt x="546499" y="1985856"/>
                    </a:cubicBezTo>
                    <a:cubicBezTo>
                      <a:pt x="536451" y="1975808"/>
                      <a:pt x="524614" y="1967275"/>
                      <a:pt x="516354" y="1955711"/>
                    </a:cubicBezTo>
                    <a:cubicBezTo>
                      <a:pt x="507647" y="1943522"/>
                      <a:pt x="503689" y="1928523"/>
                      <a:pt x="496257" y="1915517"/>
                    </a:cubicBezTo>
                    <a:cubicBezTo>
                      <a:pt x="490265" y="1905032"/>
                      <a:pt x="481562" y="1896174"/>
                      <a:pt x="476161" y="1885372"/>
                    </a:cubicBezTo>
                    <a:cubicBezTo>
                      <a:pt x="457726" y="1848502"/>
                      <a:pt x="478823" y="1853653"/>
                      <a:pt x="435967" y="1825082"/>
                    </a:cubicBezTo>
                    <a:cubicBezTo>
                      <a:pt x="427154" y="1819207"/>
                      <a:pt x="415870" y="1818383"/>
                      <a:pt x="405822" y="1815034"/>
                    </a:cubicBezTo>
                    <a:cubicBezTo>
                      <a:pt x="395774" y="1808335"/>
                      <a:pt x="386985" y="1799177"/>
                      <a:pt x="375677" y="1794937"/>
                    </a:cubicBezTo>
                    <a:cubicBezTo>
                      <a:pt x="359685" y="1788940"/>
                      <a:pt x="340711" y="1792527"/>
                      <a:pt x="325435" y="1784889"/>
                    </a:cubicBezTo>
                    <a:cubicBezTo>
                      <a:pt x="312725" y="1778534"/>
                      <a:pt x="306507" y="1763468"/>
                      <a:pt x="295290" y="1754744"/>
                    </a:cubicBezTo>
                    <a:cubicBezTo>
                      <a:pt x="276225" y="1739915"/>
                      <a:pt x="235000" y="1714550"/>
                      <a:pt x="235000" y="1714550"/>
                    </a:cubicBezTo>
                    <a:cubicBezTo>
                      <a:pt x="228301" y="1701152"/>
                      <a:pt x="222336" y="1687362"/>
                      <a:pt x="214904" y="1674357"/>
                    </a:cubicBezTo>
                    <a:cubicBezTo>
                      <a:pt x="208912" y="1663872"/>
                      <a:pt x="200208" y="1655014"/>
                      <a:pt x="194807" y="1644212"/>
                    </a:cubicBezTo>
                    <a:cubicBezTo>
                      <a:pt x="190070" y="1634738"/>
                      <a:pt x="188108" y="1624115"/>
                      <a:pt x="184758" y="1614067"/>
                    </a:cubicBezTo>
                    <a:cubicBezTo>
                      <a:pt x="181409" y="1553777"/>
                      <a:pt x="180177" y="1493331"/>
                      <a:pt x="174710" y="1433196"/>
                    </a:cubicBezTo>
                    <a:cubicBezTo>
                      <a:pt x="173460" y="1419443"/>
                      <a:pt x="170102" y="1405696"/>
                      <a:pt x="164662" y="1393003"/>
                    </a:cubicBezTo>
                    <a:cubicBezTo>
                      <a:pt x="159905" y="1381903"/>
                      <a:pt x="151264" y="1372906"/>
                      <a:pt x="144565" y="1362858"/>
                    </a:cubicBezTo>
                    <a:lnTo>
                      <a:pt x="124468" y="1302568"/>
                    </a:lnTo>
                    <a:cubicBezTo>
                      <a:pt x="121119" y="1292520"/>
                      <a:pt x="117330" y="1282607"/>
                      <a:pt x="114420" y="1272423"/>
                    </a:cubicBezTo>
                    <a:lnTo>
                      <a:pt x="94323" y="1202084"/>
                    </a:lnTo>
                    <a:cubicBezTo>
                      <a:pt x="0" y="1264967"/>
                      <a:pt x="97329" y="1188400"/>
                      <a:pt x="54130" y="1433196"/>
                    </a:cubicBezTo>
                    <a:cubicBezTo>
                      <a:pt x="51527" y="1447947"/>
                      <a:pt x="41465" y="1406009"/>
                      <a:pt x="34033" y="1393003"/>
                    </a:cubicBezTo>
                    <a:cubicBezTo>
                      <a:pt x="28041" y="1382518"/>
                      <a:pt x="20636" y="1372906"/>
                      <a:pt x="13937" y="1362858"/>
                    </a:cubicBezTo>
                    <a:cubicBezTo>
                      <a:pt x="17431" y="1327922"/>
                      <a:pt x="23645" y="1243635"/>
                      <a:pt x="34033" y="1202084"/>
                    </a:cubicBezTo>
                    <a:cubicBezTo>
                      <a:pt x="39171" y="1181533"/>
                      <a:pt x="48992" y="1162345"/>
                      <a:pt x="54130" y="1141794"/>
                    </a:cubicBezTo>
                    <a:cubicBezTo>
                      <a:pt x="66747" y="1091325"/>
                      <a:pt x="59811" y="1114702"/>
                      <a:pt x="74227" y="1071456"/>
                    </a:cubicBezTo>
                    <a:cubicBezTo>
                      <a:pt x="80926" y="1031262"/>
                      <a:pt x="86331" y="990832"/>
                      <a:pt x="94323" y="950875"/>
                    </a:cubicBezTo>
                    <a:cubicBezTo>
                      <a:pt x="97673" y="934128"/>
                      <a:pt x="99878" y="917111"/>
                      <a:pt x="104372" y="900634"/>
                    </a:cubicBezTo>
                    <a:cubicBezTo>
                      <a:pt x="109946" y="880197"/>
                      <a:pt x="112717" y="857970"/>
                      <a:pt x="124468" y="840344"/>
                    </a:cubicBezTo>
                    <a:lnTo>
                      <a:pt x="144565" y="810199"/>
                    </a:lnTo>
                    <a:cubicBezTo>
                      <a:pt x="165477" y="726547"/>
                      <a:pt x="140013" y="809253"/>
                      <a:pt x="174710" y="739860"/>
                    </a:cubicBezTo>
                    <a:cubicBezTo>
                      <a:pt x="188867" y="711547"/>
                      <a:pt x="186930" y="662098"/>
                      <a:pt x="224952" y="649425"/>
                    </a:cubicBezTo>
                    <a:lnTo>
                      <a:pt x="255097" y="639377"/>
                    </a:lnTo>
                    <a:cubicBezTo>
                      <a:pt x="268495" y="629329"/>
                      <a:pt x="284164" y="621749"/>
                      <a:pt x="295290" y="609232"/>
                    </a:cubicBezTo>
                    <a:cubicBezTo>
                      <a:pt x="311337" y="591179"/>
                      <a:pt x="315387" y="562339"/>
                      <a:pt x="335484" y="548941"/>
                    </a:cubicBezTo>
                    <a:cubicBezTo>
                      <a:pt x="365126" y="529181"/>
                      <a:pt x="371595" y="527714"/>
                      <a:pt x="395774" y="498700"/>
                    </a:cubicBezTo>
                    <a:cubicBezTo>
                      <a:pt x="437642" y="448458"/>
                      <a:pt x="390750" y="485302"/>
                      <a:pt x="446016" y="448458"/>
                    </a:cubicBezTo>
                    <a:cubicBezTo>
                      <a:pt x="459414" y="428361"/>
                      <a:pt x="480351" y="411600"/>
                      <a:pt x="486209" y="388168"/>
                    </a:cubicBezTo>
                    <a:cubicBezTo>
                      <a:pt x="498826" y="337698"/>
                      <a:pt x="491890" y="361076"/>
                      <a:pt x="506306" y="317829"/>
                    </a:cubicBezTo>
                    <a:cubicBezTo>
                      <a:pt x="499607" y="297732"/>
                      <a:pt x="506760" y="262677"/>
                      <a:pt x="486209" y="257539"/>
                    </a:cubicBezTo>
                    <a:cubicBezTo>
                      <a:pt x="472811" y="254190"/>
                      <a:pt x="459295" y="251285"/>
                      <a:pt x="446016" y="247491"/>
                    </a:cubicBezTo>
                    <a:cubicBezTo>
                      <a:pt x="435832" y="244581"/>
                      <a:pt x="426147" y="240012"/>
                      <a:pt x="415871" y="237443"/>
                    </a:cubicBezTo>
                    <a:cubicBezTo>
                      <a:pt x="399302" y="233301"/>
                      <a:pt x="382376" y="230744"/>
                      <a:pt x="365629" y="227394"/>
                    </a:cubicBezTo>
                    <a:cubicBezTo>
                      <a:pt x="358930" y="217346"/>
                      <a:pt x="338286" y="206910"/>
                      <a:pt x="345532" y="197249"/>
                    </a:cubicBezTo>
                    <a:cubicBezTo>
                      <a:pt x="355779" y="183586"/>
                      <a:pt x="379571" y="192602"/>
                      <a:pt x="395774" y="187201"/>
                    </a:cubicBezTo>
                    <a:cubicBezTo>
                      <a:pt x="409984" y="182464"/>
                      <a:pt x="423123" y="174811"/>
                      <a:pt x="435967" y="167104"/>
                    </a:cubicBezTo>
                    <a:cubicBezTo>
                      <a:pt x="456678" y="154677"/>
                      <a:pt x="496257" y="126911"/>
                      <a:pt x="496257" y="126911"/>
                    </a:cubicBezTo>
                    <a:cubicBezTo>
                      <a:pt x="503861" y="104102"/>
                      <a:pt x="504636" y="81214"/>
                      <a:pt x="536451" y="76669"/>
                    </a:cubicBezTo>
                    <a:cubicBezTo>
                      <a:pt x="550122" y="74716"/>
                      <a:pt x="563246" y="83368"/>
                      <a:pt x="576644" y="86717"/>
                    </a:cubicBezTo>
                    <a:cubicBezTo>
                      <a:pt x="586692" y="93416"/>
                      <a:pt x="598250" y="98275"/>
                      <a:pt x="606789" y="106814"/>
                    </a:cubicBezTo>
                    <a:cubicBezTo>
                      <a:pt x="673778" y="173803"/>
                      <a:pt x="576644" y="103464"/>
                      <a:pt x="657031" y="157056"/>
                    </a:cubicBezTo>
                    <a:cubicBezTo>
                      <a:pt x="667079" y="150357"/>
                      <a:pt x="677898" y="144690"/>
                      <a:pt x="687176" y="136959"/>
                    </a:cubicBezTo>
                    <a:cubicBezTo>
                      <a:pt x="698093" y="127862"/>
                      <a:pt x="705497" y="114697"/>
                      <a:pt x="717321" y="106814"/>
                    </a:cubicBezTo>
                    <a:cubicBezTo>
                      <a:pt x="726134" y="100939"/>
                      <a:pt x="737418" y="100115"/>
                      <a:pt x="747466" y="96766"/>
                    </a:cubicBezTo>
                    <a:cubicBezTo>
                      <a:pt x="810543" y="138817"/>
                      <a:pt x="783603" y="136959"/>
                      <a:pt x="817805" y="136959"/>
                    </a:cubicBezTo>
                  </a:path>
                </a:pathLst>
              </a:custGeom>
              <a:solidFill>
                <a:srgbClr val="FFC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4" name="Forma livre 883"/>
              <p:cNvSpPr/>
              <p:nvPr/>
            </p:nvSpPr>
            <p:spPr bwMode="auto">
              <a:xfrm>
                <a:off x="4582404" y="2700246"/>
                <a:ext cx="447343" cy="472816"/>
              </a:xfrm>
              <a:custGeom>
                <a:avLst/>
                <a:gdLst>
                  <a:gd name="connsiteX0" fmla="*/ 3349 w 447343"/>
                  <a:gd name="connsiteY0" fmla="*/ 110532 h 472816"/>
                  <a:gd name="connsiteX1" fmla="*/ 93784 w 447343"/>
                  <a:gd name="connsiteY1" fmla="*/ 160774 h 472816"/>
                  <a:gd name="connsiteX2" fmla="*/ 123929 w 447343"/>
                  <a:gd name="connsiteY2" fmla="*/ 261257 h 472816"/>
                  <a:gd name="connsiteX3" fmla="*/ 164122 w 447343"/>
                  <a:gd name="connsiteY3" fmla="*/ 321548 h 472816"/>
                  <a:gd name="connsiteX4" fmla="*/ 184219 w 447343"/>
                  <a:gd name="connsiteY4" fmla="*/ 351693 h 472816"/>
                  <a:gd name="connsiteX5" fmla="*/ 194267 w 447343"/>
                  <a:gd name="connsiteY5" fmla="*/ 381838 h 472816"/>
                  <a:gd name="connsiteX6" fmla="*/ 254557 w 447343"/>
                  <a:gd name="connsiteY6" fmla="*/ 422031 h 472816"/>
                  <a:gd name="connsiteX7" fmla="*/ 284702 w 447343"/>
                  <a:gd name="connsiteY7" fmla="*/ 452176 h 472816"/>
                  <a:gd name="connsiteX8" fmla="*/ 344993 w 447343"/>
                  <a:gd name="connsiteY8" fmla="*/ 472273 h 472816"/>
                  <a:gd name="connsiteX9" fmla="*/ 375138 w 447343"/>
                  <a:gd name="connsiteY9" fmla="*/ 462224 h 472816"/>
                  <a:gd name="connsiteX10" fmla="*/ 344993 w 447343"/>
                  <a:gd name="connsiteY10" fmla="*/ 452176 h 472816"/>
                  <a:gd name="connsiteX11" fmla="*/ 375138 w 447343"/>
                  <a:gd name="connsiteY11" fmla="*/ 331596 h 472816"/>
                  <a:gd name="connsiteX12" fmla="*/ 405283 w 447343"/>
                  <a:gd name="connsiteY12" fmla="*/ 321548 h 472816"/>
                  <a:gd name="connsiteX13" fmla="*/ 445476 w 447343"/>
                  <a:gd name="connsiteY13" fmla="*/ 251209 h 472816"/>
                  <a:gd name="connsiteX14" fmla="*/ 415331 w 447343"/>
                  <a:gd name="connsiteY14" fmla="*/ 190919 h 472816"/>
                  <a:gd name="connsiteX15" fmla="*/ 385186 w 447343"/>
                  <a:gd name="connsiteY15" fmla="*/ 180871 h 472816"/>
                  <a:gd name="connsiteX16" fmla="*/ 355041 w 447343"/>
                  <a:gd name="connsiteY16" fmla="*/ 160774 h 472816"/>
                  <a:gd name="connsiteX17" fmla="*/ 334944 w 447343"/>
                  <a:gd name="connsiteY17" fmla="*/ 100484 h 472816"/>
                  <a:gd name="connsiteX18" fmla="*/ 284702 w 447343"/>
                  <a:gd name="connsiteY18" fmla="*/ 30145 h 472816"/>
                  <a:gd name="connsiteX19" fmla="*/ 254557 w 447343"/>
                  <a:gd name="connsiteY19" fmla="*/ 20097 h 472816"/>
                  <a:gd name="connsiteX20" fmla="*/ 224412 w 447343"/>
                  <a:gd name="connsiteY20" fmla="*/ 0 h 472816"/>
                  <a:gd name="connsiteX21" fmla="*/ 164122 w 447343"/>
                  <a:gd name="connsiteY21" fmla="*/ 20097 h 472816"/>
                  <a:gd name="connsiteX22" fmla="*/ 103832 w 447343"/>
                  <a:gd name="connsiteY22" fmla="*/ 60290 h 472816"/>
                  <a:gd name="connsiteX23" fmla="*/ 73687 w 447343"/>
                  <a:gd name="connsiteY23" fmla="*/ 70339 h 472816"/>
                  <a:gd name="connsiteX24" fmla="*/ 3349 w 447343"/>
                  <a:gd name="connsiteY24" fmla="*/ 110532 h 47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343" h="472816">
                    <a:moveTo>
                      <a:pt x="3349" y="110532"/>
                    </a:moveTo>
                    <a:cubicBezTo>
                      <a:pt x="6698" y="125604"/>
                      <a:pt x="40725" y="143088"/>
                      <a:pt x="93784" y="160774"/>
                    </a:cubicBezTo>
                    <a:cubicBezTo>
                      <a:pt x="99401" y="183244"/>
                      <a:pt x="114142" y="246576"/>
                      <a:pt x="123929" y="261257"/>
                    </a:cubicBezTo>
                    <a:lnTo>
                      <a:pt x="164122" y="321548"/>
                    </a:lnTo>
                    <a:lnTo>
                      <a:pt x="184219" y="351693"/>
                    </a:lnTo>
                    <a:cubicBezTo>
                      <a:pt x="187568" y="361741"/>
                      <a:pt x="188392" y="373025"/>
                      <a:pt x="194267" y="381838"/>
                    </a:cubicBezTo>
                    <a:cubicBezTo>
                      <a:pt x="215772" y="414096"/>
                      <a:pt x="222953" y="411497"/>
                      <a:pt x="254557" y="422031"/>
                    </a:cubicBezTo>
                    <a:cubicBezTo>
                      <a:pt x="264605" y="432079"/>
                      <a:pt x="272280" y="445275"/>
                      <a:pt x="284702" y="452176"/>
                    </a:cubicBezTo>
                    <a:cubicBezTo>
                      <a:pt x="303220" y="462464"/>
                      <a:pt x="344993" y="472273"/>
                      <a:pt x="344993" y="472273"/>
                    </a:cubicBezTo>
                    <a:cubicBezTo>
                      <a:pt x="355041" y="468923"/>
                      <a:pt x="375138" y="472816"/>
                      <a:pt x="375138" y="462224"/>
                    </a:cubicBezTo>
                    <a:cubicBezTo>
                      <a:pt x="375138" y="451632"/>
                      <a:pt x="347070" y="462562"/>
                      <a:pt x="344993" y="452176"/>
                    </a:cubicBezTo>
                    <a:cubicBezTo>
                      <a:pt x="340092" y="427673"/>
                      <a:pt x="344700" y="355946"/>
                      <a:pt x="375138" y="331596"/>
                    </a:cubicBezTo>
                    <a:cubicBezTo>
                      <a:pt x="383409" y="324979"/>
                      <a:pt x="395235" y="324897"/>
                      <a:pt x="405283" y="321548"/>
                    </a:cubicBezTo>
                    <a:cubicBezTo>
                      <a:pt x="414999" y="306974"/>
                      <a:pt x="443158" y="267431"/>
                      <a:pt x="445476" y="251209"/>
                    </a:cubicBezTo>
                    <a:cubicBezTo>
                      <a:pt x="447343" y="238139"/>
                      <a:pt x="423364" y="197345"/>
                      <a:pt x="415331" y="190919"/>
                    </a:cubicBezTo>
                    <a:cubicBezTo>
                      <a:pt x="407060" y="184302"/>
                      <a:pt x="395234" y="184220"/>
                      <a:pt x="385186" y="180871"/>
                    </a:cubicBezTo>
                    <a:cubicBezTo>
                      <a:pt x="375138" y="174172"/>
                      <a:pt x="361442" y="171015"/>
                      <a:pt x="355041" y="160774"/>
                    </a:cubicBezTo>
                    <a:cubicBezTo>
                      <a:pt x="343814" y="142810"/>
                      <a:pt x="346695" y="118110"/>
                      <a:pt x="334944" y="100484"/>
                    </a:cubicBezTo>
                    <a:cubicBezTo>
                      <a:pt x="325781" y="86739"/>
                      <a:pt x="294048" y="37933"/>
                      <a:pt x="284702" y="30145"/>
                    </a:cubicBezTo>
                    <a:cubicBezTo>
                      <a:pt x="276565" y="23364"/>
                      <a:pt x="264605" y="23446"/>
                      <a:pt x="254557" y="20097"/>
                    </a:cubicBezTo>
                    <a:cubicBezTo>
                      <a:pt x="244509" y="13398"/>
                      <a:pt x="236489" y="0"/>
                      <a:pt x="224412" y="0"/>
                    </a:cubicBezTo>
                    <a:cubicBezTo>
                      <a:pt x="203228" y="0"/>
                      <a:pt x="164122" y="20097"/>
                      <a:pt x="164122" y="20097"/>
                    </a:cubicBezTo>
                    <a:cubicBezTo>
                      <a:pt x="144025" y="33495"/>
                      <a:pt x="126746" y="52652"/>
                      <a:pt x="103832" y="60290"/>
                    </a:cubicBezTo>
                    <a:cubicBezTo>
                      <a:pt x="93784" y="63640"/>
                      <a:pt x="82946" y="65195"/>
                      <a:pt x="73687" y="70339"/>
                    </a:cubicBezTo>
                    <a:cubicBezTo>
                      <a:pt x="163" y="111186"/>
                      <a:pt x="0" y="95460"/>
                      <a:pt x="3349" y="110532"/>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5" name="Forma livre 884"/>
              <p:cNvSpPr/>
              <p:nvPr/>
            </p:nvSpPr>
            <p:spPr bwMode="auto">
              <a:xfrm>
                <a:off x="3831711" y="2176734"/>
                <a:ext cx="2075409" cy="1213973"/>
              </a:xfrm>
              <a:custGeom>
                <a:avLst/>
                <a:gdLst>
                  <a:gd name="connsiteX0" fmla="*/ 61783 w 2075409"/>
                  <a:gd name="connsiteY0" fmla="*/ 156206 h 1213973"/>
                  <a:gd name="connsiteX1" fmla="*/ 52056 w 2075409"/>
                  <a:gd name="connsiteY1" fmla="*/ 195117 h 1213973"/>
                  <a:gd name="connsiteX2" fmla="*/ 37464 w 2075409"/>
                  <a:gd name="connsiteY2" fmla="*/ 204845 h 1213973"/>
                  <a:gd name="connsiteX3" fmla="*/ 115285 w 2075409"/>
                  <a:gd name="connsiteY3" fmla="*/ 229164 h 1213973"/>
                  <a:gd name="connsiteX4" fmla="*/ 110422 w 2075409"/>
                  <a:gd name="connsiteY4" fmla="*/ 243755 h 1213973"/>
                  <a:gd name="connsiteX5" fmla="*/ 95830 w 2075409"/>
                  <a:gd name="connsiteY5" fmla="*/ 253483 h 1213973"/>
                  <a:gd name="connsiteX6" fmla="*/ 47192 w 2075409"/>
                  <a:gd name="connsiteY6" fmla="*/ 268074 h 1213973"/>
                  <a:gd name="connsiteX7" fmla="*/ 32600 w 2075409"/>
                  <a:gd name="connsiteY7" fmla="*/ 272938 h 1213973"/>
                  <a:gd name="connsiteX8" fmla="*/ 52056 w 2075409"/>
                  <a:gd name="connsiteY8" fmla="*/ 277802 h 1213973"/>
                  <a:gd name="connsiteX9" fmla="*/ 120149 w 2075409"/>
                  <a:gd name="connsiteY9" fmla="*/ 263210 h 1213973"/>
                  <a:gd name="connsiteX10" fmla="*/ 159060 w 2075409"/>
                  <a:gd name="connsiteY10" fmla="*/ 243755 h 1213973"/>
                  <a:gd name="connsiteX11" fmla="*/ 193107 w 2075409"/>
                  <a:gd name="connsiteY11" fmla="*/ 229164 h 1213973"/>
                  <a:gd name="connsiteX12" fmla="*/ 217426 w 2075409"/>
                  <a:gd name="connsiteY12" fmla="*/ 199981 h 1213973"/>
                  <a:gd name="connsiteX13" fmla="*/ 246609 w 2075409"/>
                  <a:gd name="connsiteY13" fmla="*/ 180525 h 1213973"/>
                  <a:gd name="connsiteX14" fmla="*/ 280656 w 2075409"/>
                  <a:gd name="connsiteY14" fmla="*/ 175662 h 1213973"/>
                  <a:gd name="connsiteX15" fmla="*/ 295247 w 2075409"/>
                  <a:gd name="connsiteY15" fmla="*/ 170798 h 1213973"/>
                  <a:gd name="connsiteX16" fmla="*/ 343885 w 2075409"/>
                  <a:gd name="connsiteY16" fmla="*/ 161070 h 1213973"/>
                  <a:gd name="connsiteX17" fmla="*/ 373068 w 2075409"/>
                  <a:gd name="connsiteY17" fmla="*/ 151342 h 1213973"/>
                  <a:gd name="connsiteX18" fmla="*/ 387660 w 2075409"/>
                  <a:gd name="connsiteY18" fmla="*/ 146479 h 1213973"/>
                  <a:gd name="connsiteX19" fmla="*/ 421707 w 2075409"/>
                  <a:gd name="connsiteY19" fmla="*/ 131887 h 1213973"/>
                  <a:gd name="connsiteX20" fmla="*/ 455754 w 2075409"/>
                  <a:gd name="connsiteY20" fmla="*/ 117296 h 1213973"/>
                  <a:gd name="connsiteX21" fmla="*/ 484937 w 2075409"/>
                  <a:gd name="connsiteY21" fmla="*/ 107568 h 1213973"/>
                  <a:gd name="connsiteX22" fmla="*/ 499528 w 2075409"/>
                  <a:gd name="connsiteY22" fmla="*/ 97840 h 1213973"/>
                  <a:gd name="connsiteX23" fmla="*/ 538439 w 2075409"/>
                  <a:gd name="connsiteY23" fmla="*/ 92976 h 1213973"/>
                  <a:gd name="connsiteX24" fmla="*/ 621124 w 2075409"/>
                  <a:gd name="connsiteY24" fmla="*/ 88113 h 1213973"/>
                  <a:gd name="connsiteX25" fmla="*/ 708673 w 2075409"/>
                  <a:gd name="connsiteY25" fmla="*/ 92976 h 1213973"/>
                  <a:gd name="connsiteX26" fmla="*/ 723264 w 2075409"/>
                  <a:gd name="connsiteY26" fmla="*/ 102704 h 1213973"/>
                  <a:gd name="connsiteX27" fmla="*/ 737856 w 2075409"/>
                  <a:gd name="connsiteY27" fmla="*/ 107568 h 1213973"/>
                  <a:gd name="connsiteX28" fmla="*/ 762175 w 2075409"/>
                  <a:gd name="connsiteY28" fmla="*/ 146479 h 1213973"/>
                  <a:gd name="connsiteX29" fmla="*/ 791358 w 2075409"/>
                  <a:gd name="connsiteY29" fmla="*/ 141615 h 1213973"/>
                  <a:gd name="connsiteX30" fmla="*/ 820541 w 2075409"/>
                  <a:gd name="connsiteY30" fmla="*/ 131887 h 1213973"/>
                  <a:gd name="connsiteX31" fmla="*/ 937273 w 2075409"/>
                  <a:gd name="connsiteY31" fmla="*/ 136751 h 1213973"/>
                  <a:gd name="connsiteX32" fmla="*/ 976183 w 2075409"/>
                  <a:gd name="connsiteY32" fmla="*/ 141615 h 1213973"/>
                  <a:gd name="connsiteX33" fmla="*/ 990775 w 2075409"/>
                  <a:gd name="connsiteY33" fmla="*/ 146479 h 1213973"/>
                  <a:gd name="connsiteX34" fmla="*/ 1102643 w 2075409"/>
                  <a:gd name="connsiteY34" fmla="*/ 151342 h 1213973"/>
                  <a:gd name="connsiteX35" fmla="*/ 1122098 w 2075409"/>
                  <a:gd name="connsiteY35" fmla="*/ 156206 h 1213973"/>
                  <a:gd name="connsiteX36" fmla="*/ 1151281 w 2075409"/>
                  <a:gd name="connsiteY36" fmla="*/ 165934 h 1213973"/>
                  <a:gd name="connsiteX37" fmla="*/ 1180464 w 2075409"/>
                  <a:gd name="connsiteY37" fmla="*/ 170798 h 1213973"/>
                  <a:gd name="connsiteX38" fmla="*/ 1209647 w 2075409"/>
                  <a:gd name="connsiteY38" fmla="*/ 190253 h 1213973"/>
                  <a:gd name="connsiteX39" fmla="*/ 1224239 w 2075409"/>
                  <a:gd name="connsiteY39" fmla="*/ 199981 h 1213973"/>
                  <a:gd name="connsiteX40" fmla="*/ 1238830 w 2075409"/>
                  <a:gd name="connsiteY40" fmla="*/ 204845 h 1213973"/>
                  <a:gd name="connsiteX41" fmla="*/ 1268013 w 2075409"/>
                  <a:gd name="connsiteY41" fmla="*/ 224300 h 1213973"/>
                  <a:gd name="connsiteX42" fmla="*/ 1282605 w 2075409"/>
                  <a:gd name="connsiteY42" fmla="*/ 234028 h 1213973"/>
                  <a:gd name="connsiteX43" fmla="*/ 1297196 w 2075409"/>
                  <a:gd name="connsiteY43" fmla="*/ 263210 h 1213973"/>
                  <a:gd name="connsiteX44" fmla="*/ 1272877 w 2075409"/>
                  <a:gd name="connsiteY44" fmla="*/ 282666 h 1213973"/>
                  <a:gd name="connsiteX45" fmla="*/ 1229102 w 2075409"/>
                  <a:gd name="connsiteY45" fmla="*/ 297257 h 1213973"/>
                  <a:gd name="connsiteX46" fmla="*/ 1219375 w 2075409"/>
                  <a:gd name="connsiteY46" fmla="*/ 311849 h 1213973"/>
                  <a:gd name="connsiteX47" fmla="*/ 1233966 w 2075409"/>
                  <a:gd name="connsiteY47" fmla="*/ 355623 h 1213973"/>
                  <a:gd name="connsiteX48" fmla="*/ 1292332 w 2075409"/>
                  <a:gd name="connsiteY48" fmla="*/ 404262 h 1213973"/>
                  <a:gd name="connsiteX49" fmla="*/ 1306924 w 2075409"/>
                  <a:gd name="connsiteY49" fmla="*/ 413989 h 1213973"/>
                  <a:gd name="connsiteX50" fmla="*/ 1336107 w 2075409"/>
                  <a:gd name="connsiteY50" fmla="*/ 428581 h 1213973"/>
                  <a:gd name="connsiteX51" fmla="*/ 1360426 w 2075409"/>
                  <a:gd name="connsiteY51" fmla="*/ 448036 h 1213973"/>
                  <a:gd name="connsiteX52" fmla="*/ 1370154 w 2075409"/>
                  <a:gd name="connsiteY52" fmla="*/ 462628 h 1213973"/>
                  <a:gd name="connsiteX53" fmla="*/ 1384745 w 2075409"/>
                  <a:gd name="connsiteY53" fmla="*/ 472355 h 1213973"/>
                  <a:gd name="connsiteX54" fmla="*/ 1409064 w 2075409"/>
                  <a:gd name="connsiteY54" fmla="*/ 501538 h 1213973"/>
                  <a:gd name="connsiteX55" fmla="*/ 1433383 w 2075409"/>
                  <a:gd name="connsiteY55" fmla="*/ 530721 h 1213973"/>
                  <a:gd name="connsiteX56" fmla="*/ 1452839 w 2075409"/>
                  <a:gd name="connsiteY56" fmla="*/ 550176 h 1213973"/>
                  <a:gd name="connsiteX57" fmla="*/ 1462566 w 2075409"/>
                  <a:gd name="connsiteY57" fmla="*/ 564768 h 1213973"/>
                  <a:gd name="connsiteX58" fmla="*/ 1477158 w 2075409"/>
                  <a:gd name="connsiteY58" fmla="*/ 569632 h 1213973"/>
                  <a:gd name="connsiteX59" fmla="*/ 1506341 w 2075409"/>
                  <a:gd name="connsiteY59" fmla="*/ 584223 h 1213973"/>
                  <a:gd name="connsiteX60" fmla="*/ 1511205 w 2075409"/>
                  <a:gd name="connsiteY60" fmla="*/ 564768 h 1213973"/>
                  <a:gd name="connsiteX61" fmla="*/ 1525796 w 2075409"/>
                  <a:gd name="connsiteY61" fmla="*/ 555040 h 1213973"/>
                  <a:gd name="connsiteX62" fmla="*/ 1574434 w 2075409"/>
                  <a:gd name="connsiteY62" fmla="*/ 569632 h 1213973"/>
                  <a:gd name="connsiteX63" fmla="*/ 1603617 w 2075409"/>
                  <a:gd name="connsiteY63" fmla="*/ 584223 h 1213973"/>
                  <a:gd name="connsiteX64" fmla="*/ 1613345 w 2075409"/>
                  <a:gd name="connsiteY64" fmla="*/ 569632 h 1213973"/>
                  <a:gd name="connsiteX65" fmla="*/ 1589026 w 2075409"/>
                  <a:gd name="connsiteY65" fmla="*/ 530721 h 1213973"/>
                  <a:gd name="connsiteX66" fmla="*/ 1569571 w 2075409"/>
                  <a:gd name="connsiteY66" fmla="*/ 501538 h 1213973"/>
                  <a:gd name="connsiteX67" fmla="*/ 1559843 w 2075409"/>
                  <a:gd name="connsiteY67" fmla="*/ 486947 h 1213973"/>
                  <a:gd name="connsiteX68" fmla="*/ 1545251 w 2075409"/>
                  <a:gd name="connsiteY68" fmla="*/ 477219 h 1213973"/>
                  <a:gd name="connsiteX69" fmla="*/ 1467430 w 2075409"/>
                  <a:gd name="connsiteY69" fmla="*/ 467491 h 1213973"/>
                  <a:gd name="connsiteX70" fmla="*/ 1423656 w 2075409"/>
                  <a:gd name="connsiteY70" fmla="*/ 443172 h 1213973"/>
                  <a:gd name="connsiteX71" fmla="*/ 1404200 w 2075409"/>
                  <a:gd name="connsiteY71" fmla="*/ 433445 h 1213973"/>
                  <a:gd name="connsiteX72" fmla="*/ 1370154 w 2075409"/>
                  <a:gd name="connsiteY72" fmla="*/ 389670 h 1213973"/>
                  <a:gd name="connsiteX73" fmla="*/ 1384745 w 2075409"/>
                  <a:gd name="connsiteY73" fmla="*/ 384806 h 1213973"/>
                  <a:gd name="connsiteX74" fmla="*/ 1399337 w 2075409"/>
                  <a:gd name="connsiteY74" fmla="*/ 394534 h 1213973"/>
                  <a:gd name="connsiteX75" fmla="*/ 1423656 w 2075409"/>
                  <a:gd name="connsiteY75" fmla="*/ 423717 h 1213973"/>
                  <a:gd name="connsiteX76" fmla="*/ 1452839 w 2075409"/>
                  <a:gd name="connsiteY76" fmla="*/ 452900 h 1213973"/>
                  <a:gd name="connsiteX77" fmla="*/ 1535524 w 2075409"/>
                  <a:gd name="connsiteY77" fmla="*/ 462628 h 1213973"/>
                  <a:gd name="connsiteX78" fmla="*/ 1564707 w 2075409"/>
                  <a:gd name="connsiteY78" fmla="*/ 472355 h 1213973"/>
                  <a:gd name="connsiteX79" fmla="*/ 1579298 w 2075409"/>
                  <a:gd name="connsiteY79" fmla="*/ 477219 h 1213973"/>
                  <a:gd name="connsiteX80" fmla="*/ 1593890 w 2075409"/>
                  <a:gd name="connsiteY80" fmla="*/ 482083 h 1213973"/>
                  <a:gd name="connsiteX81" fmla="*/ 1608481 w 2075409"/>
                  <a:gd name="connsiteY81" fmla="*/ 491810 h 1213973"/>
                  <a:gd name="connsiteX82" fmla="*/ 1642528 w 2075409"/>
                  <a:gd name="connsiteY82" fmla="*/ 540449 h 1213973"/>
                  <a:gd name="connsiteX83" fmla="*/ 1647392 w 2075409"/>
                  <a:gd name="connsiteY83" fmla="*/ 555040 h 1213973"/>
                  <a:gd name="connsiteX84" fmla="*/ 1642528 w 2075409"/>
                  <a:gd name="connsiteY84" fmla="*/ 608542 h 1213973"/>
                  <a:gd name="connsiteX85" fmla="*/ 1632800 w 2075409"/>
                  <a:gd name="connsiteY85" fmla="*/ 623134 h 1213973"/>
                  <a:gd name="connsiteX86" fmla="*/ 1627937 w 2075409"/>
                  <a:gd name="connsiteY86" fmla="*/ 637725 h 1213973"/>
                  <a:gd name="connsiteX87" fmla="*/ 1632800 w 2075409"/>
                  <a:gd name="connsiteY87" fmla="*/ 681500 h 1213973"/>
                  <a:gd name="connsiteX88" fmla="*/ 1652256 w 2075409"/>
                  <a:gd name="connsiteY88" fmla="*/ 710683 h 1213973"/>
                  <a:gd name="connsiteX89" fmla="*/ 1666847 w 2075409"/>
                  <a:gd name="connsiteY89" fmla="*/ 739866 h 1213973"/>
                  <a:gd name="connsiteX90" fmla="*/ 1681439 w 2075409"/>
                  <a:gd name="connsiteY90" fmla="*/ 788504 h 1213973"/>
                  <a:gd name="connsiteX91" fmla="*/ 1686302 w 2075409"/>
                  <a:gd name="connsiteY91" fmla="*/ 803096 h 1213973"/>
                  <a:gd name="connsiteX92" fmla="*/ 1681439 w 2075409"/>
                  <a:gd name="connsiteY92" fmla="*/ 856598 h 1213973"/>
                  <a:gd name="connsiteX93" fmla="*/ 1676575 w 2075409"/>
                  <a:gd name="connsiteY93" fmla="*/ 885781 h 1213973"/>
                  <a:gd name="connsiteX94" fmla="*/ 1715485 w 2075409"/>
                  <a:gd name="connsiteY94" fmla="*/ 890645 h 1213973"/>
                  <a:gd name="connsiteX95" fmla="*/ 1759260 w 2075409"/>
                  <a:gd name="connsiteY95" fmla="*/ 910100 h 1213973"/>
                  <a:gd name="connsiteX96" fmla="*/ 1773851 w 2075409"/>
                  <a:gd name="connsiteY96" fmla="*/ 939283 h 1213973"/>
                  <a:gd name="connsiteX97" fmla="*/ 1788443 w 2075409"/>
                  <a:gd name="connsiteY97" fmla="*/ 944147 h 1213973"/>
                  <a:gd name="connsiteX98" fmla="*/ 1793307 w 2075409"/>
                  <a:gd name="connsiteY98" fmla="*/ 992785 h 1213973"/>
                  <a:gd name="connsiteX99" fmla="*/ 1778715 w 2075409"/>
                  <a:gd name="connsiteY99" fmla="*/ 997649 h 1213973"/>
                  <a:gd name="connsiteX100" fmla="*/ 1759260 w 2075409"/>
                  <a:gd name="connsiteY100" fmla="*/ 1002513 h 1213973"/>
                  <a:gd name="connsiteX101" fmla="*/ 1730077 w 2075409"/>
                  <a:gd name="connsiteY101" fmla="*/ 1026832 h 1213973"/>
                  <a:gd name="connsiteX102" fmla="*/ 1734941 w 2075409"/>
                  <a:gd name="connsiteY102" fmla="*/ 1060879 h 1213973"/>
                  <a:gd name="connsiteX103" fmla="*/ 1759260 w 2075409"/>
                  <a:gd name="connsiteY103" fmla="*/ 1065742 h 1213973"/>
                  <a:gd name="connsiteX104" fmla="*/ 1768988 w 2075409"/>
                  <a:gd name="connsiteY104" fmla="*/ 1094925 h 1213973"/>
                  <a:gd name="connsiteX105" fmla="*/ 1773851 w 2075409"/>
                  <a:gd name="connsiteY105" fmla="*/ 1109517 h 1213973"/>
                  <a:gd name="connsiteX106" fmla="*/ 1793307 w 2075409"/>
                  <a:gd name="connsiteY106" fmla="*/ 1138700 h 1213973"/>
                  <a:gd name="connsiteX107" fmla="*/ 1803034 w 2075409"/>
                  <a:gd name="connsiteY107" fmla="*/ 1167883 h 1213973"/>
                  <a:gd name="connsiteX108" fmla="*/ 1832217 w 2075409"/>
                  <a:gd name="connsiteY108" fmla="*/ 1182474 h 1213973"/>
                  <a:gd name="connsiteX109" fmla="*/ 1841945 w 2075409"/>
                  <a:gd name="connsiteY109" fmla="*/ 1197066 h 1213973"/>
                  <a:gd name="connsiteX110" fmla="*/ 1871128 w 2075409"/>
                  <a:gd name="connsiteY110" fmla="*/ 1187338 h 1213973"/>
                  <a:gd name="connsiteX111" fmla="*/ 1895447 w 2075409"/>
                  <a:gd name="connsiteY111" fmla="*/ 1211657 h 1213973"/>
                  <a:gd name="connsiteX112" fmla="*/ 1900311 w 2075409"/>
                  <a:gd name="connsiteY112" fmla="*/ 1197066 h 1213973"/>
                  <a:gd name="connsiteX113" fmla="*/ 1914902 w 2075409"/>
                  <a:gd name="connsiteY113" fmla="*/ 1187338 h 1213973"/>
                  <a:gd name="connsiteX114" fmla="*/ 1919766 w 2075409"/>
                  <a:gd name="connsiteY114" fmla="*/ 1070606 h 1213973"/>
                  <a:gd name="connsiteX115" fmla="*/ 1900311 w 2075409"/>
                  <a:gd name="connsiteY115" fmla="*/ 1041423 h 1213973"/>
                  <a:gd name="connsiteX116" fmla="*/ 1890583 w 2075409"/>
                  <a:gd name="connsiteY116" fmla="*/ 1026832 h 1213973"/>
                  <a:gd name="connsiteX117" fmla="*/ 1880856 w 2075409"/>
                  <a:gd name="connsiteY117" fmla="*/ 997649 h 1213973"/>
                  <a:gd name="connsiteX118" fmla="*/ 1875992 w 2075409"/>
                  <a:gd name="connsiteY118" fmla="*/ 983057 h 1213973"/>
                  <a:gd name="connsiteX119" fmla="*/ 1871128 w 2075409"/>
                  <a:gd name="connsiteY119" fmla="*/ 929555 h 1213973"/>
                  <a:gd name="connsiteX120" fmla="*/ 1837081 w 2075409"/>
                  <a:gd name="connsiteY120" fmla="*/ 924691 h 1213973"/>
                  <a:gd name="connsiteX121" fmla="*/ 1841945 w 2075409"/>
                  <a:gd name="connsiteY121" fmla="*/ 900372 h 1213973"/>
                  <a:gd name="connsiteX122" fmla="*/ 1880856 w 2075409"/>
                  <a:gd name="connsiteY122" fmla="*/ 895508 h 1213973"/>
                  <a:gd name="connsiteX123" fmla="*/ 1875992 w 2075409"/>
                  <a:gd name="connsiteY123" fmla="*/ 851734 h 1213973"/>
                  <a:gd name="connsiteX124" fmla="*/ 1880856 w 2075409"/>
                  <a:gd name="connsiteY124" fmla="*/ 837142 h 1213973"/>
                  <a:gd name="connsiteX125" fmla="*/ 1895447 w 2075409"/>
                  <a:gd name="connsiteY125" fmla="*/ 832279 h 1213973"/>
                  <a:gd name="connsiteX126" fmla="*/ 1910039 w 2075409"/>
                  <a:gd name="connsiteY126" fmla="*/ 846870 h 1213973"/>
                  <a:gd name="connsiteX127" fmla="*/ 1919766 w 2075409"/>
                  <a:gd name="connsiteY127" fmla="*/ 861462 h 1213973"/>
                  <a:gd name="connsiteX128" fmla="*/ 1934358 w 2075409"/>
                  <a:gd name="connsiteY128" fmla="*/ 871189 h 1213973"/>
                  <a:gd name="connsiteX129" fmla="*/ 1978132 w 2075409"/>
                  <a:gd name="connsiteY129" fmla="*/ 861462 h 1213973"/>
                  <a:gd name="connsiteX130" fmla="*/ 2012179 w 2075409"/>
                  <a:gd name="connsiteY130" fmla="*/ 871189 h 1213973"/>
                  <a:gd name="connsiteX131" fmla="*/ 2017043 w 2075409"/>
                  <a:gd name="connsiteY131" fmla="*/ 856598 h 1213973"/>
                  <a:gd name="connsiteX132" fmla="*/ 1987860 w 2075409"/>
                  <a:gd name="connsiteY132" fmla="*/ 842006 h 1213973"/>
                  <a:gd name="connsiteX133" fmla="*/ 1982996 w 2075409"/>
                  <a:gd name="connsiteY133" fmla="*/ 827415 h 1213973"/>
                  <a:gd name="connsiteX134" fmla="*/ 1987860 w 2075409"/>
                  <a:gd name="connsiteY134" fmla="*/ 807959 h 1213973"/>
                  <a:gd name="connsiteX135" fmla="*/ 1958677 w 2075409"/>
                  <a:gd name="connsiteY135" fmla="*/ 812823 h 1213973"/>
                  <a:gd name="connsiteX136" fmla="*/ 1944085 w 2075409"/>
                  <a:gd name="connsiteY136" fmla="*/ 817687 h 1213973"/>
                  <a:gd name="connsiteX137" fmla="*/ 1910039 w 2075409"/>
                  <a:gd name="connsiteY137" fmla="*/ 812823 h 1213973"/>
                  <a:gd name="connsiteX138" fmla="*/ 1875992 w 2075409"/>
                  <a:gd name="connsiteY138" fmla="*/ 798232 h 1213973"/>
                  <a:gd name="connsiteX139" fmla="*/ 1846809 w 2075409"/>
                  <a:gd name="connsiteY139" fmla="*/ 778776 h 1213973"/>
                  <a:gd name="connsiteX140" fmla="*/ 1841945 w 2075409"/>
                  <a:gd name="connsiteY140" fmla="*/ 764185 h 1213973"/>
                  <a:gd name="connsiteX141" fmla="*/ 1856537 w 2075409"/>
                  <a:gd name="connsiteY141" fmla="*/ 759321 h 1213973"/>
                  <a:gd name="connsiteX142" fmla="*/ 1890583 w 2075409"/>
                  <a:gd name="connsiteY142" fmla="*/ 764185 h 1213973"/>
                  <a:gd name="connsiteX143" fmla="*/ 1924630 w 2075409"/>
                  <a:gd name="connsiteY143" fmla="*/ 788504 h 1213973"/>
                  <a:gd name="connsiteX144" fmla="*/ 1953813 w 2075409"/>
                  <a:gd name="connsiteY144" fmla="*/ 807959 h 1213973"/>
                  <a:gd name="connsiteX145" fmla="*/ 1982996 w 2075409"/>
                  <a:gd name="connsiteY145" fmla="*/ 798232 h 1213973"/>
                  <a:gd name="connsiteX146" fmla="*/ 2017043 w 2075409"/>
                  <a:gd name="connsiteY146" fmla="*/ 812823 h 1213973"/>
                  <a:gd name="connsiteX147" fmla="*/ 2046226 w 2075409"/>
                  <a:gd name="connsiteY147" fmla="*/ 827415 h 1213973"/>
                  <a:gd name="connsiteX148" fmla="*/ 2060817 w 2075409"/>
                  <a:gd name="connsiteY148" fmla="*/ 822551 h 1213973"/>
                  <a:gd name="connsiteX149" fmla="*/ 2051090 w 2075409"/>
                  <a:gd name="connsiteY149" fmla="*/ 788504 h 1213973"/>
                  <a:gd name="connsiteX150" fmla="*/ 2021907 w 2075409"/>
                  <a:gd name="connsiteY150" fmla="*/ 769049 h 1213973"/>
                  <a:gd name="connsiteX151" fmla="*/ 2007315 w 2075409"/>
                  <a:gd name="connsiteY151" fmla="*/ 759321 h 1213973"/>
                  <a:gd name="connsiteX152" fmla="*/ 2002451 w 2075409"/>
                  <a:gd name="connsiteY152" fmla="*/ 710683 h 1213973"/>
                  <a:gd name="connsiteX153" fmla="*/ 2012179 w 2075409"/>
                  <a:gd name="connsiteY153" fmla="*/ 725274 h 1213973"/>
                  <a:gd name="connsiteX154" fmla="*/ 2017043 w 2075409"/>
                  <a:gd name="connsiteY154" fmla="*/ 739866 h 1213973"/>
                  <a:gd name="connsiteX155" fmla="*/ 2031634 w 2075409"/>
                  <a:gd name="connsiteY155" fmla="*/ 754457 h 1213973"/>
                  <a:gd name="connsiteX156" fmla="*/ 2075409 w 2075409"/>
                  <a:gd name="connsiteY156" fmla="*/ 778776 h 1213973"/>
                  <a:gd name="connsiteX157" fmla="*/ 2070545 w 2075409"/>
                  <a:gd name="connsiteY157" fmla="*/ 764185 h 1213973"/>
                  <a:gd name="connsiteX158" fmla="*/ 2060817 w 2075409"/>
                  <a:gd name="connsiteY158" fmla="*/ 715547 h 1213973"/>
                  <a:gd name="connsiteX159" fmla="*/ 2046226 w 2075409"/>
                  <a:gd name="connsiteY159" fmla="*/ 700955 h 1213973"/>
                  <a:gd name="connsiteX160" fmla="*/ 2036498 w 2075409"/>
                  <a:gd name="connsiteY160" fmla="*/ 686364 h 1213973"/>
                  <a:gd name="connsiteX161" fmla="*/ 2031634 w 2075409"/>
                  <a:gd name="connsiteY161" fmla="*/ 671772 h 1213973"/>
                  <a:gd name="connsiteX162" fmla="*/ 2017043 w 2075409"/>
                  <a:gd name="connsiteY162" fmla="*/ 623134 h 1213973"/>
                  <a:gd name="connsiteX163" fmla="*/ 2002451 w 2075409"/>
                  <a:gd name="connsiteY163" fmla="*/ 613406 h 1213973"/>
                  <a:gd name="connsiteX164" fmla="*/ 1973268 w 2075409"/>
                  <a:gd name="connsiteY164" fmla="*/ 564768 h 1213973"/>
                  <a:gd name="connsiteX165" fmla="*/ 1963541 w 2075409"/>
                  <a:gd name="connsiteY165" fmla="*/ 550176 h 1213973"/>
                  <a:gd name="connsiteX166" fmla="*/ 1934358 w 2075409"/>
                  <a:gd name="connsiteY166" fmla="*/ 545313 h 1213973"/>
                  <a:gd name="connsiteX167" fmla="*/ 1905175 w 2075409"/>
                  <a:gd name="connsiteY167" fmla="*/ 530721 h 1213973"/>
                  <a:gd name="connsiteX168" fmla="*/ 1890583 w 2075409"/>
                  <a:gd name="connsiteY168" fmla="*/ 525857 h 1213973"/>
                  <a:gd name="connsiteX169" fmla="*/ 1871128 w 2075409"/>
                  <a:gd name="connsiteY169" fmla="*/ 530721 h 1213973"/>
                  <a:gd name="connsiteX170" fmla="*/ 1856537 w 2075409"/>
                  <a:gd name="connsiteY170" fmla="*/ 535585 h 1213973"/>
                  <a:gd name="connsiteX171" fmla="*/ 1861400 w 2075409"/>
                  <a:gd name="connsiteY171" fmla="*/ 569632 h 1213973"/>
                  <a:gd name="connsiteX172" fmla="*/ 1885720 w 2075409"/>
                  <a:gd name="connsiteY172" fmla="*/ 613406 h 1213973"/>
                  <a:gd name="connsiteX173" fmla="*/ 1900311 w 2075409"/>
                  <a:gd name="connsiteY173" fmla="*/ 627998 h 1213973"/>
                  <a:gd name="connsiteX174" fmla="*/ 1953813 w 2075409"/>
                  <a:gd name="connsiteY174" fmla="*/ 652317 h 1213973"/>
                  <a:gd name="connsiteX175" fmla="*/ 1968405 w 2075409"/>
                  <a:gd name="connsiteY175" fmla="*/ 666908 h 1213973"/>
                  <a:gd name="connsiteX176" fmla="*/ 1987860 w 2075409"/>
                  <a:gd name="connsiteY176" fmla="*/ 696091 h 1213973"/>
                  <a:gd name="connsiteX177" fmla="*/ 1978132 w 2075409"/>
                  <a:gd name="connsiteY177" fmla="*/ 652317 h 1213973"/>
                  <a:gd name="connsiteX178" fmla="*/ 1968405 w 2075409"/>
                  <a:gd name="connsiteY178" fmla="*/ 623134 h 1213973"/>
                  <a:gd name="connsiteX179" fmla="*/ 1958677 w 2075409"/>
                  <a:gd name="connsiteY179" fmla="*/ 608542 h 1213973"/>
                  <a:gd name="connsiteX180" fmla="*/ 1948949 w 2075409"/>
                  <a:gd name="connsiteY180" fmla="*/ 574496 h 1213973"/>
                  <a:gd name="connsiteX181" fmla="*/ 1929494 w 2075409"/>
                  <a:gd name="connsiteY181" fmla="*/ 545313 h 1213973"/>
                  <a:gd name="connsiteX182" fmla="*/ 1919766 w 2075409"/>
                  <a:gd name="connsiteY182" fmla="*/ 530721 h 1213973"/>
                  <a:gd name="connsiteX183" fmla="*/ 1910039 w 2075409"/>
                  <a:gd name="connsiteY183" fmla="*/ 516130 h 1213973"/>
                  <a:gd name="connsiteX184" fmla="*/ 1895447 w 2075409"/>
                  <a:gd name="connsiteY184" fmla="*/ 506402 h 1213973"/>
                  <a:gd name="connsiteX185" fmla="*/ 1871128 w 2075409"/>
                  <a:gd name="connsiteY185" fmla="*/ 482083 h 1213973"/>
                  <a:gd name="connsiteX186" fmla="*/ 1861400 w 2075409"/>
                  <a:gd name="connsiteY186" fmla="*/ 467491 h 1213973"/>
                  <a:gd name="connsiteX187" fmla="*/ 1832217 w 2075409"/>
                  <a:gd name="connsiteY187" fmla="*/ 457764 h 1213973"/>
                  <a:gd name="connsiteX188" fmla="*/ 1798171 w 2075409"/>
                  <a:gd name="connsiteY188" fmla="*/ 438308 h 1213973"/>
                  <a:gd name="connsiteX189" fmla="*/ 1783579 w 2075409"/>
                  <a:gd name="connsiteY189" fmla="*/ 433445 h 1213973"/>
                  <a:gd name="connsiteX190" fmla="*/ 1754396 w 2075409"/>
                  <a:gd name="connsiteY190" fmla="*/ 413989 h 1213973"/>
                  <a:gd name="connsiteX191" fmla="*/ 1739805 w 2075409"/>
                  <a:gd name="connsiteY191" fmla="*/ 404262 h 1213973"/>
                  <a:gd name="connsiteX192" fmla="*/ 1725213 w 2075409"/>
                  <a:gd name="connsiteY192" fmla="*/ 389670 h 1213973"/>
                  <a:gd name="connsiteX193" fmla="*/ 1710622 w 2075409"/>
                  <a:gd name="connsiteY193" fmla="*/ 360487 h 1213973"/>
                  <a:gd name="connsiteX194" fmla="*/ 1696030 w 2075409"/>
                  <a:gd name="connsiteY194" fmla="*/ 355623 h 1213973"/>
                  <a:gd name="connsiteX195" fmla="*/ 1686302 w 2075409"/>
                  <a:gd name="connsiteY195" fmla="*/ 341032 h 1213973"/>
                  <a:gd name="connsiteX196" fmla="*/ 1676575 w 2075409"/>
                  <a:gd name="connsiteY196" fmla="*/ 311849 h 1213973"/>
                  <a:gd name="connsiteX197" fmla="*/ 1647392 w 2075409"/>
                  <a:gd name="connsiteY197" fmla="*/ 287530 h 1213973"/>
                  <a:gd name="connsiteX198" fmla="*/ 1618209 w 2075409"/>
                  <a:gd name="connsiteY198" fmla="*/ 277802 h 1213973"/>
                  <a:gd name="connsiteX199" fmla="*/ 1603617 w 2075409"/>
                  <a:gd name="connsiteY199" fmla="*/ 272938 h 1213973"/>
                  <a:gd name="connsiteX200" fmla="*/ 1559843 w 2075409"/>
                  <a:gd name="connsiteY200" fmla="*/ 248619 h 1213973"/>
                  <a:gd name="connsiteX201" fmla="*/ 1540388 w 2075409"/>
                  <a:gd name="connsiteY201" fmla="*/ 234028 h 1213973"/>
                  <a:gd name="connsiteX202" fmla="*/ 1496613 w 2075409"/>
                  <a:gd name="connsiteY202" fmla="*/ 219436 h 1213973"/>
                  <a:gd name="connsiteX203" fmla="*/ 1482022 w 2075409"/>
                  <a:gd name="connsiteY203" fmla="*/ 214572 h 1213973"/>
                  <a:gd name="connsiteX204" fmla="*/ 1452839 w 2075409"/>
                  <a:gd name="connsiteY204" fmla="*/ 195117 h 1213973"/>
                  <a:gd name="connsiteX205" fmla="*/ 1438247 w 2075409"/>
                  <a:gd name="connsiteY205" fmla="*/ 185389 h 1213973"/>
                  <a:gd name="connsiteX206" fmla="*/ 1389609 w 2075409"/>
                  <a:gd name="connsiteY206" fmla="*/ 170798 h 1213973"/>
                  <a:gd name="connsiteX207" fmla="*/ 1360426 w 2075409"/>
                  <a:gd name="connsiteY207" fmla="*/ 156206 h 1213973"/>
                  <a:gd name="connsiteX208" fmla="*/ 1326379 w 2075409"/>
                  <a:gd name="connsiteY208" fmla="*/ 141615 h 1213973"/>
                  <a:gd name="connsiteX209" fmla="*/ 1311788 w 2075409"/>
                  <a:gd name="connsiteY209" fmla="*/ 127023 h 1213973"/>
                  <a:gd name="connsiteX210" fmla="*/ 1233966 w 2075409"/>
                  <a:gd name="connsiteY210" fmla="*/ 112432 h 1213973"/>
                  <a:gd name="connsiteX211" fmla="*/ 1185328 w 2075409"/>
                  <a:gd name="connsiteY211" fmla="*/ 97840 h 1213973"/>
                  <a:gd name="connsiteX212" fmla="*/ 1170737 w 2075409"/>
                  <a:gd name="connsiteY212" fmla="*/ 92976 h 1213973"/>
                  <a:gd name="connsiteX213" fmla="*/ 1146417 w 2075409"/>
                  <a:gd name="connsiteY213" fmla="*/ 88113 h 1213973"/>
                  <a:gd name="connsiteX214" fmla="*/ 1117234 w 2075409"/>
                  <a:gd name="connsiteY214" fmla="*/ 68657 h 1213973"/>
                  <a:gd name="connsiteX215" fmla="*/ 1088051 w 2075409"/>
                  <a:gd name="connsiteY215" fmla="*/ 58930 h 1213973"/>
                  <a:gd name="connsiteX216" fmla="*/ 1034549 w 2075409"/>
                  <a:gd name="connsiteY216" fmla="*/ 49202 h 1213973"/>
                  <a:gd name="connsiteX217" fmla="*/ 956728 w 2075409"/>
                  <a:gd name="connsiteY217" fmla="*/ 39474 h 1213973"/>
                  <a:gd name="connsiteX218" fmla="*/ 927545 w 2075409"/>
                  <a:gd name="connsiteY218" fmla="*/ 29747 h 1213973"/>
                  <a:gd name="connsiteX219" fmla="*/ 820541 w 2075409"/>
                  <a:gd name="connsiteY219" fmla="*/ 24883 h 1213973"/>
                  <a:gd name="connsiteX220" fmla="*/ 805949 w 2075409"/>
                  <a:gd name="connsiteY220" fmla="*/ 20019 h 1213973"/>
                  <a:gd name="connsiteX221" fmla="*/ 509256 w 2075409"/>
                  <a:gd name="connsiteY221" fmla="*/ 20019 h 1213973"/>
                  <a:gd name="connsiteX222" fmla="*/ 455754 w 2075409"/>
                  <a:gd name="connsiteY222" fmla="*/ 29747 h 1213973"/>
                  <a:gd name="connsiteX223" fmla="*/ 421707 w 2075409"/>
                  <a:gd name="connsiteY223" fmla="*/ 34610 h 1213973"/>
                  <a:gd name="connsiteX224" fmla="*/ 392524 w 2075409"/>
                  <a:gd name="connsiteY224" fmla="*/ 44338 h 1213973"/>
                  <a:gd name="connsiteX225" fmla="*/ 377932 w 2075409"/>
                  <a:gd name="connsiteY225" fmla="*/ 49202 h 1213973"/>
                  <a:gd name="connsiteX226" fmla="*/ 324430 w 2075409"/>
                  <a:gd name="connsiteY226" fmla="*/ 54066 h 1213973"/>
                  <a:gd name="connsiteX227" fmla="*/ 309839 w 2075409"/>
                  <a:gd name="connsiteY227" fmla="*/ 58930 h 1213973"/>
                  <a:gd name="connsiteX228" fmla="*/ 275792 w 2075409"/>
                  <a:gd name="connsiteY228" fmla="*/ 78385 h 1213973"/>
                  <a:gd name="connsiteX229" fmla="*/ 232017 w 2075409"/>
                  <a:gd name="connsiteY229" fmla="*/ 88113 h 1213973"/>
                  <a:gd name="connsiteX230" fmla="*/ 217426 w 2075409"/>
                  <a:gd name="connsiteY230" fmla="*/ 92976 h 1213973"/>
                  <a:gd name="connsiteX231" fmla="*/ 183379 w 2075409"/>
                  <a:gd name="connsiteY231" fmla="*/ 107568 h 1213973"/>
                  <a:gd name="connsiteX232" fmla="*/ 163924 w 2075409"/>
                  <a:gd name="connsiteY232" fmla="*/ 117296 h 1213973"/>
                  <a:gd name="connsiteX233" fmla="*/ 144468 w 2075409"/>
                  <a:gd name="connsiteY233" fmla="*/ 122159 h 1213973"/>
                  <a:gd name="connsiteX234" fmla="*/ 110422 w 2075409"/>
                  <a:gd name="connsiteY234" fmla="*/ 131887 h 1213973"/>
                  <a:gd name="connsiteX235" fmla="*/ 95830 w 2075409"/>
                  <a:gd name="connsiteY235" fmla="*/ 141615 h 1213973"/>
                  <a:gd name="connsiteX236" fmla="*/ 61783 w 2075409"/>
                  <a:gd name="connsiteY236" fmla="*/ 161070 h 1213973"/>
                  <a:gd name="connsiteX237" fmla="*/ 47192 w 2075409"/>
                  <a:gd name="connsiteY237" fmla="*/ 175662 h 1213973"/>
                  <a:gd name="connsiteX238" fmla="*/ 42328 w 2075409"/>
                  <a:gd name="connsiteY238" fmla="*/ 190253 h 1213973"/>
                  <a:gd name="connsiteX239" fmla="*/ 32600 w 2075409"/>
                  <a:gd name="connsiteY239" fmla="*/ 204845 h 1213973"/>
                  <a:gd name="connsiteX240" fmla="*/ 32600 w 2075409"/>
                  <a:gd name="connsiteY240" fmla="*/ 219436 h 121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075409" h="1213973">
                    <a:moveTo>
                      <a:pt x="61783" y="156206"/>
                    </a:moveTo>
                    <a:cubicBezTo>
                      <a:pt x="61540" y="157420"/>
                      <a:pt x="56045" y="190131"/>
                      <a:pt x="52056" y="195117"/>
                    </a:cubicBezTo>
                    <a:cubicBezTo>
                      <a:pt x="48404" y="199682"/>
                      <a:pt x="42328" y="201602"/>
                      <a:pt x="37464" y="204845"/>
                    </a:cubicBezTo>
                    <a:cubicBezTo>
                      <a:pt x="0" y="261041"/>
                      <a:pt x="6332" y="234612"/>
                      <a:pt x="115285" y="229164"/>
                    </a:cubicBezTo>
                    <a:cubicBezTo>
                      <a:pt x="113664" y="234028"/>
                      <a:pt x="113625" y="239752"/>
                      <a:pt x="110422" y="243755"/>
                    </a:cubicBezTo>
                    <a:cubicBezTo>
                      <a:pt x="106770" y="248320"/>
                      <a:pt x="101172" y="251109"/>
                      <a:pt x="95830" y="253483"/>
                    </a:cubicBezTo>
                    <a:cubicBezTo>
                      <a:pt x="75030" y="262727"/>
                      <a:pt x="66995" y="262416"/>
                      <a:pt x="47192" y="268074"/>
                    </a:cubicBezTo>
                    <a:cubicBezTo>
                      <a:pt x="42262" y="269483"/>
                      <a:pt x="37464" y="271317"/>
                      <a:pt x="32600" y="272938"/>
                    </a:cubicBezTo>
                    <a:cubicBezTo>
                      <a:pt x="39085" y="274559"/>
                      <a:pt x="45371" y="277802"/>
                      <a:pt x="52056" y="277802"/>
                    </a:cubicBezTo>
                    <a:cubicBezTo>
                      <a:pt x="75046" y="277802"/>
                      <a:pt x="99037" y="272258"/>
                      <a:pt x="120149" y="263210"/>
                    </a:cubicBezTo>
                    <a:cubicBezTo>
                      <a:pt x="133478" y="257498"/>
                      <a:pt x="145303" y="248341"/>
                      <a:pt x="159060" y="243755"/>
                    </a:cubicBezTo>
                    <a:cubicBezTo>
                      <a:pt x="180530" y="236598"/>
                      <a:pt x="169065" y="241184"/>
                      <a:pt x="193107" y="229164"/>
                    </a:cubicBezTo>
                    <a:cubicBezTo>
                      <a:pt x="201755" y="216190"/>
                      <a:pt x="204459" y="210066"/>
                      <a:pt x="217426" y="199981"/>
                    </a:cubicBezTo>
                    <a:cubicBezTo>
                      <a:pt x="226655" y="192803"/>
                      <a:pt x="235035" y="182178"/>
                      <a:pt x="246609" y="180525"/>
                    </a:cubicBezTo>
                    <a:lnTo>
                      <a:pt x="280656" y="175662"/>
                    </a:lnTo>
                    <a:cubicBezTo>
                      <a:pt x="285520" y="174041"/>
                      <a:pt x="290242" y="171910"/>
                      <a:pt x="295247" y="170798"/>
                    </a:cubicBezTo>
                    <a:cubicBezTo>
                      <a:pt x="329056" y="163285"/>
                      <a:pt x="316197" y="169377"/>
                      <a:pt x="343885" y="161070"/>
                    </a:cubicBezTo>
                    <a:cubicBezTo>
                      <a:pt x="353706" y="158123"/>
                      <a:pt x="363340" y="154584"/>
                      <a:pt x="373068" y="151342"/>
                    </a:cubicBezTo>
                    <a:cubicBezTo>
                      <a:pt x="377932" y="149721"/>
                      <a:pt x="383074" y="148772"/>
                      <a:pt x="387660" y="146479"/>
                    </a:cubicBezTo>
                    <a:cubicBezTo>
                      <a:pt x="411701" y="134458"/>
                      <a:pt x="400237" y="139044"/>
                      <a:pt x="421707" y="131887"/>
                    </a:cubicBezTo>
                    <a:cubicBezTo>
                      <a:pt x="444858" y="116452"/>
                      <a:pt x="427199" y="125862"/>
                      <a:pt x="455754" y="117296"/>
                    </a:cubicBezTo>
                    <a:cubicBezTo>
                      <a:pt x="465575" y="114350"/>
                      <a:pt x="484937" y="107568"/>
                      <a:pt x="484937" y="107568"/>
                    </a:cubicBezTo>
                    <a:cubicBezTo>
                      <a:pt x="489801" y="104325"/>
                      <a:pt x="493888" y="99378"/>
                      <a:pt x="499528" y="97840"/>
                    </a:cubicBezTo>
                    <a:cubicBezTo>
                      <a:pt x="512139" y="94401"/>
                      <a:pt x="525409" y="94018"/>
                      <a:pt x="538439" y="92976"/>
                    </a:cubicBezTo>
                    <a:cubicBezTo>
                      <a:pt x="565960" y="90774"/>
                      <a:pt x="593562" y="89734"/>
                      <a:pt x="621124" y="88113"/>
                    </a:cubicBezTo>
                    <a:cubicBezTo>
                      <a:pt x="650307" y="89734"/>
                      <a:pt x="679739" y="88843"/>
                      <a:pt x="708673" y="92976"/>
                    </a:cubicBezTo>
                    <a:cubicBezTo>
                      <a:pt x="714460" y="93803"/>
                      <a:pt x="718036" y="100090"/>
                      <a:pt x="723264" y="102704"/>
                    </a:cubicBezTo>
                    <a:cubicBezTo>
                      <a:pt x="727850" y="104997"/>
                      <a:pt x="732992" y="105947"/>
                      <a:pt x="737856" y="107568"/>
                    </a:cubicBezTo>
                    <a:cubicBezTo>
                      <a:pt x="749431" y="142297"/>
                      <a:pt x="739051" y="131063"/>
                      <a:pt x="762175" y="146479"/>
                    </a:cubicBezTo>
                    <a:cubicBezTo>
                      <a:pt x="771903" y="144858"/>
                      <a:pt x="781791" y="144007"/>
                      <a:pt x="791358" y="141615"/>
                    </a:cubicBezTo>
                    <a:cubicBezTo>
                      <a:pt x="801306" y="139128"/>
                      <a:pt x="820541" y="131887"/>
                      <a:pt x="820541" y="131887"/>
                    </a:cubicBezTo>
                    <a:cubicBezTo>
                      <a:pt x="859452" y="133508"/>
                      <a:pt x="898404" y="134322"/>
                      <a:pt x="937273" y="136751"/>
                    </a:cubicBezTo>
                    <a:cubicBezTo>
                      <a:pt x="950318" y="137566"/>
                      <a:pt x="963323" y="139277"/>
                      <a:pt x="976183" y="141615"/>
                    </a:cubicBezTo>
                    <a:cubicBezTo>
                      <a:pt x="981227" y="142532"/>
                      <a:pt x="985663" y="146086"/>
                      <a:pt x="990775" y="146479"/>
                    </a:cubicBezTo>
                    <a:cubicBezTo>
                      <a:pt x="1027990" y="149341"/>
                      <a:pt x="1065354" y="149721"/>
                      <a:pt x="1102643" y="151342"/>
                    </a:cubicBezTo>
                    <a:cubicBezTo>
                      <a:pt x="1109128" y="152963"/>
                      <a:pt x="1115695" y="154285"/>
                      <a:pt x="1122098" y="156206"/>
                    </a:cubicBezTo>
                    <a:cubicBezTo>
                      <a:pt x="1131919" y="159153"/>
                      <a:pt x="1141167" y="164248"/>
                      <a:pt x="1151281" y="165934"/>
                    </a:cubicBezTo>
                    <a:lnTo>
                      <a:pt x="1180464" y="170798"/>
                    </a:lnTo>
                    <a:lnTo>
                      <a:pt x="1209647" y="190253"/>
                    </a:lnTo>
                    <a:cubicBezTo>
                      <a:pt x="1214511" y="193496"/>
                      <a:pt x="1218693" y="198132"/>
                      <a:pt x="1224239" y="199981"/>
                    </a:cubicBezTo>
                    <a:cubicBezTo>
                      <a:pt x="1229103" y="201602"/>
                      <a:pt x="1234348" y="202355"/>
                      <a:pt x="1238830" y="204845"/>
                    </a:cubicBezTo>
                    <a:cubicBezTo>
                      <a:pt x="1249050" y="210523"/>
                      <a:pt x="1258285" y="217815"/>
                      <a:pt x="1268013" y="224300"/>
                    </a:cubicBezTo>
                    <a:lnTo>
                      <a:pt x="1282605" y="234028"/>
                    </a:lnTo>
                    <a:cubicBezTo>
                      <a:pt x="1285992" y="239109"/>
                      <a:pt x="1298538" y="255156"/>
                      <a:pt x="1297196" y="263210"/>
                    </a:cubicBezTo>
                    <a:cubicBezTo>
                      <a:pt x="1294214" y="281099"/>
                      <a:pt x="1284603" y="276803"/>
                      <a:pt x="1272877" y="282666"/>
                    </a:cubicBezTo>
                    <a:cubicBezTo>
                      <a:pt x="1238683" y="299762"/>
                      <a:pt x="1283277" y="288228"/>
                      <a:pt x="1229102" y="297257"/>
                    </a:cubicBezTo>
                    <a:cubicBezTo>
                      <a:pt x="1225860" y="302121"/>
                      <a:pt x="1220020" y="306039"/>
                      <a:pt x="1219375" y="311849"/>
                    </a:cubicBezTo>
                    <a:cubicBezTo>
                      <a:pt x="1217521" y="328542"/>
                      <a:pt x="1223321" y="343647"/>
                      <a:pt x="1233966" y="355623"/>
                    </a:cubicBezTo>
                    <a:cubicBezTo>
                      <a:pt x="1261199" y="386260"/>
                      <a:pt x="1260386" y="382965"/>
                      <a:pt x="1292332" y="404262"/>
                    </a:cubicBezTo>
                    <a:cubicBezTo>
                      <a:pt x="1297196" y="407505"/>
                      <a:pt x="1301378" y="412140"/>
                      <a:pt x="1306924" y="413989"/>
                    </a:cubicBezTo>
                    <a:cubicBezTo>
                      <a:pt x="1327061" y="420702"/>
                      <a:pt x="1317249" y="416009"/>
                      <a:pt x="1336107" y="428581"/>
                    </a:cubicBezTo>
                    <a:cubicBezTo>
                      <a:pt x="1363982" y="470395"/>
                      <a:pt x="1326865" y="421187"/>
                      <a:pt x="1360426" y="448036"/>
                    </a:cubicBezTo>
                    <a:cubicBezTo>
                      <a:pt x="1364991" y="451688"/>
                      <a:pt x="1366020" y="458494"/>
                      <a:pt x="1370154" y="462628"/>
                    </a:cubicBezTo>
                    <a:cubicBezTo>
                      <a:pt x="1374287" y="466761"/>
                      <a:pt x="1379881" y="469113"/>
                      <a:pt x="1384745" y="472355"/>
                    </a:cubicBezTo>
                    <a:cubicBezTo>
                      <a:pt x="1408898" y="508585"/>
                      <a:pt x="1377855" y="464088"/>
                      <a:pt x="1409064" y="501538"/>
                    </a:cubicBezTo>
                    <a:cubicBezTo>
                      <a:pt x="1442921" y="542167"/>
                      <a:pt x="1390757" y="488095"/>
                      <a:pt x="1433383" y="530721"/>
                    </a:cubicBezTo>
                    <a:cubicBezTo>
                      <a:pt x="1443996" y="562560"/>
                      <a:pt x="1429255" y="531309"/>
                      <a:pt x="1452839" y="550176"/>
                    </a:cubicBezTo>
                    <a:cubicBezTo>
                      <a:pt x="1457404" y="553828"/>
                      <a:pt x="1458001" y="561116"/>
                      <a:pt x="1462566" y="564768"/>
                    </a:cubicBezTo>
                    <a:cubicBezTo>
                      <a:pt x="1466570" y="567971"/>
                      <a:pt x="1472572" y="567339"/>
                      <a:pt x="1477158" y="569632"/>
                    </a:cubicBezTo>
                    <a:cubicBezTo>
                      <a:pt x="1514873" y="588489"/>
                      <a:pt x="1469662" y="571997"/>
                      <a:pt x="1506341" y="584223"/>
                    </a:cubicBezTo>
                    <a:cubicBezTo>
                      <a:pt x="1551243" y="572997"/>
                      <a:pt x="1511205" y="588915"/>
                      <a:pt x="1511205" y="564768"/>
                    </a:cubicBezTo>
                    <a:cubicBezTo>
                      <a:pt x="1511205" y="558922"/>
                      <a:pt x="1520932" y="558283"/>
                      <a:pt x="1525796" y="555040"/>
                    </a:cubicBezTo>
                    <a:cubicBezTo>
                      <a:pt x="1536673" y="557759"/>
                      <a:pt x="1567328" y="564895"/>
                      <a:pt x="1574434" y="569632"/>
                    </a:cubicBezTo>
                    <a:cubicBezTo>
                      <a:pt x="1593292" y="582203"/>
                      <a:pt x="1583480" y="577510"/>
                      <a:pt x="1603617" y="584223"/>
                    </a:cubicBezTo>
                    <a:cubicBezTo>
                      <a:pt x="1606860" y="579359"/>
                      <a:pt x="1613345" y="575478"/>
                      <a:pt x="1613345" y="569632"/>
                    </a:cubicBezTo>
                    <a:cubicBezTo>
                      <a:pt x="1613345" y="542622"/>
                      <a:pt x="1605549" y="541737"/>
                      <a:pt x="1589026" y="530721"/>
                    </a:cubicBezTo>
                    <a:cubicBezTo>
                      <a:pt x="1580478" y="505080"/>
                      <a:pt x="1589811" y="525826"/>
                      <a:pt x="1569571" y="501538"/>
                    </a:cubicBezTo>
                    <a:cubicBezTo>
                      <a:pt x="1565829" y="497047"/>
                      <a:pt x="1563976" y="491080"/>
                      <a:pt x="1559843" y="486947"/>
                    </a:cubicBezTo>
                    <a:cubicBezTo>
                      <a:pt x="1555709" y="482813"/>
                      <a:pt x="1550480" y="479833"/>
                      <a:pt x="1545251" y="477219"/>
                    </a:cubicBezTo>
                    <a:cubicBezTo>
                      <a:pt x="1524253" y="466720"/>
                      <a:pt x="1479502" y="468420"/>
                      <a:pt x="1467430" y="467491"/>
                    </a:cubicBezTo>
                    <a:cubicBezTo>
                      <a:pt x="1427073" y="454041"/>
                      <a:pt x="1490569" y="476625"/>
                      <a:pt x="1423656" y="443172"/>
                    </a:cubicBezTo>
                    <a:lnTo>
                      <a:pt x="1404200" y="433445"/>
                    </a:lnTo>
                    <a:cubicBezTo>
                      <a:pt x="1371392" y="400637"/>
                      <a:pt x="1379367" y="417313"/>
                      <a:pt x="1370154" y="389670"/>
                    </a:cubicBezTo>
                    <a:cubicBezTo>
                      <a:pt x="1375018" y="388049"/>
                      <a:pt x="1379688" y="383963"/>
                      <a:pt x="1384745" y="384806"/>
                    </a:cubicBezTo>
                    <a:cubicBezTo>
                      <a:pt x="1390511" y="385767"/>
                      <a:pt x="1394846" y="390792"/>
                      <a:pt x="1399337" y="394534"/>
                    </a:cubicBezTo>
                    <a:cubicBezTo>
                      <a:pt x="1427849" y="418294"/>
                      <a:pt x="1401794" y="399122"/>
                      <a:pt x="1423656" y="423717"/>
                    </a:cubicBezTo>
                    <a:cubicBezTo>
                      <a:pt x="1432796" y="433999"/>
                      <a:pt x="1439139" y="451654"/>
                      <a:pt x="1452839" y="452900"/>
                    </a:cubicBezTo>
                    <a:cubicBezTo>
                      <a:pt x="1471608" y="454606"/>
                      <a:pt x="1513214" y="457051"/>
                      <a:pt x="1535524" y="462628"/>
                    </a:cubicBezTo>
                    <a:cubicBezTo>
                      <a:pt x="1545472" y="465115"/>
                      <a:pt x="1554979" y="469113"/>
                      <a:pt x="1564707" y="472355"/>
                    </a:cubicBezTo>
                    <a:lnTo>
                      <a:pt x="1579298" y="477219"/>
                    </a:lnTo>
                    <a:cubicBezTo>
                      <a:pt x="1584162" y="478840"/>
                      <a:pt x="1589624" y="479239"/>
                      <a:pt x="1593890" y="482083"/>
                    </a:cubicBezTo>
                    <a:lnTo>
                      <a:pt x="1608481" y="491810"/>
                    </a:lnTo>
                    <a:cubicBezTo>
                      <a:pt x="1615141" y="500690"/>
                      <a:pt x="1640132" y="533262"/>
                      <a:pt x="1642528" y="540449"/>
                    </a:cubicBezTo>
                    <a:lnTo>
                      <a:pt x="1647392" y="555040"/>
                    </a:lnTo>
                    <a:cubicBezTo>
                      <a:pt x="1645771" y="572874"/>
                      <a:pt x="1646280" y="591032"/>
                      <a:pt x="1642528" y="608542"/>
                    </a:cubicBezTo>
                    <a:cubicBezTo>
                      <a:pt x="1641303" y="614258"/>
                      <a:pt x="1635414" y="617905"/>
                      <a:pt x="1632800" y="623134"/>
                    </a:cubicBezTo>
                    <a:cubicBezTo>
                      <a:pt x="1630507" y="627719"/>
                      <a:pt x="1629558" y="632861"/>
                      <a:pt x="1627937" y="637725"/>
                    </a:cubicBezTo>
                    <a:cubicBezTo>
                      <a:pt x="1629558" y="652317"/>
                      <a:pt x="1628157" y="667572"/>
                      <a:pt x="1632800" y="681500"/>
                    </a:cubicBezTo>
                    <a:cubicBezTo>
                      <a:pt x="1636497" y="692591"/>
                      <a:pt x="1648559" y="699592"/>
                      <a:pt x="1652256" y="710683"/>
                    </a:cubicBezTo>
                    <a:cubicBezTo>
                      <a:pt x="1658969" y="730820"/>
                      <a:pt x="1654276" y="721008"/>
                      <a:pt x="1666847" y="739866"/>
                    </a:cubicBezTo>
                    <a:cubicBezTo>
                      <a:pt x="1674200" y="769276"/>
                      <a:pt x="1669594" y="752968"/>
                      <a:pt x="1681439" y="788504"/>
                    </a:cubicBezTo>
                    <a:lnTo>
                      <a:pt x="1686302" y="803096"/>
                    </a:lnTo>
                    <a:cubicBezTo>
                      <a:pt x="1684681" y="820930"/>
                      <a:pt x="1685191" y="839088"/>
                      <a:pt x="1681439" y="856598"/>
                    </a:cubicBezTo>
                    <a:cubicBezTo>
                      <a:pt x="1680483" y="861060"/>
                      <a:pt x="1659674" y="878269"/>
                      <a:pt x="1676575" y="885781"/>
                    </a:cubicBezTo>
                    <a:cubicBezTo>
                      <a:pt x="1688519" y="891090"/>
                      <a:pt x="1702515" y="889024"/>
                      <a:pt x="1715485" y="890645"/>
                    </a:cubicBezTo>
                    <a:cubicBezTo>
                      <a:pt x="1750214" y="902220"/>
                      <a:pt x="1736136" y="894684"/>
                      <a:pt x="1759260" y="910100"/>
                    </a:cubicBezTo>
                    <a:cubicBezTo>
                      <a:pt x="1762464" y="919711"/>
                      <a:pt x="1765281" y="932427"/>
                      <a:pt x="1773851" y="939283"/>
                    </a:cubicBezTo>
                    <a:cubicBezTo>
                      <a:pt x="1777855" y="942486"/>
                      <a:pt x="1783579" y="942526"/>
                      <a:pt x="1788443" y="944147"/>
                    </a:cubicBezTo>
                    <a:cubicBezTo>
                      <a:pt x="1792989" y="957784"/>
                      <a:pt x="1805415" y="977651"/>
                      <a:pt x="1793307" y="992785"/>
                    </a:cubicBezTo>
                    <a:cubicBezTo>
                      <a:pt x="1790104" y="996789"/>
                      <a:pt x="1783645" y="996240"/>
                      <a:pt x="1778715" y="997649"/>
                    </a:cubicBezTo>
                    <a:cubicBezTo>
                      <a:pt x="1772288" y="999485"/>
                      <a:pt x="1765745" y="1000892"/>
                      <a:pt x="1759260" y="1002513"/>
                    </a:cubicBezTo>
                    <a:cubicBezTo>
                      <a:pt x="1753633" y="1006264"/>
                      <a:pt x="1731518" y="1019628"/>
                      <a:pt x="1730077" y="1026832"/>
                    </a:cubicBezTo>
                    <a:cubicBezTo>
                      <a:pt x="1727829" y="1038074"/>
                      <a:pt x="1728062" y="1051708"/>
                      <a:pt x="1734941" y="1060879"/>
                    </a:cubicBezTo>
                    <a:cubicBezTo>
                      <a:pt x="1739901" y="1067492"/>
                      <a:pt x="1751154" y="1064121"/>
                      <a:pt x="1759260" y="1065742"/>
                    </a:cubicBezTo>
                    <a:lnTo>
                      <a:pt x="1768988" y="1094925"/>
                    </a:lnTo>
                    <a:cubicBezTo>
                      <a:pt x="1770609" y="1099789"/>
                      <a:pt x="1771007" y="1105251"/>
                      <a:pt x="1773851" y="1109517"/>
                    </a:cubicBezTo>
                    <a:cubicBezTo>
                      <a:pt x="1780336" y="1119245"/>
                      <a:pt x="1789610" y="1127609"/>
                      <a:pt x="1793307" y="1138700"/>
                    </a:cubicBezTo>
                    <a:cubicBezTo>
                      <a:pt x="1796549" y="1148428"/>
                      <a:pt x="1793306" y="1164640"/>
                      <a:pt x="1803034" y="1167883"/>
                    </a:cubicBezTo>
                    <a:cubicBezTo>
                      <a:pt x="1823171" y="1174595"/>
                      <a:pt x="1813360" y="1169903"/>
                      <a:pt x="1832217" y="1182474"/>
                    </a:cubicBezTo>
                    <a:cubicBezTo>
                      <a:pt x="1835460" y="1187338"/>
                      <a:pt x="1836144" y="1196341"/>
                      <a:pt x="1841945" y="1197066"/>
                    </a:cubicBezTo>
                    <a:cubicBezTo>
                      <a:pt x="1852120" y="1198338"/>
                      <a:pt x="1871128" y="1187338"/>
                      <a:pt x="1871128" y="1187338"/>
                    </a:cubicBezTo>
                    <a:cubicBezTo>
                      <a:pt x="1873907" y="1191507"/>
                      <a:pt x="1886183" y="1213973"/>
                      <a:pt x="1895447" y="1211657"/>
                    </a:cubicBezTo>
                    <a:cubicBezTo>
                      <a:pt x="1900421" y="1210414"/>
                      <a:pt x="1897108" y="1201069"/>
                      <a:pt x="1900311" y="1197066"/>
                    </a:cubicBezTo>
                    <a:cubicBezTo>
                      <a:pt x="1903963" y="1192501"/>
                      <a:pt x="1910038" y="1190581"/>
                      <a:pt x="1914902" y="1187338"/>
                    </a:cubicBezTo>
                    <a:cubicBezTo>
                      <a:pt x="1941545" y="1147377"/>
                      <a:pt x="1936533" y="1161149"/>
                      <a:pt x="1919766" y="1070606"/>
                    </a:cubicBezTo>
                    <a:cubicBezTo>
                      <a:pt x="1917637" y="1059110"/>
                      <a:pt x="1906796" y="1051151"/>
                      <a:pt x="1900311" y="1041423"/>
                    </a:cubicBezTo>
                    <a:lnTo>
                      <a:pt x="1890583" y="1026832"/>
                    </a:lnTo>
                    <a:lnTo>
                      <a:pt x="1880856" y="997649"/>
                    </a:lnTo>
                    <a:lnTo>
                      <a:pt x="1875992" y="983057"/>
                    </a:lnTo>
                    <a:cubicBezTo>
                      <a:pt x="1874371" y="965223"/>
                      <a:pt x="1881061" y="944455"/>
                      <a:pt x="1871128" y="929555"/>
                    </a:cubicBezTo>
                    <a:cubicBezTo>
                      <a:pt x="1864769" y="920016"/>
                      <a:pt x="1845187" y="932797"/>
                      <a:pt x="1837081" y="924691"/>
                    </a:cubicBezTo>
                    <a:cubicBezTo>
                      <a:pt x="1831235" y="918845"/>
                      <a:pt x="1835067" y="904958"/>
                      <a:pt x="1841945" y="900372"/>
                    </a:cubicBezTo>
                    <a:cubicBezTo>
                      <a:pt x="1852821" y="893121"/>
                      <a:pt x="1867886" y="897129"/>
                      <a:pt x="1880856" y="895508"/>
                    </a:cubicBezTo>
                    <a:cubicBezTo>
                      <a:pt x="1879235" y="880917"/>
                      <a:pt x="1875992" y="866415"/>
                      <a:pt x="1875992" y="851734"/>
                    </a:cubicBezTo>
                    <a:cubicBezTo>
                      <a:pt x="1875992" y="846607"/>
                      <a:pt x="1877231" y="840767"/>
                      <a:pt x="1880856" y="837142"/>
                    </a:cubicBezTo>
                    <a:cubicBezTo>
                      <a:pt x="1884481" y="833517"/>
                      <a:pt x="1890583" y="833900"/>
                      <a:pt x="1895447" y="832279"/>
                    </a:cubicBezTo>
                    <a:cubicBezTo>
                      <a:pt x="1900311" y="837143"/>
                      <a:pt x="1905636" y="841586"/>
                      <a:pt x="1910039" y="846870"/>
                    </a:cubicBezTo>
                    <a:cubicBezTo>
                      <a:pt x="1913781" y="851361"/>
                      <a:pt x="1915633" y="857329"/>
                      <a:pt x="1919766" y="861462"/>
                    </a:cubicBezTo>
                    <a:cubicBezTo>
                      <a:pt x="1923899" y="865595"/>
                      <a:pt x="1929494" y="867947"/>
                      <a:pt x="1934358" y="871189"/>
                    </a:cubicBezTo>
                    <a:cubicBezTo>
                      <a:pt x="1947738" y="866729"/>
                      <a:pt x="1964219" y="860392"/>
                      <a:pt x="1978132" y="861462"/>
                    </a:cubicBezTo>
                    <a:cubicBezTo>
                      <a:pt x="1989900" y="862367"/>
                      <a:pt x="2000830" y="867947"/>
                      <a:pt x="2012179" y="871189"/>
                    </a:cubicBezTo>
                    <a:cubicBezTo>
                      <a:pt x="2013800" y="866325"/>
                      <a:pt x="2018947" y="861358"/>
                      <a:pt x="2017043" y="856598"/>
                    </a:cubicBezTo>
                    <a:cubicBezTo>
                      <a:pt x="2014142" y="849345"/>
                      <a:pt x="1994003" y="844054"/>
                      <a:pt x="1987860" y="842006"/>
                    </a:cubicBezTo>
                    <a:cubicBezTo>
                      <a:pt x="1986239" y="837142"/>
                      <a:pt x="1980703" y="832000"/>
                      <a:pt x="1982996" y="827415"/>
                    </a:cubicBezTo>
                    <a:cubicBezTo>
                      <a:pt x="1993545" y="806319"/>
                      <a:pt x="2011365" y="843217"/>
                      <a:pt x="1987860" y="807959"/>
                    </a:cubicBezTo>
                    <a:cubicBezTo>
                      <a:pt x="1978132" y="809580"/>
                      <a:pt x="1968304" y="810684"/>
                      <a:pt x="1958677" y="812823"/>
                    </a:cubicBezTo>
                    <a:cubicBezTo>
                      <a:pt x="1953672" y="813935"/>
                      <a:pt x="1949212" y="817687"/>
                      <a:pt x="1944085" y="817687"/>
                    </a:cubicBezTo>
                    <a:cubicBezTo>
                      <a:pt x="1932621" y="817687"/>
                      <a:pt x="1921388" y="814444"/>
                      <a:pt x="1910039" y="812823"/>
                    </a:cubicBezTo>
                    <a:cubicBezTo>
                      <a:pt x="1894946" y="807792"/>
                      <a:pt x="1891015" y="807246"/>
                      <a:pt x="1875992" y="798232"/>
                    </a:cubicBezTo>
                    <a:cubicBezTo>
                      <a:pt x="1865967" y="792217"/>
                      <a:pt x="1846809" y="778776"/>
                      <a:pt x="1846809" y="778776"/>
                    </a:cubicBezTo>
                    <a:cubicBezTo>
                      <a:pt x="1845188" y="773912"/>
                      <a:pt x="1839652" y="768770"/>
                      <a:pt x="1841945" y="764185"/>
                    </a:cubicBezTo>
                    <a:cubicBezTo>
                      <a:pt x="1844238" y="759599"/>
                      <a:pt x="1851410" y="759321"/>
                      <a:pt x="1856537" y="759321"/>
                    </a:cubicBezTo>
                    <a:cubicBezTo>
                      <a:pt x="1868001" y="759321"/>
                      <a:pt x="1879234" y="762564"/>
                      <a:pt x="1890583" y="764185"/>
                    </a:cubicBezTo>
                    <a:cubicBezTo>
                      <a:pt x="1938033" y="795818"/>
                      <a:pt x="1864288" y="746265"/>
                      <a:pt x="1924630" y="788504"/>
                    </a:cubicBezTo>
                    <a:cubicBezTo>
                      <a:pt x="1934208" y="795208"/>
                      <a:pt x="1953813" y="807959"/>
                      <a:pt x="1953813" y="807959"/>
                    </a:cubicBezTo>
                    <a:cubicBezTo>
                      <a:pt x="1963541" y="804717"/>
                      <a:pt x="1973268" y="794989"/>
                      <a:pt x="1982996" y="798232"/>
                    </a:cubicBezTo>
                    <a:cubicBezTo>
                      <a:pt x="2017213" y="809638"/>
                      <a:pt x="1974976" y="794795"/>
                      <a:pt x="2017043" y="812823"/>
                    </a:cubicBezTo>
                    <a:cubicBezTo>
                      <a:pt x="2045232" y="824904"/>
                      <a:pt x="2018187" y="808722"/>
                      <a:pt x="2046226" y="827415"/>
                    </a:cubicBezTo>
                    <a:cubicBezTo>
                      <a:pt x="2051090" y="825794"/>
                      <a:pt x="2058913" y="827311"/>
                      <a:pt x="2060817" y="822551"/>
                    </a:cubicBezTo>
                    <a:cubicBezTo>
                      <a:pt x="2060854" y="822460"/>
                      <a:pt x="2053356" y="790770"/>
                      <a:pt x="2051090" y="788504"/>
                    </a:cubicBezTo>
                    <a:cubicBezTo>
                      <a:pt x="2042823" y="780237"/>
                      <a:pt x="2031635" y="775534"/>
                      <a:pt x="2021907" y="769049"/>
                    </a:cubicBezTo>
                    <a:lnTo>
                      <a:pt x="2007315" y="759321"/>
                    </a:lnTo>
                    <a:cubicBezTo>
                      <a:pt x="1995474" y="723796"/>
                      <a:pt x="1995101" y="740086"/>
                      <a:pt x="2002451" y="710683"/>
                    </a:cubicBezTo>
                    <a:cubicBezTo>
                      <a:pt x="2005694" y="715547"/>
                      <a:pt x="2009565" y="720046"/>
                      <a:pt x="2012179" y="725274"/>
                    </a:cubicBezTo>
                    <a:cubicBezTo>
                      <a:pt x="2014472" y="729860"/>
                      <a:pt x="2014199" y="735600"/>
                      <a:pt x="2017043" y="739866"/>
                    </a:cubicBezTo>
                    <a:cubicBezTo>
                      <a:pt x="2020858" y="745589"/>
                      <a:pt x="2026205" y="750234"/>
                      <a:pt x="2031634" y="754457"/>
                    </a:cubicBezTo>
                    <a:cubicBezTo>
                      <a:pt x="2056723" y="773971"/>
                      <a:pt x="2053391" y="771438"/>
                      <a:pt x="2075409" y="778776"/>
                    </a:cubicBezTo>
                    <a:cubicBezTo>
                      <a:pt x="2073788" y="773912"/>
                      <a:pt x="2071550" y="769212"/>
                      <a:pt x="2070545" y="764185"/>
                    </a:cubicBezTo>
                    <a:cubicBezTo>
                      <a:pt x="2069897" y="760946"/>
                      <a:pt x="2067097" y="724967"/>
                      <a:pt x="2060817" y="715547"/>
                    </a:cubicBezTo>
                    <a:cubicBezTo>
                      <a:pt x="2057002" y="709824"/>
                      <a:pt x="2050629" y="706239"/>
                      <a:pt x="2046226" y="700955"/>
                    </a:cubicBezTo>
                    <a:cubicBezTo>
                      <a:pt x="2042484" y="696464"/>
                      <a:pt x="2039741" y="691228"/>
                      <a:pt x="2036498" y="686364"/>
                    </a:cubicBezTo>
                    <a:cubicBezTo>
                      <a:pt x="2034877" y="681500"/>
                      <a:pt x="2032746" y="676777"/>
                      <a:pt x="2031634" y="671772"/>
                    </a:cubicBezTo>
                    <a:cubicBezTo>
                      <a:pt x="2027487" y="653110"/>
                      <a:pt x="2029779" y="638416"/>
                      <a:pt x="2017043" y="623134"/>
                    </a:cubicBezTo>
                    <a:cubicBezTo>
                      <a:pt x="2013301" y="618643"/>
                      <a:pt x="2007315" y="616649"/>
                      <a:pt x="2002451" y="613406"/>
                    </a:cubicBezTo>
                    <a:cubicBezTo>
                      <a:pt x="1987494" y="583490"/>
                      <a:pt x="1996749" y="599990"/>
                      <a:pt x="1973268" y="564768"/>
                    </a:cubicBezTo>
                    <a:cubicBezTo>
                      <a:pt x="1970025" y="559904"/>
                      <a:pt x="1969307" y="551137"/>
                      <a:pt x="1963541" y="550176"/>
                    </a:cubicBezTo>
                    <a:lnTo>
                      <a:pt x="1934358" y="545313"/>
                    </a:lnTo>
                    <a:cubicBezTo>
                      <a:pt x="1897680" y="533087"/>
                      <a:pt x="1942890" y="549579"/>
                      <a:pt x="1905175" y="530721"/>
                    </a:cubicBezTo>
                    <a:cubicBezTo>
                      <a:pt x="1900589" y="528428"/>
                      <a:pt x="1895447" y="527478"/>
                      <a:pt x="1890583" y="525857"/>
                    </a:cubicBezTo>
                    <a:cubicBezTo>
                      <a:pt x="1884098" y="527478"/>
                      <a:pt x="1877555" y="528884"/>
                      <a:pt x="1871128" y="530721"/>
                    </a:cubicBezTo>
                    <a:cubicBezTo>
                      <a:pt x="1866198" y="532130"/>
                      <a:pt x="1857780" y="530611"/>
                      <a:pt x="1856537" y="535585"/>
                    </a:cubicBezTo>
                    <a:cubicBezTo>
                      <a:pt x="1853756" y="546707"/>
                      <a:pt x="1859152" y="558390"/>
                      <a:pt x="1861400" y="569632"/>
                    </a:cubicBezTo>
                    <a:cubicBezTo>
                      <a:pt x="1864458" y="584922"/>
                      <a:pt x="1875970" y="603656"/>
                      <a:pt x="1885720" y="613406"/>
                    </a:cubicBezTo>
                    <a:cubicBezTo>
                      <a:pt x="1890584" y="618270"/>
                      <a:pt x="1894588" y="624182"/>
                      <a:pt x="1900311" y="627998"/>
                    </a:cubicBezTo>
                    <a:cubicBezTo>
                      <a:pt x="1933946" y="650423"/>
                      <a:pt x="1895361" y="593869"/>
                      <a:pt x="1953813" y="652317"/>
                    </a:cubicBezTo>
                    <a:cubicBezTo>
                      <a:pt x="1958677" y="657181"/>
                      <a:pt x="1964182" y="661478"/>
                      <a:pt x="1968405" y="666908"/>
                    </a:cubicBezTo>
                    <a:cubicBezTo>
                      <a:pt x="1975583" y="676136"/>
                      <a:pt x="1987860" y="696091"/>
                      <a:pt x="1987860" y="696091"/>
                    </a:cubicBezTo>
                    <a:cubicBezTo>
                      <a:pt x="1985082" y="682202"/>
                      <a:pt x="1982254" y="666058"/>
                      <a:pt x="1978132" y="652317"/>
                    </a:cubicBezTo>
                    <a:cubicBezTo>
                      <a:pt x="1975186" y="642496"/>
                      <a:pt x="1974093" y="631666"/>
                      <a:pt x="1968405" y="623134"/>
                    </a:cubicBezTo>
                    <a:lnTo>
                      <a:pt x="1958677" y="608542"/>
                    </a:lnTo>
                    <a:cubicBezTo>
                      <a:pt x="1957532" y="603962"/>
                      <a:pt x="1952121" y="580206"/>
                      <a:pt x="1948949" y="574496"/>
                    </a:cubicBezTo>
                    <a:cubicBezTo>
                      <a:pt x="1943271" y="564276"/>
                      <a:pt x="1935979" y="555041"/>
                      <a:pt x="1929494" y="545313"/>
                    </a:cubicBezTo>
                    <a:lnTo>
                      <a:pt x="1919766" y="530721"/>
                    </a:lnTo>
                    <a:cubicBezTo>
                      <a:pt x="1916524" y="525857"/>
                      <a:pt x="1914903" y="519372"/>
                      <a:pt x="1910039" y="516130"/>
                    </a:cubicBezTo>
                    <a:lnTo>
                      <a:pt x="1895447" y="506402"/>
                    </a:lnTo>
                    <a:cubicBezTo>
                      <a:pt x="1869511" y="467494"/>
                      <a:pt x="1903551" y="514504"/>
                      <a:pt x="1871128" y="482083"/>
                    </a:cubicBezTo>
                    <a:cubicBezTo>
                      <a:pt x="1866994" y="477949"/>
                      <a:pt x="1866357" y="470589"/>
                      <a:pt x="1861400" y="467491"/>
                    </a:cubicBezTo>
                    <a:cubicBezTo>
                      <a:pt x="1852705" y="462057"/>
                      <a:pt x="1832217" y="457764"/>
                      <a:pt x="1832217" y="457764"/>
                    </a:cubicBezTo>
                    <a:cubicBezTo>
                      <a:pt x="1817565" y="447996"/>
                      <a:pt x="1815447" y="445712"/>
                      <a:pt x="1798171" y="438308"/>
                    </a:cubicBezTo>
                    <a:cubicBezTo>
                      <a:pt x="1793459" y="436288"/>
                      <a:pt x="1788443" y="435066"/>
                      <a:pt x="1783579" y="433445"/>
                    </a:cubicBezTo>
                    <a:lnTo>
                      <a:pt x="1754396" y="413989"/>
                    </a:lnTo>
                    <a:cubicBezTo>
                      <a:pt x="1749532" y="410747"/>
                      <a:pt x="1743938" y="408395"/>
                      <a:pt x="1739805" y="404262"/>
                    </a:cubicBezTo>
                    <a:lnTo>
                      <a:pt x="1725213" y="389670"/>
                    </a:lnTo>
                    <a:cubicBezTo>
                      <a:pt x="1722009" y="380059"/>
                      <a:pt x="1719192" y="367343"/>
                      <a:pt x="1710622" y="360487"/>
                    </a:cubicBezTo>
                    <a:cubicBezTo>
                      <a:pt x="1706618" y="357284"/>
                      <a:pt x="1700894" y="357244"/>
                      <a:pt x="1696030" y="355623"/>
                    </a:cubicBezTo>
                    <a:cubicBezTo>
                      <a:pt x="1692787" y="350759"/>
                      <a:pt x="1688676" y="346374"/>
                      <a:pt x="1686302" y="341032"/>
                    </a:cubicBezTo>
                    <a:cubicBezTo>
                      <a:pt x="1682138" y="331662"/>
                      <a:pt x="1683826" y="319100"/>
                      <a:pt x="1676575" y="311849"/>
                    </a:cubicBezTo>
                    <a:cubicBezTo>
                      <a:pt x="1667411" y="302685"/>
                      <a:pt x="1659581" y="292948"/>
                      <a:pt x="1647392" y="287530"/>
                    </a:cubicBezTo>
                    <a:cubicBezTo>
                      <a:pt x="1638022" y="283366"/>
                      <a:pt x="1627937" y="281045"/>
                      <a:pt x="1618209" y="277802"/>
                    </a:cubicBezTo>
                    <a:lnTo>
                      <a:pt x="1603617" y="272938"/>
                    </a:lnTo>
                    <a:cubicBezTo>
                      <a:pt x="1570168" y="250639"/>
                      <a:pt x="1585525" y="257180"/>
                      <a:pt x="1559843" y="248619"/>
                    </a:cubicBezTo>
                    <a:cubicBezTo>
                      <a:pt x="1553358" y="243755"/>
                      <a:pt x="1547638" y="237653"/>
                      <a:pt x="1540388" y="234028"/>
                    </a:cubicBezTo>
                    <a:cubicBezTo>
                      <a:pt x="1540385" y="234026"/>
                      <a:pt x="1503910" y="221869"/>
                      <a:pt x="1496613" y="219436"/>
                    </a:cubicBezTo>
                    <a:cubicBezTo>
                      <a:pt x="1491749" y="217815"/>
                      <a:pt x="1486288" y="217416"/>
                      <a:pt x="1482022" y="214572"/>
                    </a:cubicBezTo>
                    <a:lnTo>
                      <a:pt x="1452839" y="195117"/>
                    </a:lnTo>
                    <a:cubicBezTo>
                      <a:pt x="1447975" y="191874"/>
                      <a:pt x="1443918" y="186807"/>
                      <a:pt x="1438247" y="185389"/>
                    </a:cubicBezTo>
                    <a:cubicBezTo>
                      <a:pt x="1427373" y="182670"/>
                      <a:pt x="1396711" y="175533"/>
                      <a:pt x="1389609" y="170798"/>
                    </a:cubicBezTo>
                    <a:cubicBezTo>
                      <a:pt x="1347798" y="142924"/>
                      <a:pt x="1400693" y="176339"/>
                      <a:pt x="1360426" y="156206"/>
                    </a:cubicBezTo>
                    <a:cubicBezTo>
                      <a:pt x="1326838" y="139413"/>
                      <a:pt x="1366867" y="151737"/>
                      <a:pt x="1326379" y="141615"/>
                    </a:cubicBezTo>
                    <a:cubicBezTo>
                      <a:pt x="1321515" y="136751"/>
                      <a:pt x="1317385" y="131021"/>
                      <a:pt x="1311788" y="127023"/>
                    </a:cubicBezTo>
                    <a:cubicBezTo>
                      <a:pt x="1287411" y="109611"/>
                      <a:pt x="1265791" y="115084"/>
                      <a:pt x="1233966" y="112432"/>
                    </a:cubicBezTo>
                    <a:cubicBezTo>
                      <a:pt x="1204564" y="105081"/>
                      <a:pt x="1220851" y="109682"/>
                      <a:pt x="1185328" y="97840"/>
                    </a:cubicBezTo>
                    <a:cubicBezTo>
                      <a:pt x="1180464" y="96219"/>
                      <a:pt x="1175764" y="93981"/>
                      <a:pt x="1170737" y="92976"/>
                    </a:cubicBezTo>
                    <a:lnTo>
                      <a:pt x="1146417" y="88113"/>
                    </a:lnTo>
                    <a:cubicBezTo>
                      <a:pt x="1136689" y="81628"/>
                      <a:pt x="1128325" y="72354"/>
                      <a:pt x="1117234" y="68657"/>
                    </a:cubicBezTo>
                    <a:cubicBezTo>
                      <a:pt x="1107506" y="65415"/>
                      <a:pt x="1098106" y="60941"/>
                      <a:pt x="1088051" y="58930"/>
                    </a:cubicBezTo>
                    <a:cubicBezTo>
                      <a:pt x="1054062" y="52132"/>
                      <a:pt x="1071886" y="55425"/>
                      <a:pt x="1034549" y="49202"/>
                    </a:cubicBezTo>
                    <a:cubicBezTo>
                      <a:pt x="992256" y="35103"/>
                      <a:pt x="1056604" y="55243"/>
                      <a:pt x="956728" y="39474"/>
                    </a:cubicBezTo>
                    <a:cubicBezTo>
                      <a:pt x="946600" y="37875"/>
                      <a:pt x="937788" y="30213"/>
                      <a:pt x="927545" y="29747"/>
                    </a:cubicBezTo>
                    <a:lnTo>
                      <a:pt x="820541" y="24883"/>
                    </a:lnTo>
                    <a:cubicBezTo>
                      <a:pt x="815677" y="23262"/>
                      <a:pt x="810954" y="21131"/>
                      <a:pt x="805949" y="20019"/>
                    </a:cubicBezTo>
                    <a:cubicBezTo>
                      <a:pt x="715867" y="0"/>
                      <a:pt x="541799" y="19427"/>
                      <a:pt x="509256" y="20019"/>
                    </a:cubicBezTo>
                    <a:cubicBezTo>
                      <a:pt x="481546" y="29256"/>
                      <a:pt x="501581" y="23637"/>
                      <a:pt x="455754" y="29747"/>
                    </a:cubicBezTo>
                    <a:lnTo>
                      <a:pt x="421707" y="34610"/>
                    </a:lnTo>
                    <a:lnTo>
                      <a:pt x="392524" y="44338"/>
                    </a:lnTo>
                    <a:cubicBezTo>
                      <a:pt x="387660" y="45959"/>
                      <a:pt x="383038" y="48738"/>
                      <a:pt x="377932" y="49202"/>
                    </a:cubicBezTo>
                    <a:lnTo>
                      <a:pt x="324430" y="54066"/>
                    </a:lnTo>
                    <a:cubicBezTo>
                      <a:pt x="319566" y="55687"/>
                      <a:pt x="314425" y="56637"/>
                      <a:pt x="309839" y="58930"/>
                    </a:cubicBezTo>
                    <a:cubicBezTo>
                      <a:pt x="260996" y="83350"/>
                      <a:pt x="335475" y="52806"/>
                      <a:pt x="275792" y="78385"/>
                    </a:cubicBezTo>
                    <a:cubicBezTo>
                      <a:pt x="258107" y="85965"/>
                      <a:pt x="254212" y="83181"/>
                      <a:pt x="232017" y="88113"/>
                    </a:cubicBezTo>
                    <a:cubicBezTo>
                      <a:pt x="227012" y="89225"/>
                      <a:pt x="222290" y="91355"/>
                      <a:pt x="217426" y="92976"/>
                    </a:cubicBezTo>
                    <a:cubicBezTo>
                      <a:pt x="187854" y="112691"/>
                      <a:pt x="219275" y="94106"/>
                      <a:pt x="183379" y="107568"/>
                    </a:cubicBezTo>
                    <a:cubicBezTo>
                      <a:pt x="176590" y="110114"/>
                      <a:pt x="170713" y="114750"/>
                      <a:pt x="163924" y="117296"/>
                    </a:cubicBezTo>
                    <a:cubicBezTo>
                      <a:pt x="157665" y="119643"/>
                      <a:pt x="150896" y="120323"/>
                      <a:pt x="144468" y="122159"/>
                    </a:cubicBezTo>
                    <a:cubicBezTo>
                      <a:pt x="95573" y="136128"/>
                      <a:pt x="171309" y="116664"/>
                      <a:pt x="110422" y="131887"/>
                    </a:cubicBezTo>
                    <a:cubicBezTo>
                      <a:pt x="105558" y="135130"/>
                      <a:pt x="100906" y="138715"/>
                      <a:pt x="95830" y="141615"/>
                    </a:cubicBezTo>
                    <a:cubicBezTo>
                      <a:pt x="80693" y="150265"/>
                      <a:pt x="74711" y="150297"/>
                      <a:pt x="61783" y="161070"/>
                    </a:cubicBezTo>
                    <a:cubicBezTo>
                      <a:pt x="56499" y="165474"/>
                      <a:pt x="52056" y="170798"/>
                      <a:pt x="47192" y="175662"/>
                    </a:cubicBezTo>
                    <a:cubicBezTo>
                      <a:pt x="45571" y="180526"/>
                      <a:pt x="44621" y="185667"/>
                      <a:pt x="42328" y="190253"/>
                    </a:cubicBezTo>
                    <a:cubicBezTo>
                      <a:pt x="39714" y="195482"/>
                      <a:pt x="34449" y="199299"/>
                      <a:pt x="32600" y="204845"/>
                    </a:cubicBezTo>
                    <a:cubicBezTo>
                      <a:pt x="31062" y="209459"/>
                      <a:pt x="32600" y="214572"/>
                      <a:pt x="32600" y="219436"/>
                    </a:cubicBezTo>
                  </a:path>
                </a:pathLst>
              </a:custGeom>
              <a:gradFill flip="none" rotWithShape="1">
                <a:gsLst>
                  <a:gs pos="12000">
                    <a:srgbClr val="EE8800"/>
                  </a:gs>
                  <a:gs pos="100000">
                    <a:srgbClr val="00B050"/>
                  </a:gs>
                  <a:gs pos="100000">
                    <a:srgbClr val="FFFFCC"/>
                  </a:gs>
                </a:gsLst>
                <a:path path="circle">
                  <a:fillToRect l="100000" t="100000"/>
                </a:path>
                <a:tileRect r="-100000" b="-10000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6" name="Forma livre 885"/>
              <p:cNvSpPr/>
              <p:nvPr/>
            </p:nvSpPr>
            <p:spPr bwMode="auto">
              <a:xfrm>
                <a:off x="5747979" y="2939947"/>
                <a:ext cx="567335" cy="1471471"/>
              </a:xfrm>
              <a:custGeom>
                <a:avLst/>
                <a:gdLst>
                  <a:gd name="connsiteX0" fmla="*/ 211685 w 567335"/>
                  <a:gd name="connsiteY0" fmla="*/ 10700 h 1471471"/>
                  <a:gd name="connsiteX1" fmla="*/ 231141 w 567335"/>
                  <a:gd name="connsiteY1" fmla="*/ 39883 h 1471471"/>
                  <a:gd name="connsiteX2" fmla="*/ 240868 w 567335"/>
                  <a:gd name="connsiteY2" fmla="*/ 54475 h 1471471"/>
                  <a:gd name="connsiteX3" fmla="*/ 265187 w 567335"/>
                  <a:gd name="connsiteY3" fmla="*/ 83658 h 1471471"/>
                  <a:gd name="connsiteX4" fmla="*/ 274915 w 567335"/>
                  <a:gd name="connsiteY4" fmla="*/ 112841 h 1471471"/>
                  <a:gd name="connsiteX5" fmla="*/ 279779 w 567335"/>
                  <a:gd name="connsiteY5" fmla="*/ 127432 h 1471471"/>
                  <a:gd name="connsiteX6" fmla="*/ 279779 w 567335"/>
                  <a:gd name="connsiteY6" fmla="*/ 253892 h 1471471"/>
                  <a:gd name="connsiteX7" fmla="*/ 299234 w 567335"/>
                  <a:gd name="connsiteY7" fmla="*/ 283075 h 1471471"/>
                  <a:gd name="connsiteX8" fmla="*/ 294370 w 567335"/>
                  <a:gd name="connsiteY8" fmla="*/ 307394 h 1471471"/>
                  <a:gd name="connsiteX9" fmla="*/ 279779 w 567335"/>
                  <a:gd name="connsiteY9" fmla="*/ 312258 h 1471471"/>
                  <a:gd name="connsiteX10" fmla="*/ 221413 w 567335"/>
                  <a:gd name="connsiteY10" fmla="*/ 297666 h 1471471"/>
                  <a:gd name="connsiteX11" fmla="*/ 206822 w 567335"/>
                  <a:gd name="connsiteY11" fmla="*/ 287939 h 1471471"/>
                  <a:gd name="connsiteX12" fmla="*/ 182502 w 567335"/>
                  <a:gd name="connsiteY12" fmla="*/ 292802 h 1471471"/>
                  <a:gd name="connsiteX13" fmla="*/ 177639 w 567335"/>
                  <a:gd name="connsiteY13" fmla="*/ 312258 h 1471471"/>
                  <a:gd name="connsiteX14" fmla="*/ 167911 w 567335"/>
                  <a:gd name="connsiteY14" fmla="*/ 297666 h 1471471"/>
                  <a:gd name="connsiteX15" fmla="*/ 148456 w 567335"/>
                  <a:gd name="connsiteY15" fmla="*/ 258756 h 1471471"/>
                  <a:gd name="connsiteX16" fmla="*/ 138728 w 567335"/>
                  <a:gd name="connsiteY16" fmla="*/ 244164 h 1471471"/>
                  <a:gd name="connsiteX17" fmla="*/ 124136 w 567335"/>
                  <a:gd name="connsiteY17" fmla="*/ 239300 h 1471471"/>
                  <a:gd name="connsiteX18" fmla="*/ 119273 w 567335"/>
                  <a:gd name="connsiteY18" fmla="*/ 253892 h 1471471"/>
                  <a:gd name="connsiteX19" fmla="*/ 109545 w 567335"/>
                  <a:gd name="connsiteY19" fmla="*/ 292802 h 1471471"/>
                  <a:gd name="connsiteX20" fmla="*/ 90090 w 567335"/>
                  <a:gd name="connsiteY20" fmla="*/ 321985 h 1471471"/>
                  <a:gd name="connsiteX21" fmla="*/ 75498 w 567335"/>
                  <a:gd name="connsiteY21" fmla="*/ 370624 h 1471471"/>
                  <a:gd name="connsiteX22" fmla="*/ 65770 w 567335"/>
                  <a:gd name="connsiteY22" fmla="*/ 399807 h 1471471"/>
                  <a:gd name="connsiteX23" fmla="*/ 56043 w 567335"/>
                  <a:gd name="connsiteY23" fmla="*/ 433853 h 1471471"/>
                  <a:gd name="connsiteX24" fmla="*/ 26860 w 567335"/>
                  <a:gd name="connsiteY24" fmla="*/ 458173 h 1471471"/>
                  <a:gd name="connsiteX25" fmla="*/ 12268 w 567335"/>
                  <a:gd name="connsiteY25" fmla="*/ 463036 h 1471471"/>
                  <a:gd name="connsiteX26" fmla="*/ 21996 w 567335"/>
                  <a:gd name="connsiteY26" fmla="*/ 492219 h 1471471"/>
                  <a:gd name="connsiteX27" fmla="*/ 31724 w 567335"/>
                  <a:gd name="connsiteY27" fmla="*/ 531130 h 1471471"/>
                  <a:gd name="connsiteX28" fmla="*/ 21996 w 567335"/>
                  <a:gd name="connsiteY28" fmla="*/ 574905 h 1471471"/>
                  <a:gd name="connsiteX29" fmla="*/ 12268 w 567335"/>
                  <a:gd name="connsiteY29" fmla="*/ 589496 h 1471471"/>
                  <a:gd name="connsiteX30" fmla="*/ 21996 w 567335"/>
                  <a:gd name="connsiteY30" fmla="*/ 638134 h 1471471"/>
                  <a:gd name="connsiteX31" fmla="*/ 31724 w 567335"/>
                  <a:gd name="connsiteY31" fmla="*/ 667317 h 1471471"/>
                  <a:gd name="connsiteX32" fmla="*/ 36587 w 567335"/>
                  <a:gd name="connsiteY32" fmla="*/ 681909 h 1471471"/>
                  <a:gd name="connsiteX33" fmla="*/ 31724 w 567335"/>
                  <a:gd name="connsiteY33" fmla="*/ 740275 h 1471471"/>
                  <a:gd name="connsiteX34" fmla="*/ 26860 w 567335"/>
                  <a:gd name="connsiteY34" fmla="*/ 754866 h 1471471"/>
                  <a:gd name="connsiteX35" fmla="*/ 17132 w 567335"/>
                  <a:gd name="connsiteY35" fmla="*/ 788913 h 1471471"/>
                  <a:gd name="connsiteX36" fmla="*/ 12268 w 567335"/>
                  <a:gd name="connsiteY36" fmla="*/ 983466 h 1471471"/>
                  <a:gd name="connsiteX37" fmla="*/ 31724 w 567335"/>
                  <a:gd name="connsiteY37" fmla="*/ 1046696 h 1471471"/>
                  <a:gd name="connsiteX38" fmla="*/ 46315 w 567335"/>
                  <a:gd name="connsiteY38" fmla="*/ 1061288 h 1471471"/>
                  <a:gd name="connsiteX39" fmla="*/ 51179 w 567335"/>
                  <a:gd name="connsiteY39" fmla="*/ 1080743 h 1471471"/>
                  <a:gd name="connsiteX40" fmla="*/ 60907 w 567335"/>
                  <a:gd name="connsiteY40" fmla="*/ 1109926 h 1471471"/>
                  <a:gd name="connsiteX41" fmla="*/ 70634 w 567335"/>
                  <a:gd name="connsiteY41" fmla="*/ 1143973 h 1471471"/>
                  <a:gd name="connsiteX42" fmla="*/ 75498 w 567335"/>
                  <a:gd name="connsiteY42" fmla="*/ 1158564 h 1471471"/>
                  <a:gd name="connsiteX43" fmla="*/ 80362 w 567335"/>
                  <a:gd name="connsiteY43" fmla="*/ 1178019 h 1471471"/>
                  <a:gd name="connsiteX44" fmla="*/ 90090 w 567335"/>
                  <a:gd name="connsiteY44" fmla="*/ 1207202 h 1471471"/>
                  <a:gd name="connsiteX45" fmla="*/ 94953 w 567335"/>
                  <a:gd name="connsiteY45" fmla="*/ 1221794 h 1471471"/>
                  <a:gd name="connsiteX46" fmla="*/ 99817 w 567335"/>
                  <a:gd name="connsiteY46" fmla="*/ 1241249 h 1471471"/>
                  <a:gd name="connsiteX47" fmla="*/ 104681 w 567335"/>
                  <a:gd name="connsiteY47" fmla="*/ 1299615 h 1471471"/>
                  <a:gd name="connsiteX48" fmla="*/ 109545 w 567335"/>
                  <a:gd name="connsiteY48" fmla="*/ 1319071 h 1471471"/>
                  <a:gd name="connsiteX49" fmla="*/ 129000 w 567335"/>
                  <a:gd name="connsiteY49" fmla="*/ 1323934 h 1471471"/>
                  <a:gd name="connsiteX50" fmla="*/ 143592 w 567335"/>
                  <a:gd name="connsiteY50" fmla="*/ 1343390 h 1471471"/>
                  <a:gd name="connsiteX51" fmla="*/ 158183 w 567335"/>
                  <a:gd name="connsiteY51" fmla="*/ 1372573 h 1471471"/>
                  <a:gd name="connsiteX52" fmla="*/ 172775 w 567335"/>
                  <a:gd name="connsiteY52" fmla="*/ 1377436 h 1471471"/>
                  <a:gd name="connsiteX53" fmla="*/ 236004 w 567335"/>
                  <a:gd name="connsiteY53" fmla="*/ 1401756 h 1471471"/>
                  <a:gd name="connsiteX54" fmla="*/ 240868 w 567335"/>
                  <a:gd name="connsiteY54" fmla="*/ 1416347 h 1471471"/>
                  <a:gd name="connsiteX55" fmla="*/ 255460 w 567335"/>
                  <a:gd name="connsiteY55" fmla="*/ 1421211 h 1471471"/>
                  <a:gd name="connsiteX56" fmla="*/ 284643 w 567335"/>
                  <a:gd name="connsiteY56" fmla="*/ 1445530 h 1471471"/>
                  <a:gd name="connsiteX57" fmla="*/ 304098 w 567335"/>
                  <a:gd name="connsiteY57" fmla="*/ 1455258 h 1471471"/>
                  <a:gd name="connsiteX58" fmla="*/ 308962 w 567335"/>
                  <a:gd name="connsiteY58" fmla="*/ 1440666 h 1471471"/>
                  <a:gd name="connsiteX59" fmla="*/ 328417 w 567335"/>
                  <a:gd name="connsiteY59" fmla="*/ 1411483 h 1471471"/>
                  <a:gd name="connsiteX60" fmla="*/ 338145 w 567335"/>
                  <a:gd name="connsiteY60" fmla="*/ 1392028 h 1471471"/>
                  <a:gd name="connsiteX61" fmla="*/ 367328 w 567335"/>
                  <a:gd name="connsiteY61" fmla="*/ 1377436 h 1471471"/>
                  <a:gd name="connsiteX62" fmla="*/ 381919 w 567335"/>
                  <a:gd name="connsiteY62" fmla="*/ 1367709 h 1471471"/>
                  <a:gd name="connsiteX63" fmla="*/ 386783 w 567335"/>
                  <a:gd name="connsiteY63" fmla="*/ 1353117 h 1471471"/>
                  <a:gd name="connsiteX64" fmla="*/ 396511 w 567335"/>
                  <a:gd name="connsiteY64" fmla="*/ 1304479 h 1471471"/>
                  <a:gd name="connsiteX65" fmla="*/ 420830 w 567335"/>
                  <a:gd name="connsiteY65" fmla="*/ 1275296 h 1471471"/>
                  <a:gd name="connsiteX66" fmla="*/ 454877 w 567335"/>
                  <a:gd name="connsiteY66" fmla="*/ 1231522 h 1471471"/>
                  <a:gd name="connsiteX67" fmla="*/ 469468 w 567335"/>
                  <a:gd name="connsiteY67" fmla="*/ 1202339 h 1471471"/>
                  <a:gd name="connsiteX68" fmla="*/ 493787 w 567335"/>
                  <a:gd name="connsiteY68" fmla="*/ 1236385 h 1471471"/>
                  <a:gd name="connsiteX69" fmla="*/ 508379 w 567335"/>
                  <a:gd name="connsiteY69" fmla="*/ 1221794 h 1471471"/>
                  <a:gd name="connsiteX70" fmla="*/ 518107 w 567335"/>
                  <a:gd name="connsiteY70" fmla="*/ 1192611 h 1471471"/>
                  <a:gd name="connsiteX71" fmla="*/ 522970 w 567335"/>
                  <a:gd name="connsiteY71" fmla="*/ 1255841 h 1471471"/>
                  <a:gd name="connsiteX72" fmla="*/ 527834 w 567335"/>
                  <a:gd name="connsiteY72" fmla="*/ 1270432 h 1471471"/>
                  <a:gd name="connsiteX73" fmla="*/ 522970 w 567335"/>
                  <a:gd name="connsiteY73" fmla="*/ 1348253 h 1471471"/>
                  <a:gd name="connsiteX74" fmla="*/ 527834 w 567335"/>
                  <a:gd name="connsiteY74" fmla="*/ 1411483 h 1471471"/>
                  <a:gd name="connsiteX75" fmla="*/ 537562 w 567335"/>
                  <a:gd name="connsiteY75" fmla="*/ 1382300 h 1471471"/>
                  <a:gd name="connsiteX76" fmla="*/ 547290 w 567335"/>
                  <a:gd name="connsiteY76" fmla="*/ 1328798 h 1471471"/>
                  <a:gd name="connsiteX77" fmla="*/ 552153 w 567335"/>
                  <a:gd name="connsiteY77" fmla="*/ 1285024 h 1471471"/>
                  <a:gd name="connsiteX78" fmla="*/ 557017 w 567335"/>
                  <a:gd name="connsiteY78" fmla="*/ 1260705 h 1471471"/>
                  <a:gd name="connsiteX79" fmla="*/ 566745 w 567335"/>
                  <a:gd name="connsiteY79" fmla="*/ 1212066 h 1471471"/>
                  <a:gd name="connsiteX80" fmla="*/ 561881 w 567335"/>
                  <a:gd name="connsiteY80" fmla="*/ 1178019 h 1471471"/>
                  <a:gd name="connsiteX81" fmla="*/ 557017 w 567335"/>
                  <a:gd name="connsiteY81" fmla="*/ 1163428 h 1471471"/>
                  <a:gd name="connsiteX82" fmla="*/ 566745 w 567335"/>
                  <a:gd name="connsiteY82" fmla="*/ 993194 h 1471471"/>
                  <a:gd name="connsiteX83" fmla="*/ 561881 w 567335"/>
                  <a:gd name="connsiteY83" fmla="*/ 905645 h 1471471"/>
                  <a:gd name="connsiteX84" fmla="*/ 552153 w 567335"/>
                  <a:gd name="connsiteY84" fmla="*/ 793777 h 1471471"/>
                  <a:gd name="connsiteX85" fmla="*/ 547290 w 567335"/>
                  <a:gd name="connsiteY85" fmla="*/ 764594 h 1471471"/>
                  <a:gd name="connsiteX86" fmla="*/ 542426 w 567335"/>
                  <a:gd name="connsiteY86" fmla="*/ 715956 h 1471471"/>
                  <a:gd name="connsiteX87" fmla="*/ 537562 w 567335"/>
                  <a:gd name="connsiteY87" fmla="*/ 701364 h 1471471"/>
                  <a:gd name="connsiteX88" fmla="*/ 527834 w 567335"/>
                  <a:gd name="connsiteY88" fmla="*/ 657590 h 1471471"/>
                  <a:gd name="connsiteX89" fmla="*/ 518107 w 567335"/>
                  <a:gd name="connsiteY89" fmla="*/ 628407 h 1471471"/>
                  <a:gd name="connsiteX90" fmla="*/ 498651 w 567335"/>
                  <a:gd name="connsiteY90" fmla="*/ 570041 h 1471471"/>
                  <a:gd name="connsiteX91" fmla="*/ 488924 w 567335"/>
                  <a:gd name="connsiteY91" fmla="*/ 540858 h 1471471"/>
                  <a:gd name="connsiteX92" fmla="*/ 484060 w 567335"/>
                  <a:gd name="connsiteY92" fmla="*/ 521402 h 1471471"/>
                  <a:gd name="connsiteX93" fmla="*/ 474332 w 567335"/>
                  <a:gd name="connsiteY93" fmla="*/ 492219 h 1471471"/>
                  <a:gd name="connsiteX94" fmla="*/ 464604 w 567335"/>
                  <a:gd name="connsiteY94" fmla="*/ 477628 h 1471471"/>
                  <a:gd name="connsiteX95" fmla="*/ 459741 w 567335"/>
                  <a:gd name="connsiteY95" fmla="*/ 463036 h 1471471"/>
                  <a:gd name="connsiteX96" fmla="*/ 440285 w 567335"/>
                  <a:gd name="connsiteY96" fmla="*/ 433853 h 1471471"/>
                  <a:gd name="connsiteX97" fmla="*/ 420830 w 567335"/>
                  <a:gd name="connsiteY97" fmla="*/ 375488 h 1471471"/>
                  <a:gd name="connsiteX98" fmla="*/ 411102 w 567335"/>
                  <a:gd name="connsiteY98" fmla="*/ 346305 h 1471471"/>
                  <a:gd name="connsiteX99" fmla="*/ 406239 w 567335"/>
                  <a:gd name="connsiteY99" fmla="*/ 331713 h 1471471"/>
                  <a:gd name="connsiteX100" fmla="*/ 396511 w 567335"/>
                  <a:gd name="connsiteY100" fmla="*/ 317122 h 1471471"/>
                  <a:gd name="connsiteX101" fmla="*/ 381919 w 567335"/>
                  <a:gd name="connsiteY101" fmla="*/ 273347 h 1471471"/>
                  <a:gd name="connsiteX102" fmla="*/ 377056 w 567335"/>
                  <a:gd name="connsiteY102" fmla="*/ 258756 h 1471471"/>
                  <a:gd name="connsiteX103" fmla="*/ 367328 w 567335"/>
                  <a:gd name="connsiteY103" fmla="*/ 244164 h 1471471"/>
                  <a:gd name="connsiteX104" fmla="*/ 357600 w 567335"/>
                  <a:gd name="connsiteY104" fmla="*/ 214981 h 1471471"/>
                  <a:gd name="connsiteX105" fmla="*/ 352736 w 567335"/>
                  <a:gd name="connsiteY105" fmla="*/ 200390 h 1471471"/>
                  <a:gd name="connsiteX106" fmla="*/ 338145 w 567335"/>
                  <a:gd name="connsiteY106" fmla="*/ 185798 h 1471471"/>
                  <a:gd name="connsiteX107" fmla="*/ 318690 w 567335"/>
                  <a:gd name="connsiteY107" fmla="*/ 156615 h 1471471"/>
                  <a:gd name="connsiteX108" fmla="*/ 304098 w 567335"/>
                  <a:gd name="connsiteY108" fmla="*/ 146888 h 1471471"/>
                  <a:gd name="connsiteX109" fmla="*/ 294370 w 567335"/>
                  <a:gd name="connsiteY109" fmla="*/ 132296 h 1471471"/>
                  <a:gd name="connsiteX110" fmla="*/ 284643 w 567335"/>
                  <a:gd name="connsiteY110" fmla="*/ 103113 h 1471471"/>
                  <a:gd name="connsiteX111" fmla="*/ 274915 w 567335"/>
                  <a:gd name="connsiteY111" fmla="*/ 88522 h 1471471"/>
                  <a:gd name="connsiteX112" fmla="*/ 270051 w 567335"/>
                  <a:gd name="connsiteY112" fmla="*/ 73930 h 1471471"/>
                  <a:gd name="connsiteX113" fmla="*/ 236004 w 567335"/>
                  <a:gd name="connsiteY113" fmla="*/ 30156 h 1471471"/>
                  <a:gd name="connsiteX114" fmla="*/ 216549 w 567335"/>
                  <a:gd name="connsiteY114" fmla="*/ 973 h 1471471"/>
                  <a:gd name="connsiteX115" fmla="*/ 211685 w 567335"/>
                  <a:gd name="connsiteY115" fmla="*/ 10700 h 14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67335" h="1471471">
                    <a:moveTo>
                      <a:pt x="211685" y="10700"/>
                    </a:moveTo>
                    <a:cubicBezTo>
                      <a:pt x="214117" y="17185"/>
                      <a:pt x="224656" y="30155"/>
                      <a:pt x="231141" y="39883"/>
                    </a:cubicBezTo>
                    <a:cubicBezTo>
                      <a:pt x="234384" y="44747"/>
                      <a:pt x="236734" y="50342"/>
                      <a:pt x="240868" y="54475"/>
                    </a:cubicBezTo>
                    <a:cubicBezTo>
                      <a:pt x="250035" y="63641"/>
                      <a:pt x="259768" y="71466"/>
                      <a:pt x="265187" y="83658"/>
                    </a:cubicBezTo>
                    <a:cubicBezTo>
                      <a:pt x="269351" y="93028"/>
                      <a:pt x="271672" y="103113"/>
                      <a:pt x="274915" y="112841"/>
                    </a:cubicBezTo>
                    <a:lnTo>
                      <a:pt x="279779" y="127432"/>
                    </a:lnTo>
                    <a:cubicBezTo>
                      <a:pt x="270143" y="175612"/>
                      <a:pt x="266636" y="182920"/>
                      <a:pt x="279779" y="253892"/>
                    </a:cubicBezTo>
                    <a:cubicBezTo>
                      <a:pt x="281908" y="265388"/>
                      <a:pt x="299234" y="283075"/>
                      <a:pt x="299234" y="283075"/>
                    </a:cubicBezTo>
                    <a:cubicBezTo>
                      <a:pt x="297613" y="291181"/>
                      <a:pt x="298956" y="300516"/>
                      <a:pt x="294370" y="307394"/>
                    </a:cubicBezTo>
                    <a:cubicBezTo>
                      <a:pt x="291526" y="311660"/>
                      <a:pt x="284906" y="312258"/>
                      <a:pt x="279779" y="312258"/>
                    </a:cubicBezTo>
                    <a:cubicBezTo>
                      <a:pt x="268838" y="312258"/>
                      <a:pt x="230468" y="303703"/>
                      <a:pt x="221413" y="297666"/>
                    </a:cubicBezTo>
                    <a:lnTo>
                      <a:pt x="206822" y="287939"/>
                    </a:lnTo>
                    <a:cubicBezTo>
                      <a:pt x="198715" y="289560"/>
                      <a:pt x="188853" y="287510"/>
                      <a:pt x="182502" y="292802"/>
                    </a:cubicBezTo>
                    <a:cubicBezTo>
                      <a:pt x="177367" y="297082"/>
                      <a:pt x="183981" y="310144"/>
                      <a:pt x="177639" y="312258"/>
                    </a:cubicBezTo>
                    <a:cubicBezTo>
                      <a:pt x="172093" y="314107"/>
                      <a:pt x="170710" y="302798"/>
                      <a:pt x="167911" y="297666"/>
                    </a:cubicBezTo>
                    <a:cubicBezTo>
                      <a:pt x="160967" y="284936"/>
                      <a:pt x="156500" y="270821"/>
                      <a:pt x="148456" y="258756"/>
                    </a:cubicBezTo>
                    <a:cubicBezTo>
                      <a:pt x="145213" y="253892"/>
                      <a:pt x="143293" y="247816"/>
                      <a:pt x="138728" y="244164"/>
                    </a:cubicBezTo>
                    <a:cubicBezTo>
                      <a:pt x="134724" y="240961"/>
                      <a:pt x="129000" y="240921"/>
                      <a:pt x="124136" y="239300"/>
                    </a:cubicBezTo>
                    <a:cubicBezTo>
                      <a:pt x="122515" y="244164"/>
                      <a:pt x="120516" y="248918"/>
                      <a:pt x="119273" y="253892"/>
                    </a:cubicBezTo>
                    <a:cubicBezTo>
                      <a:pt x="117313" y="261733"/>
                      <a:pt x="114599" y="283705"/>
                      <a:pt x="109545" y="292802"/>
                    </a:cubicBezTo>
                    <a:cubicBezTo>
                      <a:pt x="103867" y="303022"/>
                      <a:pt x="90090" y="321985"/>
                      <a:pt x="90090" y="321985"/>
                    </a:cubicBezTo>
                    <a:cubicBezTo>
                      <a:pt x="82739" y="351388"/>
                      <a:pt x="87340" y="335101"/>
                      <a:pt x="75498" y="370624"/>
                    </a:cubicBezTo>
                    <a:lnTo>
                      <a:pt x="65770" y="399807"/>
                    </a:lnTo>
                    <a:cubicBezTo>
                      <a:pt x="65121" y="402405"/>
                      <a:pt x="58836" y="429664"/>
                      <a:pt x="56043" y="433853"/>
                    </a:cubicBezTo>
                    <a:cubicBezTo>
                      <a:pt x="50665" y="441919"/>
                      <a:pt x="35831" y="453687"/>
                      <a:pt x="26860" y="458173"/>
                    </a:cubicBezTo>
                    <a:cubicBezTo>
                      <a:pt x="22274" y="460466"/>
                      <a:pt x="17132" y="461415"/>
                      <a:pt x="12268" y="463036"/>
                    </a:cubicBezTo>
                    <a:cubicBezTo>
                      <a:pt x="15511" y="472764"/>
                      <a:pt x="19985" y="482164"/>
                      <a:pt x="21996" y="492219"/>
                    </a:cubicBezTo>
                    <a:cubicBezTo>
                      <a:pt x="27865" y="521566"/>
                      <a:pt x="24246" y="508696"/>
                      <a:pt x="31724" y="531130"/>
                    </a:cubicBezTo>
                    <a:cubicBezTo>
                      <a:pt x="29856" y="542337"/>
                      <a:pt x="27983" y="562932"/>
                      <a:pt x="21996" y="574905"/>
                    </a:cubicBezTo>
                    <a:cubicBezTo>
                      <a:pt x="19382" y="580133"/>
                      <a:pt x="15511" y="584632"/>
                      <a:pt x="12268" y="589496"/>
                    </a:cubicBezTo>
                    <a:cubicBezTo>
                      <a:pt x="15555" y="609217"/>
                      <a:pt x="16554" y="619994"/>
                      <a:pt x="21996" y="638134"/>
                    </a:cubicBezTo>
                    <a:cubicBezTo>
                      <a:pt x="24943" y="647955"/>
                      <a:pt x="28482" y="657589"/>
                      <a:pt x="31724" y="667317"/>
                    </a:cubicBezTo>
                    <a:lnTo>
                      <a:pt x="36587" y="681909"/>
                    </a:lnTo>
                    <a:cubicBezTo>
                      <a:pt x="34966" y="701364"/>
                      <a:pt x="34304" y="720923"/>
                      <a:pt x="31724" y="740275"/>
                    </a:cubicBezTo>
                    <a:cubicBezTo>
                      <a:pt x="31046" y="745357"/>
                      <a:pt x="28268" y="749936"/>
                      <a:pt x="26860" y="754866"/>
                    </a:cubicBezTo>
                    <a:cubicBezTo>
                      <a:pt x="14645" y="797617"/>
                      <a:pt x="28794" y="753929"/>
                      <a:pt x="17132" y="788913"/>
                    </a:cubicBezTo>
                    <a:cubicBezTo>
                      <a:pt x="15511" y="853764"/>
                      <a:pt x="12268" y="918595"/>
                      <a:pt x="12268" y="983466"/>
                    </a:cubicBezTo>
                    <a:cubicBezTo>
                      <a:pt x="12268" y="1045178"/>
                      <a:pt x="0" y="1036121"/>
                      <a:pt x="31724" y="1046696"/>
                    </a:cubicBezTo>
                    <a:cubicBezTo>
                      <a:pt x="36588" y="1051560"/>
                      <a:pt x="42902" y="1055316"/>
                      <a:pt x="46315" y="1061288"/>
                    </a:cubicBezTo>
                    <a:cubicBezTo>
                      <a:pt x="49631" y="1067092"/>
                      <a:pt x="49258" y="1074340"/>
                      <a:pt x="51179" y="1080743"/>
                    </a:cubicBezTo>
                    <a:cubicBezTo>
                      <a:pt x="54126" y="1090564"/>
                      <a:pt x="57665" y="1100198"/>
                      <a:pt x="60907" y="1109926"/>
                    </a:cubicBezTo>
                    <a:cubicBezTo>
                      <a:pt x="72565" y="1144902"/>
                      <a:pt x="58422" y="1101233"/>
                      <a:pt x="70634" y="1143973"/>
                    </a:cubicBezTo>
                    <a:cubicBezTo>
                      <a:pt x="72042" y="1148903"/>
                      <a:pt x="74089" y="1153634"/>
                      <a:pt x="75498" y="1158564"/>
                    </a:cubicBezTo>
                    <a:cubicBezTo>
                      <a:pt x="77335" y="1164991"/>
                      <a:pt x="78441" y="1171616"/>
                      <a:pt x="80362" y="1178019"/>
                    </a:cubicBezTo>
                    <a:cubicBezTo>
                      <a:pt x="83309" y="1187840"/>
                      <a:pt x="86848" y="1197474"/>
                      <a:pt x="90090" y="1207202"/>
                    </a:cubicBezTo>
                    <a:cubicBezTo>
                      <a:pt x="91711" y="1212066"/>
                      <a:pt x="93709" y="1216820"/>
                      <a:pt x="94953" y="1221794"/>
                    </a:cubicBezTo>
                    <a:lnTo>
                      <a:pt x="99817" y="1241249"/>
                    </a:lnTo>
                    <a:cubicBezTo>
                      <a:pt x="101438" y="1260704"/>
                      <a:pt x="102259" y="1280243"/>
                      <a:pt x="104681" y="1299615"/>
                    </a:cubicBezTo>
                    <a:cubicBezTo>
                      <a:pt x="105510" y="1306248"/>
                      <a:pt x="104818" y="1314344"/>
                      <a:pt x="109545" y="1319071"/>
                    </a:cubicBezTo>
                    <a:cubicBezTo>
                      <a:pt x="114272" y="1323798"/>
                      <a:pt x="122515" y="1322313"/>
                      <a:pt x="129000" y="1323934"/>
                    </a:cubicBezTo>
                    <a:cubicBezTo>
                      <a:pt x="133864" y="1330419"/>
                      <a:pt x="139570" y="1336351"/>
                      <a:pt x="143592" y="1343390"/>
                    </a:cubicBezTo>
                    <a:cubicBezTo>
                      <a:pt x="151011" y="1356372"/>
                      <a:pt x="144807" y="1361873"/>
                      <a:pt x="158183" y="1372573"/>
                    </a:cubicBezTo>
                    <a:cubicBezTo>
                      <a:pt x="162187" y="1375776"/>
                      <a:pt x="167911" y="1375815"/>
                      <a:pt x="172775" y="1377436"/>
                    </a:cubicBezTo>
                    <a:cubicBezTo>
                      <a:pt x="211496" y="1403251"/>
                      <a:pt x="190384" y="1395239"/>
                      <a:pt x="236004" y="1401756"/>
                    </a:cubicBezTo>
                    <a:cubicBezTo>
                      <a:pt x="237625" y="1406620"/>
                      <a:pt x="237243" y="1412722"/>
                      <a:pt x="240868" y="1416347"/>
                    </a:cubicBezTo>
                    <a:cubicBezTo>
                      <a:pt x="244494" y="1419972"/>
                      <a:pt x="250874" y="1418918"/>
                      <a:pt x="255460" y="1421211"/>
                    </a:cubicBezTo>
                    <a:cubicBezTo>
                      <a:pt x="269000" y="1427981"/>
                      <a:pt x="273888" y="1434776"/>
                      <a:pt x="284643" y="1445530"/>
                    </a:cubicBezTo>
                    <a:cubicBezTo>
                      <a:pt x="287885" y="1455257"/>
                      <a:pt x="287886" y="1471471"/>
                      <a:pt x="304098" y="1455258"/>
                    </a:cubicBezTo>
                    <a:cubicBezTo>
                      <a:pt x="307723" y="1451632"/>
                      <a:pt x="306472" y="1445148"/>
                      <a:pt x="308962" y="1440666"/>
                    </a:cubicBezTo>
                    <a:cubicBezTo>
                      <a:pt x="314640" y="1430446"/>
                      <a:pt x="323188" y="1421940"/>
                      <a:pt x="328417" y="1411483"/>
                    </a:cubicBezTo>
                    <a:cubicBezTo>
                      <a:pt x="331660" y="1404998"/>
                      <a:pt x="333503" y="1397598"/>
                      <a:pt x="338145" y="1392028"/>
                    </a:cubicBezTo>
                    <a:cubicBezTo>
                      <a:pt x="348102" y="1380080"/>
                      <a:pt x="354997" y="1383602"/>
                      <a:pt x="367328" y="1377436"/>
                    </a:cubicBezTo>
                    <a:cubicBezTo>
                      <a:pt x="372556" y="1374822"/>
                      <a:pt x="377055" y="1370951"/>
                      <a:pt x="381919" y="1367709"/>
                    </a:cubicBezTo>
                    <a:cubicBezTo>
                      <a:pt x="383540" y="1362845"/>
                      <a:pt x="385777" y="1358145"/>
                      <a:pt x="386783" y="1353117"/>
                    </a:cubicBezTo>
                    <a:cubicBezTo>
                      <a:pt x="389770" y="1338182"/>
                      <a:pt x="389185" y="1319129"/>
                      <a:pt x="396511" y="1304479"/>
                    </a:cubicBezTo>
                    <a:cubicBezTo>
                      <a:pt x="406937" y="1283627"/>
                      <a:pt x="405774" y="1294655"/>
                      <a:pt x="420830" y="1275296"/>
                    </a:cubicBezTo>
                    <a:cubicBezTo>
                      <a:pt x="461545" y="1222947"/>
                      <a:pt x="421755" y="1264642"/>
                      <a:pt x="454877" y="1231522"/>
                    </a:cubicBezTo>
                    <a:cubicBezTo>
                      <a:pt x="455732" y="1228958"/>
                      <a:pt x="463576" y="1201160"/>
                      <a:pt x="469468" y="1202339"/>
                    </a:cubicBezTo>
                    <a:cubicBezTo>
                      <a:pt x="471790" y="1202803"/>
                      <a:pt x="490940" y="1232115"/>
                      <a:pt x="493787" y="1236385"/>
                    </a:cubicBezTo>
                    <a:cubicBezTo>
                      <a:pt x="498651" y="1231521"/>
                      <a:pt x="505038" y="1227807"/>
                      <a:pt x="508379" y="1221794"/>
                    </a:cubicBezTo>
                    <a:cubicBezTo>
                      <a:pt x="513359" y="1212831"/>
                      <a:pt x="518107" y="1192611"/>
                      <a:pt x="518107" y="1192611"/>
                    </a:cubicBezTo>
                    <a:cubicBezTo>
                      <a:pt x="519728" y="1213688"/>
                      <a:pt x="520348" y="1234865"/>
                      <a:pt x="522970" y="1255841"/>
                    </a:cubicBezTo>
                    <a:cubicBezTo>
                      <a:pt x="523606" y="1260928"/>
                      <a:pt x="527834" y="1265305"/>
                      <a:pt x="527834" y="1270432"/>
                    </a:cubicBezTo>
                    <a:cubicBezTo>
                      <a:pt x="527834" y="1296423"/>
                      <a:pt x="524591" y="1322313"/>
                      <a:pt x="522970" y="1348253"/>
                    </a:cubicBezTo>
                    <a:cubicBezTo>
                      <a:pt x="524591" y="1369330"/>
                      <a:pt x="519507" y="1392053"/>
                      <a:pt x="527834" y="1411483"/>
                    </a:cubicBezTo>
                    <a:cubicBezTo>
                      <a:pt x="531873" y="1420908"/>
                      <a:pt x="535075" y="1392248"/>
                      <a:pt x="537562" y="1382300"/>
                    </a:cubicBezTo>
                    <a:cubicBezTo>
                      <a:pt x="544359" y="1355112"/>
                      <a:pt x="542934" y="1363650"/>
                      <a:pt x="547290" y="1328798"/>
                    </a:cubicBezTo>
                    <a:cubicBezTo>
                      <a:pt x="549111" y="1314230"/>
                      <a:pt x="550077" y="1299558"/>
                      <a:pt x="552153" y="1285024"/>
                    </a:cubicBezTo>
                    <a:cubicBezTo>
                      <a:pt x="553322" y="1276840"/>
                      <a:pt x="555538" y="1268839"/>
                      <a:pt x="557017" y="1260705"/>
                    </a:cubicBezTo>
                    <a:cubicBezTo>
                      <a:pt x="564968" y="1216976"/>
                      <a:pt x="558142" y="1246480"/>
                      <a:pt x="566745" y="1212066"/>
                    </a:cubicBezTo>
                    <a:cubicBezTo>
                      <a:pt x="565124" y="1200717"/>
                      <a:pt x="564129" y="1189261"/>
                      <a:pt x="561881" y="1178019"/>
                    </a:cubicBezTo>
                    <a:cubicBezTo>
                      <a:pt x="560876" y="1172992"/>
                      <a:pt x="557017" y="1168555"/>
                      <a:pt x="557017" y="1163428"/>
                    </a:cubicBezTo>
                    <a:cubicBezTo>
                      <a:pt x="557017" y="1034947"/>
                      <a:pt x="553210" y="1060868"/>
                      <a:pt x="566745" y="993194"/>
                    </a:cubicBezTo>
                    <a:cubicBezTo>
                      <a:pt x="565124" y="964011"/>
                      <a:pt x="563417" y="934833"/>
                      <a:pt x="561881" y="905645"/>
                    </a:cubicBezTo>
                    <a:cubicBezTo>
                      <a:pt x="556441" y="802288"/>
                      <a:pt x="567335" y="839319"/>
                      <a:pt x="552153" y="793777"/>
                    </a:cubicBezTo>
                    <a:cubicBezTo>
                      <a:pt x="550532" y="784049"/>
                      <a:pt x="548513" y="774380"/>
                      <a:pt x="547290" y="764594"/>
                    </a:cubicBezTo>
                    <a:cubicBezTo>
                      <a:pt x="545269" y="748426"/>
                      <a:pt x="544904" y="732060"/>
                      <a:pt x="542426" y="715956"/>
                    </a:cubicBezTo>
                    <a:cubicBezTo>
                      <a:pt x="541646" y="710889"/>
                      <a:pt x="538806" y="706338"/>
                      <a:pt x="537562" y="701364"/>
                    </a:cubicBezTo>
                    <a:cubicBezTo>
                      <a:pt x="530616" y="673583"/>
                      <a:pt x="535326" y="682565"/>
                      <a:pt x="527834" y="657590"/>
                    </a:cubicBezTo>
                    <a:cubicBezTo>
                      <a:pt x="524888" y="647769"/>
                      <a:pt x="521349" y="638135"/>
                      <a:pt x="518107" y="628407"/>
                    </a:cubicBezTo>
                    <a:lnTo>
                      <a:pt x="498651" y="570041"/>
                    </a:lnTo>
                    <a:cubicBezTo>
                      <a:pt x="498648" y="570031"/>
                      <a:pt x="488927" y="540869"/>
                      <a:pt x="488924" y="540858"/>
                    </a:cubicBezTo>
                    <a:cubicBezTo>
                      <a:pt x="487303" y="534373"/>
                      <a:pt x="485981" y="527805"/>
                      <a:pt x="484060" y="521402"/>
                    </a:cubicBezTo>
                    <a:cubicBezTo>
                      <a:pt x="481114" y="511581"/>
                      <a:pt x="480020" y="500751"/>
                      <a:pt x="474332" y="492219"/>
                    </a:cubicBezTo>
                    <a:lnTo>
                      <a:pt x="464604" y="477628"/>
                    </a:lnTo>
                    <a:cubicBezTo>
                      <a:pt x="462983" y="472764"/>
                      <a:pt x="462231" y="467518"/>
                      <a:pt x="459741" y="463036"/>
                    </a:cubicBezTo>
                    <a:cubicBezTo>
                      <a:pt x="454063" y="452816"/>
                      <a:pt x="440285" y="433853"/>
                      <a:pt x="440285" y="433853"/>
                    </a:cubicBezTo>
                    <a:lnTo>
                      <a:pt x="420830" y="375488"/>
                    </a:lnTo>
                    <a:lnTo>
                      <a:pt x="411102" y="346305"/>
                    </a:lnTo>
                    <a:cubicBezTo>
                      <a:pt x="409481" y="341441"/>
                      <a:pt x="409083" y="335979"/>
                      <a:pt x="406239" y="331713"/>
                    </a:cubicBezTo>
                    <a:lnTo>
                      <a:pt x="396511" y="317122"/>
                    </a:lnTo>
                    <a:lnTo>
                      <a:pt x="381919" y="273347"/>
                    </a:lnTo>
                    <a:cubicBezTo>
                      <a:pt x="380298" y="268483"/>
                      <a:pt x="379900" y="263022"/>
                      <a:pt x="377056" y="258756"/>
                    </a:cubicBezTo>
                    <a:cubicBezTo>
                      <a:pt x="373813" y="253892"/>
                      <a:pt x="369702" y="249506"/>
                      <a:pt x="367328" y="244164"/>
                    </a:cubicBezTo>
                    <a:cubicBezTo>
                      <a:pt x="363163" y="234794"/>
                      <a:pt x="360843" y="224709"/>
                      <a:pt x="357600" y="214981"/>
                    </a:cubicBezTo>
                    <a:cubicBezTo>
                      <a:pt x="355979" y="210117"/>
                      <a:pt x="356361" y="204015"/>
                      <a:pt x="352736" y="200390"/>
                    </a:cubicBezTo>
                    <a:cubicBezTo>
                      <a:pt x="347872" y="195526"/>
                      <a:pt x="342368" y="191228"/>
                      <a:pt x="338145" y="185798"/>
                    </a:cubicBezTo>
                    <a:cubicBezTo>
                      <a:pt x="330967" y="176569"/>
                      <a:pt x="328418" y="163100"/>
                      <a:pt x="318690" y="156615"/>
                    </a:cubicBezTo>
                    <a:lnTo>
                      <a:pt x="304098" y="146888"/>
                    </a:lnTo>
                    <a:cubicBezTo>
                      <a:pt x="300855" y="142024"/>
                      <a:pt x="296744" y="137638"/>
                      <a:pt x="294370" y="132296"/>
                    </a:cubicBezTo>
                    <a:cubicBezTo>
                      <a:pt x="290206" y="122926"/>
                      <a:pt x="290331" y="111644"/>
                      <a:pt x="284643" y="103113"/>
                    </a:cubicBezTo>
                    <a:lnTo>
                      <a:pt x="274915" y="88522"/>
                    </a:lnTo>
                    <a:cubicBezTo>
                      <a:pt x="273294" y="83658"/>
                      <a:pt x="272541" y="78412"/>
                      <a:pt x="270051" y="73930"/>
                    </a:cubicBezTo>
                    <a:cubicBezTo>
                      <a:pt x="255506" y="47749"/>
                      <a:pt x="253729" y="47880"/>
                      <a:pt x="236004" y="30156"/>
                    </a:cubicBezTo>
                    <a:cubicBezTo>
                      <a:pt x="230474" y="13564"/>
                      <a:pt x="232743" y="13118"/>
                      <a:pt x="216549" y="973"/>
                    </a:cubicBezTo>
                    <a:cubicBezTo>
                      <a:pt x="215252" y="0"/>
                      <a:pt x="209253" y="4215"/>
                      <a:pt x="211685" y="10700"/>
                    </a:cubicBezTo>
                    <a:close/>
                  </a:path>
                </a:pathLst>
              </a:custGeom>
              <a:gradFill flip="none" rotWithShape="1">
                <a:gsLst>
                  <a:gs pos="12000">
                    <a:srgbClr val="EE8800"/>
                  </a:gs>
                  <a:gs pos="100000">
                    <a:srgbClr val="00B050"/>
                  </a:gs>
                  <a:gs pos="0">
                    <a:srgbClr val="FFFFCC"/>
                  </a:gs>
                </a:gsLst>
                <a:lin ang="27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7" name="Corda 886"/>
              <p:cNvSpPr/>
              <p:nvPr/>
            </p:nvSpPr>
            <p:spPr bwMode="auto">
              <a:xfrm rot="631368" flipH="1">
                <a:off x="2721381" y="2188918"/>
                <a:ext cx="3600002" cy="3618005"/>
              </a:xfrm>
              <a:prstGeom prst="chord">
                <a:avLst>
                  <a:gd name="adj1" fmla="val 5409229"/>
                  <a:gd name="adj2" fmla="val 16201961"/>
                </a:avLst>
              </a:prstGeom>
              <a:solidFill>
                <a:schemeClr val="tx1">
                  <a:alpha val="6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6000" b="0" i="0" u="none" strike="noStrike" cap="none" normalizeH="0" baseline="0" smtClean="0">
                  <a:ln>
                    <a:noFill/>
                  </a:ln>
                  <a:solidFill>
                    <a:srgbClr val="FF0066"/>
                  </a:solidFill>
                  <a:effectLst/>
                  <a:latin typeface="Helvetica 55 Roman" pitchFamily="34" charset="0"/>
                </a:endParaRPr>
              </a:p>
            </p:txBody>
          </p:sp>
        </p:grpSp>
        <p:grpSp>
          <p:nvGrpSpPr>
            <p:cNvPr id="861" name="Grupo 760"/>
            <p:cNvGrpSpPr/>
            <p:nvPr/>
          </p:nvGrpSpPr>
          <p:grpSpPr>
            <a:xfrm rot="6316616">
              <a:off x="6900487" y="3872711"/>
              <a:ext cx="426007" cy="226199"/>
              <a:chOff x="5275692" y="4476508"/>
              <a:chExt cx="650349" cy="460024"/>
            </a:xfrm>
          </p:grpSpPr>
          <p:sp>
            <p:nvSpPr>
              <p:cNvPr id="863" name="Oval 3"/>
              <p:cNvSpPr>
                <a:spLocks noChangeAspect="1" noChangeArrowheads="1"/>
              </p:cNvSpPr>
              <p:nvPr/>
            </p:nvSpPr>
            <p:spPr bwMode="auto">
              <a:xfrm rot="15260985">
                <a:off x="5635268"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64" name="Oval 3"/>
              <p:cNvSpPr>
                <a:spLocks noChangeAspect="1" noChangeArrowheads="1"/>
              </p:cNvSpPr>
              <p:nvPr/>
            </p:nvSpPr>
            <p:spPr bwMode="auto">
              <a:xfrm rot="15260985">
                <a:off x="5491252" y="46846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65" name="Oval 3"/>
              <p:cNvSpPr>
                <a:spLocks noChangeAspect="1" noChangeArrowheads="1"/>
              </p:cNvSpPr>
              <p:nvPr/>
            </p:nvSpPr>
            <p:spPr bwMode="auto">
              <a:xfrm rot="15260985">
                <a:off x="5275228" y="4756609"/>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66" name="Oval 3"/>
              <p:cNvSpPr>
                <a:spLocks noChangeAspect="1" noChangeArrowheads="1"/>
              </p:cNvSpPr>
              <p:nvPr/>
            </p:nvSpPr>
            <p:spPr bwMode="auto">
              <a:xfrm rot="15260985">
                <a:off x="5419244" y="4540585"/>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68" name="Oval 3"/>
              <p:cNvSpPr>
                <a:spLocks noChangeArrowheads="1"/>
              </p:cNvSpPr>
              <p:nvPr/>
            </p:nvSpPr>
            <p:spPr bwMode="auto">
              <a:xfrm rot="15260985">
                <a:off x="5536855" y="469817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0" name="Oval 3"/>
              <p:cNvSpPr>
                <a:spLocks noChangeAspect="1" noChangeArrowheads="1"/>
              </p:cNvSpPr>
              <p:nvPr/>
            </p:nvSpPr>
            <p:spPr bwMode="auto">
              <a:xfrm rot="15260985">
                <a:off x="5643652" y="4837001"/>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2" name="Oval 3"/>
              <p:cNvSpPr>
                <a:spLocks noChangeAspect="1" noChangeArrowheads="1"/>
              </p:cNvSpPr>
              <p:nvPr/>
            </p:nvSpPr>
            <p:spPr bwMode="auto">
              <a:xfrm rot="15260985">
                <a:off x="5827384"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3" name="Oval 3"/>
              <p:cNvSpPr>
                <a:spLocks noChangeAspect="1" noChangeArrowheads="1"/>
              </p:cNvSpPr>
              <p:nvPr/>
            </p:nvSpPr>
            <p:spPr bwMode="auto">
              <a:xfrm rot="15260985">
                <a:off x="5683368" y="46209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4" name="Oval 3"/>
              <p:cNvSpPr>
                <a:spLocks noChangeAspect="1" noChangeArrowheads="1"/>
              </p:cNvSpPr>
              <p:nvPr/>
            </p:nvSpPr>
            <p:spPr bwMode="auto">
              <a:xfrm rot="15260985">
                <a:off x="5611360" y="4476972"/>
                <a:ext cx="90738" cy="89809"/>
              </a:xfrm>
              <a:prstGeom prst="ellipse">
                <a:avLst/>
              </a:prstGeom>
              <a:gradFill flip="none" rotWithShape="1">
                <a:gsLst>
                  <a:gs pos="74000">
                    <a:schemeClr val="tx1">
                      <a:alpha val="0"/>
                    </a:schemeClr>
                  </a:gs>
                  <a:gs pos="8000">
                    <a:srgbClr val="FFFFCC"/>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6" name="Oval 3"/>
              <p:cNvSpPr>
                <a:spLocks noChangeArrowheads="1"/>
              </p:cNvSpPr>
              <p:nvPr/>
            </p:nvSpPr>
            <p:spPr bwMode="auto">
              <a:xfrm rot="15260985">
                <a:off x="5728971" y="4634563"/>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7" name="Oval 3"/>
              <p:cNvSpPr>
                <a:spLocks noChangeArrowheads="1"/>
              </p:cNvSpPr>
              <p:nvPr/>
            </p:nvSpPr>
            <p:spPr bwMode="auto">
              <a:xfrm rot="15260985">
                <a:off x="5656960" y="4490546"/>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8" name="Oval 3"/>
              <p:cNvSpPr>
                <a:spLocks noChangeArrowheads="1"/>
              </p:cNvSpPr>
              <p:nvPr/>
            </p:nvSpPr>
            <p:spPr bwMode="auto">
              <a:xfrm rot="15260985">
                <a:off x="5656962" y="4778578"/>
                <a:ext cx="158768" cy="15713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79" name="Oval 3"/>
              <p:cNvSpPr>
                <a:spLocks noChangeAspect="1" noChangeArrowheads="1"/>
              </p:cNvSpPr>
              <p:nvPr/>
            </p:nvSpPr>
            <p:spPr bwMode="auto">
              <a:xfrm rot="15260985">
                <a:off x="5835768" y="4773388"/>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sp>
            <p:nvSpPr>
              <p:cNvPr id="881" name="Oval 3"/>
              <p:cNvSpPr>
                <a:spLocks noChangeAspect="1" noChangeArrowheads="1"/>
              </p:cNvSpPr>
              <p:nvPr/>
            </p:nvSpPr>
            <p:spPr bwMode="auto">
              <a:xfrm rot="15260985">
                <a:off x="5763760" y="4629372"/>
                <a:ext cx="90738" cy="89809"/>
              </a:xfrm>
              <a:prstGeom prst="ellipse">
                <a:avLst/>
              </a:prstGeom>
              <a:gradFill flip="none" rotWithShape="1">
                <a:gsLst>
                  <a:gs pos="74000">
                    <a:schemeClr val="tx1">
                      <a:alpha val="0"/>
                    </a:schemeClr>
                  </a:gs>
                  <a:gs pos="8000">
                    <a:schemeClr val="bg1"/>
                  </a:gs>
                </a:gsLst>
                <a:path path="shape">
                  <a:fillToRect l="50000" t="50000" r="50000" b="50000"/>
                </a:path>
                <a:tileRect/>
              </a:gradFill>
              <a:ln w="57150">
                <a:noFill/>
                <a:prstDash val="solid"/>
                <a:round/>
                <a:headEnd/>
                <a:tailEnd/>
              </a:ln>
            </p:spPr>
            <p:txBody>
              <a:bodyPr wrap="none" anchor="ctr"/>
              <a:lstStyle/>
              <a:p>
                <a:pPr>
                  <a:defRPr/>
                </a:pPr>
                <a:endParaRPr lang="pt-BR"/>
              </a:p>
            </p:txBody>
          </p:sp>
        </p:grpSp>
        <p:sp>
          <p:nvSpPr>
            <p:cNvPr id="862" name="Retângulo 8"/>
            <p:cNvSpPr>
              <a:spLocks noChangeArrowheads="1"/>
            </p:cNvSpPr>
            <p:nvPr/>
          </p:nvSpPr>
          <p:spPr bwMode="auto">
            <a:xfrm>
              <a:off x="4946300" y="5139189"/>
              <a:ext cx="2628461" cy="954107"/>
            </a:xfrm>
            <a:prstGeom prst="rect">
              <a:avLst/>
            </a:prstGeom>
            <a:noFill/>
            <a:ln w="9525">
              <a:noFill/>
              <a:miter lim="800000"/>
              <a:headEnd/>
              <a:tailEnd/>
            </a:ln>
          </p:spPr>
          <p:txBody>
            <a:bodyPr wrap="square">
              <a:spAutoFit/>
            </a:bodyPr>
            <a:lstStyle/>
            <a:p>
              <a:r>
                <a:rPr lang="pt-BR" sz="2800" b="0" dirty="0" smtClean="0">
                  <a:solidFill>
                    <a:srgbClr val="FFFFCC"/>
                  </a:solidFill>
                  <a:latin typeface="Century Gothic" pitchFamily="34" charset="0"/>
                </a:rPr>
                <a:t>Chuva de meteoros</a:t>
              </a:r>
              <a:endParaRPr lang="pt-BR" sz="2800" b="0" dirty="0">
                <a:solidFill>
                  <a:srgbClr val="FFFFCC"/>
                </a:solidFill>
                <a:latin typeface="Century Gothic" pitchFamily="34" charset="0"/>
              </a:endParaRPr>
            </a:p>
          </p:txBody>
        </p:sp>
      </p:grpSp>
      <p:sp>
        <p:nvSpPr>
          <p:cNvPr id="1058" name="Retângulo 8"/>
          <p:cNvSpPr>
            <a:spLocks noChangeArrowheads="1"/>
          </p:cNvSpPr>
          <p:nvPr/>
        </p:nvSpPr>
        <p:spPr bwMode="auto">
          <a:xfrm>
            <a:off x="71331" y="3388930"/>
            <a:ext cx="2628461" cy="400110"/>
          </a:xfrm>
          <a:prstGeom prst="rect">
            <a:avLst/>
          </a:prstGeom>
          <a:noFill/>
          <a:ln w="9525">
            <a:noFill/>
            <a:miter lim="800000"/>
            <a:headEnd/>
            <a:tailEnd/>
          </a:ln>
        </p:spPr>
        <p:txBody>
          <a:bodyPr wrap="square">
            <a:spAutoFit/>
          </a:bodyPr>
          <a:lstStyle/>
          <a:p>
            <a:r>
              <a:rPr lang="pt-BR" sz="2000" dirty="0" smtClean="0">
                <a:solidFill>
                  <a:srgbClr val="53D2FF"/>
                </a:solidFill>
                <a:latin typeface="Century Gothic" pitchFamily="34" charset="0"/>
              </a:rPr>
              <a:t>Órbita da Terra</a:t>
            </a:r>
            <a:endParaRPr lang="pt-BR" sz="2000" dirty="0">
              <a:solidFill>
                <a:srgbClr val="53D2FF"/>
              </a:solidFill>
              <a:latin typeface="Century Gothic" pitchFamily="34" charset="0"/>
            </a:endParaRPr>
          </a:p>
        </p:txBody>
      </p:sp>
      <p:sp>
        <p:nvSpPr>
          <p:cNvPr id="1059" name="Retângulo 8"/>
          <p:cNvSpPr>
            <a:spLocks noChangeArrowheads="1"/>
          </p:cNvSpPr>
          <p:nvPr/>
        </p:nvSpPr>
        <p:spPr bwMode="auto">
          <a:xfrm>
            <a:off x="5796136" y="1052736"/>
            <a:ext cx="2628461" cy="400110"/>
          </a:xfrm>
          <a:prstGeom prst="rect">
            <a:avLst/>
          </a:prstGeom>
          <a:noFill/>
          <a:ln w="9525">
            <a:noFill/>
            <a:miter lim="800000"/>
            <a:headEnd/>
            <a:tailEnd/>
          </a:ln>
        </p:spPr>
        <p:txBody>
          <a:bodyPr wrap="square">
            <a:spAutoFit/>
          </a:bodyPr>
          <a:lstStyle/>
          <a:p>
            <a:r>
              <a:rPr lang="pt-BR" sz="2000" dirty="0" smtClean="0">
                <a:solidFill>
                  <a:schemeClr val="bg1"/>
                </a:solidFill>
                <a:latin typeface="Century Gothic" pitchFamily="34" charset="0"/>
              </a:rPr>
              <a:t>Órbita </a:t>
            </a:r>
            <a:r>
              <a:rPr lang="pt-BR" sz="2000" dirty="0" err="1" smtClean="0">
                <a:solidFill>
                  <a:schemeClr val="bg1"/>
                </a:solidFill>
                <a:latin typeface="Century Gothic" pitchFamily="34" charset="0"/>
              </a:rPr>
              <a:t>cometária</a:t>
            </a:r>
            <a:endParaRPr lang="pt-BR" sz="2000" dirty="0">
              <a:solidFill>
                <a:schemeClr val="bg1"/>
              </a:solidFill>
              <a:latin typeface="Century Gothic" pitchFamily="34" charset="0"/>
            </a:endParaRPr>
          </a:p>
        </p:txBody>
      </p:sp>
      <p:sp>
        <p:nvSpPr>
          <p:cNvPr id="5122" name="AutoShape 2"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pSp>
        <p:nvGrpSpPr>
          <p:cNvPr id="679" name="Grupo 10"/>
          <p:cNvGrpSpPr>
            <a:grpSpLocks noChangeAspect="1"/>
          </p:cNvGrpSpPr>
          <p:nvPr/>
        </p:nvGrpSpPr>
        <p:grpSpPr>
          <a:xfrm>
            <a:off x="2483082" y="3954982"/>
            <a:ext cx="1100828" cy="1089841"/>
            <a:chOff x="4230514" y="2138607"/>
            <a:chExt cx="4721895" cy="4674769"/>
          </a:xfrm>
        </p:grpSpPr>
        <p:sp>
          <p:nvSpPr>
            <p:cNvPr id="701" name="Elipse 700"/>
            <p:cNvSpPr/>
            <p:nvPr/>
          </p:nvSpPr>
          <p:spPr bwMode="auto">
            <a:xfrm>
              <a:off x="4230514" y="2138607"/>
              <a:ext cx="4721895" cy="4674769"/>
            </a:xfrm>
            <a:prstGeom prst="ellipse">
              <a:avLst/>
            </a:prstGeom>
            <a:gradFill>
              <a:gsLst>
                <a:gs pos="43000">
                  <a:schemeClr val="bg1"/>
                </a:gs>
                <a:gs pos="47000">
                  <a:srgbClr val="FFC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pt-BR" sz="1600" b="1">
                <a:solidFill>
                  <a:srgbClr val="FF0066"/>
                </a:solidFill>
              </a:endParaRPr>
            </a:p>
          </p:txBody>
        </p:sp>
        <p:sp>
          <p:nvSpPr>
            <p:cNvPr id="702" name="Oval 3"/>
            <p:cNvSpPr>
              <a:spLocks noChangeArrowheads="1"/>
            </p:cNvSpPr>
            <p:nvPr/>
          </p:nvSpPr>
          <p:spPr bwMode="auto">
            <a:xfrm>
              <a:off x="5279229" y="3160568"/>
              <a:ext cx="2677146" cy="2650426"/>
            </a:xfrm>
            <a:prstGeom prst="ellipse">
              <a:avLst/>
            </a:prstGeom>
            <a:gradFill flip="none" rotWithShape="1">
              <a:gsLst>
                <a:gs pos="76000">
                  <a:srgbClr val="FFCC00"/>
                </a:gs>
                <a:gs pos="12000">
                  <a:schemeClr val="bg1"/>
                </a:gs>
                <a:gs pos="100000">
                  <a:srgbClr val="FFC000"/>
                </a:gs>
              </a:gsLst>
              <a:path path="shape">
                <a:fillToRect l="50000" t="50000" r="50000" b="50000"/>
              </a:path>
              <a:tileRect/>
            </a:gradFill>
            <a:ln w="57150">
              <a:noFill/>
              <a:prstDash val="solid"/>
              <a:round/>
              <a:headEnd/>
              <a:tailEnd/>
            </a:ln>
          </p:spPr>
          <p:txBody>
            <a:bodyPr wrap="none" anchor="ctr"/>
            <a:lstStyle/>
            <a:p>
              <a:pPr algn="ctr" eaLnBrk="0" fontAlgn="base" hangingPunct="0">
                <a:spcBef>
                  <a:spcPct val="0"/>
                </a:spcBef>
                <a:spcAft>
                  <a:spcPct val="0"/>
                </a:spcAft>
                <a:defRPr/>
              </a:pPr>
              <a:endParaRPr lang="pt-BR" sz="1600" b="1">
                <a:solidFill>
                  <a:srgbClr val="FF0066"/>
                </a:solidFill>
              </a:endParaRPr>
            </a:p>
          </p:txBody>
        </p:sp>
      </p:grpSp>
    </p:spTree>
    <p:extLst>
      <p:ext uri="{BB962C8B-B14F-4D97-AF65-F5344CB8AC3E}">
        <p14:creationId xmlns:p14="http://schemas.microsoft.com/office/powerpoint/2010/main" val="772677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20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58"/>
                                        </p:tgtEl>
                                        <p:attrNameLst>
                                          <p:attrName>style.visibility</p:attrName>
                                        </p:attrNameLst>
                                      </p:cBhvr>
                                      <p:to>
                                        <p:strVal val="visible"/>
                                      </p:to>
                                    </p:set>
                                    <p:animEffect transition="in" filter="fade">
                                      <p:cBhvr>
                                        <p:cTn id="13" dur="2000"/>
                                        <p:tgtEl>
                                          <p:spTgt spid="105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20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59"/>
                                        </p:tgtEl>
                                        <p:attrNameLst>
                                          <p:attrName>style.visibility</p:attrName>
                                        </p:attrNameLst>
                                      </p:cBhvr>
                                      <p:to>
                                        <p:strVal val="visible"/>
                                      </p:to>
                                    </p:set>
                                    <p:animEffect transition="in" filter="fade">
                                      <p:cBhvr>
                                        <p:cTn id="21" dur="2000"/>
                                        <p:tgtEl>
                                          <p:spTgt spid="105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03"/>
                                        </p:tgtEl>
                                        <p:attrNameLst>
                                          <p:attrName>style.visibility</p:attrName>
                                        </p:attrNameLst>
                                      </p:cBhvr>
                                      <p:to>
                                        <p:strVal val="visible"/>
                                      </p:to>
                                    </p:set>
                                    <p:animEffect transition="in" filter="fade">
                                      <p:cBhvr>
                                        <p:cTn id="26" dur="2000"/>
                                        <p:tgtEl>
                                          <p:spTgt spid="80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04"/>
                                        </p:tgtEl>
                                        <p:attrNameLst>
                                          <p:attrName>style.visibility</p:attrName>
                                        </p:attrNameLst>
                                      </p:cBhvr>
                                      <p:to>
                                        <p:strVal val="visible"/>
                                      </p:to>
                                    </p:set>
                                    <p:animEffect transition="in" filter="fade">
                                      <p:cBhvr>
                                        <p:cTn id="31" dur="2000"/>
                                        <p:tgtEl>
                                          <p:spTgt spid="80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06"/>
                                        </p:tgtEl>
                                        <p:attrNameLst>
                                          <p:attrName>style.visibility</p:attrName>
                                        </p:attrNameLst>
                                      </p:cBhvr>
                                      <p:to>
                                        <p:strVal val="visible"/>
                                      </p:to>
                                    </p:set>
                                    <p:animEffect transition="in" filter="fade">
                                      <p:cBhvr>
                                        <p:cTn id="36" dur="2000"/>
                                        <p:tgtEl>
                                          <p:spTgt spid="806"/>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4" grpId="0"/>
      <p:bldP spid="25" grpId="0"/>
      <p:bldP spid="37" grpId="0" animBg="1"/>
      <p:bldP spid="1058" grpId="0"/>
      <p:bldP spid="105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minid_meteor_shower_ut%255B3%255D.jpg]"/>
          <p:cNvPicPr>
            <a:picLocks noChangeAspect="1" noChangeArrowheads="1"/>
          </p:cNvPicPr>
          <p:nvPr/>
        </p:nvPicPr>
        <p:blipFill>
          <a:blip r:embed="rId3" cstate="print"/>
          <a:srcRect l="369" t="653" r="1107"/>
          <a:stretch>
            <a:fillRect/>
          </a:stretch>
        </p:blipFill>
        <p:spPr bwMode="auto">
          <a:xfrm>
            <a:off x="-2208" y="1375081"/>
            <a:ext cx="9159323" cy="5222271"/>
          </a:xfrm>
          <a:prstGeom prst="rect">
            <a:avLst/>
          </a:prstGeom>
          <a:noFill/>
        </p:spPr>
      </p:pic>
      <p:sp>
        <p:nvSpPr>
          <p:cNvPr id="36866" name="Rectangle 4"/>
          <p:cNvSpPr>
            <a:spLocks noGrp="1" noChangeArrowheads="1"/>
          </p:cNvSpPr>
          <p:nvPr>
            <p:ph type="title"/>
          </p:nvPr>
        </p:nvSpPr>
        <p:spPr>
          <a:xfrm>
            <a:off x="0" y="-27384"/>
            <a:ext cx="9144000" cy="1143000"/>
          </a:xfrm>
          <a:solidFill>
            <a:schemeClr val="tx1">
              <a:alpha val="0"/>
            </a:schemeClr>
          </a:solidFill>
        </p:spPr>
        <p:txBody>
          <a:bodyPr/>
          <a:lstStyle/>
          <a:p>
            <a:pPr algn="ctr"/>
            <a:r>
              <a:rPr lang="pt-BR" sz="4400" b="1" dirty="0" smtClean="0">
                <a:solidFill>
                  <a:schemeClr val="bg1"/>
                </a:solidFill>
                <a:latin typeface="Century Gothic" pitchFamily="34" charset="0"/>
              </a:rPr>
              <a:t>Radiantes</a:t>
            </a: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a:solidFill>
                  <a:srgbClr val="FFC000"/>
                </a:solidFill>
                <a:latin typeface="Century Gothic" pitchFamily="34" charset="0"/>
              </a:rPr>
              <a:t>Crédito da imagem</a:t>
            </a:r>
            <a:r>
              <a:rPr lang="pt-BR" sz="1200" dirty="0" smtClean="0">
                <a:solidFill>
                  <a:srgbClr val="FFC000"/>
                </a:solidFill>
                <a:latin typeface="Century Gothic" pitchFamily="34" charset="0"/>
              </a:rPr>
              <a:t>: Stardate.org (constelações); http://pt.depositphotos.com (trilhos)</a:t>
            </a:r>
            <a:endParaRPr lang="pt-BR" sz="1200" dirty="0">
              <a:solidFill>
                <a:srgbClr val="FFC000"/>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58" name="Picture 10" descr="http://st.depositphotos.com/1770836/1581/i/950/depositphotos_15815611-Railroad-Tracks.jpg"/>
          <p:cNvPicPr>
            <a:picLocks noChangeAspect="1" noChangeArrowheads="1"/>
          </p:cNvPicPr>
          <p:nvPr/>
        </p:nvPicPr>
        <p:blipFill>
          <a:blip r:embed="rId4" cstate="print"/>
          <a:srcRect b="2215"/>
          <a:stretch>
            <a:fillRect/>
          </a:stretch>
        </p:blipFill>
        <p:spPr bwMode="auto">
          <a:xfrm>
            <a:off x="6098014" y="1369343"/>
            <a:ext cx="2938482" cy="4326897"/>
          </a:xfrm>
          <a:prstGeom prst="rect">
            <a:avLst/>
          </a:prstGeom>
          <a:noFill/>
        </p:spPr>
      </p:pic>
    </p:spTree>
    <p:extLst>
      <p:ext uri="{BB962C8B-B14F-4D97-AF65-F5344CB8AC3E}">
        <p14:creationId xmlns:p14="http://schemas.microsoft.com/office/powerpoint/2010/main" val="60963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fade">
                                      <p:cBhvr>
                                        <p:cTn id="12" dur="2000"/>
                                        <p:tgtEl>
                                          <p:spTgt spid="205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Ceres</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178"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pic>
        <p:nvPicPr>
          <p:cNvPr id="179" name="Picture 2"/>
          <p:cNvPicPr/>
          <p:nvPr/>
        </p:nvPicPr>
        <p:blipFill>
          <a:blip r:embed="rId3" cstate="print"/>
          <a:stretch/>
        </p:blipFill>
        <p:spPr>
          <a:xfrm>
            <a:off x="2228400" y="1268640"/>
            <a:ext cx="4647600" cy="4637880"/>
          </a:xfrm>
          <a:prstGeom prst="rect">
            <a:avLst/>
          </a:prstGeom>
          <a:ln>
            <a:noFill/>
          </a:ln>
        </p:spPr>
      </p:pic>
      <p:sp>
        <p:nvSpPr>
          <p:cNvPr id="5" name="CustomShape 1"/>
          <p:cNvSpPr/>
          <p:nvPr/>
        </p:nvSpPr>
        <p:spPr>
          <a:xfrm>
            <a:off x="6372200" y="4797152"/>
            <a:ext cx="2160240"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4,6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2,8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952 km</a:t>
            </a:r>
            <a:endParaRPr lang="pt-BR" sz="24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44624"/>
            <a:ext cx="9144000" cy="720080"/>
          </a:xfrm>
          <a:solidFill>
            <a:schemeClr val="tx1">
              <a:alpha val="0"/>
            </a:schemeClr>
          </a:solidFill>
        </p:spPr>
        <p:txBody>
          <a:bodyPr/>
          <a:lstStyle/>
          <a:p>
            <a:pPr algn="ctr"/>
            <a:r>
              <a:rPr lang="pt-BR" sz="3600" b="1" dirty="0" smtClean="0">
                <a:solidFill>
                  <a:schemeClr val="bg1"/>
                </a:solidFill>
                <a:latin typeface="Century Gothic" pitchFamily="34" charset="0"/>
              </a:rPr>
              <a:t>Principais chuvas de meteoros</a:t>
            </a: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Fonte: NASA</a:t>
            </a:r>
            <a:endParaRPr lang="pt-BR" sz="1200" dirty="0">
              <a:solidFill>
                <a:srgbClr val="FFC000"/>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9" name="Tabela 8"/>
          <p:cNvGraphicFramePr>
            <a:graphicFrameLocks noGrp="1"/>
          </p:cNvGraphicFramePr>
          <p:nvPr/>
        </p:nvGraphicFramePr>
        <p:xfrm>
          <a:off x="323527" y="773088"/>
          <a:ext cx="8496946" cy="5608240"/>
        </p:xfrm>
        <a:graphic>
          <a:graphicData uri="http://schemas.openxmlformats.org/drawingml/2006/table">
            <a:tbl>
              <a:tblPr firstRow="1" bandRow="1">
                <a:tableStyleId>{BDBED569-4797-4DF1-A0F4-6AAB3CD982D8}</a:tableStyleId>
              </a:tblPr>
              <a:tblGrid>
                <a:gridCol w="2124237">
                  <a:extLst>
                    <a:ext uri="{9D8B030D-6E8A-4147-A177-3AD203B41FA5}">
                      <a16:colId xmlns:a16="http://schemas.microsoft.com/office/drawing/2014/main" val="20000"/>
                    </a:ext>
                  </a:extLst>
                </a:gridCol>
                <a:gridCol w="2009412">
                  <a:extLst>
                    <a:ext uri="{9D8B030D-6E8A-4147-A177-3AD203B41FA5}">
                      <a16:colId xmlns:a16="http://schemas.microsoft.com/office/drawing/2014/main" val="20001"/>
                    </a:ext>
                  </a:extLst>
                </a:gridCol>
                <a:gridCol w="2239060">
                  <a:extLst>
                    <a:ext uri="{9D8B030D-6E8A-4147-A177-3AD203B41FA5}">
                      <a16:colId xmlns:a16="http://schemas.microsoft.com/office/drawing/2014/main" val="20002"/>
                    </a:ext>
                  </a:extLst>
                </a:gridCol>
                <a:gridCol w="2124237">
                  <a:extLst>
                    <a:ext uri="{9D8B030D-6E8A-4147-A177-3AD203B41FA5}">
                      <a16:colId xmlns:a16="http://schemas.microsoft.com/office/drawing/2014/main" val="20003"/>
                    </a:ext>
                  </a:extLst>
                </a:gridCol>
              </a:tblGrid>
              <a:tr h="648072">
                <a:tc>
                  <a:txBody>
                    <a:bodyPr/>
                    <a:lstStyle/>
                    <a:p>
                      <a:pPr algn="ctr"/>
                      <a:r>
                        <a:rPr lang="pt-BR" sz="2400" dirty="0" smtClean="0">
                          <a:solidFill>
                            <a:schemeClr val="bg1"/>
                          </a:solidFill>
                          <a:latin typeface="Century Gothic" pitchFamily="34" charset="0"/>
                        </a:rPr>
                        <a:t>Chuva</a:t>
                      </a:r>
                      <a:endParaRPr lang="pt-BR" sz="2400"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FFC000">
                        <a:alpha val="55000"/>
                      </a:srgbClr>
                    </a:solidFill>
                  </a:tcPr>
                </a:tc>
                <a:tc>
                  <a:txBody>
                    <a:bodyPr/>
                    <a:lstStyle/>
                    <a:p>
                      <a:pPr algn="ctr"/>
                      <a:r>
                        <a:rPr lang="pt-BR" sz="2400" dirty="0" smtClean="0">
                          <a:solidFill>
                            <a:schemeClr val="bg1"/>
                          </a:solidFill>
                          <a:latin typeface="Century Gothic" pitchFamily="34" charset="0"/>
                        </a:rPr>
                        <a:t>Pico</a:t>
                      </a:r>
                      <a:endParaRPr lang="pt-BR" sz="2400"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FFC000">
                        <a:alpha val="55000"/>
                      </a:srgbClr>
                    </a:solidFill>
                  </a:tcPr>
                </a:tc>
                <a:tc>
                  <a:txBody>
                    <a:bodyPr/>
                    <a:lstStyle/>
                    <a:p>
                      <a:pPr algn="ctr"/>
                      <a:r>
                        <a:rPr lang="pt-BR" sz="2000" dirty="0" smtClean="0">
                          <a:solidFill>
                            <a:schemeClr val="bg1"/>
                          </a:solidFill>
                          <a:latin typeface="Century Gothic" pitchFamily="34" charset="0"/>
                        </a:rPr>
                        <a:t>THZ </a:t>
                      </a:r>
                      <a:r>
                        <a:rPr lang="pt-BR" dirty="0" smtClean="0">
                          <a:solidFill>
                            <a:schemeClr val="bg1"/>
                          </a:solidFill>
                          <a:latin typeface="Century Gothic" pitchFamily="34" charset="0"/>
                        </a:rPr>
                        <a:t>(meteoros/hora)</a:t>
                      </a: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FFC000">
                        <a:alpha val="55000"/>
                      </a:srgbClr>
                    </a:solidFill>
                  </a:tcPr>
                </a:tc>
                <a:tc>
                  <a:txBody>
                    <a:bodyPr/>
                    <a:lstStyle/>
                    <a:p>
                      <a:pPr algn="ctr"/>
                      <a:r>
                        <a:rPr lang="pt-BR" sz="2400" dirty="0" smtClean="0">
                          <a:solidFill>
                            <a:schemeClr val="bg1"/>
                          </a:solidFill>
                          <a:latin typeface="Century Gothic" pitchFamily="34" charset="0"/>
                        </a:rPr>
                        <a:t>Origem</a:t>
                      </a:r>
                      <a:endParaRPr lang="pt-BR" sz="2400"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solidFill>
                      <a:srgbClr val="FFC000">
                        <a:alpha val="55000"/>
                      </a:srgbClr>
                    </a:solidFill>
                  </a:tcPr>
                </a:tc>
                <a:extLst>
                  <a:ext uri="{0D108BD9-81ED-4DB2-BD59-A6C34878D82A}">
                    <a16:rowId xmlns:a16="http://schemas.microsoft.com/office/drawing/2014/main" val="10000"/>
                  </a:ext>
                </a:extLst>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0001"/>
                  </a:ext>
                </a:extLst>
              </a:tr>
              <a:tr h="617210">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0002"/>
                  </a:ext>
                </a:extLst>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0003"/>
                  </a:ext>
                </a:extLst>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0004"/>
                  </a:ext>
                </a:extLst>
              </a:tr>
              <a:tr h="617210">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0005"/>
                  </a:ext>
                </a:extLst>
              </a:tr>
              <a:tr h="617210">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0006"/>
                  </a:ext>
                </a:extLst>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0007"/>
                  </a:ext>
                </a:extLst>
              </a:tr>
              <a:tr h="617210">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1" name="CaixaDeTexto 10"/>
          <p:cNvSpPr txBox="1"/>
          <p:nvPr/>
        </p:nvSpPr>
        <p:spPr>
          <a:xfrm>
            <a:off x="323528" y="1484784"/>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Quadrantídeas</a:t>
            </a:r>
            <a:endParaRPr lang="pt-BR" sz="2000" dirty="0">
              <a:solidFill>
                <a:schemeClr val="bg1"/>
              </a:solidFill>
              <a:latin typeface="Century Gothic" pitchFamily="34" charset="0"/>
            </a:endParaRPr>
          </a:p>
        </p:txBody>
      </p:sp>
      <p:sp>
        <p:nvSpPr>
          <p:cNvPr id="12" name="CaixaDeTexto 11"/>
          <p:cNvSpPr txBox="1"/>
          <p:nvPr/>
        </p:nvSpPr>
        <p:spPr>
          <a:xfrm>
            <a:off x="4427984" y="148478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60-200</a:t>
            </a:r>
            <a:endParaRPr lang="pt-BR" sz="2000" dirty="0">
              <a:solidFill>
                <a:schemeClr val="bg1"/>
              </a:solidFill>
              <a:latin typeface="Century Gothic" pitchFamily="34" charset="0"/>
            </a:endParaRPr>
          </a:p>
        </p:txBody>
      </p:sp>
      <p:sp>
        <p:nvSpPr>
          <p:cNvPr id="13" name="CaixaDeTexto 12"/>
          <p:cNvSpPr txBox="1"/>
          <p:nvPr/>
        </p:nvSpPr>
        <p:spPr>
          <a:xfrm>
            <a:off x="2483768" y="148478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03-04 jan</a:t>
            </a:r>
            <a:endParaRPr lang="pt-BR" sz="2000" dirty="0">
              <a:solidFill>
                <a:schemeClr val="bg1"/>
              </a:solidFill>
              <a:latin typeface="Century Gothic" pitchFamily="34" charset="0"/>
            </a:endParaRPr>
          </a:p>
        </p:txBody>
      </p:sp>
      <p:sp>
        <p:nvSpPr>
          <p:cNvPr id="14" name="CaixaDeTexto 13"/>
          <p:cNvSpPr txBox="1"/>
          <p:nvPr/>
        </p:nvSpPr>
        <p:spPr>
          <a:xfrm>
            <a:off x="6660232" y="1394148"/>
            <a:ext cx="2088232" cy="707886"/>
          </a:xfrm>
          <a:prstGeom prst="rect">
            <a:avLst/>
          </a:prstGeom>
          <a:noFill/>
        </p:spPr>
        <p:txBody>
          <a:bodyPr wrap="square" rtlCol="0">
            <a:spAutoFit/>
          </a:bodyPr>
          <a:lstStyle/>
          <a:p>
            <a:r>
              <a:rPr lang="pt-BR" sz="2000" dirty="0" smtClean="0">
                <a:solidFill>
                  <a:schemeClr val="bg1"/>
                </a:solidFill>
                <a:latin typeface="Century Gothic" pitchFamily="34" charset="0"/>
              </a:rPr>
              <a:t>(196256) 2003 EH1</a:t>
            </a:r>
            <a:endParaRPr lang="pt-BR" sz="2000" dirty="0">
              <a:solidFill>
                <a:schemeClr val="bg1"/>
              </a:solidFill>
              <a:latin typeface="Century Gothic" pitchFamily="34" charset="0"/>
            </a:endParaRPr>
          </a:p>
        </p:txBody>
      </p:sp>
      <p:sp>
        <p:nvSpPr>
          <p:cNvPr id="15" name="CaixaDeTexto 14"/>
          <p:cNvSpPr txBox="1"/>
          <p:nvPr/>
        </p:nvSpPr>
        <p:spPr>
          <a:xfrm>
            <a:off x="323528" y="2151484"/>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Lirídeas</a:t>
            </a:r>
            <a:endParaRPr lang="pt-BR" sz="2000" dirty="0">
              <a:solidFill>
                <a:schemeClr val="bg1"/>
              </a:solidFill>
              <a:latin typeface="Century Gothic" pitchFamily="34" charset="0"/>
            </a:endParaRPr>
          </a:p>
        </p:txBody>
      </p:sp>
      <p:sp>
        <p:nvSpPr>
          <p:cNvPr id="16" name="CaixaDeTexto 15"/>
          <p:cNvSpPr txBox="1"/>
          <p:nvPr/>
        </p:nvSpPr>
        <p:spPr>
          <a:xfrm>
            <a:off x="4427984" y="215148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10-15</a:t>
            </a:r>
            <a:endParaRPr lang="pt-BR" sz="2000" dirty="0">
              <a:solidFill>
                <a:schemeClr val="bg1"/>
              </a:solidFill>
              <a:latin typeface="Century Gothic" pitchFamily="34" charset="0"/>
            </a:endParaRPr>
          </a:p>
        </p:txBody>
      </p:sp>
      <p:sp>
        <p:nvSpPr>
          <p:cNvPr id="17" name="CaixaDeTexto 16"/>
          <p:cNvSpPr txBox="1"/>
          <p:nvPr/>
        </p:nvSpPr>
        <p:spPr>
          <a:xfrm>
            <a:off x="2483768" y="215148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21-22 abr</a:t>
            </a:r>
            <a:endParaRPr lang="pt-BR" sz="2000" dirty="0">
              <a:solidFill>
                <a:schemeClr val="bg1"/>
              </a:solidFill>
              <a:latin typeface="Century Gothic" pitchFamily="34" charset="0"/>
            </a:endParaRPr>
          </a:p>
        </p:txBody>
      </p:sp>
      <p:sp>
        <p:nvSpPr>
          <p:cNvPr id="18" name="CaixaDeTexto 17"/>
          <p:cNvSpPr txBox="1"/>
          <p:nvPr/>
        </p:nvSpPr>
        <p:spPr>
          <a:xfrm>
            <a:off x="6660232" y="2132766"/>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C/1861 G1</a:t>
            </a:r>
            <a:endParaRPr lang="pt-BR" sz="2000" dirty="0">
              <a:solidFill>
                <a:schemeClr val="bg1"/>
              </a:solidFill>
              <a:latin typeface="Century Gothic" pitchFamily="34" charset="0"/>
            </a:endParaRPr>
          </a:p>
        </p:txBody>
      </p:sp>
      <p:sp>
        <p:nvSpPr>
          <p:cNvPr id="19" name="CaixaDeTexto 18"/>
          <p:cNvSpPr txBox="1"/>
          <p:nvPr/>
        </p:nvSpPr>
        <p:spPr>
          <a:xfrm>
            <a:off x="323528" y="2781954"/>
            <a:ext cx="2088232" cy="461665"/>
          </a:xfrm>
          <a:prstGeom prst="rect">
            <a:avLst/>
          </a:prstGeom>
          <a:noFill/>
        </p:spPr>
        <p:txBody>
          <a:bodyPr wrap="square" rtlCol="0">
            <a:spAutoFit/>
          </a:bodyPr>
          <a:lstStyle/>
          <a:p>
            <a:r>
              <a:rPr lang="el-GR" sz="2400" b="0" i="1" dirty="0" smtClean="0">
                <a:solidFill>
                  <a:schemeClr val="bg1"/>
                </a:solidFill>
                <a:latin typeface="Times New Roman" pitchFamily="18" charset="0"/>
                <a:cs typeface="Times New Roman" pitchFamily="18" charset="0"/>
              </a:rPr>
              <a:t>η</a:t>
            </a:r>
            <a:r>
              <a:rPr lang="pt-BR" sz="2000" dirty="0" smtClean="0">
                <a:solidFill>
                  <a:schemeClr val="bg1"/>
                </a:solidFill>
                <a:latin typeface="Century Gothic" pitchFamily="34" charset="0"/>
              </a:rPr>
              <a:t> </a:t>
            </a:r>
            <a:r>
              <a:rPr lang="pt-BR" sz="2000" dirty="0" err="1" smtClean="0">
                <a:solidFill>
                  <a:schemeClr val="bg1"/>
                </a:solidFill>
                <a:latin typeface="Century Gothic" pitchFamily="34" charset="0"/>
              </a:rPr>
              <a:t>Aquarídeas</a:t>
            </a:r>
            <a:endParaRPr lang="pt-BR" sz="2000" dirty="0">
              <a:solidFill>
                <a:schemeClr val="bg1"/>
              </a:solidFill>
              <a:latin typeface="Century Gothic" pitchFamily="34" charset="0"/>
            </a:endParaRPr>
          </a:p>
        </p:txBody>
      </p:sp>
      <p:sp>
        <p:nvSpPr>
          <p:cNvPr id="20" name="CaixaDeTexto 19"/>
          <p:cNvSpPr txBox="1"/>
          <p:nvPr/>
        </p:nvSpPr>
        <p:spPr>
          <a:xfrm>
            <a:off x="4427984" y="278195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40-85</a:t>
            </a:r>
            <a:endParaRPr lang="pt-BR" sz="2000" dirty="0">
              <a:solidFill>
                <a:schemeClr val="bg1"/>
              </a:solidFill>
              <a:latin typeface="Century Gothic" pitchFamily="34" charset="0"/>
            </a:endParaRPr>
          </a:p>
        </p:txBody>
      </p:sp>
      <p:sp>
        <p:nvSpPr>
          <p:cNvPr id="21" name="CaixaDeTexto 20"/>
          <p:cNvSpPr txBox="1"/>
          <p:nvPr/>
        </p:nvSpPr>
        <p:spPr>
          <a:xfrm>
            <a:off x="2483768" y="2781954"/>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05-06 mai</a:t>
            </a:r>
            <a:endParaRPr lang="pt-BR" sz="2000" dirty="0">
              <a:solidFill>
                <a:schemeClr val="bg1"/>
              </a:solidFill>
              <a:latin typeface="Century Gothic" pitchFamily="34" charset="0"/>
            </a:endParaRPr>
          </a:p>
        </p:txBody>
      </p:sp>
      <p:sp>
        <p:nvSpPr>
          <p:cNvPr id="22" name="CaixaDeTexto 21"/>
          <p:cNvSpPr txBox="1"/>
          <p:nvPr/>
        </p:nvSpPr>
        <p:spPr>
          <a:xfrm>
            <a:off x="6660232" y="2773510"/>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1P/Halley</a:t>
            </a:r>
            <a:endParaRPr lang="pt-BR" sz="2000" dirty="0">
              <a:solidFill>
                <a:schemeClr val="bg1"/>
              </a:solidFill>
              <a:latin typeface="Century Gothic" pitchFamily="34" charset="0"/>
            </a:endParaRPr>
          </a:p>
        </p:txBody>
      </p:sp>
      <p:sp>
        <p:nvSpPr>
          <p:cNvPr id="23" name="CaixaDeTexto 22"/>
          <p:cNvSpPr txBox="1"/>
          <p:nvPr/>
        </p:nvSpPr>
        <p:spPr>
          <a:xfrm>
            <a:off x="323528" y="3388930"/>
            <a:ext cx="2088232" cy="461665"/>
          </a:xfrm>
          <a:prstGeom prst="rect">
            <a:avLst/>
          </a:prstGeom>
          <a:noFill/>
        </p:spPr>
        <p:txBody>
          <a:bodyPr wrap="square" rtlCol="0">
            <a:spAutoFit/>
          </a:bodyPr>
          <a:lstStyle/>
          <a:p>
            <a:r>
              <a:rPr lang="el-GR" sz="2400" b="0" i="1" dirty="0" smtClean="0">
                <a:solidFill>
                  <a:schemeClr val="bg1"/>
                </a:solidFill>
                <a:latin typeface="Times New Roman" pitchFamily="18" charset="0"/>
                <a:cs typeface="Times New Roman" pitchFamily="18" charset="0"/>
              </a:rPr>
              <a:t>δ</a:t>
            </a:r>
            <a:r>
              <a:rPr lang="pt-BR" sz="2000" dirty="0" smtClean="0">
                <a:solidFill>
                  <a:schemeClr val="bg1"/>
                </a:solidFill>
                <a:latin typeface="Century Gothic" pitchFamily="34" charset="0"/>
              </a:rPr>
              <a:t> </a:t>
            </a:r>
            <a:r>
              <a:rPr lang="pt-BR" sz="2000" dirty="0" err="1" smtClean="0">
                <a:solidFill>
                  <a:schemeClr val="bg1"/>
                </a:solidFill>
                <a:latin typeface="Century Gothic" pitchFamily="34" charset="0"/>
              </a:rPr>
              <a:t>Aquarídeas</a:t>
            </a:r>
            <a:endParaRPr lang="pt-BR" sz="2000" dirty="0">
              <a:solidFill>
                <a:schemeClr val="bg1"/>
              </a:solidFill>
              <a:latin typeface="Century Gothic" pitchFamily="34" charset="0"/>
            </a:endParaRPr>
          </a:p>
        </p:txBody>
      </p:sp>
      <p:sp>
        <p:nvSpPr>
          <p:cNvPr id="24" name="CaixaDeTexto 23"/>
          <p:cNvSpPr txBox="1"/>
          <p:nvPr/>
        </p:nvSpPr>
        <p:spPr>
          <a:xfrm>
            <a:off x="4427984" y="3388930"/>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15-20</a:t>
            </a:r>
            <a:endParaRPr lang="pt-BR" sz="2000" dirty="0">
              <a:solidFill>
                <a:schemeClr val="bg1"/>
              </a:solidFill>
              <a:latin typeface="Century Gothic" pitchFamily="34" charset="0"/>
            </a:endParaRPr>
          </a:p>
        </p:txBody>
      </p:sp>
      <p:sp>
        <p:nvSpPr>
          <p:cNvPr id="26" name="CaixaDeTexto 25"/>
          <p:cNvSpPr txBox="1"/>
          <p:nvPr/>
        </p:nvSpPr>
        <p:spPr>
          <a:xfrm>
            <a:off x="2483768" y="3388930"/>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27-28 jul</a:t>
            </a:r>
            <a:endParaRPr lang="pt-BR" sz="2000" dirty="0">
              <a:solidFill>
                <a:schemeClr val="bg1"/>
              </a:solidFill>
              <a:latin typeface="Century Gothic" pitchFamily="34" charset="0"/>
            </a:endParaRPr>
          </a:p>
        </p:txBody>
      </p:sp>
      <p:sp>
        <p:nvSpPr>
          <p:cNvPr id="27" name="CaixaDeTexto 26"/>
          <p:cNvSpPr txBox="1"/>
          <p:nvPr/>
        </p:nvSpPr>
        <p:spPr>
          <a:xfrm>
            <a:off x="6660232" y="3380486"/>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a:t>
            </a:r>
            <a:endParaRPr lang="pt-BR" sz="2000" dirty="0">
              <a:solidFill>
                <a:schemeClr val="bg1"/>
              </a:solidFill>
              <a:latin typeface="Century Gothic" pitchFamily="34" charset="0"/>
            </a:endParaRPr>
          </a:p>
        </p:txBody>
      </p:sp>
      <p:sp>
        <p:nvSpPr>
          <p:cNvPr id="28" name="CaixaDeTexto 27"/>
          <p:cNvSpPr txBox="1"/>
          <p:nvPr/>
        </p:nvSpPr>
        <p:spPr>
          <a:xfrm>
            <a:off x="323528" y="4026728"/>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Perseidas</a:t>
            </a:r>
            <a:endParaRPr lang="pt-BR" sz="2000" dirty="0">
              <a:solidFill>
                <a:schemeClr val="bg1"/>
              </a:solidFill>
              <a:latin typeface="Century Gothic" pitchFamily="34" charset="0"/>
            </a:endParaRPr>
          </a:p>
        </p:txBody>
      </p:sp>
      <p:sp>
        <p:nvSpPr>
          <p:cNvPr id="29" name="CaixaDeTexto 28"/>
          <p:cNvSpPr txBox="1"/>
          <p:nvPr/>
        </p:nvSpPr>
        <p:spPr>
          <a:xfrm>
            <a:off x="4427984" y="402672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60-100</a:t>
            </a:r>
            <a:endParaRPr lang="pt-BR" sz="2000" dirty="0">
              <a:solidFill>
                <a:schemeClr val="bg1"/>
              </a:solidFill>
              <a:latin typeface="Century Gothic" pitchFamily="34" charset="0"/>
            </a:endParaRPr>
          </a:p>
        </p:txBody>
      </p:sp>
      <p:sp>
        <p:nvSpPr>
          <p:cNvPr id="30" name="CaixaDeTexto 29"/>
          <p:cNvSpPr txBox="1"/>
          <p:nvPr/>
        </p:nvSpPr>
        <p:spPr>
          <a:xfrm>
            <a:off x="2483768" y="402672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11-12 ago</a:t>
            </a:r>
            <a:endParaRPr lang="pt-BR" sz="2000" dirty="0">
              <a:solidFill>
                <a:schemeClr val="bg1"/>
              </a:solidFill>
              <a:latin typeface="Century Gothic" pitchFamily="34" charset="0"/>
            </a:endParaRPr>
          </a:p>
        </p:txBody>
      </p:sp>
      <p:sp>
        <p:nvSpPr>
          <p:cNvPr id="31" name="CaixaDeTexto 30"/>
          <p:cNvSpPr txBox="1"/>
          <p:nvPr/>
        </p:nvSpPr>
        <p:spPr>
          <a:xfrm>
            <a:off x="6660232" y="4018284"/>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109P/</a:t>
            </a:r>
            <a:r>
              <a:rPr lang="pt-BR" sz="2000" dirty="0" err="1" smtClean="0">
                <a:solidFill>
                  <a:schemeClr val="bg1"/>
                </a:solidFill>
                <a:latin typeface="Century Gothic" pitchFamily="34" charset="0"/>
              </a:rPr>
              <a:t>SwiftTuttle</a:t>
            </a:r>
            <a:endParaRPr lang="pt-BR" sz="2000" dirty="0">
              <a:solidFill>
                <a:schemeClr val="bg1"/>
              </a:solidFill>
              <a:latin typeface="Century Gothic" pitchFamily="34" charset="0"/>
            </a:endParaRPr>
          </a:p>
        </p:txBody>
      </p:sp>
      <p:sp>
        <p:nvSpPr>
          <p:cNvPr id="32" name="CaixaDeTexto 31"/>
          <p:cNvSpPr txBox="1"/>
          <p:nvPr/>
        </p:nvSpPr>
        <p:spPr>
          <a:xfrm>
            <a:off x="323528" y="4643888"/>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Orionídeas</a:t>
            </a:r>
            <a:endParaRPr lang="pt-BR" sz="2000" dirty="0">
              <a:solidFill>
                <a:schemeClr val="bg1"/>
              </a:solidFill>
              <a:latin typeface="Century Gothic" pitchFamily="34" charset="0"/>
            </a:endParaRPr>
          </a:p>
        </p:txBody>
      </p:sp>
      <p:sp>
        <p:nvSpPr>
          <p:cNvPr id="33" name="CaixaDeTexto 32"/>
          <p:cNvSpPr txBox="1"/>
          <p:nvPr/>
        </p:nvSpPr>
        <p:spPr>
          <a:xfrm>
            <a:off x="4427984" y="464388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25</a:t>
            </a:r>
            <a:endParaRPr lang="pt-BR" sz="2000" dirty="0">
              <a:solidFill>
                <a:schemeClr val="bg1"/>
              </a:solidFill>
              <a:latin typeface="Century Gothic" pitchFamily="34" charset="0"/>
            </a:endParaRPr>
          </a:p>
        </p:txBody>
      </p:sp>
      <p:sp>
        <p:nvSpPr>
          <p:cNvPr id="34" name="CaixaDeTexto 33"/>
          <p:cNvSpPr txBox="1"/>
          <p:nvPr/>
        </p:nvSpPr>
        <p:spPr>
          <a:xfrm>
            <a:off x="2483768" y="464388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20-21 out</a:t>
            </a:r>
            <a:endParaRPr lang="pt-BR" sz="2000" dirty="0">
              <a:solidFill>
                <a:schemeClr val="bg1"/>
              </a:solidFill>
              <a:latin typeface="Century Gothic" pitchFamily="34" charset="0"/>
            </a:endParaRPr>
          </a:p>
        </p:txBody>
      </p:sp>
      <p:sp>
        <p:nvSpPr>
          <p:cNvPr id="35" name="CaixaDeTexto 34"/>
          <p:cNvSpPr txBox="1"/>
          <p:nvPr/>
        </p:nvSpPr>
        <p:spPr>
          <a:xfrm>
            <a:off x="6660232" y="4635444"/>
            <a:ext cx="2088232" cy="400110"/>
          </a:xfrm>
          <a:prstGeom prst="rect">
            <a:avLst/>
          </a:prstGeom>
          <a:noFill/>
        </p:spPr>
        <p:txBody>
          <a:bodyPr wrap="square" rtlCol="0">
            <a:spAutoFit/>
          </a:bodyPr>
          <a:lstStyle/>
          <a:p>
            <a:r>
              <a:rPr lang="pt-BR" sz="2000" dirty="0" smtClean="0">
                <a:solidFill>
                  <a:schemeClr val="bg1"/>
                </a:solidFill>
                <a:latin typeface="Century Gothic" pitchFamily="34" charset="0"/>
              </a:rPr>
              <a:t>1P/Halley</a:t>
            </a:r>
            <a:endParaRPr lang="pt-BR" sz="2000" dirty="0">
              <a:solidFill>
                <a:schemeClr val="bg1"/>
              </a:solidFill>
              <a:latin typeface="Century Gothic" pitchFamily="34" charset="0"/>
            </a:endParaRPr>
          </a:p>
        </p:txBody>
      </p:sp>
      <p:sp>
        <p:nvSpPr>
          <p:cNvPr id="36" name="CaixaDeTexto 35"/>
          <p:cNvSpPr txBox="1"/>
          <p:nvPr/>
        </p:nvSpPr>
        <p:spPr>
          <a:xfrm>
            <a:off x="323528" y="5261048"/>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Leonídeas</a:t>
            </a:r>
            <a:endParaRPr lang="pt-BR" sz="2000" dirty="0">
              <a:solidFill>
                <a:schemeClr val="bg1"/>
              </a:solidFill>
              <a:latin typeface="Century Gothic" pitchFamily="34" charset="0"/>
            </a:endParaRPr>
          </a:p>
        </p:txBody>
      </p:sp>
      <p:sp>
        <p:nvSpPr>
          <p:cNvPr id="37" name="CaixaDeTexto 36"/>
          <p:cNvSpPr txBox="1"/>
          <p:nvPr/>
        </p:nvSpPr>
        <p:spPr>
          <a:xfrm>
            <a:off x="4427984" y="526104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10-15</a:t>
            </a:r>
            <a:endParaRPr lang="pt-BR" sz="2000" dirty="0">
              <a:solidFill>
                <a:schemeClr val="bg1"/>
              </a:solidFill>
              <a:latin typeface="Century Gothic" pitchFamily="34" charset="0"/>
            </a:endParaRPr>
          </a:p>
        </p:txBody>
      </p:sp>
      <p:sp>
        <p:nvSpPr>
          <p:cNvPr id="38" name="CaixaDeTexto 37"/>
          <p:cNvSpPr txBox="1"/>
          <p:nvPr/>
        </p:nvSpPr>
        <p:spPr>
          <a:xfrm>
            <a:off x="2483768" y="5261048"/>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17-18 </a:t>
            </a:r>
            <a:r>
              <a:rPr lang="pt-BR" sz="2000" dirty="0" err="1" smtClean="0">
                <a:solidFill>
                  <a:schemeClr val="bg1"/>
                </a:solidFill>
                <a:latin typeface="Century Gothic" pitchFamily="34" charset="0"/>
              </a:rPr>
              <a:t>nov</a:t>
            </a:r>
            <a:endParaRPr lang="pt-BR" sz="2000" dirty="0">
              <a:solidFill>
                <a:schemeClr val="bg1"/>
              </a:solidFill>
              <a:latin typeface="Century Gothic" pitchFamily="34" charset="0"/>
            </a:endParaRPr>
          </a:p>
        </p:txBody>
      </p:sp>
      <p:sp>
        <p:nvSpPr>
          <p:cNvPr id="39" name="CaixaDeTexto 38"/>
          <p:cNvSpPr txBox="1"/>
          <p:nvPr/>
        </p:nvSpPr>
        <p:spPr>
          <a:xfrm>
            <a:off x="6660232" y="5252604"/>
            <a:ext cx="2088232" cy="369332"/>
          </a:xfrm>
          <a:prstGeom prst="rect">
            <a:avLst/>
          </a:prstGeom>
          <a:noFill/>
        </p:spPr>
        <p:txBody>
          <a:bodyPr wrap="square" rtlCol="0">
            <a:spAutoFit/>
          </a:bodyPr>
          <a:lstStyle/>
          <a:p>
            <a:r>
              <a:rPr lang="pt-BR" sz="1800" dirty="0" smtClean="0">
                <a:solidFill>
                  <a:schemeClr val="bg1"/>
                </a:solidFill>
                <a:latin typeface="Century Gothic" pitchFamily="34" charset="0"/>
              </a:rPr>
              <a:t>55P/</a:t>
            </a:r>
            <a:r>
              <a:rPr lang="pt-BR" sz="1800" dirty="0" err="1" smtClean="0">
                <a:solidFill>
                  <a:schemeClr val="bg1"/>
                </a:solidFill>
                <a:latin typeface="Century Gothic" pitchFamily="34" charset="0"/>
              </a:rPr>
              <a:t>TempelTuttle</a:t>
            </a:r>
            <a:endParaRPr lang="pt-BR" sz="1800" dirty="0">
              <a:solidFill>
                <a:schemeClr val="bg1"/>
              </a:solidFill>
              <a:latin typeface="Century Gothic" pitchFamily="34" charset="0"/>
            </a:endParaRPr>
          </a:p>
        </p:txBody>
      </p:sp>
      <p:sp>
        <p:nvSpPr>
          <p:cNvPr id="40" name="CaixaDeTexto 39"/>
          <p:cNvSpPr txBox="1"/>
          <p:nvPr/>
        </p:nvSpPr>
        <p:spPr>
          <a:xfrm>
            <a:off x="333802" y="5847476"/>
            <a:ext cx="2088232" cy="400110"/>
          </a:xfrm>
          <a:prstGeom prst="rect">
            <a:avLst/>
          </a:prstGeom>
          <a:noFill/>
        </p:spPr>
        <p:txBody>
          <a:bodyPr wrap="square" rtlCol="0">
            <a:spAutoFit/>
          </a:bodyPr>
          <a:lstStyle/>
          <a:p>
            <a:r>
              <a:rPr lang="pt-BR" sz="2000" dirty="0" err="1" smtClean="0">
                <a:solidFill>
                  <a:schemeClr val="bg1"/>
                </a:solidFill>
                <a:latin typeface="Century Gothic" pitchFamily="34" charset="0"/>
              </a:rPr>
              <a:t>Geminídeas</a:t>
            </a:r>
            <a:endParaRPr lang="pt-BR" sz="2000" dirty="0">
              <a:solidFill>
                <a:schemeClr val="bg1"/>
              </a:solidFill>
              <a:latin typeface="Century Gothic" pitchFamily="34" charset="0"/>
            </a:endParaRPr>
          </a:p>
        </p:txBody>
      </p:sp>
      <p:sp>
        <p:nvSpPr>
          <p:cNvPr id="41" name="CaixaDeTexto 40"/>
          <p:cNvSpPr txBox="1"/>
          <p:nvPr/>
        </p:nvSpPr>
        <p:spPr>
          <a:xfrm>
            <a:off x="4438258" y="5847476"/>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60-120</a:t>
            </a:r>
            <a:endParaRPr lang="pt-BR" sz="2000" dirty="0">
              <a:solidFill>
                <a:schemeClr val="bg1"/>
              </a:solidFill>
              <a:latin typeface="Century Gothic" pitchFamily="34" charset="0"/>
            </a:endParaRPr>
          </a:p>
        </p:txBody>
      </p:sp>
      <p:sp>
        <p:nvSpPr>
          <p:cNvPr id="42" name="CaixaDeTexto 41"/>
          <p:cNvSpPr txBox="1"/>
          <p:nvPr/>
        </p:nvSpPr>
        <p:spPr>
          <a:xfrm>
            <a:off x="2494042" y="5847476"/>
            <a:ext cx="2088232" cy="400110"/>
          </a:xfrm>
          <a:prstGeom prst="rect">
            <a:avLst/>
          </a:prstGeom>
          <a:noFill/>
        </p:spPr>
        <p:txBody>
          <a:bodyPr wrap="square" rtlCol="0">
            <a:spAutoFit/>
          </a:bodyPr>
          <a:lstStyle/>
          <a:p>
            <a:pPr algn="ctr"/>
            <a:r>
              <a:rPr lang="pt-BR" sz="2000" dirty="0" smtClean="0">
                <a:solidFill>
                  <a:schemeClr val="bg1"/>
                </a:solidFill>
                <a:latin typeface="Century Gothic" pitchFamily="34" charset="0"/>
              </a:rPr>
              <a:t>13-14 dez</a:t>
            </a:r>
            <a:endParaRPr lang="pt-BR" sz="2000" dirty="0">
              <a:solidFill>
                <a:schemeClr val="bg1"/>
              </a:solidFill>
              <a:latin typeface="Century Gothic" pitchFamily="34" charset="0"/>
            </a:endParaRPr>
          </a:p>
        </p:txBody>
      </p:sp>
      <p:sp>
        <p:nvSpPr>
          <p:cNvPr id="43" name="CaixaDeTexto 42"/>
          <p:cNvSpPr txBox="1"/>
          <p:nvPr/>
        </p:nvSpPr>
        <p:spPr>
          <a:xfrm>
            <a:off x="6670506" y="5722223"/>
            <a:ext cx="2088232" cy="384721"/>
          </a:xfrm>
          <a:prstGeom prst="rect">
            <a:avLst/>
          </a:prstGeom>
          <a:noFill/>
        </p:spPr>
        <p:txBody>
          <a:bodyPr wrap="square" rtlCol="0">
            <a:spAutoFit/>
          </a:bodyPr>
          <a:lstStyle/>
          <a:p>
            <a:r>
              <a:rPr lang="pt-BR" sz="1900" dirty="0" smtClean="0">
                <a:solidFill>
                  <a:schemeClr val="bg1"/>
                </a:solidFill>
                <a:latin typeface="Century Gothic" pitchFamily="34" charset="0"/>
              </a:rPr>
              <a:t>(3200) </a:t>
            </a:r>
            <a:r>
              <a:rPr lang="pt-BR" sz="1900" dirty="0" err="1" smtClean="0">
                <a:solidFill>
                  <a:schemeClr val="bg1"/>
                </a:solidFill>
                <a:latin typeface="Century Gothic" pitchFamily="34" charset="0"/>
              </a:rPr>
              <a:t>Phaethon</a:t>
            </a:r>
            <a:endParaRPr lang="pt-BR" sz="1900" dirty="0">
              <a:solidFill>
                <a:schemeClr val="bg1"/>
              </a:solidFill>
              <a:latin typeface="Century Gothic" pitchFamily="34" charset="0"/>
            </a:endParaRPr>
          </a:p>
        </p:txBody>
      </p:sp>
    </p:spTree>
    <p:extLst>
      <p:ext uri="{BB962C8B-B14F-4D97-AF65-F5344CB8AC3E}">
        <p14:creationId xmlns:p14="http://schemas.microsoft.com/office/powerpoint/2010/main" val="2909401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0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20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20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20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20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20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2000"/>
                                        <p:tgtEl>
                                          <p:spTgt spid="1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200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2000"/>
                                        <p:tgtEl>
                                          <p:spTgt spid="1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2000"/>
                                        <p:tgtEl>
                                          <p:spTgt spid="1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2000"/>
                                        <p:tgtEl>
                                          <p:spTgt spid="2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2000"/>
                                        <p:tgtEl>
                                          <p:spTgt spid="2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2000"/>
                                        <p:tgtEl>
                                          <p:spTgt spid="2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2000"/>
                                        <p:tgtEl>
                                          <p:spTgt spid="2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2000"/>
                                        <p:tgtEl>
                                          <p:spTgt spid="3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2000"/>
                                        <p:tgtEl>
                                          <p:spTgt spid="3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fade">
                                      <p:cBhvr>
                                        <p:cTn id="122" dur="2000"/>
                                        <p:tgtEl>
                                          <p:spTgt spid="3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fade">
                                      <p:cBhvr>
                                        <p:cTn id="125" dur="2000"/>
                                        <p:tgtEl>
                                          <p:spTgt spid="3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fade">
                                      <p:cBhvr>
                                        <p:cTn id="128" dur="2000"/>
                                        <p:tgtEl>
                                          <p:spTgt spid="36"/>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2000"/>
                                        <p:tgtEl>
                                          <p:spTgt spid="3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fade">
                                      <p:cBhvr>
                                        <p:cTn id="134" dur="2000"/>
                                        <p:tgtEl>
                                          <p:spTgt spid="37"/>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fade">
                                      <p:cBhvr>
                                        <p:cTn id="137" dur="2000"/>
                                        <p:tgtEl>
                                          <p:spTgt spid="39"/>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1" nodeType="clickEffect">
                                  <p:stCondLst>
                                    <p:cond delay="0"/>
                                  </p:stCondLst>
                                  <p:childTnLst>
                                    <p:animClr clrSpc="rgb" dir="cw">
                                      <p:cBhvr override="childStyle">
                                        <p:cTn id="141" dur="2000" fill="hold"/>
                                        <p:tgtEl>
                                          <p:spTgt spid="12"/>
                                        </p:tgtEl>
                                        <p:attrNameLst>
                                          <p:attrName>style.color</p:attrName>
                                        </p:attrNameLst>
                                      </p:cBhvr>
                                      <p:to>
                                        <a:srgbClr val="00FF00"/>
                                      </p:to>
                                    </p:animClr>
                                  </p:childTnLst>
                                </p:cTn>
                              </p:par>
                              <p:par>
                                <p:cTn id="142" presetID="3" presetClass="emph" presetSubtype="2" fill="hold" grpId="1" nodeType="withEffect">
                                  <p:stCondLst>
                                    <p:cond delay="0"/>
                                  </p:stCondLst>
                                  <p:childTnLst>
                                    <p:animClr clrSpc="rgb" dir="cw">
                                      <p:cBhvr override="childStyle">
                                        <p:cTn id="143" dur="2000" fill="hold"/>
                                        <p:tgtEl>
                                          <p:spTgt spid="20"/>
                                        </p:tgtEl>
                                        <p:attrNameLst>
                                          <p:attrName>style.color</p:attrName>
                                        </p:attrNameLst>
                                      </p:cBhvr>
                                      <p:to>
                                        <a:srgbClr val="00FF00"/>
                                      </p:to>
                                    </p:animClr>
                                  </p:childTnLst>
                                </p:cTn>
                              </p:par>
                              <p:par>
                                <p:cTn id="144" presetID="3" presetClass="emph" presetSubtype="2" fill="hold" grpId="1" nodeType="withEffect">
                                  <p:stCondLst>
                                    <p:cond delay="0"/>
                                  </p:stCondLst>
                                  <p:childTnLst>
                                    <p:animClr clrSpc="rgb" dir="cw">
                                      <p:cBhvr override="childStyle">
                                        <p:cTn id="145" dur="2000" fill="hold"/>
                                        <p:tgtEl>
                                          <p:spTgt spid="29"/>
                                        </p:tgtEl>
                                        <p:attrNameLst>
                                          <p:attrName>style.color</p:attrName>
                                        </p:attrNameLst>
                                      </p:cBhvr>
                                      <p:to>
                                        <a:srgbClr val="00FF00"/>
                                      </p:to>
                                    </p:animClr>
                                  </p:childTnLst>
                                </p:cTn>
                              </p:par>
                              <p:par>
                                <p:cTn id="146" presetID="3" presetClass="emph" presetSubtype="2" fill="hold" grpId="1" nodeType="withEffect">
                                  <p:stCondLst>
                                    <p:cond delay="0"/>
                                  </p:stCondLst>
                                  <p:childTnLst>
                                    <p:animClr clrSpc="rgb" dir="cw">
                                      <p:cBhvr override="childStyle">
                                        <p:cTn id="147" dur="2000" fill="hold"/>
                                        <p:tgtEl>
                                          <p:spTgt spid="41"/>
                                        </p:tgtEl>
                                        <p:attrNameLst>
                                          <p:attrName>style.color</p:attrName>
                                        </p:attrNameLst>
                                      </p:cBhvr>
                                      <p:to>
                                        <a:srgbClr val="00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2" grpId="1"/>
      <p:bldP spid="13" grpId="0"/>
      <p:bldP spid="14" grpId="0"/>
      <p:bldP spid="15" grpId="0"/>
      <p:bldP spid="16" grpId="0"/>
      <p:bldP spid="17" grpId="0"/>
      <p:bldP spid="18" grpId="0"/>
      <p:bldP spid="19" grpId="0"/>
      <p:bldP spid="20" grpId="0"/>
      <p:bldP spid="20" grpId="1"/>
      <p:bldP spid="21" grpId="0"/>
      <p:bldP spid="22" grpId="0"/>
      <p:bldP spid="23" grpId="0"/>
      <p:bldP spid="24" grpId="0"/>
      <p:bldP spid="26" grpId="0"/>
      <p:bldP spid="27" grpId="0"/>
      <p:bldP spid="28" grpId="0"/>
      <p:bldP spid="29" grpId="0"/>
      <p:bldP spid="29" grpId="1"/>
      <p:bldP spid="30" grpId="0"/>
      <p:bldP spid="31" grpId="0"/>
      <p:bldP spid="32" grpId="0"/>
      <p:bldP spid="33" grpId="0"/>
      <p:bldP spid="34" grpId="0"/>
      <p:bldP spid="35" grpId="0"/>
      <p:bldP spid="36" grpId="0"/>
      <p:bldP spid="37" grpId="0"/>
      <p:bldP spid="38" grpId="0"/>
      <p:bldP spid="39" grpId="0"/>
      <p:bldP spid="40" grpId="0"/>
      <p:bldP spid="41" grpId="0"/>
      <p:bldP spid="41" grpId="1"/>
      <p:bldP spid="42" grpId="0"/>
      <p:bldP spid="4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36512" y="188640"/>
            <a:ext cx="9144000" cy="457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lgn="ctr">
              <a:buClr>
                <a:srgbClr val="C00000"/>
              </a:buClr>
              <a:defRPr/>
            </a:pPr>
            <a:r>
              <a:rPr lang="pt-BR" sz="4000" b="1" dirty="0" smtClean="0">
                <a:solidFill>
                  <a:schemeClr val="bg1"/>
                </a:solidFill>
                <a:latin typeface="Century Gothic" pitchFamily="34" charset="0"/>
              </a:rPr>
              <a:t>Meteoritos</a:t>
            </a:r>
            <a:endParaRPr kumimoji="0" lang="pt-BR" sz="40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pic>
        <p:nvPicPr>
          <p:cNvPr id="36865" name="Picture 1" descr="http://solarsystem.nasa.gov/images/spacer.gif"/>
          <p:cNvPicPr>
            <a:picLocks noChangeAspect="1" noChangeArrowheads="1"/>
          </p:cNvPicPr>
          <p:nvPr/>
        </p:nvPicPr>
        <p:blipFill>
          <a:blip r:embed="rId3"/>
          <a:srcRect/>
          <a:stretch>
            <a:fillRect/>
          </a:stretch>
        </p:blipFill>
        <p:spPr bwMode="auto">
          <a:xfrm>
            <a:off x="0" y="0"/>
            <a:ext cx="76200" cy="76200"/>
          </a:xfrm>
          <a:prstGeom prst="rect">
            <a:avLst/>
          </a:prstGeom>
          <a:noFill/>
        </p:spPr>
      </p:pic>
      <p:sp>
        <p:nvSpPr>
          <p:cNvPr id="7" name="Subtítulo 2"/>
          <p:cNvSpPr txBox="1">
            <a:spLocks/>
          </p:cNvSpPr>
          <p:nvPr/>
        </p:nvSpPr>
        <p:spPr>
          <a:xfrm>
            <a:off x="179512" y="2996952"/>
            <a:ext cx="8280920" cy="3240360"/>
          </a:xfrm>
          <a:prstGeom prst="rect">
            <a:avLst/>
          </a:prstGeom>
        </p:spPr>
        <p:txBody>
          <a:bodyPr>
            <a:normAutofit fontScale="92500" lnSpcReduction="20000"/>
          </a:bodyPr>
          <a:lstStyle/>
          <a:p>
            <a:pPr marL="342900" lvl="0" indent="-342900" algn="just">
              <a:spcBef>
                <a:spcPct val="20000"/>
              </a:spcBef>
              <a:buClr>
                <a:srgbClr val="FFC000"/>
              </a:buClr>
              <a:defRPr/>
            </a:pPr>
            <a:endParaRPr lang="pt-BR" sz="2800" b="0" dirty="0" smtClean="0">
              <a:solidFill>
                <a:srgbClr val="FFC000"/>
              </a:solidFill>
              <a:latin typeface="Century Gothic" pitchFamily="34" charset="0"/>
              <a:ea typeface="Times New Roman" pitchFamily="18" charset="0"/>
              <a:cs typeface="Arial" pitchFamily="34" charset="0"/>
            </a:endParaRPr>
          </a:p>
          <a:p>
            <a:pPr marL="342900" lvl="0"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3 grandes grupos</a:t>
            </a:r>
          </a:p>
          <a:p>
            <a:pPr marL="800100" lvl="1"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Rochosos (aerólitos) </a:t>
            </a:r>
          </a:p>
          <a:p>
            <a:pPr marL="800100" lvl="1"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Metálico-rochosos (</a:t>
            </a:r>
            <a:r>
              <a:rPr lang="pt-BR" sz="2800" b="0" dirty="0" err="1" smtClean="0">
                <a:solidFill>
                  <a:srgbClr val="FFC000"/>
                </a:solidFill>
                <a:latin typeface="Century Gothic" pitchFamily="34" charset="0"/>
                <a:ea typeface="Times New Roman" pitchFamily="18" charset="0"/>
                <a:cs typeface="Arial" pitchFamily="34" charset="0"/>
              </a:rPr>
              <a:t>siderólitos</a:t>
            </a:r>
            <a:r>
              <a:rPr lang="pt-BR" sz="2800" b="0" dirty="0" smtClean="0">
                <a:solidFill>
                  <a:srgbClr val="FFC000"/>
                </a:solidFill>
                <a:latin typeface="Century Gothic" pitchFamily="34" charset="0"/>
                <a:ea typeface="Times New Roman" pitchFamily="18" charset="0"/>
                <a:cs typeface="Arial" pitchFamily="34" charset="0"/>
              </a:rPr>
              <a:t>)</a:t>
            </a:r>
          </a:p>
          <a:p>
            <a:pPr marL="800100" lvl="1"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Metálico (</a:t>
            </a:r>
            <a:r>
              <a:rPr lang="pt-BR" sz="2800" b="0" dirty="0" err="1" smtClean="0">
                <a:solidFill>
                  <a:srgbClr val="FFC000"/>
                </a:solidFill>
                <a:latin typeface="Century Gothic" pitchFamily="34" charset="0"/>
                <a:ea typeface="Times New Roman" pitchFamily="18" charset="0"/>
                <a:cs typeface="Arial" pitchFamily="34" charset="0"/>
              </a:rPr>
              <a:t>sideritos</a:t>
            </a:r>
            <a:r>
              <a:rPr lang="pt-BR" sz="2800" b="0" dirty="0" smtClean="0">
                <a:solidFill>
                  <a:srgbClr val="FFC000"/>
                </a:solidFill>
                <a:latin typeface="Century Gothic" pitchFamily="34" charset="0"/>
                <a:ea typeface="Times New Roman" pitchFamily="18" charset="0"/>
                <a:cs typeface="Arial" pitchFamily="34" charset="0"/>
              </a:rPr>
              <a:t>)</a:t>
            </a:r>
          </a:p>
          <a:p>
            <a:pPr marL="342900" lvl="0" indent="-342900" algn="just">
              <a:spcBef>
                <a:spcPct val="20000"/>
              </a:spcBef>
              <a:buClr>
                <a:srgbClr val="FFC000"/>
              </a:buClr>
              <a:buFont typeface="Wingdings" pitchFamily="2" charset="2"/>
              <a:buChar char="v"/>
              <a:defRPr/>
            </a:pPr>
            <a:endParaRPr lang="pt-BR" sz="2800" b="0" dirty="0" smtClean="0">
              <a:solidFill>
                <a:srgbClr val="FFC000"/>
              </a:solidFill>
              <a:latin typeface="Century Gothic" pitchFamily="34" charset="0"/>
              <a:ea typeface="Times New Roman" pitchFamily="18" charset="0"/>
              <a:cs typeface="Arial" pitchFamily="34" charset="0"/>
            </a:endParaRPr>
          </a:p>
          <a:p>
            <a:pPr marL="342900" lvl="0" indent="-342900" algn="just">
              <a:spcBef>
                <a:spcPct val="20000"/>
              </a:spcBef>
              <a:buClr>
                <a:srgbClr val="FFC000"/>
              </a:buClr>
              <a:buFont typeface="Wingdings" pitchFamily="2" charset="2"/>
              <a:buChar char="v"/>
              <a:defRPr/>
            </a:pPr>
            <a:r>
              <a:rPr lang="pt-BR" sz="2800" b="0" dirty="0" smtClean="0">
                <a:solidFill>
                  <a:srgbClr val="FFC000"/>
                </a:solidFill>
                <a:latin typeface="Century Gothic" pitchFamily="34" charset="0"/>
                <a:ea typeface="Times New Roman" pitchFamily="18" charset="0"/>
                <a:cs typeface="Arial" pitchFamily="34" charset="0"/>
              </a:rPr>
              <a:t>Cada grupo: subdivisões com diferenças químicas, mineralógicas </a:t>
            </a:r>
            <a:endParaRPr kumimoji="0" lang="pt-BR" sz="2800" b="0" i="0" u="none" strike="noStrike" kern="0" cap="none" spc="0" normalizeH="0" baseline="0" noProof="0" dirty="0" smtClean="0">
              <a:ln>
                <a:noFill/>
              </a:ln>
              <a:solidFill>
                <a:srgbClr val="FFC000"/>
              </a:solidFill>
              <a:effectLst>
                <a:outerShdw blurRad="50800" dist="38100" dir="13500000" algn="br" rotWithShape="0">
                  <a:schemeClr val="tx1">
                    <a:alpha val="62000"/>
                  </a:schemeClr>
                </a:outerShdw>
              </a:effectLst>
              <a:uLnTx/>
              <a:uFillTx/>
              <a:latin typeface="Century Gothic" pitchFamily="34" charset="0"/>
              <a:ea typeface="+mn-ea"/>
              <a:cs typeface="+mn-cs"/>
            </a:endParaRPr>
          </a:p>
          <a:p>
            <a:pPr marL="342900" lvl="0" indent="-342900" algn="just">
              <a:spcBef>
                <a:spcPct val="20000"/>
              </a:spcBef>
              <a:buClr>
                <a:srgbClr val="FFC000"/>
              </a:buClr>
              <a:buFont typeface="Wingdings" pitchFamily="2" charset="2"/>
              <a:buChar char="v"/>
              <a:defRPr/>
            </a:pPr>
            <a:endParaRPr kumimoji="0" lang="pt-BR" sz="4500" i="0" u="none" strike="noStrike" kern="0" cap="none" spc="0" normalizeH="0" baseline="0" noProof="0" dirty="0" smtClean="0">
              <a:ln>
                <a:noFill/>
              </a:ln>
              <a:solidFill>
                <a:srgbClr val="FFC000"/>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lumMod val="75000"/>
                </a:schemeClr>
              </a:buClr>
              <a:buSzTx/>
              <a:buFont typeface="Courier New" pitchFamily="49" charset="0"/>
              <a:buChar char="o"/>
              <a:tabLst/>
              <a:defRPr/>
            </a:pPr>
            <a:endParaRPr kumimoji="0" lang="pt-BR" sz="3200" b="1" i="0" u="none" strike="noStrike" kern="0" cap="none" spc="0" normalizeH="0" baseline="0" noProof="0" dirty="0">
              <a:ln>
                <a:noFill/>
              </a:ln>
              <a:solidFill>
                <a:schemeClr val="accent2">
                  <a:lumMod val="75000"/>
                </a:schemeClr>
              </a:solidFill>
              <a:effectLst>
                <a:outerShdw blurRad="50800" dist="38100" dir="13500000" algn="br" rotWithShape="0">
                  <a:schemeClr val="tx1">
                    <a:alpha val="62000"/>
                  </a:schemeClr>
                </a:outerShdw>
              </a:effectLst>
              <a:uLnTx/>
              <a:uFillTx/>
              <a:latin typeface="Century Gothic" pitchFamily="34" charset="0"/>
              <a:ea typeface="+mn-ea"/>
              <a:cs typeface="+mn-cs"/>
            </a:endParaRPr>
          </a:p>
        </p:txBody>
      </p:sp>
      <p:pic>
        <p:nvPicPr>
          <p:cNvPr id="3074" name="Picture 2" descr="varre-sai red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8352" y="933144"/>
            <a:ext cx="2880320" cy="220782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defRPr/>
            </a:pPr>
            <a:r>
              <a:rPr lang="pt-BR" sz="1200" dirty="0" smtClean="0">
                <a:solidFill>
                  <a:srgbClr val="FFC000"/>
                </a:solidFill>
                <a:latin typeface="Century Gothic" pitchFamily="34" charset="0"/>
              </a:rPr>
              <a:t>Fonte </a:t>
            </a:r>
            <a:r>
              <a:rPr lang="pt-BR" sz="1200" dirty="0">
                <a:solidFill>
                  <a:srgbClr val="FFC000"/>
                </a:solidFill>
                <a:latin typeface="Century Gothic" pitchFamily="34" charset="0"/>
              </a:rPr>
              <a:t>da imagem: http://www.meteoritos.com.br</a:t>
            </a:r>
          </a:p>
        </p:txBody>
      </p:sp>
    </p:spTree>
    <p:extLst>
      <p:ext uri="{BB962C8B-B14F-4D97-AF65-F5344CB8AC3E}">
        <p14:creationId xmlns:p14="http://schemas.microsoft.com/office/powerpoint/2010/main" val="3615821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20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20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2000"/>
                                        <p:tgtEl>
                                          <p:spTgt spid="7">
                                            <p:txEl>
                                              <p:pRg st="6" end="6"/>
                                            </p:txEl>
                                          </p:spTgt>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3"/>
          <p:cNvSpPr>
            <a:spLocks noGrp="1"/>
          </p:cNvSpPr>
          <p:nvPr>
            <p:ph type="title"/>
          </p:nvPr>
        </p:nvSpPr>
        <p:spPr>
          <a:xfrm>
            <a:off x="714375" y="2646040"/>
            <a:ext cx="7772400" cy="1143000"/>
          </a:xfrm>
        </p:spPr>
        <p:txBody>
          <a:bodyPr/>
          <a:lstStyle/>
          <a:p>
            <a:pPr algn="ctr">
              <a:lnSpc>
                <a:spcPct val="150000"/>
              </a:lnSpc>
            </a:pPr>
            <a:r>
              <a:rPr lang="pt-BR" sz="4400" b="1" dirty="0" smtClean="0">
                <a:solidFill>
                  <a:srgbClr val="FFC000"/>
                </a:solidFill>
                <a:latin typeface="Century Gothic" pitchFamily="34" charset="0"/>
              </a:rPr>
              <a:t>Apêndice</a:t>
            </a:r>
          </a:p>
        </p:txBody>
      </p:sp>
      <p:sp>
        <p:nvSpPr>
          <p:cNvPr id="3" name="Rectangle 2"/>
          <p:cNvSpPr txBox="1">
            <a:spLocks noChangeArrowheads="1"/>
          </p:cNvSpPr>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4400" b="1" i="0" u="none" strike="noStrike" kern="0" cap="none" spc="0" normalizeH="0" baseline="0" noProof="0" dirty="0" smtClean="0">
              <a:ln>
                <a:noFill/>
              </a:ln>
              <a:solidFill>
                <a:schemeClr val="bg1"/>
              </a:solidFill>
              <a:effectLst/>
              <a:uLnTx/>
              <a:uFillTx/>
              <a:latin typeface="Century Gothic" pitchFamily="34" charset="0"/>
              <a:ea typeface="+mj-ea"/>
              <a:cs typeface="+mj-cs"/>
            </a:endParaRPr>
          </a:p>
        </p:txBody>
      </p:sp>
    </p:spTree>
    <p:extLst>
      <p:ext uri="{BB962C8B-B14F-4D97-AF65-F5344CB8AC3E}">
        <p14:creationId xmlns:p14="http://schemas.microsoft.com/office/powerpoint/2010/main" val="386798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987824" y="1363415"/>
            <a:ext cx="2643672" cy="769441"/>
          </a:xfrm>
          <a:prstGeom prst="rect">
            <a:avLst/>
          </a:prstGeom>
        </p:spPr>
        <p:txBody>
          <a:bodyPr wrap="none">
            <a:spAutoFit/>
          </a:bodyPr>
          <a:lstStyle/>
          <a:p>
            <a:r>
              <a:rPr lang="pt-BR" sz="4400" dirty="0" err="1" smtClean="0">
                <a:solidFill>
                  <a:schemeClr val="bg1"/>
                </a:solidFill>
                <a:latin typeface="Century Gothic" pitchFamily="34" charset="0"/>
              </a:rPr>
              <a:t>Ambition</a:t>
            </a:r>
            <a:endParaRPr lang="pt-BR" sz="4400" dirty="0" smtClean="0">
              <a:solidFill>
                <a:schemeClr val="bg1"/>
              </a:solidFill>
              <a:latin typeface="Century Gothic" pitchFamily="34" charset="0"/>
            </a:endParaRPr>
          </a:p>
        </p:txBody>
      </p:sp>
      <p:sp>
        <p:nvSpPr>
          <p:cNvPr id="6" name="Text Box 141"/>
          <p:cNvSpPr txBox="1">
            <a:spLocks noChangeArrowheads="1"/>
          </p:cNvSpPr>
          <p:nvPr/>
        </p:nvSpPr>
        <p:spPr bwMode="auto">
          <a:xfrm>
            <a:off x="35496" y="6536377"/>
            <a:ext cx="9057242" cy="276999"/>
          </a:xfrm>
          <a:prstGeom prst="rect">
            <a:avLst/>
          </a:prstGeom>
          <a:noFill/>
          <a:ln w="9525">
            <a:noFill/>
            <a:miter lim="800000"/>
            <a:headEnd/>
            <a:tailEnd/>
          </a:ln>
        </p:spPr>
        <p:txBody>
          <a:bodyPr wrap="square">
            <a:spAutoFit/>
          </a:bodyPr>
          <a:lstStyle/>
          <a:p>
            <a:pPr algn="l">
              <a:defRPr/>
            </a:pPr>
            <a:r>
              <a:rPr lang="pt-BR" sz="1200" dirty="0" smtClean="0">
                <a:solidFill>
                  <a:srgbClr val="FFC000"/>
                </a:solidFill>
                <a:latin typeface="Century Gothic" pitchFamily="34" charset="0"/>
              </a:rPr>
              <a:t>Crédito: ESA</a:t>
            </a:r>
            <a:endParaRPr lang="pt-BR" sz="1200" dirty="0">
              <a:solidFill>
                <a:srgbClr val="FFC000"/>
              </a:solidFill>
              <a:latin typeface="Century Gothic" pitchFamily="34" charset="0"/>
            </a:endParaRPr>
          </a:p>
        </p:txBody>
      </p:sp>
      <p:pic>
        <p:nvPicPr>
          <p:cNvPr id="7170" name="Picture 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5859" y="2725834"/>
            <a:ext cx="2520000" cy="2520000"/>
          </a:xfrm>
          <a:prstGeom prst="rect">
            <a:avLst/>
          </a:prstGeom>
          <a:noFill/>
          <a:ln w="25400">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11872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531440" y="965026"/>
            <a:ext cx="8001000" cy="5848350"/>
          </a:xfrm>
          <a:prstGeom prst="rect">
            <a:avLst/>
          </a:prstGeom>
        </p:spPr>
      </p:pic>
      <p:sp>
        <p:nvSpPr>
          <p:cNvPr id="184" name="CustomShape 1"/>
          <p:cNvSpPr/>
          <p:nvPr/>
        </p:nvSpPr>
        <p:spPr>
          <a:xfrm>
            <a:off x="499680" y="116632"/>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Órbita de </a:t>
            </a:r>
            <a:r>
              <a:rPr lang="pt-BR" sz="4400" b="1" strike="noStrike" spc="-1" dirty="0" err="1">
                <a:solidFill>
                  <a:srgbClr val="FFFFFF"/>
                </a:solidFill>
                <a:uFill>
                  <a:solidFill>
                    <a:srgbClr val="FFFFFF"/>
                  </a:solidFill>
                </a:uFill>
                <a:latin typeface="Century Gothic"/>
              </a:rPr>
              <a:t>Éris</a:t>
            </a:r>
            <a:r>
              <a:rPr lang="pt-BR" sz="4400" b="1" strike="noStrike" spc="-1" dirty="0">
                <a:solidFill>
                  <a:srgbClr val="FFFFFF"/>
                </a:solidFill>
                <a:uFill>
                  <a:solidFill>
                    <a:srgbClr val="FFFFFF"/>
                  </a:solidFill>
                </a:uFill>
                <a:latin typeface="Century Gothic"/>
              </a:rPr>
              <a:t> e de Plutão</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185" name="CustomShape 2"/>
          <p:cNvSpPr/>
          <p:nvPr/>
        </p:nvSpPr>
        <p:spPr>
          <a:xfrm>
            <a:off x="47160" y="6453336"/>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a:solidFill>
                  <a:srgbClr val="EE8800"/>
                </a:solidFill>
                <a:uFill>
                  <a:solidFill>
                    <a:srgbClr val="FFFFFF"/>
                  </a:solidFill>
                </a:uFill>
                <a:latin typeface="Century Gothic"/>
                <a:ea typeface="DejaVu Sans"/>
              </a:rPr>
              <a:t>Crédito da imagem: NASA</a:t>
            </a:r>
            <a:endParaRPr lang="pt-BR" sz="1800" b="0" strike="noStrike" spc="-1" dirty="0">
              <a:solidFill>
                <a:srgbClr val="FFFFFF"/>
              </a:solidFill>
              <a:uFill>
                <a:solidFill>
                  <a:srgbClr val="FFFFFF"/>
                </a:solidFill>
              </a:uFill>
              <a:latin typeface="Arial"/>
            </a:endParaRPr>
          </a:p>
          <a:p>
            <a:pPr>
              <a:lnSpc>
                <a:spcPct val="100000"/>
              </a:lnSpc>
            </a:pPr>
            <a:endParaRPr lang="pt-BR" sz="1800" b="0" strike="noStrike" spc="-1" dirty="0">
              <a:solidFill>
                <a:srgbClr val="FFFFFF"/>
              </a:solidFill>
              <a:uFill>
                <a:solidFill>
                  <a:srgbClr val="FFFFFF"/>
                </a:solidFill>
              </a:uFill>
              <a:latin typeface="Arial"/>
            </a:endParaRPr>
          </a:p>
        </p:txBody>
      </p:sp>
      <p:sp>
        <p:nvSpPr>
          <p:cNvPr id="186" name="CustomShape 3"/>
          <p:cNvSpPr/>
          <p:nvPr/>
        </p:nvSpPr>
        <p:spPr>
          <a:xfrm>
            <a:off x="971640" y="395828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dirty="0">
                <a:solidFill>
                  <a:srgbClr val="EE8800"/>
                </a:solidFill>
                <a:uFill>
                  <a:solidFill>
                    <a:srgbClr val="FFFFFF"/>
                  </a:solidFill>
                </a:uFill>
                <a:latin typeface="Century Gothic"/>
                <a:ea typeface="DejaVu Sans"/>
              </a:rPr>
              <a:t>Órbita de</a:t>
            </a:r>
            <a:endParaRPr lang="pt-BR" sz="1800" b="1" strike="noStrike" spc="-1" dirty="0">
              <a:solidFill>
                <a:srgbClr val="FFFFFF"/>
              </a:solidFill>
              <a:uFill>
                <a:solidFill>
                  <a:srgbClr val="FFFFFF"/>
                </a:solidFill>
              </a:uFill>
              <a:latin typeface="Arial"/>
            </a:endParaRPr>
          </a:p>
          <a:p>
            <a:pPr marL="457200" indent="-456480" algn="ctr">
              <a:lnSpc>
                <a:spcPct val="100000"/>
              </a:lnSpc>
            </a:pPr>
            <a:r>
              <a:rPr lang="pt-BR" sz="2800" b="1" strike="noStrike" spc="-1" dirty="0">
                <a:solidFill>
                  <a:srgbClr val="EE8800"/>
                </a:solidFill>
                <a:uFill>
                  <a:solidFill>
                    <a:srgbClr val="FFFFFF"/>
                  </a:solidFill>
                </a:uFill>
                <a:latin typeface="Century Gothic"/>
                <a:ea typeface="DejaVu Sans"/>
              </a:rPr>
              <a:t>Júpiter</a:t>
            </a:r>
            <a:endParaRPr lang="pt-BR" sz="1800" b="1" strike="noStrike" spc="-1" dirty="0">
              <a:solidFill>
                <a:srgbClr val="FFFFFF"/>
              </a:solidFill>
              <a:uFill>
                <a:solidFill>
                  <a:srgbClr val="FFFFFF"/>
                </a:solidFill>
              </a:uFill>
              <a:latin typeface="Arial"/>
            </a:endParaRPr>
          </a:p>
        </p:txBody>
      </p:sp>
      <p:sp>
        <p:nvSpPr>
          <p:cNvPr id="187" name="CustomShape 4"/>
          <p:cNvSpPr/>
          <p:nvPr/>
        </p:nvSpPr>
        <p:spPr>
          <a:xfrm flipV="1">
            <a:off x="2699640" y="3930200"/>
            <a:ext cx="1655640" cy="575280"/>
          </a:xfrm>
          <a:custGeom>
            <a:avLst/>
            <a:gdLst/>
            <a:ahLst/>
            <a:cxnLst/>
            <a:rect l="l" t="t" r="r" b="b"/>
            <a:pathLst>
              <a:path w="21600" h="21600">
                <a:moveTo>
                  <a:pt x="0" y="0"/>
                </a:moveTo>
                <a:lnTo>
                  <a:pt x="21600" y="21600"/>
                </a:lnTo>
              </a:path>
            </a:pathLst>
          </a:custGeom>
          <a:solidFill>
            <a:schemeClr val="accent1"/>
          </a:solidFill>
          <a:ln w="38100">
            <a:solidFill>
              <a:srgbClr val="EE8800"/>
            </a:solidFill>
            <a:round/>
            <a:tailEnd type="arrow" w="lg" len="lg"/>
          </a:ln>
        </p:spPr>
        <p:style>
          <a:lnRef idx="0">
            <a:scrgbClr r="0" g="0" b="0"/>
          </a:lnRef>
          <a:fillRef idx="0">
            <a:scrgbClr r="0" g="0" b="0"/>
          </a:fillRef>
          <a:effectRef idx="0">
            <a:scrgbClr r="0" g="0" b="0"/>
          </a:effectRef>
          <a:fontRef idx="minor"/>
        </p:style>
      </p:sp>
      <p:sp>
        <p:nvSpPr>
          <p:cNvPr id="188" name="CustomShape 5"/>
          <p:cNvSpPr/>
          <p:nvPr/>
        </p:nvSpPr>
        <p:spPr>
          <a:xfrm>
            <a:off x="6948360" y="2086280"/>
            <a:ext cx="2087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gn="ctr">
              <a:lnSpc>
                <a:spcPct val="100000"/>
              </a:lnSpc>
            </a:pPr>
            <a:r>
              <a:rPr lang="pt-BR" sz="2800" b="1" strike="noStrike" spc="-1" dirty="0">
                <a:solidFill>
                  <a:srgbClr val="FF99FF"/>
                </a:solidFill>
                <a:uFill>
                  <a:solidFill>
                    <a:srgbClr val="FFFFFF"/>
                  </a:solidFill>
                </a:uFill>
                <a:latin typeface="Century Gothic"/>
                <a:ea typeface="DejaVu Sans"/>
              </a:rPr>
              <a:t>Órbita de</a:t>
            </a:r>
            <a:endParaRPr lang="pt-BR" sz="1800" b="1" strike="noStrike" spc="-1" dirty="0">
              <a:solidFill>
                <a:srgbClr val="FFFFFF"/>
              </a:solidFill>
              <a:uFill>
                <a:solidFill>
                  <a:srgbClr val="FFFFFF"/>
                </a:solidFill>
              </a:uFill>
              <a:latin typeface="Arial"/>
            </a:endParaRPr>
          </a:p>
          <a:p>
            <a:pPr marL="457200" indent="-456480" algn="ctr">
              <a:lnSpc>
                <a:spcPct val="100000"/>
              </a:lnSpc>
            </a:pPr>
            <a:r>
              <a:rPr lang="pt-BR" sz="2800" b="1" strike="noStrike" spc="-1" dirty="0">
                <a:solidFill>
                  <a:srgbClr val="FF99FF"/>
                </a:solidFill>
                <a:uFill>
                  <a:solidFill>
                    <a:srgbClr val="FFFFFF"/>
                  </a:solidFill>
                </a:uFill>
                <a:latin typeface="Century Gothic"/>
                <a:ea typeface="DejaVu Sans"/>
              </a:rPr>
              <a:t>Plutão</a:t>
            </a:r>
            <a:endParaRPr lang="pt-BR" sz="1800" b="1" strike="noStrike" spc="-1" dirty="0">
              <a:solidFill>
                <a:srgbClr val="FFFFFF"/>
              </a:solidFill>
              <a:uFill>
                <a:solidFill>
                  <a:srgbClr val="FFFFFF"/>
                </a:solidFill>
              </a:uFill>
              <a:latin typeface="Arial"/>
            </a:endParaRPr>
          </a:p>
        </p:txBody>
      </p:sp>
      <p:sp>
        <p:nvSpPr>
          <p:cNvPr id="189" name="CustomShape 6"/>
          <p:cNvSpPr/>
          <p:nvPr/>
        </p:nvSpPr>
        <p:spPr>
          <a:xfrm flipH="1">
            <a:off x="6947640" y="2994920"/>
            <a:ext cx="1007280" cy="647280"/>
          </a:xfrm>
          <a:custGeom>
            <a:avLst/>
            <a:gdLst/>
            <a:ahLst/>
            <a:cxnLst/>
            <a:rect l="l" t="t" r="r" b="b"/>
            <a:pathLst>
              <a:path w="21600" h="21600">
                <a:moveTo>
                  <a:pt x="0" y="0"/>
                </a:moveTo>
                <a:lnTo>
                  <a:pt x="21600" y="21600"/>
                </a:lnTo>
              </a:path>
            </a:pathLst>
          </a:custGeom>
          <a:solidFill>
            <a:schemeClr val="accent1"/>
          </a:solidFill>
          <a:ln w="38100">
            <a:solidFill>
              <a:srgbClr val="FF99FF"/>
            </a:solidFill>
            <a:round/>
            <a:tailEnd type="arrow" w="lg" len="lg"/>
          </a:ln>
        </p:spPr>
        <p:style>
          <a:lnRef idx="0">
            <a:scrgbClr r="0" g="0" b="0"/>
          </a:lnRef>
          <a:fillRef idx="0">
            <a:scrgbClr r="0" g="0" b="0"/>
          </a:fillRef>
          <a:effectRef idx="0">
            <a:scrgbClr r="0" g="0" b="0"/>
          </a:effectRef>
          <a:fontRef idx="minor"/>
        </p:style>
      </p:sp>
      <p:sp>
        <p:nvSpPr>
          <p:cNvPr id="190" name="CustomShape 7"/>
          <p:cNvSpPr/>
          <p:nvPr/>
        </p:nvSpPr>
        <p:spPr>
          <a:xfrm>
            <a:off x="684208" y="1333672"/>
            <a:ext cx="2519640" cy="9432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marL="457200" indent="-456480">
              <a:lnSpc>
                <a:spcPct val="100000"/>
              </a:lnSpc>
            </a:pPr>
            <a:r>
              <a:rPr lang="pt-BR" sz="2800" b="1" strike="noStrike" spc="-1" dirty="0">
                <a:solidFill>
                  <a:schemeClr val="bg1">
                    <a:lumMod val="85000"/>
                  </a:schemeClr>
                </a:solidFill>
                <a:uFill>
                  <a:solidFill>
                    <a:srgbClr val="FFFFFF"/>
                  </a:solidFill>
                </a:uFill>
                <a:latin typeface="Century Gothic"/>
                <a:ea typeface="DejaVu Sans"/>
              </a:rPr>
              <a:t>Cinturão de </a:t>
            </a:r>
            <a:r>
              <a:rPr lang="pt-BR" sz="2800" b="1" strike="noStrike" spc="-1" dirty="0" err="1">
                <a:solidFill>
                  <a:schemeClr val="bg1">
                    <a:lumMod val="85000"/>
                  </a:schemeClr>
                </a:solidFill>
                <a:uFill>
                  <a:solidFill>
                    <a:srgbClr val="FFFFFF"/>
                  </a:solidFill>
                </a:uFill>
                <a:latin typeface="Century Gothic"/>
                <a:ea typeface="DejaVu Sans"/>
              </a:rPr>
              <a:t>Kuiper</a:t>
            </a:r>
            <a:endParaRPr lang="pt-BR" sz="1800" b="1" strike="noStrike" spc="-1" dirty="0">
              <a:solidFill>
                <a:schemeClr val="bg1">
                  <a:lumMod val="85000"/>
                </a:schemeClr>
              </a:solidFill>
              <a:uFill>
                <a:solidFill>
                  <a:srgbClr val="FFFFFF"/>
                </a:solidFill>
              </a:uFill>
              <a:latin typeface="Arial"/>
            </a:endParaRPr>
          </a:p>
        </p:txBody>
      </p:sp>
      <p:sp>
        <p:nvSpPr>
          <p:cNvPr id="191" name="CustomShape 8"/>
          <p:cNvSpPr/>
          <p:nvPr/>
        </p:nvSpPr>
        <p:spPr>
          <a:xfrm>
            <a:off x="2556608" y="1917640"/>
            <a:ext cx="359208" cy="1022680"/>
          </a:xfrm>
          <a:custGeom>
            <a:avLst/>
            <a:gdLst/>
            <a:ahLst/>
            <a:cxnLst/>
            <a:rect l="l" t="t" r="r" b="b"/>
            <a:pathLst>
              <a:path w="21600" h="21600">
                <a:moveTo>
                  <a:pt x="0" y="0"/>
                </a:moveTo>
                <a:lnTo>
                  <a:pt x="21600" y="21600"/>
                </a:lnTo>
              </a:path>
            </a:pathLst>
          </a:custGeom>
          <a:solidFill>
            <a:schemeClr val="accent1"/>
          </a:solidFill>
          <a:ln w="38100">
            <a:solidFill>
              <a:schemeClr val="bg1">
                <a:lumMod val="85000"/>
              </a:schemeClr>
            </a:solidFill>
            <a:round/>
            <a:tailEnd type="arrow" w="lg" len="lg"/>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852885154"/>
      </p:ext>
    </p:extLst>
  </p:cSld>
  <p:clrMapOvr>
    <a:masterClrMapping/>
  </p:clrMapOvr>
  <p:transition spd="slow">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additive="repl">
                                        <p:cTn id="7" dur="1000"/>
                                        <p:tgtEl>
                                          <p:spTgt spid="186"/>
                                        </p:tgtEl>
                                      </p:cBhvr>
                                    </p:animEffect>
                                  </p:childTnLst>
                                </p:cTn>
                              </p:par>
                              <p:par>
                                <p:cTn id="8" presetID="10" presetClass="entr"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fade">
                                      <p:cBhvr additive="repl">
                                        <p:cTn id="10" dur="1000"/>
                                        <p:tgtEl>
                                          <p:spTgt spid="18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additive="repl">
                                        <p:cTn id="15" dur="1000"/>
                                        <p:tgtEl>
                                          <p:spTgt spid="188"/>
                                        </p:tgtEl>
                                      </p:cBhvr>
                                    </p:animEffect>
                                  </p:childTnLst>
                                </p:cTn>
                              </p:par>
                              <p:par>
                                <p:cTn id="16" presetID="10" presetClass="entr" fill="hold" nodeType="withEffect">
                                  <p:stCondLst>
                                    <p:cond delay="0"/>
                                  </p:stCondLst>
                                  <p:childTnLst>
                                    <p:set>
                                      <p:cBhvr>
                                        <p:cTn id="17" dur="1" fill="hold">
                                          <p:stCondLst>
                                            <p:cond delay="0"/>
                                          </p:stCondLst>
                                        </p:cTn>
                                        <p:tgtEl>
                                          <p:spTgt spid="189"/>
                                        </p:tgtEl>
                                        <p:attrNameLst>
                                          <p:attrName>style.visibility</p:attrName>
                                        </p:attrNameLst>
                                      </p:cBhvr>
                                      <p:to>
                                        <p:strVal val="visible"/>
                                      </p:to>
                                    </p:set>
                                    <p:animEffect transition="in" filter="fade">
                                      <p:cBhvr additive="repl">
                                        <p:cTn id="18" dur="1000"/>
                                        <p:tgtEl>
                                          <p:spTgt spid="1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190"/>
                                        </p:tgtEl>
                                        <p:attrNameLst>
                                          <p:attrName>style.visibility</p:attrName>
                                        </p:attrNameLst>
                                      </p:cBhvr>
                                      <p:to>
                                        <p:strVal val="visible"/>
                                      </p:to>
                                    </p:set>
                                    <p:animEffect transition="in" filter="fade">
                                      <p:cBhvr additive="repl">
                                        <p:cTn id="23" dur="1000"/>
                                        <p:tgtEl>
                                          <p:spTgt spid="190"/>
                                        </p:tgtEl>
                                      </p:cBhvr>
                                    </p:animEffect>
                                  </p:childTnLst>
                                </p:cTn>
                              </p:par>
                              <p:par>
                                <p:cTn id="24" presetID="10" presetClass="entr" fill="hold" nodeType="withEffect">
                                  <p:stCondLst>
                                    <p:cond delay="0"/>
                                  </p:stCondLst>
                                  <p:childTnLst>
                                    <p:set>
                                      <p:cBhvr>
                                        <p:cTn id="25" dur="1" fill="hold">
                                          <p:stCondLst>
                                            <p:cond delay="0"/>
                                          </p:stCondLst>
                                        </p:cTn>
                                        <p:tgtEl>
                                          <p:spTgt spid="191"/>
                                        </p:tgtEl>
                                        <p:attrNameLst>
                                          <p:attrName>style.visibility</p:attrName>
                                        </p:attrNameLst>
                                      </p:cBhvr>
                                      <p:to>
                                        <p:strVal val="visible"/>
                                      </p:to>
                                    </p:set>
                                    <p:animEffect transition="in" filter="fade">
                                      <p:cBhvr additive="repl">
                                        <p:cTn id="26"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a:solidFill>
                  <a:srgbClr val="FFFFFF"/>
                </a:solidFill>
                <a:uFill>
                  <a:solidFill>
                    <a:srgbClr val="FFFFFF"/>
                  </a:solidFill>
                </a:uFill>
                <a:latin typeface="Century Gothic"/>
              </a:rPr>
              <a:t>Plutão</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193"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pic>
        <p:nvPicPr>
          <p:cNvPr id="194" name="Picture 2"/>
          <p:cNvPicPr/>
          <p:nvPr/>
        </p:nvPicPr>
        <p:blipFill>
          <a:blip r:embed="rId3" cstate="print">
            <a:lum contrast="16000"/>
          </a:blip>
          <a:srcRect l="18025" r="18025"/>
          <a:stretch/>
        </p:blipFill>
        <p:spPr>
          <a:xfrm>
            <a:off x="1475640" y="908640"/>
            <a:ext cx="6280920" cy="5527440"/>
          </a:xfrm>
          <a:prstGeom prst="rect">
            <a:avLst/>
          </a:prstGeom>
          <a:ln>
            <a:noFill/>
          </a:ln>
        </p:spPr>
      </p:pic>
      <p:sp>
        <p:nvSpPr>
          <p:cNvPr id="5" name="CustomShape 1"/>
          <p:cNvSpPr/>
          <p:nvPr/>
        </p:nvSpPr>
        <p:spPr>
          <a:xfrm>
            <a:off x="5724128" y="5301208"/>
            <a:ext cx="3312368"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248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40 UA (30-50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2374 km</a:t>
            </a:r>
            <a:endParaRPr lang="pt-BR" sz="2400"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G_3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84" y="517018"/>
            <a:ext cx="8576201" cy="6286982"/>
          </a:xfrm>
          <a:prstGeom prst="rect">
            <a:avLst/>
          </a:prstGeom>
          <a:noFill/>
          <a:extLst>
            <a:ext uri="{909E8E84-426E-40DD-AFC4-6F175D3DCCD1}">
              <a14:hiddenFill xmlns:a14="http://schemas.microsoft.com/office/drawing/2010/main">
                <a:solidFill>
                  <a:srgbClr val="FFFFFF"/>
                </a:solidFill>
              </a14:hiddenFill>
            </a:ext>
          </a:extLst>
        </p:spPr>
      </p:pic>
      <p:sp>
        <p:nvSpPr>
          <p:cNvPr id="201"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err="1">
                <a:solidFill>
                  <a:srgbClr val="FFFFFF"/>
                </a:solidFill>
                <a:uFill>
                  <a:solidFill>
                    <a:srgbClr val="FFFFFF"/>
                  </a:solidFill>
                </a:uFill>
                <a:latin typeface="Century Gothic"/>
              </a:rPr>
              <a:t>Haumea</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202"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dirty="0" smtClean="0">
                <a:solidFill>
                  <a:srgbClr val="EE8800"/>
                </a:solidFill>
                <a:uFill>
                  <a:solidFill>
                    <a:srgbClr val="FFFFFF"/>
                  </a:solidFill>
                </a:uFill>
                <a:latin typeface="Century Gothic"/>
                <a:ea typeface="DejaVu Sans"/>
              </a:rPr>
              <a:t>Fonte </a:t>
            </a:r>
            <a:r>
              <a:rPr lang="pt-BR" sz="1200" b="0" strike="noStrike" spc="-1" dirty="0">
                <a:solidFill>
                  <a:srgbClr val="EE8800"/>
                </a:solidFill>
                <a:uFill>
                  <a:solidFill>
                    <a:srgbClr val="FFFFFF"/>
                  </a:solidFill>
                </a:uFill>
                <a:latin typeface="Century Gothic"/>
                <a:ea typeface="DejaVu Sans"/>
              </a:rPr>
              <a:t>da imagem: </a:t>
            </a:r>
            <a:r>
              <a:rPr lang="pt-BR" sz="1200" spc="-1" dirty="0">
                <a:solidFill>
                  <a:srgbClr val="EE8800"/>
                </a:solidFill>
                <a:uFill>
                  <a:solidFill>
                    <a:srgbClr val="FFFFFF"/>
                  </a:solidFill>
                </a:uFill>
                <a:latin typeface="Century Gothic"/>
              </a:rPr>
              <a:t>https://gaetaniumberto.wordpress.com/2017/10/14/haumea-il-pianeta-nano-con-lanello/</a:t>
            </a:r>
            <a:endParaRPr lang="pt-BR" sz="1800" b="0" strike="noStrike" spc="-1" dirty="0">
              <a:solidFill>
                <a:srgbClr val="FFFFFF"/>
              </a:solidFill>
              <a:uFill>
                <a:solidFill>
                  <a:srgbClr val="FFFFFF"/>
                </a:solidFill>
              </a:uFill>
              <a:latin typeface="Arial"/>
            </a:endParaRPr>
          </a:p>
        </p:txBody>
      </p:sp>
      <p:sp>
        <p:nvSpPr>
          <p:cNvPr id="5" name="CustomShape 1"/>
          <p:cNvSpPr/>
          <p:nvPr/>
        </p:nvSpPr>
        <p:spPr>
          <a:xfrm>
            <a:off x="6248629" y="2430624"/>
            <a:ext cx="2448272"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284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43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1920 km</a:t>
            </a:r>
            <a:endParaRPr lang="pt-BR" sz="2400" b="0" strike="noStrike" spc="-1" dirty="0">
              <a:solidFill>
                <a:srgbClr val="FFFFFF"/>
              </a:solidFill>
              <a:uFill>
                <a:solidFill>
                  <a:srgbClr val="FFFFFF"/>
                </a:solidFill>
              </a:uFill>
              <a:latin typeface="Arial"/>
            </a:endParaRPr>
          </a:p>
        </p:txBody>
      </p:sp>
      <p:sp>
        <p:nvSpPr>
          <p:cNvPr id="6" name="CustomShape 1"/>
          <p:cNvSpPr/>
          <p:nvPr/>
        </p:nvSpPr>
        <p:spPr>
          <a:xfrm>
            <a:off x="5724128" y="6144792"/>
            <a:ext cx="2834056" cy="431688"/>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algn="just">
              <a:lnSpc>
                <a:spcPct val="100000"/>
              </a:lnSpc>
              <a:buClr>
                <a:srgbClr val="FFC000"/>
              </a:buClr>
            </a:pPr>
            <a:r>
              <a:rPr lang="pt-BR" b="0" strike="noStrike" spc="-1" dirty="0" smtClean="0">
                <a:solidFill>
                  <a:srgbClr val="FFC000"/>
                </a:solidFill>
                <a:uFill>
                  <a:solidFill>
                    <a:srgbClr val="FFFFFF"/>
                  </a:solidFill>
                </a:uFill>
                <a:latin typeface="Century Gothic"/>
              </a:rPr>
              <a:t>Representação artística</a:t>
            </a:r>
            <a:endParaRPr lang="pt-BR"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m 203"/>
          <p:cNvPicPr/>
          <p:nvPr/>
        </p:nvPicPr>
        <p:blipFill>
          <a:blip r:embed="rId3" cstate="print"/>
          <a:stretch/>
        </p:blipFill>
        <p:spPr>
          <a:xfrm>
            <a:off x="1143000" y="0"/>
            <a:ext cx="6857280" cy="6857280"/>
          </a:xfrm>
          <a:prstGeom prst="rect">
            <a:avLst/>
          </a:prstGeom>
          <a:ln>
            <a:noFill/>
          </a:ln>
        </p:spPr>
      </p:pic>
      <p:sp>
        <p:nvSpPr>
          <p:cNvPr id="205" name="CustomShape 1"/>
          <p:cNvSpPr/>
          <p:nvPr/>
        </p:nvSpPr>
        <p:spPr>
          <a:xfrm>
            <a:off x="499680" y="188640"/>
            <a:ext cx="8280360" cy="114228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nchor="ctr"/>
          <a:lstStyle/>
          <a:p>
            <a:pPr algn="ctr"/>
            <a:r>
              <a:rPr lang="pt-BR" sz="4400" b="1" strike="noStrike" spc="-1" dirty="0" err="1">
                <a:solidFill>
                  <a:srgbClr val="FFFFFF"/>
                </a:solidFill>
                <a:uFill>
                  <a:solidFill>
                    <a:srgbClr val="FFFFFF"/>
                  </a:solidFill>
                </a:uFill>
                <a:latin typeface="Century Gothic"/>
              </a:rPr>
              <a:t>Makemake</a:t>
            </a:r>
            <a:endParaRPr lang="pt-BR" sz="1800" b="0" strike="noStrike" spc="-1" dirty="0">
              <a:solidFill>
                <a:srgbClr val="FFFFFF"/>
              </a:solidFill>
              <a:uFill>
                <a:solidFill>
                  <a:srgbClr val="FFFFFF"/>
                </a:solidFill>
              </a:uFill>
              <a:latin typeface="Arial"/>
            </a:endParaRPr>
          </a:p>
          <a:p>
            <a:pPr algn="ctr">
              <a:lnSpc>
                <a:spcPct val="100000"/>
              </a:lnSpc>
            </a:pPr>
            <a:endParaRPr lang="pt-BR" sz="1800" b="0" strike="noStrike" spc="-1" dirty="0">
              <a:solidFill>
                <a:srgbClr val="FFFFFF"/>
              </a:solidFill>
              <a:uFill>
                <a:solidFill>
                  <a:srgbClr val="FFFFFF"/>
                </a:solidFill>
              </a:uFill>
              <a:latin typeface="Arial"/>
            </a:endParaRPr>
          </a:p>
        </p:txBody>
      </p:sp>
      <p:sp>
        <p:nvSpPr>
          <p:cNvPr id="206" name="CustomShape 2"/>
          <p:cNvSpPr/>
          <p:nvPr/>
        </p:nvSpPr>
        <p:spPr>
          <a:xfrm>
            <a:off x="47160" y="6576480"/>
            <a:ext cx="2149560" cy="45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pt-BR" sz="1200" b="0" strike="noStrike" spc="-1">
                <a:solidFill>
                  <a:srgbClr val="EE8800"/>
                </a:solidFill>
                <a:uFill>
                  <a:solidFill>
                    <a:srgbClr val="FFFFFF"/>
                  </a:solidFill>
                </a:uFill>
                <a:latin typeface="Century Gothic"/>
                <a:ea typeface="DejaVu Sans"/>
              </a:rPr>
              <a:t>Crédito da imagem: NASA</a:t>
            </a:r>
            <a:endParaRPr lang="pt-BR" sz="1800" b="0" strike="noStrike" spc="-1">
              <a:solidFill>
                <a:srgbClr val="FFFFFF"/>
              </a:solidFill>
              <a:uFill>
                <a:solidFill>
                  <a:srgbClr val="FFFFFF"/>
                </a:solidFill>
              </a:uFill>
              <a:latin typeface="Arial"/>
            </a:endParaRPr>
          </a:p>
          <a:p>
            <a:pPr>
              <a:lnSpc>
                <a:spcPct val="100000"/>
              </a:lnSpc>
            </a:pPr>
            <a:endParaRPr lang="pt-BR" sz="1800" b="0" strike="noStrike" spc="-1">
              <a:solidFill>
                <a:srgbClr val="FFFFFF"/>
              </a:solidFill>
              <a:uFill>
                <a:solidFill>
                  <a:srgbClr val="FFFFFF"/>
                </a:solidFill>
              </a:uFill>
              <a:latin typeface="Arial"/>
            </a:endParaRPr>
          </a:p>
        </p:txBody>
      </p:sp>
      <p:sp>
        <p:nvSpPr>
          <p:cNvPr id="5" name="CustomShape 1"/>
          <p:cNvSpPr/>
          <p:nvPr/>
        </p:nvSpPr>
        <p:spPr>
          <a:xfrm>
            <a:off x="5580112" y="1340768"/>
            <a:ext cx="3312368" cy="1080120"/>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marL="216000" indent="-216000" algn="just">
              <a:lnSpc>
                <a:spcPct val="100000"/>
              </a:lnSpc>
              <a:buClr>
                <a:srgbClr val="FFC000"/>
              </a:buClr>
              <a:buFont typeface="Arial" pitchFamily="34" charset="0"/>
              <a:buChar char="•"/>
            </a:pPr>
            <a:r>
              <a:rPr lang="pt-BR" sz="2400" b="0" strike="noStrike" spc="-1" dirty="0" smtClean="0">
                <a:solidFill>
                  <a:srgbClr val="FFC000"/>
                </a:solidFill>
                <a:uFill>
                  <a:solidFill>
                    <a:srgbClr val="FFFFFF"/>
                  </a:solidFill>
                </a:uFill>
                <a:latin typeface="Century Gothic"/>
              </a:rPr>
              <a:t>T: 310 anos</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d: 45 UA</a:t>
            </a:r>
          </a:p>
          <a:p>
            <a:pPr marL="216000" indent="-216000" algn="just">
              <a:lnSpc>
                <a:spcPct val="100000"/>
              </a:lnSpc>
              <a:buClr>
                <a:srgbClr val="FFC000"/>
              </a:buClr>
              <a:buFont typeface="Arial" pitchFamily="34" charset="0"/>
              <a:buChar char="•"/>
            </a:pPr>
            <a:r>
              <a:rPr lang="pt-BR" sz="2400" spc="-1" dirty="0" smtClean="0">
                <a:solidFill>
                  <a:srgbClr val="FFC000"/>
                </a:solidFill>
                <a:uFill>
                  <a:solidFill>
                    <a:srgbClr val="FFFFFF"/>
                  </a:solidFill>
                </a:uFill>
                <a:latin typeface="Century Gothic"/>
              </a:rPr>
              <a:t>1400 km</a:t>
            </a:r>
          </a:p>
          <a:p>
            <a:pPr marL="216000" indent="-216000" algn="just">
              <a:lnSpc>
                <a:spcPct val="100000"/>
              </a:lnSpc>
              <a:buClr>
                <a:srgbClr val="FFC000"/>
              </a:buClr>
              <a:buFont typeface="Arial" pitchFamily="34" charset="0"/>
              <a:buChar char="•"/>
            </a:pPr>
            <a:endParaRPr lang="pt-BR" sz="2400" b="0" strike="noStrike" spc="-1" dirty="0">
              <a:solidFill>
                <a:srgbClr val="FFFFFF"/>
              </a:solidFill>
              <a:uFill>
                <a:solidFill>
                  <a:srgbClr val="FFFFFF"/>
                </a:solidFill>
              </a:uFill>
              <a:latin typeface="Arial"/>
            </a:endParaRPr>
          </a:p>
        </p:txBody>
      </p:sp>
      <p:sp>
        <p:nvSpPr>
          <p:cNvPr id="6" name="CustomShape 1"/>
          <p:cNvSpPr/>
          <p:nvPr/>
        </p:nvSpPr>
        <p:spPr>
          <a:xfrm>
            <a:off x="6202440" y="6381688"/>
            <a:ext cx="2834056" cy="431688"/>
          </a:xfrm>
          <a:prstGeom prst="rect">
            <a:avLst/>
          </a:prstGeom>
          <a:noFill/>
          <a:ln>
            <a:noFill/>
          </a:ln>
        </p:spPr>
        <p:style>
          <a:lnRef idx="0">
            <a:scrgbClr r="0" g="0" b="0"/>
          </a:lnRef>
          <a:fillRef idx="0">
            <a:scrgbClr r="0" g="0" b="0"/>
          </a:fillRef>
          <a:effectRef idx="0">
            <a:scrgbClr r="0" g="0" b="0"/>
          </a:effectRef>
          <a:fontRef idx="minor"/>
        </p:style>
        <p:txBody>
          <a:bodyPr lIns="92160" tIns="46080" rIns="92160" bIns="46080"/>
          <a:lstStyle/>
          <a:p>
            <a:pPr algn="just">
              <a:lnSpc>
                <a:spcPct val="100000"/>
              </a:lnSpc>
              <a:buClr>
                <a:srgbClr val="FFC000"/>
              </a:buClr>
            </a:pPr>
            <a:r>
              <a:rPr lang="pt-BR" b="0" strike="noStrike" spc="-1" dirty="0" smtClean="0">
                <a:solidFill>
                  <a:srgbClr val="FFC000"/>
                </a:solidFill>
                <a:uFill>
                  <a:solidFill>
                    <a:srgbClr val="FFFFFF"/>
                  </a:solidFill>
                </a:uFill>
                <a:latin typeface="Century Gothic"/>
              </a:rPr>
              <a:t>Representação artística</a:t>
            </a:r>
            <a:endParaRPr lang="pt-BR" b="0" strike="noStrike" spc="-1" dirty="0">
              <a:solidFill>
                <a:srgbClr val="FFFFFF"/>
              </a:solidFill>
              <a:uFill>
                <a:solidFill>
                  <a:srgbClr val="FFFFFF"/>
                </a:solidFill>
              </a:uFill>
              <a:latin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12905</TotalTime>
  <Words>3396</Words>
  <Application>Microsoft Office PowerPoint</Application>
  <PresentationFormat>Apresentação na tela (4:3)</PresentationFormat>
  <Paragraphs>430</Paragraphs>
  <Slides>53</Slides>
  <Notes>36</Notes>
  <HiddenSlides>0</HiddenSlides>
  <MMClips>0</MMClips>
  <ScaleCrop>false</ScaleCrop>
  <HeadingPairs>
    <vt:vector size="6" baseType="variant">
      <vt:variant>
        <vt:lpstr>Fontes usadas</vt:lpstr>
      </vt:variant>
      <vt:variant>
        <vt:i4>8</vt:i4>
      </vt:variant>
      <vt:variant>
        <vt:lpstr>Tema</vt:lpstr>
      </vt:variant>
      <vt:variant>
        <vt:i4>6</vt:i4>
      </vt:variant>
      <vt:variant>
        <vt:lpstr>Títulos de slides</vt:lpstr>
      </vt:variant>
      <vt:variant>
        <vt:i4>53</vt:i4>
      </vt:variant>
    </vt:vector>
  </HeadingPairs>
  <TitlesOfParts>
    <vt:vector size="67" baseType="lpstr">
      <vt:lpstr>Arial</vt:lpstr>
      <vt:lpstr>Century Gothic</vt:lpstr>
      <vt:lpstr>Courier New</vt:lpstr>
      <vt:lpstr>DejaVu Sans</vt:lpstr>
      <vt:lpstr>Helvetica 55 Roman</vt:lpstr>
      <vt:lpstr>Symbol</vt:lpstr>
      <vt:lpstr>Times New Roman</vt:lpstr>
      <vt:lpstr>Wingdings</vt:lpstr>
      <vt:lpstr>Office Theme</vt:lpstr>
      <vt:lpstr>Office Theme</vt:lpstr>
      <vt:lpstr>Office Theme</vt:lpstr>
      <vt:lpstr>Blank Presentation</vt:lpstr>
      <vt:lpstr>1_Blank Presentation</vt:lpstr>
      <vt:lpstr>2_Blank Presentation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Planeta X ou planeta 9</vt:lpstr>
      <vt:lpstr>Planeta X ou planeta 9</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Pontos de Lagrange</vt:lpstr>
      <vt:lpstr>Apresentação do PowerPoint</vt:lpstr>
      <vt:lpstr>Apresentação do PowerPoint</vt:lpstr>
      <vt:lpstr>Estrutura de um cometa</vt:lpstr>
      <vt:lpstr>Caudas cometárias</vt:lpstr>
      <vt:lpstr>Apresentação do PowerPoint</vt:lpstr>
      <vt:lpstr>Centauros </vt:lpstr>
      <vt:lpstr>Apresentação do PowerPoint</vt:lpstr>
      <vt:lpstr>Apresentação do PowerPoint</vt:lpstr>
      <vt:lpstr>NEO’s: Near Earth Objects (Objetos próximos da Terra)</vt:lpstr>
      <vt:lpstr>NEO’s Objetos Próximos da Terra</vt:lpstr>
      <vt:lpstr>Semieixos e periélio</vt:lpstr>
      <vt:lpstr>NEO’s Objetos Próximos da Terra</vt:lpstr>
      <vt:lpstr>Apresentação do PowerPoint</vt:lpstr>
      <vt:lpstr>Apresentação do PowerPoint</vt:lpstr>
      <vt:lpstr>Apresentação do PowerPoint</vt:lpstr>
      <vt:lpstr>frequência de impactos (estim.)</vt:lpstr>
      <vt:lpstr>Meteoroides, meteoros e meteoritos</vt:lpstr>
      <vt:lpstr>Meteoro, meteoroide e meteorito</vt:lpstr>
      <vt:lpstr>Chuvas de meteoros</vt:lpstr>
      <vt:lpstr>Radiantes</vt:lpstr>
      <vt:lpstr>Principais chuvas de meteoros</vt:lpstr>
      <vt:lpstr>Apresentação do PowerPoint</vt:lpstr>
      <vt:lpstr>Apêndice</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ANDRE</cp:lastModifiedBy>
  <cp:revision>884</cp:revision>
  <cp:lastPrinted>2000-05-01T12:23:36Z</cp:lastPrinted>
  <dcterms:created xsi:type="dcterms:W3CDTF">1995-06-17T23:31:02Z</dcterms:created>
  <dcterms:modified xsi:type="dcterms:W3CDTF">2018-06-22T15:59:33Z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43</vt:i4>
  </property>
  <property fmtid="{D5CDD505-2E9C-101B-9397-08002B2CF9AE}" pid="8" name="PresentationFormat">
    <vt:lpwstr>Apresentação na tela (4:3)</vt:lpwstr>
  </property>
  <property fmtid="{D5CDD505-2E9C-101B-9397-08002B2CF9AE}" pid="9" name="ScaleCrop">
    <vt:bool>false</vt:bool>
  </property>
  <property fmtid="{D5CDD505-2E9C-101B-9397-08002B2CF9AE}" pid="10" name="ShareDoc">
    <vt:bool>false</vt:bool>
  </property>
  <property fmtid="{D5CDD505-2E9C-101B-9397-08002B2CF9AE}" pid="11" name="Slides">
    <vt:i4>63</vt:i4>
  </property>
</Properties>
</file>