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1072" r:id="rId2"/>
    <p:sldId id="1099" r:id="rId3"/>
    <p:sldId id="1110" r:id="rId4"/>
    <p:sldId id="1229" r:id="rId5"/>
    <p:sldId id="1107" r:id="rId6"/>
    <p:sldId id="1105" r:id="rId7"/>
    <p:sldId id="1231" r:id="rId8"/>
    <p:sldId id="1112" r:id="rId9"/>
    <p:sldId id="1232" r:id="rId10"/>
    <p:sldId id="1125" r:id="rId11"/>
    <p:sldId id="1063" r:id="rId12"/>
    <p:sldId id="1064" r:id="rId13"/>
    <p:sldId id="1075" r:id="rId14"/>
    <p:sldId id="1241" r:id="rId15"/>
    <p:sldId id="1085" r:id="rId16"/>
    <p:sldId id="1240" r:id="rId17"/>
    <p:sldId id="1084" r:id="rId18"/>
    <p:sldId id="1238" r:id="rId19"/>
    <p:sldId id="1239" r:id="rId20"/>
    <p:sldId id="1169" r:id="rId21"/>
    <p:sldId id="1234" r:id="rId22"/>
    <p:sldId id="1236" r:id="rId23"/>
    <p:sldId id="1237" r:id="rId24"/>
    <p:sldId id="1090" r:id="rId25"/>
    <p:sldId id="1177" r:id="rId26"/>
    <p:sldId id="1096" r:id="rId27"/>
    <p:sldId id="1101" r:id="rId28"/>
    <p:sldId id="1102" r:id="rId29"/>
    <p:sldId id="1235" r:id="rId30"/>
    <p:sldId id="1135" r:id="rId31"/>
    <p:sldId id="1181" r:id="rId32"/>
    <p:sldId id="1058" r:id="rId33"/>
    <p:sldId id="1029" r:id="rId34"/>
    <p:sldId id="1123" r:id="rId35"/>
  </p:sldIdLst>
  <p:sldSz cx="9144000" cy="6858000" type="screen4x3"/>
  <p:notesSz cx="6858000" cy="8686800"/>
  <p:defaultTextStyle>
    <a:defPPr>
      <a:defRPr lang="pt-BR"/>
    </a:defPPr>
    <a:lvl1pPr algn="ctr" rtl="0" eaLnBrk="0" fontAlgn="base" hangingPunct="0">
      <a:spcBef>
        <a:spcPct val="0"/>
      </a:spcBef>
      <a:spcAft>
        <a:spcPct val="0"/>
      </a:spcAft>
      <a:defRPr sz="1600" b="1" kern="1200">
        <a:solidFill>
          <a:srgbClr val="FF0066"/>
        </a:solidFill>
        <a:latin typeface="Arial" pitchFamily="34" charset="0"/>
        <a:ea typeface="+mn-ea"/>
        <a:cs typeface="+mn-cs"/>
      </a:defRPr>
    </a:lvl1pPr>
    <a:lvl2pPr marL="457200" algn="ctr" rtl="0" eaLnBrk="0" fontAlgn="base" hangingPunct="0">
      <a:spcBef>
        <a:spcPct val="0"/>
      </a:spcBef>
      <a:spcAft>
        <a:spcPct val="0"/>
      </a:spcAft>
      <a:defRPr sz="1600" b="1" kern="1200">
        <a:solidFill>
          <a:srgbClr val="FF0066"/>
        </a:solidFill>
        <a:latin typeface="Arial" pitchFamily="34" charset="0"/>
        <a:ea typeface="+mn-ea"/>
        <a:cs typeface="+mn-cs"/>
      </a:defRPr>
    </a:lvl2pPr>
    <a:lvl3pPr marL="914400" algn="ctr" rtl="0" eaLnBrk="0" fontAlgn="base" hangingPunct="0">
      <a:spcBef>
        <a:spcPct val="0"/>
      </a:spcBef>
      <a:spcAft>
        <a:spcPct val="0"/>
      </a:spcAft>
      <a:defRPr sz="1600" b="1" kern="1200">
        <a:solidFill>
          <a:srgbClr val="FF0066"/>
        </a:solidFill>
        <a:latin typeface="Arial" pitchFamily="34" charset="0"/>
        <a:ea typeface="+mn-ea"/>
        <a:cs typeface="+mn-cs"/>
      </a:defRPr>
    </a:lvl3pPr>
    <a:lvl4pPr marL="1371600" algn="ctr" rtl="0" eaLnBrk="0" fontAlgn="base" hangingPunct="0">
      <a:spcBef>
        <a:spcPct val="0"/>
      </a:spcBef>
      <a:spcAft>
        <a:spcPct val="0"/>
      </a:spcAft>
      <a:defRPr sz="1600" b="1" kern="1200">
        <a:solidFill>
          <a:srgbClr val="FF0066"/>
        </a:solidFill>
        <a:latin typeface="Arial" pitchFamily="34" charset="0"/>
        <a:ea typeface="+mn-ea"/>
        <a:cs typeface="+mn-cs"/>
      </a:defRPr>
    </a:lvl4pPr>
    <a:lvl5pPr marL="1828800" algn="ctr" rtl="0" eaLnBrk="0" fontAlgn="base" hangingPunct="0">
      <a:spcBef>
        <a:spcPct val="0"/>
      </a:spcBef>
      <a:spcAft>
        <a:spcPct val="0"/>
      </a:spcAft>
      <a:defRPr sz="1600" b="1" kern="1200">
        <a:solidFill>
          <a:srgbClr val="FF0066"/>
        </a:solidFill>
        <a:latin typeface="Arial" pitchFamily="34" charset="0"/>
        <a:ea typeface="+mn-ea"/>
        <a:cs typeface="+mn-cs"/>
      </a:defRPr>
    </a:lvl5pPr>
    <a:lvl6pPr marL="2286000" algn="l" defTabSz="914400" rtl="0" eaLnBrk="1" latinLnBrk="0" hangingPunct="1">
      <a:defRPr sz="1600" b="1" kern="1200">
        <a:solidFill>
          <a:srgbClr val="FF0066"/>
        </a:solidFill>
        <a:latin typeface="Arial" pitchFamily="34" charset="0"/>
        <a:ea typeface="+mn-ea"/>
        <a:cs typeface="+mn-cs"/>
      </a:defRPr>
    </a:lvl6pPr>
    <a:lvl7pPr marL="2743200" algn="l" defTabSz="914400" rtl="0" eaLnBrk="1" latinLnBrk="0" hangingPunct="1">
      <a:defRPr sz="1600" b="1" kern="1200">
        <a:solidFill>
          <a:srgbClr val="FF0066"/>
        </a:solidFill>
        <a:latin typeface="Arial" pitchFamily="34" charset="0"/>
        <a:ea typeface="+mn-ea"/>
        <a:cs typeface="+mn-cs"/>
      </a:defRPr>
    </a:lvl7pPr>
    <a:lvl8pPr marL="3200400" algn="l" defTabSz="914400" rtl="0" eaLnBrk="1" latinLnBrk="0" hangingPunct="1">
      <a:defRPr sz="1600" b="1" kern="1200">
        <a:solidFill>
          <a:srgbClr val="FF0066"/>
        </a:solidFill>
        <a:latin typeface="Arial" pitchFamily="34" charset="0"/>
        <a:ea typeface="+mn-ea"/>
        <a:cs typeface="+mn-cs"/>
      </a:defRPr>
    </a:lvl8pPr>
    <a:lvl9pPr marL="3657600" algn="l" defTabSz="914400" rtl="0" eaLnBrk="1" latinLnBrk="0" hangingPunct="1">
      <a:defRPr sz="1600" b="1" kern="1200">
        <a:solidFill>
          <a:srgbClr val="FF0066"/>
        </a:solidFill>
        <a:latin typeface="Arial" pitchFamily="34" charset="0"/>
        <a:ea typeface="+mn-ea"/>
        <a:cs typeface="+mn-cs"/>
      </a:defRPr>
    </a:lvl9pPr>
  </p:defaultTextStyle>
  <p:extLst>
    <p:ext uri="{EFAFB233-063F-42B5-8137-9DF3F51BA10A}">
      <p15:sldGuideLst xmlns:p15="http://schemas.microsoft.com/office/powerpoint/2012/main">
        <p15:guide id="1" orient="horz" pos="2256">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CC"/>
    <a:srgbClr val="EE8800"/>
    <a:srgbClr val="CC6600"/>
    <a:srgbClr val="66CCFF"/>
    <a:srgbClr val="FF7C80"/>
    <a:srgbClr val="00CC99"/>
    <a:srgbClr val="66FF33"/>
    <a:srgbClr val="D0A800"/>
    <a:srgbClr val="0053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52" autoAdjust="0"/>
    <p:restoredTop sz="80273" autoAdjust="0"/>
  </p:normalViewPr>
  <p:slideViewPr>
    <p:cSldViewPr>
      <p:cViewPr varScale="1">
        <p:scale>
          <a:sx n="51" d="100"/>
          <a:sy n="51" d="100"/>
        </p:scale>
        <p:origin x="846" y="72"/>
      </p:cViewPr>
      <p:guideLst>
        <p:guide orient="horz" pos="2256"/>
        <p:guide pos="2880"/>
      </p:guideLst>
    </p:cSldViewPr>
  </p:slideViewPr>
  <p:outlineViewPr>
    <p:cViewPr>
      <p:scale>
        <a:sx n="33" d="100"/>
        <a:sy n="33" d="100"/>
      </p:scale>
      <p:origin x="0" y="4224"/>
    </p:cViewPr>
  </p:outlineViewPr>
  <p:notesTextViewPr>
    <p:cViewPr>
      <p:scale>
        <a:sx n="66" d="100"/>
        <a:sy n="66" d="100"/>
      </p:scale>
      <p:origin x="0" y="0"/>
    </p:cViewPr>
  </p:notesTextViewPr>
  <p:sorterViewPr>
    <p:cViewPr>
      <p:scale>
        <a:sx n="100" d="100"/>
        <a:sy n="100" d="100"/>
      </p:scale>
      <p:origin x="0" y="0"/>
    </p:cViewPr>
  </p:sorterViewPr>
  <p:notesViewPr>
    <p:cSldViewPr>
      <p:cViewPr>
        <p:scale>
          <a:sx n="130" d="100"/>
          <a:sy n="130" d="100"/>
        </p:scale>
        <p:origin x="924" y="-1614"/>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a:defRPr sz="1000" b="0" i="1">
                <a:solidFill>
                  <a:schemeClr val="tx1"/>
                </a:solidFill>
                <a:latin typeface="Times New Roman" pitchFamily="18" charset="0"/>
              </a:defRPr>
            </a:lvl1pPr>
          </a:lstStyle>
          <a:p>
            <a:pPr>
              <a:defRPr/>
            </a:pPr>
            <a:endParaRPr lang="pt-BR"/>
          </a:p>
        </p:txBody>
      </p:sp>
      <p:sp>
        <p:nvSpPr>
          <p:cNvPr id="3075" name="Rectangle 3"/>
          <p:cNvSpPr>
            <a:spLocks noGrp="1" noChangeArrowheads="1"/>
          </p:cNvSpPr>
          <p:nvPr>
            <p:ph type="dt" sz="quarter" idx="1"/>
          </p:nvPr>
        </p:nvSpPr>
        <p:spPr bwMode="auto">
          <a:xfrm>
            <a:off x="388620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b="0" i="1">
                <a:solidFill>
                  <a:schemeClr val="tx1"/>
                </a:solidFill>
                <a:latin typeface="Times New Roman" pitchFamily="18" charset="0"/>
              </a:defRPr>
            </a:lvl1pPr>
          </a:lstStyle>
          <a:p>
            <a:pPr>
              <a:defRPr/>
            </a:pPr>
            <a:endParaRPr lang="pt-BR"/>
          </a:p>
        </p:txBody>
      </p:sp>
      <p:sp>
        <p:nvSpPr>
          <p:cNvPr id="3076" name="Rectangle 4"/>
          <p:cNvSpPr>
            <a:spLocks noGrp="1" noChangeArrowheads="1"/>
          </p:cNvSpPr>
          <p:nvPr>
            <p:ph type="ftr" sz="quarter" idx="2"/>
          </p:nvPr>
        </p:nvSpPr>
        <p:spPr bwMode="auto">
          <a:xfrm>
            <a:off x="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a:defRPr sz="1000" b="0" i="1">
                <a:solidFill>
                  <a:schemeClr val="tx1"/>
                </a:solidFill>
                <a:latin typeface="Times New Roman" pitchFamily="18" charset="0"/>
              </a:defRPr>
            </a:lvl1pPr>
          </a:lstStyle>
          <a:p>
            <a:pPr>
              <a:defRPr/>
            </a:pPr>
            <a:endParaRPr lang="pt-BR"/>
          </a:p>
        </p:txBody>
      </p:sp>
      <p:sp>
        <p:nvSpPr>
          <p:cNvPr id="3077" name="Rectangle 5"/>
          <p:cNvSpPr>
            <a:spLocks noGrp="1" noChangeArrowheads="1"/>
          </p:cNvSpPr>
          <p:nvPr>
            <p:ph type="sldNum" sz="quarter" idx="3"/>
          </p:nvPr>
        </p:nvSpPr>
        <p:spPr bwMode="auto">
          <a:xfrm>
            <a:off x="388620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b="0" i="1">
                <a:solidFill>
                  <a:schemeClr val="tx1"/>
                </a:solidFill>
                <a:latin typeface="Times New Roman" pitchFamily="18" charset="0"/>
              </a:defRPr>
            </a:lvl1pPr>
          </a:lstStyle>
          <a:p>
            <a:pPr>
              <a:defRPr/>
            </a:pPr>
            <a:fld id="{7C4B1CD6-53F7-4671-A733-C3A342D041A8}" type="slidenum">
              <a:rPr lang="pt-BR"/>
              <a:pPr>
                <a:defRPr/>
              </a:pPr>
              <a:t>‹nº›</a:t>
            </a:fld>
            <a:endParaRPr lang="pt-BR"/>
          </a:p>
        </p:txBody>
      </p:sp>
    </p:spTree>
    <p:extLst>
      <p:ext uri="{BB962C8B-B14F-4D97-AF65-F5344CB8AC3E}">
        <p14:creationId xmlns:p14="http://schemas.microsoft.com/office/powerpoint/2010/main" val="712471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a:defRPr sz="1000" b="0" i="1">
                <a:solidFill>
                  <a:schemeClr val="tx1"/>
                </a:solidFill>
                <a:latin typeface="Arial" charset="0"/>
              </a:defRPr>
            </a:lvl1pPr>
          </a:lstStyle>
          <a:p>
            <a:pPr>
              <a:defRPr/>
            </a:pPr>
            <a:endParaRPr lang="pt-BR"/>
          </a:p>
        </p:txBody>
      </p:sp>
      <p:sp>
        <p:nvSpPr>
          <p:cNvPr id="2051" name="Rectangle 3"/>
          <p:cNvSpPr>
            <a:spLocks noGrp="1" noChangeArrowheads="1"/>
          </p:cNvSpPr>
          <p:nvPr>
            <p:ph type="dt" idx="1"/>
          </p:nvPr>
        </p:nvSpPr>
        <p:spPr bwMode="auto">
          <a:xfrm>
            <a:off x="388620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b="0" i="1">
                <a:solidFill>
                  <a:schemeClr val="tx1"/>
                </a:solidFill>
                <a:latin typeface="Arial" charset="0"/>
              </a:defRPr>
            </a:lvl1pPr>
          </a:lstStyle>
          <a:p>
            <a:pPr>
              <a:defRPr/>
            </a:pPr>
            <a:endParaRPr lang="pt-BR"/>
          </a:p>
        </p:txBody>
      </p:sp>
      <p:sp>
        <p:nvSpPr>
          <p:cNvPr id="46084" name="Rectangle 4"/>
          <p:cNvSpPr>
            <a:spLocks noGrp="1" noRot="1" noChangeAspect="1" noChangeArrowheads="1" noTextEdit="1"/>
          </p:cNvSpPr>
          <p:nvPr>
            <p:ph type="sldImg" idx="2"/>
          </p:nvPr>
        </p:nvSpPr>
        <p:spPr bwMode="auto">
          <a:xfrm>
            <a:off x="1263650" y="657225"/>
            <a:ext cx="4330700" cy="324485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4400" y="4125913"/>
            <a:ext cx="5029200" cy="39100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2054" name="Rectangle 6"/>
          <p:cNvSpPr>
            <a:spLocks noGrp="1" noChangeArrowheads="1"/>
          </p:cNvSpPr>
          <p:nvPr>
            <p:ph type="ftr" sz="quarter" idx="4"/>
          </p:nvPr>
        </p:nvSpPr>
        <p:spPr bwMode="auto">
          <a:xfrm>
            <a:off x="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a:defRPr sz="1000" b="0" i="1">
                <a:solidFill>
                  <a:schemeClr val="tx1"/>
                </a:solidFill>
                <a:latin typeface="Arial" charset="0"/>
              </a:defRPr>
            </a:lvl1pPr>
          </a:lstStyle>
          <a:p>
            <a:pPr>
              <a:defRPr/>
            </a:pPr>
            <a:endParaRPr lang="pt-BR"/>
          </a:p>
        </p:txBody>
      </p:sp>
      <p:sp>
        <p:nvSpPr>
          <p:cNvPr id="2055" name="Rectangle 7"/>
          <p:cNvSpPr>
            <a:spLocks noGrp="1" noChangeArrowheads="1"/>
          </p:cNvSpPr>
          <p:nvPr>
            <p:ph type="sldNum" sz="quarter" idx="5"/>
          </p:nvPr>
        </p:nvSpPr>
        <p:spPr bwMode="auto">
          <a:xfrm>
            <a:off x="388620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b="0" i="1">
                <a:solidFill>
                  <a:schemeClr val="tx1"/>
                </a:solidFill>
                <a:latin typeface="Arial" charset="0"/>
              </a:defRPr>
            </a:lvl1pPr>
          </a:lstStyle>
          <a:p>
            <a:pPr>
              <a:defRPr/>
            </a:pPr>
            <a:fld id="{A3B2880E-EC6A-4ED7-8498-4BDFCD845F75}" type="slidenum">
              <a:rPr lang="pt-BR"/>
              <a:pPr>
                <a:defRPr/>
              </a:pPr>
              <a:t>‹nº›</a:t>
            </a:fld>
            <a:endParaRPr lang="pt-BR"/>
          </a:p>
        </p:txBody>
      </p:sp>
    </p:spTree>
    <p:extLst>
      <p:ext uri="{BB962C8B-B14F-4D97-AF65-F5344CB8AC3E}">
        <p14:creationId xmlns:p14="http://schemas.microsoft.com/office/powerpoint/2010/main" val="39328548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D7E9EFDE-3931-4916-A185-632897AC7FC4}" type="slidenum">
              <a:rPr lang="pt-BR" smtClean="0"/>
              <a:pPr/>
              <a:t>1</a:t>
            </a:fld>
            <a:endParaRPr lang="pt-BR" smtClean="0"/>
          </a:p>
        </p:txBody>
      </p:sp>
      <p:sp>
        <p:nvSpPr>
          <p:cNvPr id="32771" name="Text Box 2"/>
          <p:cNvSpPr txBox="1">
            <a:spLocks noChangeArrowheads="1"/>
          </p:cNvSpPr>
          <p:nvPr/>
        </p:nvSpPr>
        <p:spPr bwMode="auto">
          <a:xfrm>
            <a:off x="1190625" y="835025"/>
            <a:ext cx="4476750" cy="3006725"/>
          </a:xfrm>
          <a:prstGeom prst="rect">
            <a:avLst/>
          </a:prstGeom>
          <a:solidFill>
            <a:srgbClr val="FFFFFF"/>
          </a:solidFill>
          <a:ln w="9360">
            <a:solidFill>
              <a:srgbClr val="000000"/>
            </a:solidFill>
            <a:miter lim="800000"/>
            <a:headEnd/>
            <a:tailEnd/>
          </a:ln>
        </p:spPr>
        <p:txBody>
          <a:bodyPr wrap="none" anchor="ctr"/>
          <a:lstStyle/>
          <a:p>
            <a:endParaRPr lang="pt-BR"/>
          </a:p>
        </p:txBody>
      </p:sp>
      <p:sp>
        <p:nvSpPr>
          <p:cNvPr id="32772" name="Rectangle 3"/>
          <p:cNvSpPr>
            <a:spLocks noGrp="1" noChangeArrowheads="1"/>
          </p:cNvSpPr>
          <p:nvPr>
            <p:ph type="body"/>
          </p:nvPr>
        </p:nvSpPr>
        <p:spPr>
          <a:xfrm>
            <a:off x="1062038" y="4132263"/>
            <a:ext cx="4735512" cy="3333750"/>
          </a:xfrm>
          <a:noFill/>
          <a:ln/>
        </p:spPr>
        <p:txBody>
          <a:bodyPr wrap="none" anchor="ctr"/>
          <a:lstStyle/>
          <a:p>
            <a:endParaRPr lang="pt-BR"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Foto de “família”, com as maiores luas do Sistema Solar. A título</a:t>
            </a:r>
            <a:r>
              <a:rPr lang="pt-BR" baseline="0" dirty="0" smtClean="0"/>
              <a:t> de comparação, a Terra aparece acima à esquerda.</a:t>
            </a:r>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11</a:t>
            </a:fld>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12</a:t>
            </a:fld>
            <a:endParaRPr 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fonte: NASA (junho/2014)</a:t>
            </a:r>
          </a:p>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13</a:t>
            </a:fld>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en-US" sz="1200" b="0" i="0" kern="1200" dirty="0" smtClean="0">
                <a:solidFill>
                  <a:schemeClr val="tx1"/>
                </a:solidFill>
                <a:latin typeface="Times New Roman" pitchFamily="18" charset="0"/>
                <a:ea typeface="+mn-ea"/>
                <a:cs typeface="+mn-cs"/>
              </a:rPr>
              <a:t>A </a:t>
            </a:r>
            <a:r>
              <a:rPr lang="en-US" sz="1200" b="0" i="0" kern="1200" dirty="0" err="1" smtClean="0">
                <a:solidFill>
                  <a:schemeClr val="tx1"/>
                </a:solidFill>
                <a:latin typeface="Times New Roman" pitchFamily="18" charset="0"/>
                <a:ea typeface="+mn-ea"/>
                <a:cs typeface="+mn-cs"/>
              </a:rPr>
              <a:t>imagem</a:t>
            </a:r>
            <a:r>
              <a:rPr lang="en-US" sz="1200" b="0" i="0" kern="1200" dirty="0" smtClean="0">
                <a:solidFill>
                  <a:schemeClr val="tx1"/>
                </a:solidFill>
                <a:latin typeface="Times New Roman" pitchFamily="18" charset="0"/>
                <a:ea typeface="+mn-ea"/>
                <a:cs typeface="+mn-cs"/>
              </a:rPr>
              <a:t> </a:t>
            </a:r>
            <a:r>
              <a:rPr lang="en-US" sz="1200" b="0" i="0" kern="1200" dirty="0" err="1" smtClean="0">
                <a:solidFill>
                  <a:schemeClr val="tx1"/>
                </a:solidFill>
                <a:latin typeface="Times New Roman" pitchFamily="18" charset="0"/>
                <a:ea typeface="+mn-ea"/>
                <a:cs typeface="+mn-cs"/>
              </a:rPr>
              <a:t>foi</a:t>
            </a:r>
            <a:r>
              <a:rPr lang="en-US" sz="1200" b="0" i="0" kern="1200" dirty="0" smtClean="0">
                <a:solidFill>
                  <a:schemeClr val="tx1"/>
                </a:solidFill>
                <a:latin typeface="Times New Roman" pitchFamily="18" charset="0"/>
                <a:ea typeface="+mn-ea"/>
                <a:cs typeface="+mn-cs"/>
              </a:rPr>
              <a:t> </a:t>
            </a:r>
            <a:r>
              <a:rPr lang="en-US" sz="1200" b="0" i="0" kern="1200" dirty="0" err="1" smtClean="0">
                <a:solidFill>
                  <a:schemeClr val="tx1"/>
                </a:solidFill>
                <a:latin typeface="Times New Roman" pitchFamily="18" charset="0"/>
                <a:ea typeface="+mn-ea"/>
                <a:cs typeface="+mn-cs"/>
              </a:rPr>
              <a:t>obtida</a:t>
            </a:r>
            <a:r>
              <a:rPr lang="en-US" sz="1200" b="0" i="0" kern="1200" dirty="0" smtClean="0">
                <a:solidFill>
                  <a:schemeClr val="tx1"/>
                </a:solidFill>
                <a:latin typeface="Times New Roman" pitchFamily="18" charset="0"/>
                <a:ea typeface="+mn-ea"/>
                <a:cs typeface="+mn-cs"/>
              </a:rPr>
              <a:t> </a:t>
            </a:r>
            <a:r>
              <a:rPr lang="en-US" sz="1200" b="0" i="0" kern="1200" dirty="0" err="1" smtClean="0">
                <a:solidFill>
                  <a:schemeClr val="tx1"/>
                </a:solidFill>
                <a:latin typeface="Times New Roman" pitchFamily="18" charset="0"/>
                <a:ea typeface="+mn-ea"/>
                <a:cs typeface="+mn-cs"/>
              </a:rPr>
              <a:t>pela</a:t>
            </a:r>
            <a:r>
              <a:rPr lang="en-US" sz="1200" b="0" i="0" kern="1200" dirty="0" smtClean="0">
                <a:solidFill>
                  <a:schemeClr val="tx1"/>
                </a:solidFill>
                <a:latin typeface="Times New Roman" pitchFamily="18" charset="0"/>
                <a:ea typeface="+mn-ea"/>
                <a:cs typeface="+mn-cs"/>
              </a:rPr>
              <a:t> </a:t>
            </a:r>
            <a:r>
              <a:rPr lang="en-US" sz="1200" b="0" i="0" kern="1200" dirty="0" err="1" smtClean="0">
                <a:solidFill>
                  <a:schemeClr val="tx1"/>
                </a:solidFill>
                <a:latin typeface="Times New Roman" pitchFamily="18" charset="0"/>
                <a:ea typeface="+mn-ea"/>
                <a:cs typeface="+mn-cs"/>
              </a:rPr>
              <a:t>sonda</a:t>
            </a:r>
            <a:r>
              <a:rPr lang="en-US" sz="1200" b="0" i="0" kern="1200" dirty="0" smtClean="0">
                <a:solidFill>
                  <a:schemeClr val="tx1"/>
                </a:solidFill>
                <a:latin typeface="Times New Roman" pitchFamily="18" charset="0"/>
                <a:ea typeface="+mn-ea"/>
                <a:cs typeface="+mn-cs"/>
              </a:rPr>
              <a:t> Galileo, </a:t>
            </a:r>
            <a:r>
              <a:rPr lang="en-US" sz="1200" b="0" i="0" kern="1200" dirty="0" err="1" smtClean="0">
                <a:solidFill>
                  <a:schemeClr val="tx1"/>
                </a:solidFill>
                <a:latin typeface="Times New Roman" pitchFamily="18" charset="0"/>
                <a:ea typeface="+mn-ea"/>
                <a:cs typeface="+mn-cs"/>
              </a:rPr>
              <a:t>em</a:t>
            </a:r>
            <a:r>
              <a:rPr lang="en-US" sz="1200" b="0" i="0" kern="1200" dirty="0" smtClean="0">
                <a:solidFill>
                  <a:schemeClr val="tx1"/>
                </a:solidFill>
                <a:latin typeface="Times New Roman" pitchFamily="18" charset="0"/>
                <a:ea typeface="+mn-ea"/>
                <a:cs typeface="+mn-cs"/>
              </a:rPr>
              <a:t> 1992.</a:t>
            </a:r>
            <a:br>
              <a:rPr lang="en-US" sz="1200" b="0" i="0" kern="1200" dirty="0" smtClean="0">
                <a:solidFill>
                  <a:schemeClr val="tx1"/>
                </a:solidFill>
                <a:latin typeface="Times New Roman" pitchFamily="18" charset="0"/>
                <a:ea typeface="+mn-ea"/>
                <a:cs typeface="+mn-cs"/>
              </a:rPr>
            </a:b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Os dois tipos de terreno lunares que vemos mesmo</a:t>
            </a:r>
            <a:r>
              <a:rPr lang="pt-BR" sz="1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 a olho nu na Lua são os mares (mais escuros) e os continentes. Eles </a:t>
            </a: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receberam esses nomes por razões históricas, em virtude dos primeiros observadores munidos</a:t>
            </a:r>
            <a:r>
              <a:rPr lang="pt-BR" sz="1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 de telescópios acreditarem que as regiões escuras correspondiam a grandes extensões de água</a:t>
            </a: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a:t>
            </a:r>
            <a:r>
              <a:rPr lang="pt-BR" sz="1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 </a:t>
            </a:r>
            <a:r>
              <a:rPr kumimoji="0" lang="pt-BR" sz="1200" b="0" i="0" u="none" strike="noStrike" kern="0" cap="none" spc="0" normalizeH="0" baseline="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rPr>
              <a:t>Os continentes</a:t>
            </a:r>
            <a:r>
              <a:rPr kumimoji="0" lang="pt-BR" sz="1200" b="0" i="0" u="none" strike="noStrike" kern="0" cap="none" spc="0" normalizeH="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rPr>
              <a:t> são áreas mais altas e mais antigas do relevo</a:t>
            </a:r>
            <a:r>
              <a:rPr kumimoji="0" lang="pt-BR" sz="1200" b="0" i="0" u="none" strike="noStrike" kern="0" cap="none" spc="0" normalizeH="0" baseline="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rPr>
              <a:t> </a:t>
            </a:r>
            <a:r>
              <a:rPr kumimoji="0" lang="pt-BR" sz="1200" b="0" i="0" u="none" strike="noStrike" kern="0" cap="none" spc="0" normalizeH="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rPr>
              <a:t>lunar.Compostas por rochas ricas em alumínio, tem aspecto mais claro. </a:t>
            </a:r>
            <a:r>
              <a:rPr lang="pt-BR" sz="1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Os</a:t>
            </a: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 mares, formados de derramamento de lava, são mais escuros. São terrenos mais baixos e mais jovens.</a:t>
            </a:r>
            <a:endParaRPr kumimoji="0" lang="pt-BR" sz="1200" b="0" i="0" u="none" strike="noStrike" kern="0" cap="none" spc="0" normalizeH="0" baseline="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endParaRPr>
          </a:p>
          <a:p>
            <a:r>
              <a:rPr lang="en-US" sz="1200" b="0" i="0" kern="1200" dirty="0" smtClean="0">
                <a:solidFill>
                  <a:schemeClr val="tx1"/>
                </a:solidFill>
                <a:latin typeface="Times New Roman" pitchFamily="18" charset="0"/>
                <a:ea typeface="+mn-ea"/>
                <a:cs typeface="+mn-cs"/>
              </a:rPr>
              <a:t/>
            </a:r>
            <a:br>
              <a:rPr lang="en-US" sz="1200" b="0" i="0" kern="1200" dirty="0" smtClean="0">
                <a:solidFill>
                  <a:schemeClr val="tx1"/>
                </a:solidFill>
                <a:latin typeface="Times New Roman" pitchFamily="18" charset="0"/>
                <a:ea typeface="+mn-ea"/>
                <a:cs typeface="+mn-cs"/>
              </a:rPr>
            </a:br>
            <a:r>
              <a:rPr lang="en-US" sz="1200" b="0" i="0" kern="1200" dirty="0" smtClean="0">
                <a:solidFill>
                  <a:schemeClr val="tx1"/>
                </a:solidFill>
                <a:latin typeface="Times New Roman" pitchFamily="18" charset="0"/>
                <a:ea typeface="+mn-ea"/>
                <a:cs typeface="+mn-cs"/>
              </a:rPr>
              <a:t/>
            </a:r>
            <a:br>
              <a:rPr lang="en-US" sz="1200" b="0" i="0" kern="1200" dirty="0" smtClean="0">
                <a:solidFill>
                  <a:schemeClr val="tx1"/>
                </a:solidFill>
                <a:latin typeface="Times New Roman" pitchFamily="18" charset="0"/>
                <a:ea typeface="+mn-ea"/>
                <a:cs typeface="+mn-cs"/>
              </a:rPr>
            </a:br>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14</a:t>
            </a:fld>
            <a:endParaRPr lang="pt-BR"/>
          </a:p>
        </p:txBody>
      </p:sp>
    </p:spTree>
    <p:extLst>
      <p:ext uri="{BB962C8B-B14F-4D97-AF65-F5344CB8AC3E}">
        <p14:creationId xmlns:p14="http://schemas.microsoft.com/office/powerpoint/2010/main" val="860526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fontScale="92500" lnSpcReduction="10000"/>
          </a:bodyPr>
          <a:lstStyle/>
          <a:p>
            <a:pPr marL="342900" marR="0" lvl="0" indent="-342900" algn="just" defTabSz="914400" rtl="0" eaLnBrk="0" fontAlgn="base" latinLnBrk="0" hangingPunct="0">
              <a:lnSpc>
                <a:spcPct val="100000"/>
              </a:lnSpc>
              <a:spcBef>
                <a:spcPct val="20000"/>
              </a:spcBef>
              <a:spcAft>
                <a:spcPct val="0"/>
              </a:spcAft>
              <a:buClr>
                <a:srgbClr val="FFC000"/>
              </a:buClr>
              <a:buSzTx/>
              <a:tabLst/>
              <a:defRPr/>
            </a:pPr>
            <a:r>
              <a:rPr lang="pt-BR" sz="3200" b="0" kern="0" noProof="0" dirty="0" err="1" smtClean="0">
                <a:solidFill>
                  <a:srgbClr val="FFC000"/>
                </a:solidFill>
                <a:effectLst>
                  <a:outerShdw blurRad="50800" dist="38100" dir="13500000" algn="br" rotWithShape="0">
                    <a:schemeClr val="tx1">
                      <a:alpha val="62000"/>
                    </a:schemeClr>
                  </a:outerShdw>
                </a:effectLst>
                <a:latin typeface="Century Gothic" pitchFamily="34" charset="0"/>
              </a:rPr>
              <a:t>Fobos</a:t>
            </a:r>
            <a:r>
              <a:rPr lang="pt-BR" sz="3200" b="0" kern="0" noProof="0" dirty="0" smtClean="0">
                <a:solidFill>
                  <a:srgbClr val="FFC000"/>
                </a:solidFill>
                <a:effectLst>
                  <a:outerShdw blurRad="50800" dist="38100" dir="13500000" algn="br" rotWithShape="0">
                    <a:schemeClr val="tx1">
                      <a:alpha val="62000"/>
                    </a:schemeClr>
                  </a:outerShdw>
                </a:effectLst>
                <a:latin typeface="Century Gothic" pitchFamily="34" charset="0"/>
              </a:rPr>
              <a:t> (“medo”)</a:t>
            </a:r>
          </a:p>
          <a:p>
            <a:pPr marL="800100" lvl="1" indent="-342900" algn="just">
              <a:spcBef>
                <a:spcPct val="20000"/>
              </a:spcBef>
              <a:buClr>
                <a:srgbClr val="FFC000"/>
              </a:buClr>
              <a:buFont typeface="Courier New" pitchFamily="49" charset="0"/>
              <a:buChar char="o"/>
              <a:defRPr/>
            </a:pPr>
            <a:r>
              <a:rPr lang="pt-BR" sz="2000" b="0" kern="0" noProof="0" dirty="0" smtClean="0">
                <a:solidFill>
                  <a:srgbClr val="FFC000"/>
                </a:solidFill>
                <a:effectLst>
                  <a:outerShdw blurRad="50800" dist="38100" dir="13500000" algn="br" rotWithShape="0">
                    <a:schemeClr val="tx1">
                      <a:alpha val="62000"/>
                    </a:schemeClr>
                  </a:outerShdw>
                </a:effectLst>
                <a:latin typeface="Century Gothic" pitchFamily="34" charset="0"/>
              </a:rPr>
              <a:t>Período orbital=7,7h</a:t>
            </a:r>
          </a:p>
          <a:p>
            <a:pPr marL="800100" lvl="1" indent="-342900" algn="just">
              <a:spcBef>
                <a:spcPct val="20000"/>
              </a:spcBef>
              <a:buClr>
                <a:srgbClr val="FFC000"/>
              </a:buClr>
              <a:buFont typeface="Courier New" pitchFamily="49" charset="0"/>
              <a:buChar char="o"/>
              <a:defRPr/>
            </a:pPr>
            <a:r>
              <a:rPr kumimoji="0" lang="pt-BR" sz="2000" b="0" i="0" u="none" strike="noStrike" kern="0" cap="none" spc="0" normalizeH="0" baseline="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rPr>
              <a:t>Diâmetro=27 km</a:t>
            </a:r>
          </a:p>
          <a:p>
            <a:pPr marL="800100" lvl="1" indent="-342900" algn="just">
              <a:spcBef>
                <a:spcPct val="20000"/>
              </a:spcBef>
              <a:buClr>
                <a:srgbClr val="FFC000"/>
              </a:buClr>
              <a:buFont typeface="Courier New" pitchFamily="49" charset="0"/>
              <a:buChar char="o"/>
              <a:defRPr/>
            </a:pPr>
            <a:r>
              <a:rPr lang="pt-BR" sz="2000" b="0" kern="0" noProof="0" dirty="0" smtClean="0">
                <a:solidFill>
                  <a:srgbClr val="FFC000"/>
                </a:solidFill>
                <a:effectLst>
                  <a:outerShdw blurRad="50800" dist="38100" dir="13500000" algn="br" rotWithShape="0">
                    <a:schemeClr val="tx1">
                      <a:alpha val="62000"/>
                    </a:schemeClr>
                  </a:outerShdw>
                </a:effectLst>
                <a:latin typeface="Century Gothic" pitchFamily="34" charset="0"/>
              </a:rPr>
              <a:t>Distância:  9.400 km (3400 da sup.)</a:t>
            </a:r>
          </a:p>
          <a:p>
            <a:pPr marL="342900" marR="0" lvl="0" indent="-342900" algn="just" defTabSz="914400" rtl="0" eaLnBrk="0" fontAlgn="base" latinLnBrk="0" hangingPunct="0">
              <a:lnSpc>
                <a:spcPct val="100000"/>
              </a:lnSpc>
              <a:spcBef>
                <a:spcPct val="20000"/>
              </a:spcBef>
              <a:spcAft>
                <a:spcPct val="0"/>
              </a:spcAft>
              <a:buClr>
                <a:srgbClr val="FFC000"/>
              </a:buClr>
              <a:buSzTx/>
              <a:tabLst/>
              <a:defRPr/>
            </a:pPr>
            <a:r>
              <a:rPr kumimoji="0" lang="pt-BR" sz="3200" b="0" i="0" u="none" strike="noStrike" kern="0" cap="none" spc="0" normalizeH="0" baseline="0" noProof="0" dirty="0" err="1"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rPr>
              <a:t>Deimos</a:t>
            </a:r>
            <a:r>
              <a:rPr kumimoji="0" lang="pt-BR" sz="3200" b="0" i="0" u="none" strike="noStrike" kern="0" cap="none" spc="0" normalizeH="0" baseline="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rPr>
              <a:t> (“pânico”)</a:t>
            </a:r>
          </a:p>
          <a:p>
            <a:pPr marL="800100" lvl="1" indent="-342900" algn="just">
              <a:spcBef>
                <a:spcPct val="20000"/>
              </a:spcBef>
              <a:buClr>
                <a:srgbClr val="FFC000"/>
              </a:buClr>
              <a:buFont typeface="Courier New" pitchFamily="49" charset="0"/>
              <a:buChar char="o"/>
              <a:defRPr/>
            </a:pPr>
            <a:r>
              <a:rPr lang="pt-BR" sz="2000" b="0" kern="0" dirty="0" smtClean="0">
                <a:solidFill>
                  <a:srgbClr val="FFC000"/>
                </a:solidFill>
                <a:effectLst>
                  <a:outerShdw blurRad="50800" dist="38100" dir="13500000" algn="br" rotWithShape="0">
                    <a:schemeClr val="tx1">
                      <a:alpha val="62000"/>
                    </a:schemeClr>
                  </a:outerShdw>
                </a:effectLst>
                <a:latin typeface="Century Gothic" pitchFamily="34" charset="0"/>
              </a:rPr>
              <a:t>Período orbital =30,2 h</a:t>
            </a:r>
          </a:p>
          <a:p>
            <a:pPr marL="800100" lvl="1" indent="-342900" algn="just">
              <a:spcBef>
                <a:spcPct val="20000"/>
              </a:spcBef>
              <a:buClr>
                <a:srgbClr val="FFC000"/>
              </a:buClr>
              <a:buFont typeface="Courier New" pitchFamily="49" charset="0"/>
              <a:buChar char="o"/>
              <a:defRPr/>
            </a:pPr>
            <a:r>
              <a:rPr kumimoji="0" lang="pt-BR" sz="2000" b="0" i="0" u="none" strike="noStrike" kern="0" cap="none" spc="0" normalizeH="0" baseline="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rPr>
              <a:t>D=15</a:t>
            </a:r>
            <a:r>
              <a:rPr kumimoji="0" lang="pt-BR" sz="2000" b="0" i="0" u="none" strike="noStrike" kern="0" cap="none" spc="0" normalizeH="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rPr>
              <a:t> km</a:t>
            </a:r>
          </a:p>
          <a:p>
            <a:pPr marL="800100" lvl="1" indent="-342900" algn="just">
              <a:spcBef>
                <a:spcPct val="20000"/>
              </a:spcBef>
              <a:buClr>
                <a:srgbClr val="FFC000"/>
              </a:buClr>
              <a:buFont typeface="Courier New" pitchFamily="49" charset="0"/>
              <a:buChar char="o"/>
              <a:defRPr/>
            </a:pPr>
            <a:r>
              <a:rPr lang="pt-BR" sz="2000" b="0" kern="0" baseline="0" dirty="0" err="1" smtClean="0">
                <a:solidFill>
                  <a:srgbClr val="FFC000"/>
                </a:solidFill>
                <a:effectLst>
                  <a:outerShdw blurRad="50800" dist="38100" dir="13500000" algn="br" rotWithShape="0">
                    <a:schemeClr val="tx1">
                      <a:alpha val="62000"/>
                    </a:schemeClr>
                  </a:outerShdw>
                </a:effectLst>
                <a:latin typeface="Century Gothic" pitchFamily="34" charset="0"/>
              </a:rPr>
              <a:t>Dist</a:t>
            </a:r>
            <a:r>
              <a:rPr lang="pt-BR" sz="20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 23.500</a:t>
            </a:r>
            <a:r>
              <a:rPr lang="pt-BR" sz="2000" b="0" kern="0" dirty="0" smtClean="0">
                <a:solidFill>
                  <a:srgbClr val="FFC000"/>
                </a:solidFill>
                <a:effectLst>
                  <a:outerShdw blurRad="50800" dist="38100" dir="13500000" algn="br" rotWithShape="0">
                    <a:schemeClr val="tx1">
                      <a:alpha val="62000"/>
                    </a:schemeClr>
                  </a:outerShdw>
                </a:effectLst>
                <a:latin typeface="Century Gothic" pitchFamily="34" charset="0"/>
              </a:rPr>
              <a:t> km </a:t>
            </a:r>
            <a:endParaRPr lang="pt-BR" sz="2000" b="0" kern="0" noProof="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800100" lvl="1" indent="-342900" algn="just">
              <a:spcBef>
                <a:spcPct val="20000"/>
              </a:spcBef>
              <a:buClr>
                <a:srgbClr val="FFC000"/>
              </a:buClr>
              <a:buFont typeface="Courier New" pitchFamily="49" charset="0"/>
              <a:buChar char="o"/>
              <a:defRPr/>
            </a:pPr>
            <a:endParaRPr kumimoji="0" lang="pt-BR" sz="2000" b="0" i="0" u="none" strike="noStrike" kern="0" cap="none" spc="0" normalizeH="0" baseline="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endParaRPr>
          </a:p>
          <a:p>
            <a:r>
              <a:rPr lang="pt-BR" dirty="0" smtClean="0"/>
              <a:t>Como</a:t>
            </a:r>
            <a:r>
              <a:rPr lang="pt-BR" baseline="0" dirty="0" smtClean="0"/>
              <a:t> o período de rotação de Marte é de 24h37min, o período orbital de </a:t>
            </a:r>
            <a:r>
              <a:rPr lang="pt-BR" baseline="0" dirty="0" err="1" smtClean="0"/>
              <a:t>Fobos</a:t>
            </a:r>
            <a:r>
              <a:rPr lang="pt-BR" baseline="0" dirty="0" smtClean="0"/>
              <a:t> faz com que ele surja a oeste e se ponha a leste, levando 11h para fazer isso.</a:t>
            </a:r>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15</a:t>
            </a:fld>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16</a:t>
            </a:fld>
            <a:endParaRPr lang="pt-BR"/>
          </a:p>
        </p:txBody>
      </p:sp>
    </p:spTree>
    <p:extLst>
      <p:ext uri="{BB962C8B-B14F-4D97-AF65-F5344CB8AC3E}">
        <p14:creationId xmlns:p14="http://schemas.microsoft.com/office/powerpoint/2010/main" val="1717710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Os quatro maiores satélites de Júpiter são chamados </a:t>
            </a:r>
            <a:r>
              <a:rPr lang="pt-BR" sz="1200" b="0" kern="0" dirty="0" err="1" smtClean="0">
                <a:solidFill>
                  <a:srgbClr val="FFC000"/>
                </a:solidFill>
                <a:effectLst>
                  <a:outerShdw blurRad="50800" dist="38100" dir="13500000" algn="br" rotWithShape="0">
                    <a:schemeClr val="tx1">
                      <a:alpha val="62000"/>
                    </a:schemeClr>
                  </a:outerShdw>
                </a:effectLst>
                <a:latin typeface="Century Gothic" pitchFamily="34" charset="0"/>
              </a:rPr>
              <a:t>galileanos</a:t>
            </a: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 em homenagem ao descobridor – Galileu – que os observou em 1610.</a:t>
            </a:r>
          </a:p>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17</a:t>
            </a:fld>
            <a:endParaRPr 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fontScale="62500" lnSpcReduction="20000"/>
          </a:bodyPr>
          <a:lstStyle/>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None/>
              <a:tabLst/>
              <a:defRPr/>
            </a:pPr>
            <a:r>
              <a:rPr lang="pt-BR" sz="3600" b="0" kern="0" dirty="0" smtClean="0">
                <a:solidFill>
                  <a:srgbClr val="FFC000"/>
                </a:solidFill>
                <a:effectLst>
                  <a:outerShdw blurRad="50800" dist="38100" dir="13500000" algn="br" rotWithShape="0">
                    <a:schemeClr val="tx1">
                      <a:alpha val="62000"/>
                    </a:schemeClr>
                  </a:outerShdw>
                </a:effectLst>
                <a:latin typeface="Century Gothic" pitchFamily="34" charset="0"/>
              </a:rPr>
              <a:t>A nomenclatura</a:t>
            </a:r>
            <a:r>
              <a:rPr lang="pt-BR" sz="36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 dos satélites </a:t>
            </a:r>
            <a:r>
              <a:rPr lang="pt-BR" sz="3600" b="0" kern="0" baseline="0" dirty="0" err="1" smtClean="0">
                <a:solidFill>
                  <a:srgbClr val="FFC000"/>
                </a:solidFill>
                <a:effectLst>
                  <a:outerShdw blurRad="50800" dist="38100" dir="13500000" algn="br" rotWithShape="0">
                    <a:schemeClr val="tx1">
                      <a:alpha val="62000"/>
                    </a:schemeClr>
                  </a:outerShdw>
                </a:effectLst>
                <a:latin typeface="Century Gothic" pitchFamily="34" charset="0"/>
              </a:rPr>
              <a:t>jovianos</a:t>
            </a:r>
            <a:r>
              <a:rPr lang="pt-BR" sz="36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 confirmados seguem </a:t>
            </a:r>
            <a:r>
              <a:rPr lang="pt-BR" sz="3600" b="0" kern="0" dirty="0" smtClean="0">
                <a:solidFill>
                  <a:srgbClr val="FFC000"/>
                </a:solidFill>
                <a:effectLst>
                  <a:outerShdw blurRad="50800" dist="38100" dir="13500000" algn="br" rotWithShape="0">
                    <a:schemeClr val="tx1">
                      <a:alpha val="62000"/>
                    </a:schemeClr>
                  </a:outerShdw>
                </a:effectLst>
                <a:latin typeface="Century Gothic" pitchFamily="34" charset="0"/>
              </a:rPr>
              <a:t>regras bem definidas pela IAU (</a:t>
            </a:r>
            <a:r>
              <a:rPr lang="pt-BR" sz="3600" b="0" kern="0" dirty="0" err="1" smtClean="0">
                <a:solidFill>
                  <a:srgbClr val="FFC000"/>
                </a:solidFill>
                <a:effectLst>
                  <a:outerShdw blurRad="50800" dist="38100" dir="13500000" algn="br" rotWithShape="0">
                    <a:schemeClr val="tx1">
                      <a:alpha val="62000"/>
                    </a:schemeClr>
                  </a:outerShdw>
                </a:effectLst>
                <a:latin typeface="Century Gothic" pitchFamily="34" charset="0"/>
              </a:rPr>
              <a:t>International</a:t>
            </a:r>
            <a:r>
              <a:rPr lang="pt-BR" sz="36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 </a:t>
            </a:r>
            <a:r>
              <a:rPr lang="pt-BR" sz="3600" b="0" kern="0" baseline="0" dirty="0" err="1" smtClean="0">
                <a:solidFill>
                  <a:srgbClr val="FFC000"/>
                </a:solidFill>
                <a:effectLst>
                  <a:outerShdw blurRad="50800" dist="38100" dir="13500000" algn="br" rotWithShape="0">
                    <a:schemeClr val="tx1">
                      <a:alpha val="62000"/>
                    </a:schemeClr>
                  </a:outerShdw>
                </a:effectLst>
                <a:latin typeface="Century Gothic" pitchFamily="34" charset="0"/>
              </a:rPr>
              <a:t>Astronomical</a:t>
            </a:r>
            <a:r>
              <a:rPr lang="pt-BR" sz="36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 Union)</a:t>
            </a:r>
            <a:r>
              <a:rPr lang="pt-BR" sz="3600" b="0" kern="0" dirty="0" smtClean="0">
                <a:solidFill>
                  <a:srgbClr val="FFC000"/>
                </a:solidFill>
                <a:effectLst>
                  <a:outerShdw blurRad="50800" dist="38100" dir="13500000" algn="br" rotWithShape="0">
                    <a:schemeClr val="tx1">
                      <a:alpha val="62000"/>
                    </a:schemeClr>
                  </a:outerShdw>
                </a:effectLst>
                <a:latin typeface="Century Gothic" pitchFamily="34" charset="0"/>
              </a:rPr>
              <a:t>:</a:t>
            </a:r>
          </a:p>
          <a:p>
            <a:pPr marL="800100" lvl="1" indent="-342900" algn="just">
              <a:spcBef>
                <a:spcPct val="20000"/>
              </a:spcBef>
              <a:buClr>
                <a:srgbClr val="FFC000"/>
              </a:buClr>
              <a:buFont typeface="Wingdings" pitchFamily="2" charset="2"/>
              <a:buChar char="v"/>
              <a:defRPr/>
            </a:pPr>
            <a:r>
              <a:rPr kumimoji="0" lang="pt-BR" sz="3200" b="0" i="0" u="none" strike="noStrike" kern="0" cap="none" spc="0" normalizeH="0" baseline="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rPr>
              <a:t>São nomes de amantes ou descendentes</a:t>
            </a:r>
          </a:p>
          <a:p>
            <a:pPr marL="800100" lvl="1" indent="-342900" algn="just">
              <a:spcBef>
                <a:spcPct val="20000"/>
              </a:spcBef>
              <a:buClr>
                <a:srgbClr val="FFC000"/>
              </a:buClr>
              <a:buFont typeface="Wingdings" pitchFamily="2" charset="2"/>
              <a:buChar char="v"/>
              <a:defRPr/>
            </a:pPr>
            <a:r>
              <a:rPr lang="pt-BR" sz="3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Terminações em “a”:</a:t>
            </a:r>
            <a:r>
              <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rPr>
              <a:t> sentido direto</a:t>
            </a:r>
          </a:p>
          <a:p>
            <a:pPr marL="800100" lvl="1" indent="-342900" algn="just">
              <a:spcBef>
                <a:spcPct val="20000"/>
              </a:spcBef>
              <a:buClr>
                <a:srgbClr val="FFC000"/>
              </a:buClr>
              <a:buFont typeface="Wingdings" pitchFamily="2" charset="2"/>
              <a:buChar char="v"/>
              <a:defRPr/>
            </a:pPr>
            <a:r>
              <a:rPr kumimoji="0" lang="pt-BR" sz="3200" b="0" i="0" u="none" strike="noStrike" kern="0" cap="none" spc="0" normalizeH="0" baseline="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rPr>
              <a:t>Terminações</a:t>
            </a:r>
            <a:r>
              <a:rPr kumimoji="0" lang="pt-BR" sz="3200" b="0" i="0" u="none" strike="noStrike" kern="0" cap="none" spc="0" normalizeH="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rPr>
              <a:t> em “e”: sentido retrógrado</a:t>
            </a:r>
          </a:p>
          <a:p>
            <a:pPr marL="800100" lvl="1" indent="-342900" algn="just">
              <a:spcBef>
                <a:spcPct val="20000"/>
              </a:spcBef>
              <a:buClr>
                <a:srgbClr val="FFC000"/>
              </a:buClr>
              <a:buFont typeface="Wingdings" pitchFamily="2" charset="2"/>
              <a:buChar char="v"/>
              <a:defRPr/>
            </a:pPr>
            <a:r>
              <a:rPr lang="pt-BR" sz="3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Terminações em “o”:</a:t>
            </a:r>
            <a:r>
              <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rPr>
              <a:t> </a:t>
            </a:r>
            <a:r>
              <a:rPr lang="pt-BR" sz="3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casos anômalos</a:t>
            </a:r>
            <a:endParaRPr kumimoji="0" lang="pt-BR" sz="3200" b="0" i="0" u="none" strike="noStrike" kern="0" cap="none" spc="0" normalizeH="0" baseline="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18</a:t>
            </a:fld>
            <a:endParaRPr lang="pt-BR"/>
          </a:p>
        </p:txBody>
      </p:sp>
    </p:spTree>
    <p:extLst>
      <p:ext uri="{BB962C8B-B14F-4D97-AF65-F5344CB8AC3E}">
        <p14:creationId xmlns:p14="http://schemas.microsoft.com/office/powerpoint/2010/main" val="2084853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None/>
              <a:tabLst/>
              <a:defRPr/>
            </a:pPr>
            <a:r>
              <a:rPr lang="pt-BR" sz="3600" b="0" kern="0" dirty="0" smtClean="0">
                <a:solidFill>
                  <a:srgbClr val="FFC000"/>
                </a:solidFill>
                <a:effectLst>
                  <a:outerShdw blurRad="50800" dist="38100" dir="13500000" algn="br" rotWithShape="0">
                    <a:schemeClr val="tx1">
                      <a:alpha val="62000"/>
                    </a:schemeClr>
                  </a:outerShdw>
                </a:effectLst>
                <a:latin typeface="Century Gothic" pitchFamily="34" charset="0"/>
              </a:rPr>
              <a:t> </a:t>
            </a: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 </a:t>
            </a:r>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19</a:t>
            </a:fld>
            <a:endParaRPr lang="pt-BR"/>
          </a:p>
        </p:txBody>
      </p:sp>
    </p:spTree>
    <p:extLst>
      <p:ext uri="{BB962C8B-B14F-4D97-AF65-F5344CB8AC3E}">
        <p14:creationId xmlns:p14="http://schemas.microsoft.com/office/powerpoint/2010/main" val="2497657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en-US" b="0" dirty="0" err="1" smtClean="0"/>
              <a:t>Est</a:t>
            </a:r>
            <a:r>
              <a:rPr lang="en-US" b="0" baseline="0" dirty="0" err="1" smtClean="0"/>
              <a:t>a</a:t>
            </a:r>
            <a:r>
              <a:rPr lang="en-US" b="0" baseline="0" dirty="0" smtClean="0"/>
              <a:t> é </a:t>
            </a:r>
            <a:r>
              <a:rPr lang="en-US" b="0" baseline="0" dirty="0" err="1" smtClean="0"/>
              <a:t>uma</a:t>
            </a:r>
            <a:r>
              <a:rPr lang="en-US" b="0" baseline="0" dirty="0" smtClean="0"/>
              <a:t> </a:t>
            </a:r>
            <a:r>
              <a:rPr lang="en-US" b="0" baseline="0" dirty="0" err="1" smtClean="0"/>
              <a:t>concepção</a:t>
            </a:r>
            <a:r>
              <a:rPr lang="en-US" b="0" baseline="0" dirty="0" smtClean="0"/>
              <a:t> </a:t>
            </a:r>
            <a:r>
              <a:rPr lang="en-US" b="0" baseline="0" dirty="0" err="1" smtClean="0"/>
              <a:t>artística</a:t>
            </a:r>
            <a:r>
              <a:rPr lang="en-US" b="0" baseline="0" dirty="0" smtClean="0"/>
              <a:t> </a:t>
            </a:r>
            <a:r>
              <a:rPr lang="en-US" b="0" baseline="0" dirty="0" err="1" smtClean="0"/>
              <a:t>da</a:t>
            </a:r>
            <a:r>
              <a:rPr lang="en-US" b="0" baseline="0" dirty="0" smtClean="0"/>
              <a:t> </a:t>
            </a:r>
            <a:r>
              <a:rPr lang="en-US" b="0" baseline="0" dirty="0" err="1" smtClean="0"/>
              <a:t>lua</a:t>
            </a:r>
            <a:r>
              <a:rPr lang="en-US" b="0" baseline="0" dirty="0" smtClean="0"/>
              <a:t> </a:t>
            </a:r>
            <a:r>
              <a:rPr lang="en-US" b="0" baseline="0" dirty="0" err="1" smtClean="0"/>
              <a:t>Europa</a:t>
            </a:r>
            <a:r>
              <a:rPr lang="en-US" b="0" baseline="0" dirty="0" smtClean="0"/>
              <a:t>, à </a:t>
            </a:r>
            <a:r>
              <a:rPr lang="en-US" b="0" baseline="0" dirty="0" err="1" smtClean="0"/>
              <a:t>direita</a:t>
            </a:r>
            <a:r>
              <a:rPr lang="en-US" b="0" baseline="0" dirty="0" smtClean="0"/>
              <a:t>, com </a:t>
            </a:r>
            <a:r>
              <a:rPr lang="en-US" b="0" baseline="0" dirty="0" err="1" smtClean="0"/>
              <a:t>plumas</a:t>
            </a:r>
            <a:r>
              <a:rPr lang="en-US" b="0" baseline="0" dirty="0" smtClean="0"/>
              <a:t> de </a:t>
            </a:r>
            <a:r>
              <a:rPr lang="en-US" b="0" baseline="0" dirty="0" err="1" smtClean="0"/>
              <a:t>gelo</a:t>
            </a:r>
            <a:r>
              <a:rPr lang="en-US" b="0" baseline="0" dirty="0" smtClean="0"/>
              <a:t> de </a:t>
            </a:r>
            <a:r>
              <a:rPr lang="en-US" b="0" baseline="0" dirty="0" err="1" smtClean="0"/>
              <a:t>água</a:t>
            </a:r>
            <a:r>
              <a:rPr lang="en-US" b="0" baseline="0" dirty="0" smtClean="0"/>
              <a:t> </a:t>
            </a:r>
            <a:r>
              <a:rPr lang="en-US" b="0" baseline="0" dirty="0" err="1" smtClean="0"/>
              <a:t>em</a:t>
            </a:r>
            <a:r>
              <a:rPr lang="en-US" b="0" baseline="0" dirty="0" smtClean="0"/>
              <a:t> </a:t>
            </a:r>
            <a:r>
              <a:rPr lang="en-US" b="0" baseline="0" dirty="0" err="1" smtClean="0"/>
              <a:t>erupção</a:t>
            </a:r>
            <a:r>
              <a:rPr lang="en-US" b="0" baseline="0" dirty="0" smtClean="0"/>
              <a:t>, a </a:t>
            </a:r>
            <a:r>
              <a:rPr lang="en-US" b="0" baseline="0" dirty="0" err="1" smtClean="0"/>
              <a:t>partir</a:t>
            </a:r>
            <a:r>
              <a:rPr lang="en-US" b="0" baseline="0" dirty="0" smtClean="0"/>
              <a:t> do limbo </a:t>
            </a:r>
            <a:r>
              <a:rPr lang="en-US" b="0" baseline="0" dirty="0" err="1" smtClean="0"/>
              <a:t>que</a:t>
            </a:r>
            <a:r>
              <a:rPr lang="en-US" b="0" baseline="0" dirty="0" smtClean="0"/>
              <a:t> </a:t>
            </a:r>
            <a:r>
              <a:rPr lang="en-US" b="0" baseline="0" dirty="0" err="1" smtClean="0"/>
              <a:t>fica</a:t>
            </a:r>
            <a:r>
              <a:rPr lang="en-US" b="0" baseline="0" dirty="0" smtClean="0"/>
              <a:t> </a:t>
            </a:r>
            <a:r>
              <a:rPr lang="en-US" b="0" baseline="0" dirty="0" err="1" smtClean="0"/>
              <a:t>abaixo</a:t>
            </a:r>
            <a:r>
              <a:rPr lang="en-US" b="0" baseline="0" dirty="0" smtClean="0"/>
              <a:t> e à </a:t>
            </a:r>
            <a:r>
              <a:rPr lang="en-US" b="0" baseline="0" dirty="0" err="1" smtClean="0"/>
              <a:t>esquerda</a:t>
            </a:r>
            <a:r>
              <a:rPr lang="en-US" b="0" baseline="0" dirty="0" smtClean="0"/>
              <a:t>, </a:t>
            </a:r>
            <a:r>
              <a:rPr lang="en-US" b="0" baseline="0" dirty="0" err="1" smtClean="0"/>
              <a:t>na</a:t>
            </a:r>
            <a:r>
              <a:rPr lang="en-US" b="0" baseline="0" dirty="0" smtClean="0"/>
              <a:t> </a:t>
            </a:r>
            <a:r>
              <a:rPr lang="en-US" b="0" baseline="0" dirty="0" err="1" smtClean="0"/>
              <a:t>posição</a:t>
            </a:r>
            <a:r>
              <a:rPr lang="en-US" b="0" baseline="0" dirty="0" smtClean="0"/>
              <a:t> de </a:t>
            </a:r>
            <a:r>
              <a:rPr lang="en-US" b="0" baseline="0" dirty="0" err="1" smtClean="0"/>
              <a:t>sete</a:t>
            </a:r>
            <a:r>
              <a:rPr lang="en-US" b="0" baseline="0" dirty="0" smtClean="0"/>
              <a:t> </a:t>
            </a:r>
            <a:r>
              <a:rPr lang="en-US" b="0" baseline="0" dirty="0" err="1" smtClean="0"/>
              <a:t>horas</a:t>
            </a:r>
            <a:r>
              <a:rPr lang="en-US" b="0" baseline="0" dirty="0" smtClean="0"/>
              <a:t>. </a:t>
            </a:r>
            <a:r>
              <a:rPr lang="en-US" b="0" baseline="0" dirty="0" err="1" smtClean="0"/>
              <a:t>Ao</a:t>
            </a:r>
            <a:r>
              <a:rPr lang="en-US" b="0" baseline="0" dirty="0" smtClean="0"/>
              <a:t> </a:t>
            </a:r>
            <a:r>
              <a:rPr lang="en-US" b="0" baseline="0" dirty="0" err="1" smtClean="0"/>
              <a:t>fundo</a:t>
            </a:r>
            <a:r>
              <a:rPr lang="en-US" b="0" baseline="0" dirty="0" smtClean="0"/>
              <a:t> </a:t>
            </a:r>
            <a:r>
              <a:rPr lang="en-US" b="0" baseline="0" dirty="0" err="1" smtClean="0"/>
              <a:t>está</a:t>
            </a:r>
            <a:r>
              <a:rPr lang="en-US" b="0" baseline="0" dirty="0" smtClean="0"/>
              <a:t> a </a:t>
            </a:r>
            <a:r>
              <a:rPr lang="en-US" b="0" baseline="0" dirty="0" err="1" smtClean="0"/>
              <a:t>lua</a:t>
            </a:r>
            <a:r>
              <a:rPr lang="en-US" b="0" baseline="0" dirty="0" smtClean="0"/>
              <a:t> </a:t>
            </a:r>
            <a:r>
              <a:rPr lang="en-US" b="0" baseline="0" dirty="0" err="1" smtClean="0"/>
              <a:t>alaranjada</a:t>
            </a:r>
            <a:r>
              <a:rPr lang="en-US" b="0" baseline="0" dirty="0" smtClean="0"/>
              <a:t>  Io. À </a:t>
            </a:r>
            <a:r>
              <a:rPr lang="en-US" b="0" baseline="0" dirty="0" err="1" smtClean="0"/>
              <a:t>esquerda</a:t>
            </a:r>
            <a:r>
              <a:rPr lang="en-US" b="0" baseline="0" dirty="0" smtClean="0"/>
              <a:t> de Io </a:t>
            </a:r>
            <a:r>
              <a:rPr lang="en-US" b="0" baseline="0" dirty="0" err="1" smtClean="0"/>
              <a:t>está</a:t>
            </a:r>
            <a:r>
              <a:rPr lang="en-US" b="0" baseline="0" dirty="0" smtClean="0"/>
              <a:t> </a:t>
            </a:r>
            <a:r>
              <a:rPr lang="en-US" b="0" baseline="0" dirty="0" err="1" smtClean="0"/>
              <a:t>Júpiter</a:t>
            </a:r>
            <a:r>
              <a:rPr lang="en-US" b="0" baseline="0" dirty="0" smtClean="0"/>
              <a:t>. A </a:t>
            </a:r>
            <a:r>
              <a:rPr lang="en-US" b="0" baseline="0" dirty="0" err="1" smtClean="0"/>
              <a:t>sombra</a:t>
            </a:r>
            <a:r>
              <a:rPr lang="en-US" b="0" baseline="0" dirty="0" smtClean="0"/>
              <a:t> de Io </a:t>
            </a:r>
            <a:r>
              <a:rPr lang="en-US" b="0" baseline="0" dirty="0" err="1" smtClean="0"/>
              <a:t>aparece</a:t>
            </a:r>
            <a:r>
              <a:rPr lang="en-US" b="0" baseline="0" dirty="0" smtClean="0"/>
              <a:t> </a:t>
            </a:r>
            <a:r>
              <a:rPr lang="en-US" b="0" baseline="0" dirty="0" err="1" smtClean="0"/>
              <a:t>próximo</a:t>
            </a:r>
            <a:r>
              <a:rPr lang="en-US" b="0" baseline="0" dirty="0" smtClean="0"/>
              <a:t> </a:t>
            </a:r>
            <a:r>
              <a:rPr lang="en-US" b="0" baseline="0" dirty="0" err="1" smtClean="0"/>
              <a:t>ao</a:t>
            </a:r>
            <a:r>
              <a:rPr lang="en-US" b="0" baseline="0" dirty="0" smtClean="0"/>
              <a:t> </a:t>
            </a:r>
            <a:r>
              <a:rPr lang="en-US" b="0" baseline="0" dirty="0" err="1" smtClean="0"/>
              <a:t>centro</a:t>
            </a:r>
            <a:r>
              <a:rPr lang="en-US" b="0" baseline="0" dirty="0" smtClean="0"/>
              <a:t> do disco de </a:t>
            </a:r>
            <a:r>
              <a:rPr lang="en-US" b="0" baseline="0" dirty="0" err="1" smtClean="0"/>
              <a:t>Júpiter</a:t>
            </a:r>
            <a:r>
              <a:rPr lang="en-US" b="0" baseline="0" dirty="0" smtClean="0"/>
              <a:t>. </a:t>
            </a:r>
            <a:r>
              <a:rPr lang="en-US" b="0" baseline="0" dirty="0" err="1" smtClean="0"/>
              <a:t>Em</a:t>
            </a:r>
            <a:r>
              <a:rPr lang="en-US" b="0" baseline="0" dirty="0" smtClean="0"/>
              <a:t> </a:t>
            </a:r>
            <a:r>
              <a:rPr lang="en-US" b="0" baseline="0" dirty="0" err="1" smtClean="0"/>
              <a:t>setembro</a:t>
            </a:r>
            <a:r>
              <a:rPr lang="en-US" b="0" baseline="0" dirty="0" smtClean="0"/>
              <a:t> de 2016, a NASA </a:t>
            </a:r>
            <a:r>
              <a:rPr lang="en-US" b="0" baseline="0" dirty="0" err="1" smtClean="0"/>
              <a:t>revelou</a:t>
            </a:r>
            <a:r>
              <a:rPr lang="en-US" b="0" baseline="0" dirty="0" smtClean="0"/>
              <a:t> </a:t>
            </a:r>
            <a:r>
              <a:rPr lang="en-US" b="0" baseline="0" dirty="0" err="1" smtClean="0"/>
              <a:t>uma</a:t>
            </a:r>
            <a:r>
              <a:rPr lang="en-US" b="0" baseline="0" dirty="0" smtClean="0"/>
              <a:t> </a:t>
            </a:r>
            <a:r>
              <a:rPr lang="en-US" b="0" baseline="0" dirty="0" err="1" smtClean="0"/>
              <a:t>análise</a:t>
            </a:r>
            <a:r>
              <a:rPr lang="en-US" b="0" baseline="0" dirty="0" smtClean="0"/>
              <a:t> </a:t>
            </a:r>
            <a:r>
              <a:rPr lang="en-US" b="0" baseline="0" dirty="0" err="1" smtClean="0"/>
              <a:t>feita</a:t>
            </a:r>
            <a:r>
              <a:rPr lang="en-US" b="0" baseline="0" dirty="0" smtClean="0"/>
              <a:t> a </a:t>
            </a:r>
            <a:r>
              <a:rPr lang="en-US" b="0" baseline="0" dirty="0" err="1" smtClean="0"/>
              <a:t>partir</a:t>
            </a:r>
            <a:r>
              <a:rPr lang="en-US" b="0" baseline="0" dirty="0" smtClean="0"/>
              <a:t> de </a:t>
            </a:r>
            <a:r>
              <a:rPr lang="en-US" b="0" baseline="0" dirty="0" err="1" smtClean="0"/>
              <a:t>imagens</a:t>
            </a:r>
            <a:r>
              <a:rPr lang="en-US" b="0" baseline="0" dirty="0" smtClean="0"/>
              <a:t> de </a:t>
            </a:r>
            <a:r>
              <a:rPr lang="en-US" b="0" baseline="0" dirty="0" err="1" smtClean="0"/>
              <a:t>trânsitos</a:t>
            </a:r>
            <a:r>
              <a:rPr lang="en-US" b="0" baseline="0" dirty="0" smtClean="0"/>
              <a:t> de </a:t>
            </a:r>
            <a:r>
              <a:rPr lang="en-US" b="0" baseline="0" dirty="0" err="1" smtClean="0"/>
              <a:t>Europa</a:t>
            </a:r>
            <a:r>
              <a:rPr lang="en-US" b="0" baseline="0" dirty="0" smtClean="0"/>
              <a:t> </a:t>
            </a:r>
            <a:r>
              <a:rPr lang="en-US" b="0" baseline="0" dirty="0" err="1" smtClean="0"/>
              <a:t>sobre</a:t>
            </a:r>
            <a:r>
              <a:rPr lang="en-US" b="0" baseline="0" dirty="0" smtClean="0"/>
              <a:t> a </a:t>
            </a:r>
            <a:r>
              <a:rPr lang="en-US" b="0" baseline="0" dirty="0" err="1" smtClean="0"/>
              <a:t>superfície</a:t>
            </a:r>
            <a:r>
              <a:rPr lang="en-US" b="0" baseline="0" dirty="0" smtClean="0"/>
              <a:t> de </a:t>
            </a:r>
            <a:r>
              <a:rPr lang="en-US" b="0" baseline="0" dirty="0" err="1" smtClean="0"/>
              <a:t>Júpiter</a:t>
            </a:r>
            <a:r>
              <a:rPr lang="en-US" b="0" baseline="0" dirty="0" smtClean="0"/>
              <a:t>. </a:t>
            </a:r>
            <a:r>
              <a:rPr lang="en-US" b="0" baseline="0" dirty="0" err="1" smtClean="0"/>
              <a:t>Essas</a:t>
            </a:r>
            <a:r>
              <a:rPr lang="en-US" b="0" baseline="0" dirty="0" smtClean="0"/>
              <a:t> </a:t>
            </a:r>
            <a:r>
              <a:rPr lang="en-US" b="0" baseline="0" dirty="0" err="1" smtClean="0"/>
              <a:t>imagens</a:t>
            </a:r>
            <a:r>
              <a:rPr lang="en-US" b="0" baseline="0" dirty="0" smtClean="0"/>
              <a:t>, </a:t>
            </a:r>
            <a:r>
              <a:rPr lang="en-US" b="0" baseline="0" dirty="0" err="1" smtClean="0"/>
              <a:t>feitas</a:t>
            </a:r>
            <a:r>
              <a:rPr lang="en-US" b="0" baseline="0" dirty="0" smtClean="0"/>
              <a:t> </a:t>
            </a:r>
            <a:r>
              <a:rPr lang="en-US" b="0" baseline="0" dirty="0" err="1" smtClean="0"/>
              <a:t>por</a:t>
            </a:r>
            <a:r>
              <a:rPr lang="en-US" b="0" baseline="0" dirty="0" smtClean="0"/>
              <a:t> </a:t>
            </a:r>
            <a:r>
              <a:rPr lang="en-US" b="0" baseline="0" dirty="0" err="1" smtClean="0"/>
              <a:t>meio</a:t>
            </a:r>
            <a:r>
              <a:rPr lang="en-US" b="0" baseline="0" dirty="0" smtClean="0"/>
              <a:t> do </a:t>
            </a:r>
            <a:r>
              <a:rPr lang="en-US" b="0" baseline="0" dirty="0" err="1" smtClean="0"/>
              <a:t>instrumento</a:t>
            </a:r>
            <a:r>
              <a:rPr lang="en-US" b="0" baseline="0" dirty="0" smtClean="0"/>
              <a:t> de ultra-</a:t>
            </a:r>
            <a:r>
              <a:rPr lang="en-US" b="0" baseline="0" dirty="0" err="1" smtClean="0"/>
              <a:t>violeta</a:t>
            </a:r>
            <a:r>
              <a:rPr lang="en-US" b="0" baseline="0" dirty="0" smtClean="0"/>
              <a:t> do </a:t>
            </a:r>
            <a:r>
              <a:rPr lang="en-US" b="0" baseline="0" dirty="0" err="1" smtClean="0"/>
              <a:t>telescópio</a:t>
            </a:r>
            <a:r>
              <a:rPr lang="en-US" b="0" baseline="0" dirty="0" smtClean="0"/>
              <a:t> </a:t>
            </a:r>
            <a:r>
              <a:rPr lang="en-US" b="0" baseline="0" dirty="0" err="1" smtClean="0"/>
              <a:t>espacial</a:t>
            </a:r>
            <a:r>
              <a:rPr lang="en-US" b="0" baseline="0" dirty="0" smtClean="0"/>
              <a:t> Hubble, </a:t>
            </a:r>
            <a:r>
              <a:rPr lang="en-US" b="0" baseline="0" dirty="0" err="1" smtClean="0"/>
              <a:t>permitiram</a:t>
            </a:r>
            <a:r>
              <a:rPr lang="en-US" b="0" baseline="0" dirty="0" smtClean="0"/>
              <a:t> </a:t>
            </a:r>
            <a:r>
              <a:rPr lang="en-US" b="0" baseline="0" dirty="0" err="1" smtClean="0"/>
              <a:t>recolher</a:t>
            </a:r>
            <a:r>
              <a:rPr lang="en-US" b="0" baseline="0" dirty="0" smtClean="0"/>
              <a:t> </a:t>
            </a:r>
            <a:r>
              <a:rPr lang="en-US" b="0" baseline="0" dirty="0" err="1" smtClean="0"/>
              <a:t>mais</a:t>
            </a:r>
            <a:r>
              <a:rPr lang="en-US" b="0" baseline="0" dirty="0" smtClean="0"/>
              <a:t> </a:t>
            </a:r>
            <a:r>
              <a:rPr lang="en-US" b="0" baseline="0" dirty="0" err="1" smtClean="0"/>
              <a:t>evidências</a:t>
            </a:r>
            <a:r>
              <a:rPr lang="en-US" b="0" baseline="0" dirty="0" smtClean="0"/>
              <a:t> do </a:t>
            </a:r>
            <a:r>
              <a:rPr lang="en-US" b="0" baseline="0" dirty="0" err="1" smtClean="0"/>
              <a:t>que</a:t>
            </a:r>
            <a:r>
              <a:rPr lang="en-US" b="0" baseline="0" dirty="0" smtClean="0"/>
              <a:t> </a:t>
            </a:r>
            <a:r>
              <a:rPr lang="en-US" b="0" baseline="0" dirty="0" err="1" smtClean="0"/>
              <a:t>parece</a:t>
            </a:r>
            <a:r>
              <a:rPr lang="en-US" b="0" baseline="0" dirty="0" smtClean="0"/>
              <a:t> ser </a:t>
            </a:r>
            <a:r>
              <a:rPr lang="en-US" b="0" baseline="0" dirty="0" err="1" smtClean="0"/>
              <a:t>uma</a:t>
            </a:r>
            <a:r>
              <a:rPr lang="en-US" b="0" baseline="0" dirty="0" smtClean="0"/>
              <a:t> </a:t>
            </a:r>
            <a:r>
              <a:rPr lang="en-US" b="0" baseline="0" dirty="0" err="1" smtClean="0"/>
              <a:t>erupção</a:t>
            </a:r>
            <a:r>
              <a:rPr lang="en-US" b="0" baseline="0" dirty="0" smtClean="0"/>
              <a:t> </a:t>
            </a:r>
            <a:r>
              <a:rPr lang="en-US" b="0" baseline="0" dirty="0" err="1" smtClean="0"/>
              <a:t>proveniente</a:t>
            </a:r>
            <a:r>
              <a:rPr lang="en-US" b="0" baseline="0" dirty="0" smtClean="0"/>
              <a:t> do </a:t>
            </a:r>
            <a:r>
              <a:rPr lang="en-US" b="0" baseline="0" dirty="0" err="1" smtClean="0"/>
              <a:t>oceano</a:t>
            </a:r>
            <a:r>
              <a:rPr lang="en-US" b="0" baseline="0" dirty="0" smtClean="0"/>
              <a:t> </a:t>
            </a:r>
            <a:r>
              <a:rPr lang="en-US" b="0" baseline="0" dirty="0" err="1" smtClean="0"/>
              <a:t>subsuperficial</a:t>
            </a:r>
            <a:r>
              <a:rPr lang="en-US" b="0" baseline="0" dirty="0" smtClean="0"/>
              <a:t> de </a:t>
            </a:r>
            <a:r>
              <a:rPr lang="en-US" b="0" baseline="0" dirty="0" err="1" smtClean="0"/>
              <a:t>Europa</a:t>
            </a:r>
            <a:r>
              <a:rPr lang="en-US" b="0" baseline="0" dirty="0" smtClean="0"/>
              <a:t>. Se </a:t>
            </a:r>
            <a:r>
              <a:rPr lang="en-US" b="0" baseline="0" dirty="0" err="1" smtClean="0"/>
              <a:t>essas</a:t>
            </a:r>
            <a:r>
              <a:rPr lang="en-US" b="0" baseline="0" dirty="0" smtClean="0"/>
              <a:t> </a:t>
            </a:r>
            <a:r>
              <a:rPr lang="en-US" b="0" baseline="0" dirty="0" err="1" smtClean="0"/>
              <a:t>plumas</a:t>
            </a:r>
            <a:r>
              <a:rPr lang="en-US" b="0" baseline="0" dirty="0" smtClean="0"/>
              <a:t> </a:t>
            </a:r>
            <a:r>
              <a:rPr lang="en-US" b="0" baseline="0" dirty="0" err="1" smtClean="0"/>
              <a:t>forem</a:t>
            </a:r>
            <a:r>
              <a:rPr lang="en-US" b="0" baseline="0" dirty="0" smtClean="0"/>
              <a:t> </a:t>
            </a:r>
            <a:r>
              <a:rPr lang="en-US" b="0" baseline="0" dirty="0" err="1" smtClean="0"/>
              <a:t>confirmadas</a:t>
            </a:r>
            <a:r>
              <a:rPr lang="en-US" b="0" baseline="0" dirty="0" smtClean="0"/>
              <a:t> </a:t>
            </a:r>
            <a:r>
              <a:rPr lang="en-US" b="0" baseline="0" dirty="0" err="1" smtClean="0"/>
              <a:t>como</a:t>
            </a:r>
            <a:r>
              <a:rPr lang="en-US" b="0" baseline="0" dirty="0" smtClean="0"/>
              <a:t> </a:t>
            </a:r>
            <a:r>
              <a:rPr lang="en-US" b="0" baseline="0" dirty="0" err="1" smtClean="0"/>
              <a:t>originárias</a:t>
            </a:r>
            <a:r>
              <a:rPr lang="en-US" b="0" baseline="0" dirty="0" smtClean="0"/>
              <a:t> do </a:t>
            </a:r>
            <a:r>
              <a:rPr lang="en-US" b="0" baseline="0" dirty="0" err="1" smtClean="0"/>
              <a:t>oceano</a:t>
            </a:r>
            <a:r>
              <a:rPr lang="en-US" b="0" baseline="0" dirty="0" smtClean="0"/>
              <a:t> de </a:t>
            </a:r>
            <a:r>
              <a:rPr lang="en-US" b="0" baseline="0" dirty="0" err="1" smtClean="0"/>
              <a:t>Europa</a:t>
            </a:r>
            <a:r>
              <a:rPr lang="en-US" b="0" baseline="0" dirty="0" smtClean="0"/>
              <a:t>, </a:t>
            </a:r>
            <a:r>
              <a:rPr lang="en-US" b="0" baseline="0" dirty="0" err="1" smtClean="0"/>
              <a:t>isso</a:t>
            </a:r>
            <a:r>
              <a:rPr lang="en-US" b="0" baseline="0" dirty="0" smtClean="0"/>
              <a:t> </a:t>
            </a:r>
            <a:r>
              <a:rPr lang="en-US" b="0" baseline="0" dirty="0" err="1" smtClean="0"/>
              <a:t>poderá</a:t>
            </a:r>
            <a:r>
              <a:rPr lang="en-US" b="0" baseline="0" dirty="0" smtClean="0"/>
              <a:t> ser </a:t>
            </a:r>
            <a:r>
              <a:rPr lang="en-US" b="0" baseline="0" dirty="0" err="1" smtClean="0"/>
              <a:t>uma</a:t>
            </a:r>
            <a:r>
              <a:rPr lang="en-US" b="0" baseline="0" dirty="0" smtClean="0"/>
              <a:t> </a:t>
            </a:r>
            <a:r>
              <a:rPr lang="en-US" b="0" baseline="0" dirty="0" err="1" smtClean="0"/>
              <a:t>imensa</a:t>
            </a:r>
            <a:r>
              <a:rPr lang="en-US" b="0" baseline="0" dirty="0" smtClean="0"/>
              <a:t> </a:t>
            </a:r>
            <a:r>
              <a:rPr lang="en-US" b="0" baseline="0" dirty="0" err="1" smtClean="0"/>
              <a:t>vantagem</a:t>
            </a:r>
            <a:r>
              <a:rPr lang="en-US" b="0" baseline="0" dirty="0" smtClean="0"/>
              <a:t> </a:t>
            </a:r>
            <a:r>
              <a:rPr lang="en-US" b="0" baseline="0" dirty="0" err="1" smtClean="0"/>
              <a:t>para</a:t>
            </a:r>
            <a:r>
              <a:rPr lang="en-US" b="0" baseline="0" dirty="0" smtClean="0"/>
              <a:t> </a:t>
            </a:r>
            <a:r>
              <a:rPr lang="en-US" b="0" baseline="0" dirty="0" err="1" smtClean="0"/>
              <a:t>futuras</a:t>
            </a:r>
            <a:r>
              <a:rPr lang="en-US" b="0" baseline="0" dirty="0" smtClean="0"/>
              <a:t> </a:t>
            </a:r>
            <a:r>
              <a:rPr lang="en-US" b="0" baseline="0" dirty="0" err="1" smtClean="0"/>
              <a:t>missões</a:t>
            </a:r>
            <a:r>
              <a:rPr lang="en-US" b="0" baseline="0" dirty="0" smtClean="0"/>
              <a:t> </a:t>
            </a:r>
            <a:r>
              <a:rPr lang="en-US" b="0" baseline="0" dirty="0" err="1" smtClean="0"/>
              <a:t>espaciais</a:t>
            </a:r>
            <a:r>
              <a:rPr lang="en-US" b="0" baseline="0" dirty="0" smtClean="0"/>
              <a:t> </a:t>
            </a:r>
            <a:r>
              <a:rPr lang="en-US" b="0" baseline="0" dirty="0" err="1" smtClean="0"/>
              <a:t>pensadas</a:t>
            </a:r>
            <a:r>
              <a:rPr lang="en-US" b="0" baseline="0" dirty="0" smtClean="0"/>
              <a:t> </a:t>
            </a:r>
            <a:r>
              <a:rPr lang="en-US" b="0" baseline="0" dirty="0" err="1" smtClean="0"/>
              <a:t>para</a:t>
            </a:r>
            <a:r>
              <a:rPr lang="en-US" b="0" baseline="0" dirty="0" smtClean="0"/>
              <a:t> </a:t>
            </a:r>
            <a:r>
              <a:rPr lang="en-US" b="0" baseline="0" dirty="0" err="1" smtClean="0"/>
              <a:t>estudo</a:t>
            </a:r>
            <a:r>
              <a:rPr lang="en-US" b="0" baseline="0" dirty="0" smtClean="0"/>
              <a:t> do </a:t>
            </a:r>
            <a:r>
              <a:rPr lang="en-US" b="0" baseline="0" dirty="0" err="1" smtClean="0"/>
              <a:t>satélite</a:t>
            </a:r>
            <a:r>
              <a:rPr lang="en-US" b="0" baseline="0" dirty="0" smtClean="0"/>
              <a:t>, </a:t>
            </a:r>
            <a:r>
              <a:rPr lang="en-US" b="0" baseline="0" dirty="0" err="1" smtClean="0"/>
              <a:t>que</a:t>
            </a:r>
            <a:r>
              <a:rPr lang="en-US" b="0" baseline="0" dirty="0" smtClean="0"/>
              <a:t> </a:t>
            </a:r>
            <a:r>
              <a:rPr lang="en-US" b="0" baseline="0" dirty="0" err="1" smtClean="0"/>
              <a:t>não</a:t>
            </a:r>
            <a:r>
              <a:rPr lang="en-US" b="0" baseline="0" dirty="0" smtClean="0"/>
              <a:t> </a:t>
            </a:r>
            <a:r>
              <a:rPr lang="en-US" b="0" baseline="0" dirty="0" err="1" smtClean="0"/>
              <a:t>precisarão</a:t>
            </a:r>
            <a:r>
              <a:rPr lang="en-US" b="0" baseline="0" dirty="0" smtClean="0"/>
              <a:t> </a:t>
            </a:r>
            <a:r>
              <a:rPr lang="en-US" b="0" baseline="0" dirty="0" err="1" smtClean="0"/>
              <a:t>perfurar</a:t>
            </a:r>
            <a:r>
              <a:rPr lang="en-US" b="0" baseline="0" dirty="0" smtClean="0"/>
              <a:t> a </a:t>
            </a:r>
            <a:r>
              <a:rPr lang="en-US" b="0" baseline="0" dirty="0" err="1" smtClean="0"/>
              <a:t>crosta</a:t>
            </a:r>
            <a:r>
              <a:rPr lang="en-US" b="0" baseline="0" dirty="0" smtClean="0"/>
              <a:t> </a:t>
            </a:r>
            <a:r>
              <a:rPr lang="en-US" b="0" baseline="0" dirty="0" err="1" smtClean="0"/>
              <a:t>para</a:t>
            </a:r>
            <a:r>
              <a:rPr lang="en-US" b="0" baseline="0" dirty="0" smtClean="0"/>
              <a:t> </a:t>
            </a:r>
            <a:r>
              <a:rPr lang="en-US" b="0" baseline="0" dirty="0" err="1" smtClean="0"/>
              <a:t>terem</a:t>
            </a:r>
            <a:r>
              <a:rPr lang="en-US" b="0" baseline="0" dirty="0" smtClean="0"/>
              <a:t> </a:t>
            </a:r>
            <a:r>
              <a:rPr lang="en-US" b="0" baseline="0" dirty="0" err="1" smtClean="0"/>
              <a:t>acesso</a:t>
            </a:r>
            <a:r>
              <a:rPr lang="en-US" b="0" baseline="0" dirty="0" smtClean="0"/>
              <a:t> </a:t>
            </a:r>
            <a:r>
              <a:rPr lang="en-US" b="0" baseline="0" dirty="0" err="1" smtClean="0"/>
              <a:t>ao</a:t>
            </a:r>
            <a:r>
              <a:rPr lang="en-US" b="0" baseline="0" dirty="0" smtClean="0"/>
              <a:t> material do </a:t>
            </a:r>
            <a:r>
              <a:rPr lang="en-US" b="0" baseline="0" dirty="0" err="1" smtClean="0"/>
              <a:t>oceano</a:t>
            </a:r>
            <a:r>
              <a:rPr lang="en-US" b="0" baseline="0" dirty="0" smtClean="0"/>
              <a:t>. </a:t>
            </a:r>
            <a:endParaRPr lang="en-US" b="0" dirty="0" smtClean="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20</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2</a:t>
            </a:fld>
            <a:endParaRPr lang="pt-BR"/>
          </a:p>
        </p:txBody>
      </p:sp>
    </p:spTree>
    <p:extLst>
      <p:ext uri="{BB962C8B-B14F-4D97-AF65-F5344CB8AC3E}">
        <p14:creationId xmlns:p14="http://schemas.microsoft.com/office/powerpoint/2010/main" val="1725626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21</a:t>
            </a:fld>
            <a:endParaRPr lang="pt-BR"/>
          </a:p>
        </p:txBody>
      </p:sp>
    </p:spTree>
    <p:extLst>
      <p:ext uri="{BB962C8B-B14F-4D97-AF65-F5344CB8AC3E}">
        <p14:creationId xmlns:p14="http://schemas.microsoft.com/office/powerpoint/2010/main" val="30212765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Os nomes</a:t>
            </a:r>
            <a:r>
              <a:rPr lang="pt-BR" baseline="0" dirty="0" smtClean="0"/>
              <a:t> dos satélites de Saturno vêm de titãs, descendentes de titãs, gigantes e monstros. Os gigantes e monstros podem ser de diferentes mitologias. </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22</a:t>
            </a:fld>
            <a:endParaRPr lang="pt-BR"/>
          </a:p>
        </p:txBody>
      </p:sp>
    </p:spTree>
    <p:extLst>
      <p:ext uri="{BB962C8B-B14F-4D97-AF65-F5344CB8AC3E}">
        <p14:creationId xmlns:p14="http://schemas.microsoft.com/office/powerpoint/2010/main" val="1747262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23</a:t>
            </a:fld>
            <a:endParaRPr lang="pt-BR"/>
          </a:p>
        </p:txBody>
      </p:sp>
    </p:spTree>
    <p:extLst>
      <p:ext uri="{BB962C8B-B14F-4D97-AF65-F5344CB8AC3E}">
        <p14:creationId xmlns:p14="http://schemas.microsoft.com/office/powerpoint/2010/main" val="1682847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r>
              <a:rPr lang="pt-BR" sz="1200" kern="0" noProof="0" dirty="0" smtClean="0">
                <a:solidFill>
                  <a:srgbClr val="FFC000"/>
                </a:solidFill>
                <a:latin typeface="Century Gothic" pitchFamily="34" charset="0"/>
              </a:rPr>
              <a:t>Titã é o maior satélite de Saturno e o segundo maior do Sistema Solar, com 5.150 km de diâmetro;</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r>
              <a:rPr lang="pt-BR" sz="1200" kern="0" noProof="0" dirty="0" smtClean="0">
                <a:solidFill>
                  <a:srgbClr val="FFC000"/>
                </a:solidFill>
                <a:latin typeface="Century Gothic" pitchFamily="34" charset="0"/>
              </a:rPr>
              <a:t>Único lugar no Sistema Solar além da Terra a apresentar grandes massas líquidas sobre a superfície;  no caso de Titã esses líquidos são o metano (CH</a:t>
            </a:r>
            <a:r>
              <a:rPr lang="pt-BR" sz="1200" kern="0" baseline="-25000" noProof="0" dirty="0" smtClean="0">
                <a:solidFill>
                  <a:srgbClr val="FFC000"/>
                </a:solidFill>
                <a:latin typeface="Century Gothic" pitchFamily="34" charset="0"/>
              </a:rPr>
              <a:t>4</a:t>
            </a:r>
            <a:r>
              <a:rPr lang="pt-BR" sz="1200" kern="0" noProof="0" dirty="0" smtClean="0">
                <a:solidFill>
                  <a:srgbClr val="FFC000"/>
                </a:solidFill>
                <a:latin typeface="Century Gothic" pitchFamily="34" charset="0"/>
              </a:rPr>
              <a:t>) e o etano (C</a:t>
            </a:r>
            <a:r>
              <a:rPr lang="pt-BR" sz="1200" kern="0" baseline="-25000" noProof="0" dirty="0" smtClean="0">
                <a:solidFill>
                  <a:srgbClr val="FFC000"/>
                </a:solidFill>
                <a:latin typeface="Century Gothic" pitchFamily="34" charset="0"/>
              </a:rPr>
              <a:t>2</a:t>
            </a:r>
            <a:r>
              <a:rPr lang="pt-BR" sz="1200" kern="0" noProof="0" dirty="0" smtClean="0">
                <a:solidFill>
                  <a:srgbClr val="FFC000"/>
                </a:solidFill>
                <a:latin typeface="Century Gothic" pitchFamily="34" charset="0"/>
              </a:rPr>
              <a:t>H</a:t>
            </a:r>
            <a:r>
              <a:rPr lang="pt-BR" sz="1200" kern="0" baseline="-25000" noProof="0" dirty="0" smtClean="0">
                <a:solidFill>
                  <a:srgbClr val="FFC000"/>
                </a:solidFill>
                <a:latin typeface="Century Gothic" pitchFamily="34" charset="0"/>
              </a:rPr>
              <a:t>6</a:t>
            </a:r>
            <a:r>
              <a:rPr lang="pt-BR" sz="1200" kern="0" noProof="0" dirty="0" smtClean="0">
                <a:solidFill>
                  <a:srgbClr val="FFC000"/>
                </a:solidFill>
                <a:latin typeface="Century Gothic" pitchFamily="34" charset="0"/>
              </a:rPr>
              <a:t>);</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r>
              <a:rPr lang="pt-BR" sz="1200" kern="0" dirty="0" smtClean="0">
                <a:solidFill>
                  <a:srgbClr val="FFC000"/>
                </a:solidFill>
                <a:latin typeface="Century Gothic" pitchFamily="34" charset="0"/>
              </a:rPr>
              <a:t>Titã tem uma atmosfera cerca de 10 vezes mais extensa que a terrestre, composta por nitrogênio (95%), com traços de metano. Supõe-se que seja similar à antiga atmosfera terrestre, antes da vida.</a:t>
            </a:r>
            <a:endParaRPr lang="pt-BR" sz="1200" kern="0" noProof="0" dirty="0" smtClean="0">
              <a:solidFill>
                <a:srgbClr val="FFC000"/>
              </a:solidFill>
              <a:latin typeface="Century Gothic" pitchFamily="34" charset="0"/>
            </a:endParaRPr>
          </a:p>
          <a:p>
            <a:endParaRPr lang="en-US" sz="1200" b="0" i="0" kern="1200" dirty="0">
              <a:solidFill>
                <a:schemeClr val="tx1"/>
              </a:solidFill>
              <a:latin typeface="Times New Roman" pitchFamily="18" charset="0"/>
              <a:ea typeface="+mn-ea"/>
              <a:cs typeface="+mn-cs"/>
            </a:endParaRPr>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24</a:t>
            </a:fld>
            <a:endParaRPr lang="pt-B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Belinda, Ariel e </a:t>
            </a:r>
            <a:r>
              <a:rPr lang="pt-BR" dirty="0" err="1" smtClean="0"/>
              <a:t>Umbriel</a:t>
            </a:r>
            <a:r>
              <a:rPr lang="pt-BR" baseline="0" dirty="0" smtClean="0"/>
              <a:t> são personagens do livro de Alexander Pope “O Rapto da Madeixa”; os demais nomes foram extraídos de personagens de “Sonho de uma Noite de Verão”, de Shakespeare. </a:t>
            </a:r>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25</a:t>
            </a:fld>
            <a:endParaRPr lang="pt-B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26</a:t>
            </a:fld>
            <a:endParaRPr lang="pt-B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None/>
              <a:tabLst/>
              <a:defRPr/>
            </a:pPr>
            <a:r>
              <a:rPr lang="pt-BR" sz="1200" b="0" kern="0" noProof="0" dirty="0" err="1" smtClean="0">
                <a:solidFill>
                  <a:srgbClr val="FFC000"/>
                </a:solidFill>
                <a:latin typeface="Century Gothic" pitchFamily="34" charset="0"/>
              </a:rPr>
              <a:t>Tritão</a:t>
            </a:r>
            <a:r>
              <a:rPr lang="pt-BR" sz="1200" b="0" kern="0" noProof="0" dirty="0" smtClean="0">
                <a:solidFill>
                  <a:srgbClr val="FFC000"/>
                </a:solidFill>
                <a:latin typeface="Century Gothic" pitchFamily="34" charset="0"/>
              </a:rPr>
              <a:t>:</a:t>
            </a:r>
            <a:r>
              <a:rPr lang="pt-BR" sz="1200" b="0" kern="0" baseline="0" noProof="0" dirty="0" smtClean="0">
                <a:solidFill>
                  <a:srgbClr val="FFC000"/>
                </a:solidFill>
                <a:latin typeface="Century Gothic" pitchFamily="34" charset="0"/>
              </a:rPr>
              <a:t> características.</a:t>
            </a:r>
            <a:endParaRPr lang="pt-BR" sz="1200" b="0" kern="0" noProof="0" dirty="0" smtClean="0">
              <a:solidFill>
                <a:srgbClr val="FFC000"/>
              </a:solidFill>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endParaRPr lang="pt-BR" sz="1200" b="0" kern="0" noProof="0" dirty="0" smtClean="0">
              <a:solidFill>
                <a:srgbClr val="FFC000"/>
              </a:solidFill>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r>
              <a:rPr lang="pt-BR" sz="1200" b="0" kern="0" noProof="0" dirty="0" smtClean="0">
                <a:solidFill>
                  <a:srgbClr val="FFC000"/>
                </a:solidFill>
                <a:latin typeface="Century Gothic" pitchFamily="34" charset="0"/>
              </a:rPr>
              <a:t>Uma das menores temperaturas registradas</a:t>
            </a:r>
            <a:r>
              <a:rPr lang="pt-BR" sz="1200" b="0" kern="0" baseline="0" noProof="0" dirty="0" smtClean="0">
                <a:solidFill>
                  <a:srgbClr val="FFC000"/>
                </a:solidFill>
                <a:latin typeface="Century Gothic" pitchFamily="34" charset="0"/>
              </a:rPr>
              <a:t> no Sistema Solar</a:t>
            </a:r>
            <a:r>
              <a:rPr lang="pt-BR" sz="1200" b="0" kern="0" noProof="0" dirty="0" smtClean="0">
                <a:solidFill>
                  <a:srgbClr val="FFC000"/>
                </a:solidFill>
                <a:latin typeface="Century Gothic" pitchFamily="34" charset="0"/>
              </a:rPr>
              <a:t>: </a:t>
            </a:r>
            <a:r>
              <a:rPr lang="pt-BR" sz="1200" b="0" kern="0" dirty="0" smtClean="0">
                <a:solidFill>
                  <a:srgbClr val="FFC000"/>
                </a:solidFill>
                <a:latin typeface="Century Gothic" pitchFamily="34" charset="0"/>
              </a:rPr>
              <a:t>-240°C</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r>
              <a:rPr lang="pt-BR" sz="1200" b="0" kern="0" dirty="0" smtClean="0">
                <a:solidFill>
                  <a:srgbClr val="FFC000"/>
                </a:solidFill>
                <a:latin typeface="Century Gothic" pitchFamily="34" charset="0"/>
              </a:rPr>
              <a:t>Maior  lua de Netuno: 2.706 km</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r>
              <a:rPr lang="pt-BR" sz="1200" b="0" kern="0" dirty="0" err="1" smtClean="0">
                <a:solidFill>
                  <a:srgbClr val="FFC000"/>
                </a:solidFill>
                <a:latin typeface="Century Gothic" pitchFamily="34" charset="0"/>
              </a:rPr>
              <a:t>Atm</a:t>
            </a:r>
            <a:r>
              <a:rPr lang="pt-BR" sz="1200" b="0" kern="0" dirty="0" smtClean="0">
                <a:solidFill>
                  <a:srgbClr val="FFC000"/>
                </a:solidFill>
                <a:latin typeface="Century Gothic" pitchFamily="34" charset="0"/>
              </a:rPr>
              <a:t>.: Predominantemente nitrogênio,</a:t>
            </a:r>
            <a:r>
              <a:rPr lang="pt-BR" sz="1200" b="0" kern="0" baseline="0" dirty="0" smtClean="0">
                <a:solidFill>
                  <a:srgbClr val="FFC000"/>
                </a:solidFill>
                <a:latin typeface="Century Gothic" pitchFamily="34" charset="0"/>
              </a:rPr>
              <a:t> assim como a </a:t>
            </a:r>
            <a:r>
              <a:rPr lang="pt-BR" sz="1200" b="0" kern="0" dirty="0" smtClean="0">
                <a:solidFill>
                  <a:srgbClr val="FFC000"/>
                </a:solidFill>
                <a:latin typeface="Century Gothic" pitchFamily="34" charset="0"/>
              </a:rPr>
              <a:t>Terra, Titã</a:t>
            </a:r>
            <a:r>
              <a:rPr lang="pt-BR" sz="1200" b="0" kern="0" baseline="0" dirty="0" smtClean="0">
                <a:solidFill>
                  <a:srgbClr val="FFC000"/>
                </a:solidFill>
                <a:latin typeface="Century Gothic" pitchFamily="34" charset="0"/>
              </a:rPr>
              <a:t> e</a:t>
            </a:r>
            <a:r>
              <a:rPr lang="pt-BR" sz="1200" b="0" kern="0" dirty="0" smtClean="0">
                <a:solidFill>
                  <a:srgbClr val="FFC000"/>
                </a:solidFill>
                <a:latin typeface="Century Gothic" pitchFamily="34" charset="0"/>
              </a:rPr>
              <a:t> Plutão</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r>
              <a:rPr lang="pt-BR" sz="1200" b="0" kern="0" dirty="0" smtClean="0">
                <a:solidFill>
                  <a:srgbClr val="FFC000"/>
                </a:solidFill>
                <a:latin typeface="Century Gothic" pitchFamily="34" charset="0"/>
              </a:rPr>
              <a:t>A </a:t>
            </a:r>
            <a:r>
              <a:rPr lang="pt-BR" sz="1200" b="0" kern="0" dirty="0" err="1" smtClean="0">
                <a:solidFill>
                  <a:srgbClr val="FFC000"/>
                </a:solidFill>
                <a:latin typeface="Century Gothic" pitchFamily="34" charset="0"/>
              </a:rPr>
              <a:t>Voyager</a:t>
            </a:r>
            <a:r>
              <a:rPr lang="pt-BR" sz="1200" b="0" kern="0" dirty="0" smtClean="0">
                <a:solidFill>
                  <a:srgbClr val="FFC000"/>
                </a:solidFill>
                <a:latin typeface="Century Gothic" pitchFamily="34" charset="0"/>
              </a:rPr>
              <a:t> 2 registrou:  plumas de N, CH</a:t>
            </a:r>
            <a:r>
              <a:rPr lang="pt-BR" sz="1200" b="0" kern="0" baseline="-25000" dirty="0" smtClean="0">
                <a:solidFill>
                  <a:srgbClr val="FFC000"/>
                </a:solidFill>
                <a:latin typeface="Century Gothic" pitchFamily="34" charset="0"/>
              </a:rPr>
              <a:t>4</a:t>
            </a:r>
            <a:r>
              <a:rPr lang="pt-BR" sz="1200" b="0" kern="0" dirty="0" smtClean="0">
                <a:solidFill>
                  <a:srgbClr val="FFC000"/>
                </a:solidFill>
                <a:latin typeface="Century Gothic" pitchFamily="34" charset="0"/>
              </a:rPr>
              <a:t> e poeira, a 8 km de altura e espalhadas pelo vento por uma distância de 140 km;</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r>
              <a:rPr lang="pt-BR" sz="1200" b="0" kern="0" noProof="0" dirty="0" smtClean="0">
                <a:solidFill>
                  <a:srgbClr val="FFC000"/>
                </a:solidFill>
                <a:latin typeface="Century Gothic" pitchFamily="34" charset="0"/>
              </a:rPr>
              <a:t>Único grande satélite com órbita retrógrada</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27</a:t>
            </a:fld>
            <a:endParaRPr lang="pt-B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28</a:t>
            </a:fld>
            <a:endParaRPr lang="pt-B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1" name="PlaceHolder 1"/>
          <p:cNvSpPr>
            <a:spLocks noGrp="1"/>
          </p:cNvSpPr>
          <p:nvPr>
            <p:ph type="body"/>
          </p:nvPr>
        </p:nvSpPr>
        <p:spPr>
          <a:xfrm>
            <a:off x="914400" y="4125960"/>
            <a:ext cx="5028480" cy="3909240"/>
          </a:xfrm>
          <a:prstGeom prst="rect">
            <a:avLst/>
          </a:prstGeom>
        </p:spPr>
        <p:txBody>
          <a:bodyPr lIns="92160" tIns="46080" rIns="92160" bIns="46080"/>
          <a:lstStyle/>
          <a:p>
            <a:r>
              <a:rPr lang="pt-BR" sz="2000" b="0" strike="noStrike" spc="-1" dirty="0">
                <a:solidFill>
                  <a:srgbClr val="000000"/>
                </a:solidFill>
                <a:uFill>
                  <a:solidFill>
                    <a:srgbClr val="FFFFFF"/>
                  </a:solidFill>
                </a:uFill>
                <a:latin typeface="Arial"/>
              </a:rPr>
              <a:t>Nesta montagem obtida com as fotos da New </a:t>
            </a:r>
            <a:r>
              <a:rPr lang="pt-BR" sz="2000" b="0" strike="noStrike" spc="-1" dirty="0" err="1">
                <a:solidFill>
                  <a:srgbClr val="000000"/>
                </a:solidFill>
                <a:uFill>
                  <a:solidFill>
                    <a:srgbClr val="FFFFFF"/>
                  </a:solidFill>
                </a:uFill>
                <a:latin typeface="Arial"/>
              </a:rPr>
              <a:t>Horizons</a:t>
            </a:r>
            <a:r>
              <a:rPr lang="pt-BR" sz="2000" b="0" strike="noStrike" spc="-1" dirty="0">
                <a:solidFill>
                  <a:srgbClr val="000000"/>
                </a:solidFill>
                <a:uFill>
                  <a:solidFill>
                    <a:srgbClr val="FFFFFF"/>
                  </a:solidFill>
                </a:uFill>
                <a:latin typeface="Arial"/>
              </a:rPr>
              <a:t>, aparecem os cinco satélites de Plutão, em escala. Com os dados recebidos até o momento provenientes da espaçonave, não foi possível detectar nenhum outro satélite além desses cinco, que </a:t>
            </a:r>
            <a:r>
              <a:rPr lang="pt-BR" sz="2000" b="0" strike="noStrike" spc="-1" dirty="0" smtClean="0">
                <a:solidFill>
                  <a:srgbClr val="000000"/>
                </a:solidFill>
                <a:uFill>
                  <a:solidFill>
                    <a:srgbClr val="FFFFFF"/>
                  </a:solidFill>
                </a:uFill>
                <a:latin typeface="Arial"/>
              </a:rPr>
              <a:t>já haviam sido </a:t>
            </a:r>
            <a:r>
              <a:rPr lang="pt-BR" sz="2000" b="0" strike="noStrike" spc="-1" dirty="0">
                <a:solidFill>
                  <a:srgbClr val="000000"/>
                </a:solidFill>
                <a:uFill>
                  <a:solidFill>
                    <a:srgbClr val="FFFFFF"/>
                  </a:solidFill>
                </a:uFill>
                <a:latin typeface="Arial"/>
              </a:rPr>
              <a:t>avistados da Terra. </a:t>
            </a:r>
          </a:p>
        </p:txBody>
      </p:sp>
      <p:sp>
        <p:nvSpPr>
          <p:cNvPr id="1242" name="CustomShape 2"/>
          <p:cNvSpPr/>
          <p:nvPr/>
        </p:nvSpPr>
        <p:spPr>
          <a:xfrm>
            <a:off x="3886200" y="8251920"/>
            <a:ext cx="2971080" cy="434160"/>
          </a:xfrm>
          <a:prstGeom prst="rect">
            <a:avLst/>
          </a:prstGeom>
          <a:noFill/>
          <a:ln w="9360">
            <a:noFill/>
          </a:ln>
        </p:spPr>
        <p:style>
          <a:lnRef idx="0">
            <a:scrgbClr r="0" g="0" b="0"/>
          </a:lnRef>
          <a:fillRef idx="0">
            <a:scrgbClr r="0" g="0" b="0"/>
          </a:fillRef>
          <a:effectRef idx="0">
            <a:scrgbClr r="0" g="0" b="0"/>
          </a:effectRef>
          <a:fontRef idx="minor"/>
        </p:style>
        <p:txBody>
          <a:bodyPr lIns="19080" tIns="0" rIns="19080" bIns="0" anchor="b"/>
          <a:lstStyle/>
          <a:p>
            <a:pPr algn="r">
              <a:lnSpc>
                <a:spcPct val="100000"/>
              </a:lnSpc>
            </a:pPr>
            <a:fld id="{F6875079-B921-4596-9285-E9FAE8A6ED62}" type="slidenum">
              <a:rPr lang="pt-BR" sz="1000" b="0" i="1" strike="noStrike" spc="-1">
                <a:solidFill>
                  <a:srgbClr val="000000"/>
                </a:solidFill>
                <a:uFill>
                  <a:solidFill>
                    <a:srgbClr val="FFFFFF"/>
                  </a:solidFill>
                </a:uFill>
                <a:latin typeface="Arial"/>
                <a:ea typeface="+mn-ea"/>
              </a:rPr>
              <a:pPr algn="r">
                <a:lnSpc>
                  <a:spcPct val="100000"/>
                </a:lnSpc>
              </a:pPr>
              <a:t>29</a:t>
            </a:fld>
            <a:endParaRPr lang="pt-BR"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9211686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latin typeface="Century Gothic" pitchFamily="34" charset="0"/>
              </a:rPr>
              <a:t>Ida tem cerca de 30 km de extensão enquanto </a:t>
            </a:r>
            <a:r>
              <a:rPr lang="pt-BR" dirty="0" err="1" smtClean="0">
                <a:latin typeface="Century Gothic" pitchFamily="34" charset="0"/>
              </a:rPr>
              <a:t>Dactyl</a:t>
            </a:r>
            <a:r>
              <a:rPr lang="pt-BR" baseline="0" dirty="0" smtClean="0">
                <a:latin typeface="Century Gothic" pitchFamily="34" charset="0"/>
              </a:rPr>
              <a:t> tem cerca de 1,4 km. </a:t>
            </a:r>
            <a:r>
              <a:rPr lang="pt-BR" baseline="0" dirty="0" err="1" smtClean="0">
                <a:latin typeface="Century Gothic" pitchFamily="34" charset="0"/>
              </a:rPr>
              <a:t>Dactyl</a:t>
            </a:r>
            <a:r>
              <a:rPr lang="pt-BR" baseline="0" dirty="0" smtClean="0">
                <a:latin typeface="Century Gothic" pitchFamily="34" charset="0"/>
              </a:rPr>
              <a:t> estava a uma distância de 90 km e a órbita calculada revela um  </a:t>
            </a:r>
            <a:r>
              <a:rPr lang="pt-BR" baseline="0" smtClean="0">
                <a:latin typeface="Century Gothic" pitchFamily="34" charset="0"/>
              </a:rPr>
              <a:t>período orbital de 20h.</a:t>
            </a:r>
            <a:endParaRPr lang="pt-BR" dirty="0">
              <a:latin typeface="Century Gothic" pitchFamily="34" charset="0"/>
            </a:endParaRPr>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30</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Período orbital 29,5 anos</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Distância: 1,4 bilhões de km (10 UA)</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Rotação: 10h39min</a:t>
            </a:r>
          </a:p>
          <a:p>
            <a:pPr marL="342900" lvl="0" indent="-342900" algn="just">
              <a:spcBef>
                <a:spcPct val="20000"/>
              </a:spcBef>
              <a:buClr>
                <a:srgbClr val="FFC000"/>
              </a:buClr>
              <a:buFont typeface="Wingdings" pitchFamily="2" charset="2"/>
              <a:buChar char="v"/>
              <a:defRPr/>
            </a:pP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Irradia cerca de 2 vezes mais energia do que</a:t>
            </a:r>
            <a:r>
              <a:rPr lang="pt-BR" sz="1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 a que recebe do Sol</a:t>
            </a:r>
            <a:endPar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1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H </a:t>
            </a: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e He, como o Sol (e como Júpiter)</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Sistemas de cinturões</a:t>
            </a:r>
            <a:r>
              <a:rPr lang="pt-BR" sz="1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 (escuros) e zonas (claras) menos evidente que em Júpiter porque as nuvens se formam a maior profundidade, uma vez que Saturno é mais frio. Uma névoa de metano contribui para que essas regiões fiquem ainda menos definidas.</a:t>
            </a:r>
            <a:endPar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endParaRPr kumimoji="0" lang="pt-BR" sz="1200" b="0" i="0" u="none" strike="noStrike" kern="0" cap="none" spc="0" normalizeH="0" baseline="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3</a:t>
            </a:fld>
            <a:endParaRPr lang="pt-B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Fonte dos dados: Bond, Peter: </a:t>
            </a:r>
            <a:r>
              <a:rPr lang="pt-BR" dirty="0" err="1" smtClean="0"/>
              <a:t>Exploring</a:t>
            </a:r>
            <a:r>
              <a:rPr lang="pt-BR" dirty="0" smtClean="0"/>
              <a:t> </a:t>
            </a:r>
            <a:r>
              <a:rPr lang="pt-BR" dirty="0" err="1" smtClean="0"/>
              <a:t>the</a:t>
            </a:r>
            <a:r>
              <a:rPr lang="pt-BR" dirty="0" smtClean="0"/>
              <a:t> Solar System</a:t>
            </a:r>
            <a:r>
              <a:rPr lang="pt-BR" baseline="0" dirty="0" smtClean="0"/>
              <a:t> (2012)</a:t>
            </a:r>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33</a:t>
            </a:fld>
            <a:endParaRPr lang="pt-B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34</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4</a:t>
            </a:fld>
            <a:endParaRPr lang="pt-BR"/>
          </a:p>
        </p:txBody>
      </p:sp>
    </p:spTree>
    <p:extLst>
      <p:ext uri="{BB962C8B-B14F-4D97-AF65-F5344CB8AC3E}">
        <p14:creationId xmlns:p14="http://schemas.microsoft.com/office/powerpoint/2010/main" val="1753751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lstStyle/>
          <a:p>
            <a:r>
              <a:rPr lang="pt-BR" dirty="0" smtClean="0"/>
              <a:t>A animação mostra a verdadeira natureza dos anéis.</a:t>
            </a:r>
            <a:r>
              <a:rPr lang="pt-BR" baseline="0" dirty="0" smtClean="0"/>
              <a:t> Embora deem a impressão de serem contínuos vistos de longe, um tal sistema não poderia ser estável, como Maxwell demonstrou matematicamente no século XIX. São bilhões e bilhões de pequenas luas, com tamanhos que variam entre os microscópicos até tamanhos de casas. Todo esse material se localiza muito próximo do planeta, numa região chamada de limite de Roche, onde as forças de maré impedem que esses pedregulhos se juntem para formar um satélite. </a:t>
            </a:r>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5</a:t>
            </a:fld>
            <a:endParaRPr lang="pt-BR"/>
          </a:p>
        </p:txBody>
      </p:sp>
    </p:spTree>
    <p:extLst>
      <p:ext uri="{BB962C8B-B14F-4D97-AF65-F5344CB8AC3E}">
        <p14:creationId xmlns:p14="http://schemas.microsoft.com/office/powerpoint/2010/main" val="3696147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Período orbital 84 anos</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Distância: 2,9 bilhões de km (20 UA)</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Rotação: 17h15min</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Inclinação: eixo de rotação quase // ao plano orbital: 97,9° (rotação retrógrada)</a:t>
            </a:r>
            <a:endParaRPr kumimoji="0" lang="pt-BR" sz="1200" b="0" i="0" u="none" strike="noStrike" kern="0" cap="none" spc="0" normalizeH="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endParaRPr>
          </a:p>
          <a:p>
            <a:pPr marL="342900" lvl="0" indent="-342900" algn="just">
              <a:spcBef>
                <a:spcPct val="20000"/>
              </a:spcBef>
              <a:buClr>
                <a:srgbClr val="FFC000"/>
              </a:buClr>
              <a:buFont typeface="Wingdings" pitchFamily="2" charset="2"/>
              <a:buChar char="v"/>
              <a:defRPr/>
            </a:pPr>
            <a:r>
              <a:rPr lang="pt-BR" sz="1200" b="0" kern="0" dirty="0" smtClean="0">
                <a:solidFill>
                  <a:srgbClr val="FFC000"/>
                </a:solidFill>
                <a:latin typeface="Century Gothic" pitchFamily="34" charset="0"/>
              </a:rPr>
              <a:t>Anéis: </a:t>
            </a:r>
          </a:p>
          <a:p>
            <a:pPr marL="800100" lvl="1" indent="-342900" algn="just">
              <a:spcBef>
                <a:spcPct val="20000"/>
              </a:spcBef>
              <a:buClr>
                <a:srgbClr val="FFC000"/>
              </a:buClr>
              <a:buFont typeface="Wingdings" pitchFamily="2" charset="2"/>
              <a:buChar char="v"/>
              <a:defRPr/>
            </a:pPr>
            <a:r>
              <a:rPr lang="pt-BR" sz="1200" b="0" kern="0" dirty="0" smtClean="0">
                <a:solidFill>
                  <a:srgbClr val="FFC000"/>
                </a:solidFill>
                <a:latin typeface="Century Gothic" pitchFamily="34" charset="0"/>
              </a:rPr>
              <a:t>Partículas não</a:t>
            </a:r>
            <a:r>
              <a:rPr lang="pt-BR" sz="1200" b="0" kern="0" baseline="0" dirty="0" smtClean="0">
                <a:solidFill>
                  <a:srgbClr val="FFC000"/>
                </a:solidFill>
                <a:latin typeface="Century Gothic" pitchFamily="34" charset="0"/>
              </a:rPr>
              <a:t> microscópicas e escuras (albedo de apenas 1,5%) e da ordem de 1 metro</a:t>
            </a:r>
          </a:p>
          <a:p>
            <a:pPr marL="800100" lvl="1" indent="-342900" algn="just">
              <a:spcBef>
                <a:spcPct val="20000"/>
              </a:spcBef>
              <a:buClr>
                <a:srgbClr val="FFC000"/>
              </a:buClr>
              <a:buFont typeface="Wingdings" pitchFamily="2" charset="2"/>
              <a:buChar char="v"/>
              <a:defRPr/>
            </a:pPr>
            <a:r>
              <a:rPr lang="pt-BR" sz="1200" b="0" kern="0" baseline="0" dirty="0" smtClean="0">
                <a:solidFill>
                  <a:srgbClr val="FFC000"/>
                </a:solidFill>
                <a:latin typeface="Century Gothic" pitchFamily="34" charset="0"/>
              </a:rPr>
              <a:t>13 anéis até o momento</a:t>
            </a:r>
            <a:endParaRPr lang="pt-BR" sz="1200" b="0" kern="0" dirty="0" smtClean="0">
              <a:solidFill>
                <a:srgbClr val="FFC000"/>
              </a:solidFill>
              <a:latin typeface="Century Gothic" pitchFamily="34" charset="0"/>
            </a:endParaRPr>
          </a:p>
          <a:p>
            <a:r>
              <a:rPr lang="pt-BR" dirty="0" smtClean="0"/>
              <a:t>Urano, assim como Netuno, que lhe é familiar em vários aspectos,</a:t>
            </a:r>
            <a:r>
              <a:rPr lang="pt-BR" baseline="0" dirty="0" smtClean="0"/>
              <a:t> tem um campo magnético que é bastante descentrado. O campo magnético uraniano é cerca de ¾ da intensidade do campo magnético terrestre. </a:t>
            </a:r>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6</a:t>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None/>
              <a:tabLst/>
              <a:defRPr/>
            </a:pPr>
            <a:endParaRPr lang="pt-BR" sz="1200" b="0" kern="0" baseline="0" noProof="0" dirty="0" smtClean="0">
              <a:effectLst>
                <a:outerShdw blurRad="50800" dist="38100" dir="13500000" algn="br" rotWithShape="0">
                  <a:schemeClr val="tx1">
                    <a:alpha val="62000"/>
                  </a:schemeClr>
                </a:outerShdw>
              </a:effectLst>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None/>
              <a:tabLst/>
              <a:defRPr/>
            </a:pPr>
            <a:endParaRPr kumimoji="0" lang="pt-BR" sz="1200" b="0" i="0" u="none" strike="noStrike" kern="0" cap="none" spc="0" normalizeH="0" baseline="-2500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7</a:t>
            </a:fld>
            <a:endParaRPr lang="pt-BR"/>
          </a:p>
        </p:txBody>
      </p:sp>
    </p:spTree>
    <p:extLst>
      <p:ext uri="{BB962C8B-B14F-4D97-AF65-F5344CB8AC3E}">
        <p14:creationId xmlns:p14="http://schemas.microsoft.com/office/powerpoint/2010/main" val="1123559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Em 2011, Netuno completou uma volta ao</a:t>
            </a:r>
            <a:r>
              <a:rPr lang="pt-BR" sz="1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 redor do Sol desde a sua descoberta, em 1846. A descoberta foi motivada por cálculos matemáticos e foi um dos grandes triunfos da teoria da Gravitação Universal. Netuno é dono dos ventos mais potentes do sistema solar, chegando à velocidade de 2 mil km/h, uma velocidade similar a de um caça. Por comparação, os ventos mais potentes na Terra chegam a 400 km/h.</a:t>
            </a:r>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8</a:t>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None/>
              <a:tabLst/>
              <a:defRPr/>
            </a:pPr>
            <a:endParaRPr lang="pt-BR" sz="1200" b="0" kern="0" baseline="0" noProof="0" dirty="0" smtClean="0">
              <a:effectLst>
                <a:outerShdw blurRad="50800" dist="38100" dir="13500000" algn="br" rotWithShape="0">
                  <a:schemeClr val="tx1">
                    <a:alpha val="62000"/>
                  </a:schemeClr>
                </a:outerShdw>
              </a:effectLst>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None/>
              <a:tabLst/>
              <a:defRPr/>
            </a:pPr>
            <a:endParaRPr kumimoji="0" lang="pt-BR" sz="1200" b="0" i="0" u="none" strike="noStrike" kern="0" cap="none" spc="0" normalizeH="0" baseline="-2500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9</a:t>
            </a:fld>
            <a:endParaRPr lang="pt-BR"/>
          </a:p>
        </p:txBody>
      </p:sp>
    </p:spTree>
    <p:extLst>
      <p:ext uri="{BB962C8B-B14F-4D97-AF65-F5344CB8AC3E}">
        <p14:creationId xmlns:p14="http://schemas.microsoft.com/office/powerpoint/2010/main" val="3842722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4497D73F-2765-4B57-AE6B-A82B159AD942}" type="slidenum">
              <a:rPr lang="pt-BR"/>
              <a:pPr>
                <a:defRPr/>
              </a:pPr>
              <a:t>‹nº›</a:t>
            </a:fld>
            <a:endParaRPr lang="pt-B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6167714B-24FB-422F-BF07-D98BD475C506}" type="slidenum">
              <a:rPr lang="pt-BR"/>
              <a:pPr>
                <a:defRPr/>
              </a:pPr>
              <a:t>‹nº›</a:t>
            </a:fld>
            <a:endParaRPr lang="pt-B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85800" y="609600"/>
            <a:ext cx="5676900" cy="54864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7FC011FF-2C1D-4EA9-BEC1-9AD83273BD18}" type="slidenum">
              <a:rPr lang="pt-BR"/>
              <a:pPr>
                <a:defRPr/>
              </a:pPr>
              <a:t>‹nº›</a:t>
            </a:fld>
            <a:endParaRPr lang="pt-B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BA80C0FF-BF03-478F-9249-8968140DE151}" type="slidenum">
              <a:rPr lang="pt-BR"/>
              <a:pPr>
                <a:defRPr/>
              </a:pPr>
              <a:t>‹nº›</a:t>
            </a:fld>
            <a:endParaRPr lang="pt-B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08F493BF-6E20-4A31-A7BF-B45AB4DCEE33}" type="slidenum">
              <a:rPr lang="pt-BR"/>
              <a:pPr>
                <a:defRPr/>
              </a:pPr>
              <a:t>‹nº›</a:t>
            </a:fld>
            <a:endParaRPr lang="pt-B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98A6B816-6C78-488E-AE2C-6B418D54D2FD}" type="slidenum">
              <a:rPr lang="pt-BR"/>
              <a:pPr>
                <a:defRPr/>
              </a:pPr>
              <a:t>‹nº›</a:t>
            </a:fld>
            <a:endParaRPr lang="pt-B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3B0F9819-4C2D-4B67-995C-4B1CCD5A3CA0}" type="slidenum">
              <a:rPr lang="pt-BR"/>
              <a:pPr>
                <a:defRPr/>
              </a:pPr>
              <a:t>‹nº›</a:t>
            </a:fld>
            <a:endParaRPr lang="pt-B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37EA3358-D533-4DE3-BB7E-0C918E9F7417}" type="slidenum">
              <a:rPr lang="pt-BR"/>
              <a:pPr>
                <a:defRPr/>
              </a:pPr>
              <a:t>‹nº›</a:t>
            </a:fld>
            <a:endParaRPr lang="pt-B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46A989A7-BFA8-41F9-B30C-7A2DEB9A4CDD}" type="slidenum">
              <a:rPr lang="pt-BR"/>
              <a:pPr>
                <a:defRPr/>
              </a:pPr>
              <a:t>‹nº›</a:t>
            </a:fld>
            <a:endParaRPr lang="pt-B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8FE15EF1-8C41-43D4-99BF-3F551ED9A706}" type="slidenum">
              <a:rPr lang="pt-BR"/>
              <a:pPr>
                <a:defRPr/>
              </a:pPr>
              <a:t>‹nº›</a:t>
            </a:fld>
            <a:endParaRPr lang="pt-B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E90AA29B-EE7E-4422-9787-20B6E8AD7A78}" type="slidenum">
              <a:rPr lang="pt-BR"/>
              <a:pPr>
                <a:defRPr/>
              </a:pPr>
              <a:t>‹nº›</a:t>
            </a:fld>
            <a:endParaRPr lang="pt-B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pt-BR"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0">
                <a:solidFill>
                  <a:schemeClr val="tx1"/>
                </a:solidFill>
                <a:latin typeface="Arial" charset="0"/>
              </a:defRPr>
            </a:lvl1pPr>
          </a:lstStyle>
          <a:p>
            <a:pPr>
              <a:defRPr/>
            </a:pPr>
            <a:endParaRPr lang="pt-B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b="0">
                <a:solidFill>
                  <a:schemeClr val="tx1"/>
                </a:solidFill>
                <a:latin typeface="Arial" charset="0"/>
              </a:defRPr>
            </a:lvl1pPr>
          </a:lstStyle>
          <a:p>
            <a:pPr>
              <a:defRPr/>
            </a:pPr>
            <a:endParaRPr lang="pt-B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solidFill>
                  <a:schemeClr val="tx1"/>
                </a:solidFill>
                <a:latin typeface="Arial" charset="0"/>
              </a:defRPr>
            </a:lvl1pPr>
          </a:lstStyle>
          <a:p>
            <a:pPr>
              <a:defRPr/>
            </a:pPr>
            <a:fld id="{F06ACD8F-111F-433C-9055-4389A16978C8}"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hf hdr="0" ftr="0" dt="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eaLnBrk="0" fontAlgn="base" hangingPunct="0">
        <a:spcBef>
          <a:spcPct val="0"/>
        </a:spcBef>
        <a:spcAft>
          <a:spcPct val="0"/>
        </a:spcAft>
        <a:defRPr sz="4400" b="1">
          <a:solidFill>
            <a:schemeClr val="tx2"/>
          </a:solidFill>
          <a:latin typeface="Arial" charset="0"/>
        </a:defRPr>
      </a:lvl6pPr>
      <a:lvl7pPr marL="914400" algn="ctr" rtl="0" eaLnBrk="0" fontAlgn="base" hangingPunct="0">
        <a:spcBef>
          <a:spcPct val="0"/>
        </a:spcBef>
        <a:spcAft>
          <a:spcPct val="0"/>
        </a:spcAft>
        <a:defRPr sz="4400" b="1">
          <a:solidFill>
            <a:schemeClr val="tx2"/>
          </a:solidFill>
          <a:latin typeface="Arial" charset="0"/>
        </a:defRPr>
      </a:lvl7pPr>
      <a:lvl8pPr marL="1371600" algn="ctr" rtl="0" eaLnBrk="0" fontAlgn="base" hangingPunct="0">
        <a:spcBef>
          <a:spcPct val="0"/>
        </a:spcBef>
        <a:spcAft>
          <a:spcPct val="0"/>
        </a:spcAft>
        <a:defRPr sz="4400" b="1">
          <a:solidFill>
            <a:schemeClr val="tx2"/>
          </a:solidFill>
          <a:latin typeface="Arial" charset="0"/>
        </a:defRPr>
      </a:lvl8pPr>
      <a:lvl9pPr marL="1828800" algn="ctr" rtl="0" eaLnBrk="0" fontAlgn="base" hangingPunct="0">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lr>
          <a:srgbClr val="FF0066"/>
        </a:buClr>
        <a:buFont typeface="Wingdings" pitchFamily="2" charset="2"/>
        <a:buChar char="l"/>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FF0066"/>
        </a:buClr>
        <a:buFont typeface="Wingdings" pitchFamily="2" charset="2"/>
        <a:buChar char="l"/>
        <a:defRPr sz="2800" b="1">
          <a:solidFill>
            <a:schemeClr val="tx1"/>
          </a:solidFill>
          <a:latin typeface="+mn-lt"/>
        </a:defRPr>
      </a:lvl2pPr>
      <a:lvl3pPr marL="1143000" indent="-228600" algn="l" rtl="0" eaLnBrk="0" fontAlgn="base" hangingPunct="0">
        <a:spcBef>
          <a:spcPct val="20000"/>
        </a:spcBef>
        <a:spcAft>
          <a:spcPct val="0"/>
        </a:spcAft>
        <a:buClr>
          <a:srgbClr val="FF0066"/>
        </a:buClr>
        <a:buFont typeface="Wingdings" pitchFamily="2" charset="2"/>
        <a:buChar char="l"/>
        <a:defRPr sz="2400" b="1">
          <a:solidFill>
            <a:schemeClr val="tx1"/>
          </a:solidFill>
          <a:latin typeface="+mn-lt"/>
        </a:defRPr>
      </a:lvl3pPr>
      <a:lvl4pPr marL="1600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4pPr>
      <a:lvl5pPr marL="20574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5pPr>
      <a:lvl6pPr marL="25146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6pPr>
      <a:lvl7pPr marL="29718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7pPr>
      <a:lvl8pPr marL="34290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8pPr>
      <a:lvl9pPr marL="3886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0.gif"/></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0.gif"/><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hyperlink" Target="https://solarsystem.nasa.gov/moons/overview/"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hyperlink" Target="https://solarsystem.nasa.gov/moons/jupiter-moons/overview/?page=0&amp;per_page=40&amp;order=name+asc&amp;search=&amp;condition_1=9:parent_id&amp;condition_2=moon:body_type:ilike"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hyperlink" Target="https://solarsystem.nasa.gov/planets/saturn/overview/"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0.gif"/></Relationships>
</file>

<file path=ppt/slides/_rels/slide2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0.gif"/></Relationships>
</file>

<file path=ppt/slides/_rels/slide2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10.gif"/></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Wanderers.mp4" TargetMode="External"/><Relationship Id="rId1" Type="http://schemas.openxmlformats.org/officeDocument/2006/relationships/slideLayout" Target="../slideLayouts/slideLayout7.xml"/><Relationship Id="rId4" Type="http://schemas.openxmlformats.org/officeDocument/2006/relationships/hyperlink" Target="http://erikwernquist.com/wanderers/film.html"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Close%20up%20Inside%20the%20Rings%20of%20Saturn%20(2010).mp4"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ítulo 3"/>
          <p:cNvSpPr txBox="1">
            <a:spLocks/>
          </p:cNvSpPr>
          <p:nvPr/>
        </p:nvSpPr>
        <p:spPr bwMode="auto">
          <a:xfrm>
            <a:off x="539552" y="3044552"/>
            <a:ext cx="8215313" cy="1752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
                <a:srgbClr val="FF0066"/>
              </a:buClr>
              <a:buSzTx/>
              <a:buFont typeface="Wingdings" pitchFamily="2" charset="2"/>
              <a:buNone/>
              <a:tabLst/>
              <a:defRPr/>
            </a:pPr>
            <a:r>
              <a:rPr lang="pt-BR" sz="4400" kern="0" dirty="0" smtClean="0">
                <a:solidFill>
                  <a:srgbClr val="FFC000"/>
                </a:solidFill>
                <a:latin typeface="Century Gothic" pitchFamily="34" charset="0"/>
              </a:rPr>
              <a:t>Planetas e Satélites</a:t>
            </a:r>
          </a:p>
          <a:p>
            <a:pPr>
              <a:spcBef>
                <a:spcPct val="20000"/>
              </a:spcBef>
              <a:buClr>
                <a:srgbClr val="FF0066"/>
              </a:buClr>
              <a:defRPr/>
            </a:pPr>
            <a:r>
              <a:rPr lang="pt-BR" sz="3200" kern="0" dirty="0" smtClean="0">
                <a:solidFill>
                  <a:srgbClr val="FFC000"/>
                </a:solidFill>
                <a:latin typeface="Century Gothic" pitchFamily="34" charset="0"/>
              </a:rPr>
              <a:t>(segunda parte)</a:t>
            </a:r>
          </a:p>
          <a:p>
            <a:pPr marL="0" marR="0" lvl="0" indent="0" algn="ctr" defTabSz="914400" rtl="0" eaLnBrk="0" fontAlgn="base" latinLnBrk="0" hangingPunct="0">
              <a:lnSpc>
                <a:spcPct val="100000"/>
              </a:lnSpc>
              <a:spcBef>
                <a:spcPct val="20000"/>
              </a:spcBef>
              <a:spcAft>
                <a:spcPct val="0"/>
              </a:spcAft>
              <a:buClr>
                <a:srgbClr val="FF0066"/>
              </a:buClr>
              <a:buSzTx/>
              <a:buFont typeface="Wingdings" pitchFamily="2" charset="2"/>
              <a:buNone/>
              <a:tabLst/>
              <a:defRPr/>
            </a:pPr>
            <a:endParaRPr kumimoji="0" lang="pt-BR" sz="4400" b="1" i="0" u="none" strike="noStrike" kern="0" cap="none" spc="0" normalizeH="0" baseline="0" noProof="0" dirty="0" smtClean="0">
              <a:ln>
                <a:noFill/>
              </a:ln>
              <a:solidFill>
                <a:srgbClr val="FFC000"/>
              </a:solidFill>
              <a:effectLst/>
              <a:uLnTx/>
              <a:uFillTx/>
              <a:latin typeface="Century Gothic" pitchFamily="34" charset="0"/>
              <a:ea typeface="+mn-ea"/>
              <a:cs typeface="+mn-cs"/>
            </a:endParaRPr>
          </a:p>
        </p:txBody>
      </p:sp>
      <p:sp>
        <p:nvSpPr>
          <p:cNvPr id="13" name="CaixaDeTexto 12"/>
          <p:cNvSpPr txBox="1"/>
          <p:nvPr/>
        </p:nvSpPr>
        <p:spPr>
          <a:xfrm>
            <a:off x="5652120" y="5212357"/>
            <a:ext cx="3456384" cy="1077218"/>
          </a:xfrm>
          <a:prstGeom prst="rect">
            <a:avLst/>
          </a:prstGeom>
          <a:noFill/>
        </p:spPr>
        <p:txBody>
          <a:bodyPr wrap="square" rtlCol="0">
            <a:spAutoFit/>
          </a:bodyPr>
          <a:lstStyle/>
          <a:p>
            <a:pPr algn="l"/>
            <a:r>
              <a:rPr lang="pt-BR" sz="2000" dirty="0" smtClean="0">
                <a:solidFill>
                  <a:srgbClr val="FFC000"/>
                </a:solidFill>
                <a:latin typeface="Century Gothic" pitchFamily="34" charset="0"/>
              </a:rPr>
              <a:t>André Luiz da Silva</a:t>
            </a:r>
          </a:p>
          <a:p>
            <a:pPr algn="l"/>
            <a:r>
              <a:rPr lang="pt-BR" sz="1400" dirty="0" smtClean="0">
                <a:solidFill>
                  <a:srgbClr val="FFC000"/>
                </a:solidFill>
                <a:latin typeface="Century Gothic" pitchFamily="34" charset="0"/>
              </a:rPr>
              <a:t>Observatório  Dietrich </a:t>
            </a:r>
            <a:r>
              <a:rPr lang="pt-BR" sz="1400" dirty="0" err="1" smtClean="0">
                <a:solidFill>
                  <a:srgbClr val="FFC000"/>
                </a:solidFill>
                <a:latin typeface="Century Gothic" pitchFamily="34" charset="0"/>
              </a:rPr>
              <a:t>Schiel</a:t>
            </a:r>
            <a:endParaRPr lang="pt-BR" sz="1400" dirty="0" smtClean="0">
              <a:solidFill>
                <a:srgbClr val="FFC000"/>
              </a:solidFill>
              <a:latin typeface="Century Gothic" pitchFamily="34" charset="0"/>
            </a:endParaRPr>
          </a:p>
          <a:p>
            <a:pPr algn="l"/>
            <a:r>
              <a:rPr lang="pt-BR" sz="1400" dirty="0" smtClean="0">
                <a:solidFill>
                  <a:srgbClr val="FFC000"/>
                </a:solidFill>
                <a:latin typeface="Century Gothic" pitchFamily="34" charset="0"/>
              </a:rPr>
              <a:t>/CDCC/USP</a:t>
            </a:r>
          </a:p>
          <a:p>
            <a:endParaRPr lang="pt-BR" dirty="0">
              <a:solidFill>
                <a:srgbClr val="FFC000"/>
              </a:solidFill>
            </a:endParaRPr>
          </a:p>
        </p:txBody>
      </p:sp>
      <p:sp>
        <p:nvSpPr>
          <p:cNvPr id="14" name="Espaço Reservado para Número de Slide 13"/>
          <p:cNvSpPr>
            <a:spLocks noGrp="1"/>
          </p:cNvSpPr>
          <p:nvPr>
            <p:ph type="sldNum" sz="quarter" idx="12"/>
          </p:nvPr>
        </p:nvSpPr>
        <p:spPr/>
        <p:txBody>
          <a:bodyPr/>
          <a:lstStyle/>
          <a:p>
            <a:pPr>
              <a:defRPr/>
            </a:pPr>
            <a:fld id="{4497D73F-2765-4B57-AE6B-A82B159AD942}" type="slidenum">
              <a:rPr lang="pt-BR" smtClean="0"/>
              <a:pPr>
                <a:defRPr/>
              </a:pPr>
              <a:t>1</a:t>
            </a:fld>
            <a:endParaRPr lang="pt-BR"/>
          </a:p>
        </p:txBody>
      </p:sp>
      <p:sp>
        <p:nvSpPr>
          <p:cNvPr id="15" name="AutoShape 9"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p>
        </p:txBody>
      </p:sp>
      <p:sp>
        <p:nvSpPr>
          <p:cNvPr id="16" name="AutoShape 11"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p>
        </p:txBody>
      </p:sp>
      <p:sp>
        <p:nvSpPr>
          <p:cNvPr id="17" name="AutoShape 13"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p>
        </p:txBody>
      </p:sp>
      <p:pic>
        <p:nvPicPr>
          <p:cNvPr id="18" name="Picture 2"/>
          <p:cNvPicPr>
            <a:picLocks noChangeAspect="1" noChangeArrowheads="1"/>
          </p:cNvPicPr>
          <p:nvPr/>
        </p:nvPicPr>
        <p:blipFill>
          <a:blip r:embed="rId3" cstate="print"/>
          <a:srcRect/>
          <a:stretch>
            <a:fillRect/>
          </a:stretch>
        </p:blipFill>
        <p:spPr bwMode="auto">
          <a:xfrm>
            <a:off x="216024" y="252528"/>
            <a:ext cx="2699792" cy="1448280"/>
          </a:xfrm>
          <a:prstGeom prst="rect">
            <a:avLst/>
          </a:prstGeom>
          <a:noFill/>
          <a:ln w="9525">
            <a:noFill/>
            <a:miter lim="800000"/>
            <a:headEnd/>
            <a:tailEnd/>
          </a:ln>
        </p:spPr>
      </p:pic>
      <p:grpSp>
        <p:nvGrpSpPr>
          <p:cNvPr id="19" name="Agrupar 18"/>
          <p:cNvGrpSpPr/>
          <p:nvPr/>
        </p:nvGrpSpPr>
        <p:grpSpPr>
          <a:xfrm>
            <a:off x="2893050" y="332656"/>
            <a:ext cx="4055214" cy="1584176"/>
            <a:chOff x="5701362" y="44624"/>
            <a:chExt cx="4055214" cy="1584176"/>
          </a:xfrm>
        </p:grpSpPr>
        <p:pic>
          <p:nvPicPr>
            <p:cNvPr id="20" name="Picture 13"/>
            <p:cNvPicPr>
              <a:picLocks noChangeAspect="1" noChangeArrowheads="1"/>
            </p:cNvPicPr>
            <p:nvPr/>
          </p:nvPicPr>
          <p:blipFill>
            <a:blip r:embed="rId4" cstate="print"/>
            <a:srcRect/>
            <a:stretch>
              <a:fillRect/>
            </a:stretch>
          </p:blipFill>
          <p:spPr bwMode="auto">
            <a:xfrm>
              <a:off x="7020272" y="44624"/>
              <a:ext cx="1523820" cy="1296144"/>
            </a:xfrm>
            <a:prstGeom prst="rect">
              <a:avLst/>
            </a:prstGeom>
            <a:noFill/>
            <a:ln w="9525">
              <a:noFill/>
              <a:miter lim="800000"/>
              <a:headEnd/>
              <a:tailEnd/>
            </a:ln>
          </p:spPr>
        </p:pic>
        <p:sp>
          <p:nvSpPr>
            <p:cNvPr id="21" name="Retângulo 20"/>
            <p:cNvSpPr/>
            <p:nvPr/>
          </p:nvSpPr>
          <p:spPr>
            <a:xfrm>
              <a:off x="5701362" y="1213302"/>
              <a:ext cx="4055214" cy="415498"/>
            </a:xfrm>
            <a:prstGeom prst="rect">
              <a:avLst/>
            </a:prstGeom>
          </p:spPr>
          <p:txBody>
            <a:bodyPr wrap="square">
              <a:spAutoFit/>
            </a:bodyPr>
            <a:lstStyle/>
            <a:p>
              <a:pPr algn="ctr"/>
              <a:r>
                <a:rPr lang="pt-BR" sz="1050" b="1" dirty="0" smtClean="0">
                  <a:solidFill>
                    <a:schemeClr val="bg1"/>
                  </a:solidFill>
                  <a:latin typeface="Century Gothic" pitchFamily="34" charset="0"/>
                </a:rPr>
                <a:t>Centro de Divulgação da Astronomia</a:t>
              </a:r>
            </a:p>
            <a:p>
              <a:pPr algn="ctr"/>
              <a:r>
                <a:rPr lang="pt-BR" sz="1050" b="1" dirty="0" smtClean="0">
                  <a:solidFill>
                    <a:schemeClr val="bg1"/>
                  </a:solidFill>
                  <a:latin typeface="Century Gothic" pitchFamily="34" charset="0"/>
                </a:rPr>
                <a:t>Observatório Dietrich </a:t>
              </a:r>
              <a:r>
                <a:rPr lang="pt-BR" sz="1050" b="1" dirty="0" err="1" smtClean="0">
                  <a:solidFill>
                    <a:schemeClr val="bg1"/>
                  </a:solidFill>
                  <a:latin typeface="Century Gothic" pitchFamily="34" charset="0"/>
                </a:rPr>
                <a:t>Schiel</a:t>
              </a:r>
              <a:endParaRPr lang="pt-BR" sz="1050" b="1" dirty="0" smtClean="0">
                <a:solidFill>
                  <a:schemeClr val="bg1"/>
                </a:solidFill>
                <a:latin typeface="Century Gothic" pitchFamily="34" charset="0"/>
              </a:endParaRPr>
            </a:p>
          </p:txBody>
        </p:sp>
      </p:grpSp>
      <p:pic>
        <p:nvPicPr>
          <p:cNvPr id="22" name="Imagem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1672" y="0"/>
            <a:ext cx="1916832" cy="1916832"/>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3"/>
          <p:cNvSpPr>
            <a:spLocks noGrp="1"/>
          </p:cNvSpPr>
          <p:nvPr>
            <p:ph type="title"/>
          </p:nvPr>
        </p:nvSpPr>
        <p:spPr>
          <a:xfrm>
            <a:off x="714375" y="2643188"/>
            <a:ext cx="7772400" cy="1714500"/>
          </a:xfrm>
        </p:spPr>
        <p:txBody>
          <a:bodyPr/>
          <a:lstStyle/>
          <a:p>
            <a:r>
              <a:rPr lang="pt-BR" dirty="0" smtClean="0">
                <a:solidFill>
                  <a:srgbClr val="FFC000"/>
                </a:solidFill>
                <a:latin typeface="Century Gothic" pitchFamily="34" charset="0"/>
              </a:rPr>
              <a:t>Satélites</a:t>
            </a:r>
          </a:p>
        </p:txBody>
      </p:sp>
      <p:sp>
        <p:nvSpPr>
          <p:cNvPr id="3" name="Espaço Reservado para Número de Slide 2"/>
          <p:cNvSpPr>
            <a:spLocks noGrp="1"/>
          </p:cNvSpPr>
          <p:nvPr>
            <p:ph type="sldNum" sz="quarter" idx="12"/>
          </p:nvPr>
        </p:nvSpPr>
        <p:spPr/>
        <p:txBody>
          <a:bodyPr/>
          <a:lstStyle/>
          <a:p>
            <a:pPr>
              <a:defRPr/>
            </a:pPr>
            <a:fld id="{37EA3358-D533-4DE3-BB7E-0C918E9F7417}" type="slidenum">
              <a:rPr lang="pt-BR" smtClean="0"/>
              <a:pPr>
                <a:defRPr/>
              </a:pPr>
              <a:t>10</a:t>
            </a:fld>
            <a:endParaRPr lang="pt-B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4" name="Picture 6" descr="Moons of Our Solar System (click to enlarge)"/>
          <p:cNvPicPr>
            <a:picLocks noChangeAspect="1" noChangeArrowheads="1"/>
          </p:cNvPicPr>
          <p:nvPr/>
        </p:nvPicPr>
        <p:blipFill>
          <a:blip r:embed="rId3" cstate="print"/>
          <a:srcRect/>
          <a:stretch>
            <a:fillRect/>
          </a:stretch>
        </p:blipFill>
        <p:spPr bwMode="auto">
          <a:xfrm>
            <a:off x="0" y="417571"/>
            <a:ext cx="9144000" cy="6395805"/>
          </a:xfrm>
          <a:prstGeom prst="rect">
            <a:avLst/>
          </a:prstGeom>
          <a:noFill/>
        </p:spPr>
      </p:pic>
      <p:sp>
        <p:nvSpPr>
          <p:cNvPr id="36866" name="Rectangle 4"/>
          <p:cNvSpPr>
            <a:spLocks noGrp="1" noChangeArrowheads="1"/>
          </p:cNvSpPr>
          <p:nvPr>
            <p:ph type="title"/>
          </p:nvPr>
        </p:nvSpPr>
        <p:spPr>
          <a:xfrm>
            <a:off x="0" y="-171400"/>
            <a:ext cx="9144000" cy="1143000"/>
          </a:xfrm>
          <a:noFill/>
        </p:spPr>
        <p:txBody>
          <a:bodyPr/>
          <a:lstStyle/>
          <a:p>
            <a:r>
              <a:rPr lang="pt-BR" sz="4000" dirty="0" smtClean="0">
                <a:solidFill>
                  <a:schemeClr val="bg1"/>
                </a:solidFill>
                <a:latin typeface="Century Gothic" pitchFamily="34" charset="0"/>
              </a:rPr>
              <a:t>Principais satélites do Sistema Solar</a:t>
            </a:r>
          </a:p>
        </p:txBody>
      </p:sp>
      <p:sp>
        <p:nvSpPr>
          <p:cNvPr id="36868" name="Rectangle 3"/>
          <p:cNvSpPr>
            <a:spLocks noChangeArrowheads="1"/>
          </p:cNvSpPr>
          <p:nvPr/>
        </p:nvSpPr>
        <p:spPr bwMode="auto">
          <a:xfrm>
            <a:off x="0" y="6309320"/>
            <a:ext cx="2177199" cy="276999"/>
          </a:xfrm>
          <a:prstGeom prst="rect">
            <a:avLst/>
          </a:prstGeom>
          <a:noFill/>
          <a:ln w="9525">
            <a:noFill/>
            <a:miter lim="800000"/>
            <a:headEnd/>
            <a:tailEnd/>
          </a:ln>
        </p:spPr>
        <p:txBody>
          <a:bodyPr wrap="none">
            <a:spAutoFit/>
          </a:bodyPr>
          <a:lstStyle/>
          <a:p>
            <a:pPr algn="l" eaLnBrk="1" hangingPunct="1"/>
            <a:r>
              <a:rPr lang="pt-BR" sz="1200" b="0" dirty="0">
                <a:solidFill>
                  <a:srgbClr val="EE8800"/>
                </a:solidFill>
                <a:latin typeface="Century Gothic" pitchFamily="34" charset="0"/>
              </a:rPr>
              <a:t>Crédito da imagem: </a:t>
            </a:r>
            <a:r>
              <a:rPr lang="pt-BR" sz="1200" b="0" dirty="0" smtClean="0">
                <a:solidFill>
                  <a:srgbClr val="EE8800"/>
                </a:solidFill>
                <a:latin typeface="Century Gothic" pitchFamily="34" charset="0"/>
              </a:rPr>
              <a:t>NASA</a:t>
            </a:r>
            <a:endParaRPr lang="pt-BR" sz="1200" b="0" dirty="0">
              <a:solidFill>
                <a:srgbClr val="EE8800"/>
              </a:solidFill>
              <a:latin typeface="Century Gothic" pitchFamily="34" charset="0"/>
            </a:endParaRPr>
          </a:p>
        </p:txBody>
      </p:sp>
      <p:sp>
        <p:nvSpPr>
          <p:cNvPr id="7" name="Text Box 8"/>
          <p:cNvSpPr txBox="1">
            <a:spLocks noChangeArrowheads="1"/>
          </p:cNvSpPr>
          <p:nvPr/>
        </p:nvSpPr>
        <p:spPr bwMode="auto">
          <a:xfrm>
            <a:off x="2568611" y="2535287"/>
            <a:ext cx="620683" cy="400110"/>
          </a:xfrm>
          <a:prstGeom prst="rect">
            <a:avLst/>
          </a:prstGeom>
          <a:noFill/>
          <a:ln w="12700">
            <a:noFill/>
            <a:miter lim="800000"/>
            <a:headEnd type="none" w="sm" len="sm"/>
            <a:tailEnd/>
          </a:ln>
        </p:spPr>
        <p:txBody>
          <a:bodyPr wrap="none">
            <a:spAutoFit/>
          </a:bodyPr>
          <a:lstStyle/>
          <a:p>
            <a:pPr marL="457200" indent="-457200" algn="l">
              <a:buClr>
                <a:srgbClr val="C00000"/>
              </a:buClr>
              <a:defRPr/>
            </a:pPr>
            <a:r>
              <a:rPr lang="pt-BR" sz="2000" dirty="0" smtClean="0">
                <a:solidFill>
                  <a:srgbClr val="FFC000"/>
                </a:solidFill>
                <a:latin typeface="Century Gothic" pitchFamily="34" charset="0"/>
              </a:rPr>
              <a:t>Lua</a:t>
            </a:r>
            <a:endParaRPr lang="pt-BR" sz="2000" dirty="0">
              <a:solidFill>
                <a:srgbClr val="FFC000"/>
              </a:solidFill>
              <a:latin typeface="Century Gothic" pitchFamily="34" charset="0"/>
            </a:endParaRPr>
          </a:p>
        </p:txBody>
      </p:sp>
      <p:sp>
        <p:nvSpPr>
          <p:cNvPr id="8" name="Text Box 8"/>
          <p:cNvSpPr txBox="1">
            <a:spLocks noChangeArrowheads="1"/>
          </p:cNvSpPr>
          <p:nvPr/>
        </p:nvSpPr>
        <p:spPr bwMode="auto">
          <a:xfrm>
            <a:off x="788499" y="4493151"/>
            <a:ext cx="1029449" cy="400110"/>
          </a:xfrm>
          <a:prstGeom prst="rect">
            <a:avLst/>
          </a:prstGeom>
          <a:noFill/>
          <a:ln w="12700">
            <a:noFill/>
            <a:miter lim="800000"/>
            <a:headEnd type="none" w="sm" len="sm"/>
            <a:tailEnd/>
          </a:ln>
        </p:spPr>
        <p:txBody>
          <a:bodyPr wrap="none">
            <a:spAutoFit/>
          </a:bodyPr>
          <a:lstStyle/>
          <a:p>
            <a:pPr marL="457200" indent="-457200" algn="l">
              <a:buClr>
                <a:srgbClr val="C00000"/>
              </a:buClr>
              <a:defRPr/>
            </a:pPr>
            <a:r>
              <a:rPr lang="pt-BR" sz="2000" dirty="0" smtClean="0">
                <a:solidFill>
                  <a:srgbClr val="FFC000"/>
                </a:solidFill>
                <a:latin typeface="Century Gothic" pitchFamily="34" charset="0"/>
              </a:rPr>
              <a:t>Calisto</a:t>
            </a:r>
            <a:endParaRPr lang="pt-BR" sz="2000" dirty="0">
              <a:solidFill>
                <a:srgbClr val="FFC000"/>
              </a:solidFill>
              <a:latin typeface="Century Gothic" pitchFamily="34" charset="0"/>
            </a:endParaRPr>
          </a:p>
        </p:txBody>
      </p:sp>
      <p:sp>
        <p:nvSpPr>
          <p:cNvPr id="9" name="Text Box 8"/>
          <p:cNvSpPr txBox="1">
            <a:spLocks noChangeArrowheads="1"/>
          </p:cNvSpPr>
          <p:nvPr/>
        </p:nvSpPr>
        <p:spPr bwMode="auto">
          <a:xfrm>
            <a:off x="3425678" y="5883264"/>
            <a:ext cx="1633781" cy="400110"/>
          </a:xfrm>
          <a:prstGeom prst="rect">
            <a:avLst/>
          </a:prstGeom>
          <a:noFill/>
          <a:ln w="12700">
            <a:noFill/>
            <a:miter lim="800000"/>
            <a:headEnd type="none" w="sm" len="sm"/>
            <a:tailEnd/>
          </a:ln>
        </p:spPr>
        <p:txBody>
          <a:bodyPr wrap="none">
            <a:spAutoFit/>
          </a:bodyPr>
          <a:lstStyle/>
          <a:p>
            <a:pPr marL="457200" indent="-457200" algn="l">
              <a:buClr>
                <a:srgbClr val="C00000"/>
              </a:buClr>
              <a:defRPr/>
            </a:pPr>
            <a:r>
              <a:rPr lang="pt-BR" sz="2000" dirty="0" err="1" smtClean="0">
                <a:solidFill>
                  <a:srgbClr val="FFC000"/>
                </a:solidFill>
                <a:latin typeface="Century Gothic" pitchFamily="34" charset="0"/>
              </a:rPr>
              <a:t>Ganimedes</a:t>
            </a:r>
            <a:endParaRPr lang="pt-BR" sz="2000" dirty="0">
              <a:solidFill>
                <a:srgbClr val="FFC000"/>
              </a:solidFill>
              <a:latin typeface="Century Gothic" pitchFamily="34" charset="0"/>
            </a:endParaRPr>
          </a:p>
        </p:txBody>
      </p:sp>
      <p:sp>
        <p:nvSpPr>
          <p:cNvPr id="10" name="Text Box 8"/>
          <p:cNvSpPr txBox="1">
            <a:spLocks noChangeArrowheads="1"/>
          </p:cNvSpPr>
          <p:nvPr/>
        </p:nvSpPr>
        <p:spPr bwMode="auto">
          <a:xfrm>
            <a:off x="3185868" y="3892986"/>
            <a:ext cx="1056700" cy="400110"/>
          </a:xfrm>
          <a:prstGeom prst="rect">
            <a:avLst/>
          </a:prstGeom>
          <a:noFill/>
          <a:ln w="12700">
            <a:noFill/>
            <a:miter lim="800000"/>
            <a:headEnd type="none" w="sm" len="sm"/>
            <a:tailEnd/>
          </a:ln>
        </p:spPr>
        <p:txBody>
          <a:bodyPr wrap="none">
            <a:spAutoFit/>
          </a:bodyPr>
          <a:lstStyle/>
          <a:p>
            <a:pPr marL="457200" indent="-457200" algn="l">
              <a:buClr>
                <a:srgbClr val="C00000"/>
              </a:buClr>
              <a:defRPr/>
            </a:pPr>
            <a:r>
              <a:rPr lang="pt-BR" sz="2000" dirty="0" smtClean="0">
                <a:solidFill>
                  <a:srgbClr val="FFC000"/>
                </a:solidFill>
                <a:latin typeface="Century Gothic" pitchFamily="34" charset="0"/>
              </a:rPr>
              <a:t>Europa</a:t>
            </a:r>
            <a:endParaRPr lang="pt-BR" sz="2000" dirty="0">
              <a:solidFill>
                <a:srgbClr val="FFC000"/>
              </a:solidFill>
              <a:latin typeface="Century Gothic" pitchFamily="34" charset="0"/>
            </a:endParaRPr>
          </a:p>
        </p:txBody>
      </p:sp>
      <p:sp>
        <p:nvSpPr>
          <p:cNvPr id="11" name="Text Box 8"/>
          <p:cNvSpPr txBox="1">
            <a:spLocks noChangeArrowheads="1"/>
          </p:cNvSpPr>
          <p:nvPr/>
        </p:nvSpPr>
        <p:spPr bwMode="auto">
          <a:xfrm>
            <a:off x="5657246" y="6149335"/>
            <a:ext cx="420308" cy="400110"/>
          </a:xfrm>
          <a:prstGeom prst="rect">
            <a:avLst/>
          </a:prstGeom>
          <a:noFill/>
          <a:ln w="12700">
            <a:noFill/>
            <a:miter lim="800000"/>
            <a:headEnd type="none" w="sm" len="sm"/>
            <a:tailEnd/>
          </a:ln>
        </p:spPr>
        <p:txBody>
          <a:bodyPr wrap="square">
            <a:spAutoFit/>
          </a:bodyPr>
          <a:lstStyle/>
          <a:p>
            <a:pPr marL="457200" indent="-457200" algn="l">
              <a:buClr>
                <a:srgbClr val="C00000"/>
              </a:buClr>
              <a:defRPr/>
            </a:pPr>
            <a:r>
              <a:rPr lang="pt-BR" sz="2000" dirty="0" err="1" smtClean="0">
                <a:solidFill>
                  <a:srgbClr val="FFC000"/>
                </a:solidFill>
                <a:latin typeface="Century Gothic" pitchFamily="34" charset="0"/>
              </a:rPr>
              <a:t>Io</a:t>
            </a:r>
            <a:endParaRPr lang="pt-BR" sz="2000" dirty="0">
              <a:solidFill>
                <a:srgbClr val="FFC000"/>
              </a:solidFill>
              <a:latin typeface="Century Gothic" pitchFamily="34" charset="0"/>
            </a:endParaRPr>
          </a:p>
        </p:txBody>
      </p:sp>
      <p:sp>
        <p:nvSpPr>
          <p:cNvPr id="13" name="Text Box 8"/>
          <p:cNvSpPr txBox="1">
            <a:spLocks noChangeArrowheads="1"/>
          </p:cNvSpPr>
          <p:nvPr/>
        </p:nvSpPr>
        <p:spPr bwMode="auto">
          <a:xfrm>
            <a:off x="3993454" y="2823319"/>
            <a:ext cx="1051891" cy="400110"/>
          </a:xfrm>
          <a:prstGeom prst="rect">
            <a:avLst/>
          </a:prstGeom>
          <a:noFill/>
          <a:ln w="12700">
            <a:noFill/>
            <a:miter lim="800000"/>
            <a:headEnd type="none" w="sm" len="sm"/>
            <a:tailEnd/>
          </a:ln>
        </p:spPr>
        <p:txBody>
          <a:bodyPr wrap="none">
            <a:spAutoFit/>
          </a:bodyPr>
          <a:lstStyle/>
          <a:p>
            <a:pPr marL="457200" indent="-457200" algn="l">
              <a:buClr>
                <a:srgbClr val="C00000"/>
              </a:buClr>
              <a:defRPr/>
            </a:pPr>
            <a:r>
              <a:rPr lang="pt-BR" sz="2000" dirty="0" err="1" smtClean="0">
                <a:solidFill>
                  <a:srgbClr val="FFC000"/>
                </a:solidFill>
                <a:latin typeface="Century Gothic" pitchFamily="34" charset="0"/>
              </a:rPr>
              <a:t>Jápeto</a:t>
            </a:r>
            <a:endParaRPr lang="pt-BR" sz="2000" dirty="0">
              <a:solidFill>
                <a:srgbClr val="FFC000"/>
              </a:solidFill>
              <a:latin typeface="Century Gothic" pitchFamily="34" charset="0"/>
            </a:endParaRPr>
          </a:p>
        </p:txBody>
      </p:sp>
      <p:sp>
        <p:nvSpPr>
          <p:cNvPr id="14" name="Text Box 8"/>
          <p:cNvSpPr txBox="1">
            <a:spLocks noChangeArrowheads="1"/>
          </p:cNvSpPr>
          <p:nvPr/>
        </p:nvSpPr>
        <p:spPr bwMode="auto">
          <a:xfrm>
            <a:off x="6012160" y="2780928"/>
            <a:ext cx="599844" cy="400110"/>
          </a:xfrm>
          <a:prstGeom prst="rect">
            <a:avLst/>
          </a:prstGeom>
          <a:noFill/>
          <a:ln w="12700">
            <a:noFill/>
            <a:miter lim="800000"/>
            <a:headEnd type="none" w="sm" len="sm"/>
            <a:tailEnd/>
          </a:ln>
        </p:spPr>
        <p:txBody>
          <a:bodyPr wrap="none">
            <a:spAutoFit/>
          </a:bodyPr>
          <a:lstStyle/>
          <a:p>
            <a:pPr marL="457200" indent="-457200" algn="l">
              <a:buClr>
                <a:srgbClr val="C00000"/>
              </a:buClr>
              <a:defRPr/>
            </a:pPr>
            <a:r>
              <a:rPr lang="pt-BR" sz="2000" dirty="0" smtClean="0">
                <a:solidFill>
                  <a:srgbClr val="FFC000"/>
                </a:solidFill>
                <a:latin typeface="Century Gothic" pitchFamily="34" charset="0"/>
              </a:rPr>
              <a:t>Titã</a:t>
            </a:r>
            <a:endParaRPr lang="pt-BR" sz="2000" dirty="0">
              <a:solidFill>
                <a:srgbClr val="FFC000"/>
              </a:solidFill>
              <a:latin typeface="Century Gothic" pitchFamily="34" charset="0"/>
            </a:endParaRPr>
          </a:p>
        </p:txBody>
      </p:sp>
      <p:sp>
        <p:nvSpPr>
          <p:cNvPr id="15" name="Text Box 8"/>
          <p:cNvSpPr txBox="1">
            <a:spLocks noChangeArrowheads="1"/>
          </p:cNvSpPr>
          <p:nvPr/>
        </p:nvSpPr>
        <p:spPr bwMode="auto">
          <a:xfrm>
            <a:off x="7236296" y="3861048"/>
            <a:ext cx="984565" cy="400110"/>
          </a:xfrm>
          <a:prstGeom prst="rect">
            <a:avLst/>
          </a:prstGeom>
          <a:noFill/>
          <a:ln w="12700">
            <a:noFill/>
            <a:miter lim="800000"/>
            <a:headEnd type="none" w="sm" len="sm"/>
            <a:tailEnd/>
          </a:ln>
        </p:spPr>
        <p:txBody>
          <a:bodyPr wrap="none">
            <a:spAutoFit/>
          </a:bodyPr>
          <a:lstStyle/>
          <a:p>
            <a:pPr marL="457200" indent="-457200" algn="l">
              <a:buClr>
                <a:srgbClr val="C00000"/>
              </a:buClr>
              <a:defRPr/>
            </a:pPr>
            <a:r>
              <a:rPr lang="pt-BR" sz="2000" dirty="0" smtClean="0">
                <a:solidFill>
                  <a:srgbClr val="FFC000"/>
                </a:solidFill>
                <a:latin typeface="Century Gothic" pitchFamily="34" charset="0"/>
              </a:rPr>
              <a:t>Titânia</a:t>
            </a:r>
            <a:endParaRPr lang="pt-BR" sz="2000" dirty="0">
              <a:solidFill>
                <a:srgbClr val="FFC000"/>
              </a:solidFill>
              <a:latin typeface="Century Gothic" pitchFamily="34" charset="0"/>
            </a:endParaRPr>
          </a:p>
        </p:txBody>
      </p:sp>
      <p:sp>
        <p:nvSpPr>
          <p:cNvPr id="16" name="Text Box 8"/>
          <p:cNvSpPr txBox="1">
            <a:spLocks noChangeArrowheads="1"/>
          </p:cNvSpPr>
          <p:nvPr/>
        </p:nvSpPr>
        <p:spPr bwMode="auto">
          <a:xfrm>
            <a:off x="7452320" y="4653136"/>
            <a:ext cx="1132041" cy="400110"/>
          </a:xfrm>
          <a:prstGeom prst="rect">
            <a:avLst/>
          </a:prstGeom>
          <a:noFill/>
          <a:ln w="12700">
            <a:noFill/>
            <a:miter lim="800000"/>
            <a:headEnd type="none" w="sm" len="sm"/>
            <a:tailEnd/>
          </a:ln>
        </p:spPr>
        <p:txBody>
          <a:bodyPr wrap="none">
            <a:spAutoFit/>
          </a:bodyPr>
          <a:lstStyle/>
          <a:p>
            <a:pPr marL="457200" indent="-457200" algn="l">
              <a:buClr>
                <a:srgbClr val="C00000"/>
              </a:buClr>
              <a:defRPr/>
            </a:pPr>
            <a:r>
              <a:rPr lang="pt-BR" sz="2000" dirty="0" err="1" smtClean="0">
                <a:solidFill>
                  <a:srgbClr val="FFC000"/>
                </a:solidFill>
                <a:latin typeface="Century Gothic" pitchFamily="34" charset="0"/>
              </a:rPr>
              <a:t>Oberon</a:t>
            </a:r>
            <a:endParaRPr lang="pt-BR" sz="2000" dirty="0">
              <a:solidFill>
                <a:srgbClr val="FFC000"/>
              </a:solidFill>
              <a:latin typeface="Century Gothic" pitchFamily="34" charset="0"/>
            </a:endParaRPr>
          </a:p>
        </p:txBody>
      </p:sp>
      <p:sp>
        <p:nvSpPr>
          <p:cNvPr id="17" name="Text Box 8"/>
          <p:cNvSpPr txBox="1">
            <a:spLocks noChangeArrowheads="1"/>
          </p:cNvSpPr>
          <p:nvPr/>
        </p:nvSpPr>
        <p:spPr bwMode="auto">
          <a:xfrm>
            <a:off x="7236296" y="5949280"/>
            <a:ext cx="1194558" cy="400110"/>
          </a:xfrm>
          <a:prstGeom prst="rect">
            <a:avLst/>
          </a:prstGeom>
          <a:noFill/>
          <a:ln w="12700">
            <a:noFill/>
            <a:miter lim="800000"/>
            <a:headEnd type="none" w="sm" len="sm"/>
            <a:tailEnd/>
          </a:ln>
        </p:spPr>
        <p:txBody>
          <a:bodyPr wrap="none">
            <a:spAutoFit/>
          </a:bodyPr>
          <a:lstStyle/>
          <a:p>
            <a:pPr marL="457200" indent="-457200" algn="l">
              <a:buClr>
                <a:srgbClr val="C00000"/>
              </a:buClr>
              <a:defRPr/>
            </a:pPr>
            <a:r>
              <a:rPr lang="pt-BR" sz="2000" dirty="0" err="1" smtClean="0">
                <a:solidFill>
                  <a:srgbClr val="FFC000"/>
                </a:solidFill>
                <a:latin typeface="Century Gothic" pitchFamily="34" charset="0"/>
              </a:rPr>
              <a:t>Caronte</a:t>
            </a:r>
            <a:endParaRPr lang="pt-BR" sz="2000" dirty="0">
              <a:solidFill>
                <a:srgbClr val="FFC000"/>
              </a:solidFill>
              <a:latin typeface="Century Gothic" pitchFamily="34" charset="0"/>
            </a:endParaRPr>
          </a:p>
        </p:txBody>
      </p:sp>
      <p:sp>
        <p:nvSpPr>
          <p:cNvPr id="18" name="Text Box 8"/>
          <p:cNvSpPr txBox="1">
            <a:spLocks noChangeArrowheads="1"/>
          </p:cNvSpPr>
          <p:nvPr/>
        </p:nvSpPr>
        <p:spPr bwMode="auto">
          <a:xfrm>
            <a:off x="4860032" y="3356992"/>
            <a:ext cx="1362874" cy="400110"/>
          </a:xfrm>
          <a:prstGeom prst="rect">
            <a:avLst/>
          </a:prstGeom>
          <a:noFill/>
          <a:ln w="12700">
            <a:noFill/>
            <a:miter lim="800000"/>
            <a:headEnd type="none" w="sm" len="sm"/>
            <a:tailEnd/>
          </a:ln>
        </p:spPr>
        <p:txBody>
          <a:bodyPr wrap="none">
            <a:spAutoFit/>
          </a:bodyPr>
          <a:lstStyle/>
          <a:p>
            <a:pPr marL="457200" indent="-457200" algn="l">
              <a:buClr>
                <a:srgbClr val="C00000"/>
              </a:buClr>
              <a:defRPr/>
            </a:pPr>
            <a:r>
              <a:rPr lang="pt-BR" sz="2000" dirty="0" err="1" smtClean="0">
                <a:solidFill>
                  <a:srgbClr val="FFC000"/>
                </a:solidFill>
                <a:latin typeface="Century Gothic" pitchFamily="34" charset="0"/>
              </a:rPr>
              <a:t>Encélado</a:t>
            </a:r>
            <a:endParaRPr lang="pt-BR" sz="2000" dirty="0">
              <a:solidFill>
                <a:srgbClr val="FFC000"/>
              </a:solidFill>
              <a:latin typeface="Century Gothic" pitchFamily="34" charset="0"/>
            </a:endParaRPr>
          </a:p>
        </p:txBody>
      </p:sp>
      <p:sp>
        <p:nvSpPr>
          <p:cNvPr id="19" name="Text Box 8"/>
          <p:cNvSpPr txBox="1">
            <a:spLocks noChangeArrowheads="1"/>
          </p:cNvSpPr>
          <p:nvPr/>
        </p:nvSpPr>
        <p:spPr bwMode="auto">
          <a:xfrm>
            <a:off x="3923928" y="1628800"/>
            <a:ext cx="845103" cy="400110"/>
          </a:xfrm>
          <a:prstGeom prst="rect">
            <a:avLst/>
          </a:prstGeom>
          <a:noFill/>
          <a:ln w="12700">
            <a:noFill/>
            <a:miter lim="800000"/>
            <a:headEnd type="none" w="sm" len="sm"/>
            <a:tailEnd/>
          </a:ln>
        </p:spPr>
        <p:txBody>
          <a:bodyPr wrap="none">
            <a:spAutoFit/>
          </a:bodyPr>
          <a:lstStyle/>
          <a:p>
            <a:pPr marL="457200" indent="-457200" algn="l">
              <a:buClr>
                <a:srgbClr val="C00000"/>
              </a:buClr>
              <a:defRPr/>
            </a:pPr>
            <a:r>
              <a:rPr lang="pt-BR" sz="2000" dirty="0" err="1" smtClean="0">
                <a:solidFill>
                  <a:srgbClr val="FFC000"/>
                </a:solidFill>
                <a:latin typeface="Century Gothic" pitchFamily="34" charset="0"/>
              </a:rPr>
              <a:t>Tritão</a:t>
            </a:r>
            <a:endParaRPr lang="pt-BR" sz="2000" dirty="0">
              <a:solidFill>
                <a:srgbClr val="FFC000"/>
              </a:solidFill>
              <a:latin typeface="Century Gothic" pitchFamily="34" charset="0"/>
            </a:endParaRPr>
          </a:p>
        </p:txBody>
      </p:sp>
      <p:sp>
        <p:nvSpPr>
          <p:cNvPr id="20" name="Text Box 8"/>
          <p:cNvSpPr txBox="1">
            <a:spLocks noChangeArrowheads="1"/>
          </p:cNvSpPr>
          <p:nvPr/>
        </p:nvSpPr>
        <p:spPr bwMode="auto">
          <a:xfrm>
            <a:off x="5436096" y="4293096"/>
            <a:ext cx="1221809" cy="400110"/>
          </a:xfrm>
          <a:prstGeom prst="rect">
            <a:avLst/>
          </a:prstGeom>
          <a:noFill/>
          <a:ln w="12700">
            <a:noFill/>
            <a:miter lim="800000"/>
            <a:headEnd type="none" w="sm" len="sm"/>
            <a:tailEnd/>
          </a:ln>
        </p:spPr>
        <p:txBody>
          <a:bodyPr wrap="none">
            <a:spAutoFit/>
          </a:bodyPr>
          <a:lstStyle/>
          <a:p>
            <a:pPr marL="457200" indent="-457200" algn="l">
              <a:buClr>
                <a:srgbClr val="C00000"/>
              </a:buClr>
              <a:defRPr/>
            </a:pPr>
            <a:r>
              <a:rPr lang="pt-BR" sz="2000" dirty="0" smtClean="0">
                <a:solidFill>
                  <a:srgbClr val="FFC000"/>
                </a:solidFill>
                <a:latin typeface="Century Gothic" pitchFamily="34" charset="0"/>
              </a:rPr>
              <a:t>Miranda</a:t>
            </a:r>
            <a:endParaRPr lang="pt-BR" sz="2000" dirty="0">
              <a:solidFill>
                <a:srgbClr val="FFC000"/>
              </a:solidFill>
              <a:latin typeface="Century Gothic" pitchFamily="34" charset="0"/>
            </a:endParaRPr>
          </a:p>
        </p:txBody>
      </p:sp>
      <p:sp>
        <p:nvSpPr>
          <p:cNvPr id="21" name="Text Box 8"/>
          <p:cNvSpPr txBox="1">
            <a:spLocks noChangeArrowheads="1"/>
          </p:cNvSpPr>
          <p:nvPr/>
        </p:nvSpPr>
        <p:spPr bwMode="auto">
          <a:xfrm>
            <a:off x="5573152" y="771545"/>
            <a:ext cx="947695" cy="400110"/>
          </a:xfrm>
          <a:prstGeom prst="rect">
            <a:avLst/>
          </a:prstGeom>
          <a:noFill/>
          <a:ln w="12700">
            <a:noFill/>
            <a:miter lim="800000"/>
            <a:headEnd type="none" w="sm" len="sm"/>
            <a:tailEnd/>
          </a:ln>
        </p:spPr>
        <p:txBody>
          <a:bodyPr wrap="none">
            <a:spAutoFit/>
          </a:bodyPr>
          <a:lstStyle/>
          <a:p>
            <a:pPr marL="457200" indent="-457200" algn="l">
              <a:buClr>
                <a:srgbClr val="C00000"/>
              </a:buClr>
              <a:defRPr/>
            </a:pPr>
            <a:r>
              <a:rPr lang="pt-BR" sz="2000" dirty="0" err="1" smtClean="0">
                <a:solidFill>
                  <a:srgbClr val="FFC000"/>
                </a:solidFill>
                <a:latin typeface="Century Gothic" pitchFamily="34" charset="0"/>
              </a:rPr>
              <a:t>Thetys</a:t>
            </a:r>
            <a:endParaRPr lang="pt-BR" sz="2000" dirty="0">
              <a:solidFill>
                <a:srgbClr val="FFC000"/>
              </a:solidFill>
              <a:latin typeface="Century Gothic" pitchFamily="34" charset="0"/>
            </a:endParaRPr>
          </a:p>
        </p:txBody>
      </p:sp>
      <p:sp>
        <p:nvSpPr>
          <p:cNvPr id="22" name="Text Box 8"/>
          <p:cNvSpPr txBox="1">
            <a:spLocks noChangeArrowheads="1"/>
          </p:cNvSpPr>
          <p:nvPr/>
        </p:nvSpPr>
        <p:spPr bwMode="auto">
          <a:xfrm>
            <a:off x="7339154" y="1444714"/>
            <a:ext cx="906017" cy="400110"/>
          </a:xfrm>
          <a:prstGeom prst="rect">
            <a:avLst/>
          </a:prstGeom>
          <a:noFill/>
          <a:ln w="12700">
            <a:noFill/>
            <a:miter lim="800000"/>
            <a:headEnd type="none" w="sm" len="sm"/>
            <a:tailEnd/>
          </a:ln>
        </p:spPr>
        <p:txBody>
          <a:bodyPr wrap="none">
            <a:spAutoFit/>
          </a:bodyPr>
          <a:lstStyle/>
          <a:p>
            <a:pPr marL="457200" indent="-457200" algn="l">
              <a:buClr>
                <a:srgbClr val="C00000"/>
              </a:buClr>
              <a:defRPr/>
            </a:pPr>
            <a:r>
              <a:rPr lang="pt-BR" sz="2000" dirty="0" smtClean="0">
                <a:solidFill>
                  <a:srgbClr val="FFC000"/>
                </a:solidFill>
                <a:latin typeface="Century Gothic" pitchFamily="34" charset="0"/>
              </a:rPr>
              <a:t>Dione</a:t>
            </a:r>
            <a:endParaRPr lang="pt-BR" sz="2000" dirty="0">
              <a:solidFill>
                <a:srgbClr val="FFC000"/>
              </a:solidFill>
              <a:latin typeface="Century Gothic" pitchFamily="34" charset="0"/>
            </a:endParaRPr>
          </a:p>
        </p:txBody>
      </p:sp>
      <p:sp>
        <p:nvSpPr>
          <p:cNvPr id="23" name="Text Box 8"/>
          <p:cNvSpPr txBox="1">
            <a:spLocks noChangeArrowheads="1"/>
          </p:cNvSpPr>
          <p:nvPr/>
        </p:nvSpPr>
        <p:spPr bwMode="auto">
          <a:xfrm>
            <a:off x="7308304" y="3100898"/>
            <a:ext cx="821059" cy="400110"/>
          </a:xfrm>
          <a:prstGeom prst="rect">
            <a:avLst/>
          </a:prstGeom>
          <a:noFill/>
          <a:ln w="12700">
            <a:noFill/>
            <a:miter lim="800000"/>
            <a:headEnd type="none" w="sm" len="sm"/>
            <a:tailEnd/>
          </a:ln>
        </p:spPr>
        <p:txBody>
          <a:bodyPr wrap="none">
            <a:spAutoFit/>
          </a:bodyPr>
          <a:lstStyle/>
          <a:p>
            <a:pPr marL="457200" indent="-457200" algn="l">
              <a:buClr>
                <a:srgbClr val="C00000"/>
              </a:buClr>
              <a:defRPr/>
            </a:pPr>
            <a:r>
              <a:rPr lang="pt-BR" sz="2000" dirty="0" err="1" smtClean="0">
                <a:solidFill>
                  <a:srgbClr val="FFC000"/>
                </a:solidFill>
                <a:latin typeface="Century Gothic" pitchFamily="34" charset="0"/>
              </a:rPr>
              <a:t>Rhea</a:t>
            </a:r>
            <a:endParaRPr lang="pt-BR" sz="2000" dirty="0">
              <a:solidFill>
                <a:srgbClr val="FFC000"/>
              </a:solidFill>
              <a:latin typeface="Century Gothic" pitchFamily="34" charset="0"/>
            </a:endParaRPr>
          </a:p>
        </p:txBody>
      </p:sp>
      <p:sp>
        <p:nvSpPr>
          <p:cNvPr id="24" name="Text Box 8"/>
          <p:cNvSpPr txBox="1">
            <a:spLocks noChangeArrowheads="1"/>
          </p:cNvSpPr>
          <p:nvPr/>
        </p:nvSpPr>
        <p:spPr bwMode="auto">
          <a:xfrm>
            <a:off x="7843210" y="2060848"/>
            <a:ext cx="998991" cy="400110"/>
          </a:xfrm>
          <a:prstGeom prst="rect">
            <a:avLst/>
          </a:prstGeom>
          <a:noFill/>
          <a:ln w="12700">
            <a:noFill/>
            <a:miter lim="800000"/>
            <a:headEnd type="none" w="sm" len="sm"/>
            <a:tailEnd/>
          </a:ln>
        </p:spPr>
        <p:txBody>
          <a:bodyPr wrap="none">
            <a:spAutoFit/>
          </a:bodyPr>
          <a:lstStyle/>
          <a:p>
            <a:pPr marL="457200" indent="-457200" algn="l">
              <a:buClr>
                <a:srgbClr val="C00000"/>
              </a:buClr>
              <a:defRPr/>
            </a:pPr>
            <a:r>
              <a:rPr lang="pt-BR" sz="2000" dirty="0" smtClean="0">
                <a:solidFill>
                  <a:srgbClr val="FFC000"/>
                </a:solidFill>
                <a:latin typeface="Century Gothic" pitchFamily="34" charset="0"/>
              </a:rPr>
              <a:t>Mimas</a:t>
            </a:r>
            <a:endParaRPr lang="pt-BR" sz="2000" dirty="0">
              <a:solidFill>
                <a:srgbClr val="FFC000"/>
              </a:solidFill>
              <a:latin typeface="Century Gothic" pitchFamily="34" charset="0"/>
            </a:endParaRPr>
          </a:p>
        </p:txBody>
      </p:sp>
      <p:sp>
        <p:nvSpPr>
          <p:cNvPr id="25" name="Text Box 8"/>
          <p:cNvSpPr txBox="1">
            <a:spLocks noChangeArrowheads="1"/>
          </p:cNvSpPr>
          <p:nvPr/>
        </p:nvSpPr>
        <p:spPr bwMode="auto">
          <a:xfrm>
            <a:off x="97999" y="857197"/>
            <a:ext cx="2699778" cy="830997"/>
          </a:xfrm>
          <a:prstGeom prst="rect">
            <a:avLst/>
          </a:prstGeom>
          <a:solidFill>
            <a:schemeClr val="tx1">
              <a:alpha val="44000"/>
            </a:schemeClr>
          </a:solidFill>
          <a:ln w="12700">
            <a:noFill/>
            <a:miter lim="800000"/>
            <a:headEnd type="none" w="sm" len="sm"/>
            <a:tailEnd/>
          </a:ln>
        </p:spPr>
        <p:txBody>
          <a:bodyPr wrap="none">
            <a:spAutoFit/>
          </a:bodyPr>
          <a:lstStyle/>
          <a:p>
            <a:pPr marL="457200" indent="-457200">
              <a:buClr>
                <a:srgbClr val="C00000"/>
              </a:buClr>
              <a:defRPr/>
            </a:pPr>
            <a:r>
              <a:rPr lang="pt-BR" sz="2800" dirty="0" smtClean="0">
                <a:solidFill>
                  <a:schemeClr val="bg1"/>
                </a:solidFill>
                <a:latin typeface="Century Gothic" pitchFamily="34" charset="0"/>
              </a:rPr>
              <a:t>Terra </a:t>
            </a:r>
          </a:p>
          <a:p>
            <a:pPr marL="457200" indent="-457200">
              <a:buClr>
                <a:srgbClr val="C00000"/>
              </a:buClr>
              <a:defRPr/>
            </a:pPr>
            <a:r>
              <a:rPr lang="pt-BR" sz="2000" dirty="0" smtClean="0">
                <a:solidFill>
                  <a:schemeClr val="bg1"/>
                </a:solidFill>
                <a:latin typeface="Century Gothic" pitchFamily="34" charset="0"/>
              </a:rPr>
              <a:t>(para comparação)</a:t>
            </a:r>
            <a:endParaRPr lang="pt-BR" sz="2000" dirty="0">
              <a:solidFill>
                <a:schemeClr val="bg1"/>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0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000"/>
                                        <p:tgtEl>
                                          <p:spTgt spid="1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2000"/>
                                        <p:tgtEl>
                                          <p:spTgt spid="1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2000"/>
                                        <p:tgtEl>
                                          <p:spTgt spid="1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2000"/>
                                        <p:tgtEl>
                                          <p:spTgt spid="1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2000"/>
                                        <p:tgtEl>
                                          <p:spTgt spid="1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2000"/>
                                        <p:tgtEl>
                                          <p:spTgt spid="1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2000"/>
                                        <p:tgtEl>
                                          <p:spTgt spid="2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2000"/>
                                        <p:tgtEl>
                                          <p:spTgt spid="2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2000"/>
                                        <p:tgtEl>
                                          <p:spTgt spid="2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2000"/>
                                        <p:tgtEl>
                                          <p:spTgt spid="2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3" grpId="0"/>
      <p:bldP spid="14" grpId="0"/>
      <p:bldP spid="15" grpId="0"/>
      <p:bldP spid="16" grpId="0"/>
      <p:bldP spid="17" grpId="0"/>
      <p:bldP spid="18" grpId="0"/>
      <p:bldP spid="19" grpId="0"/>
      <p:bldP spid="20" grpId="0"/>
      <p:bldP spid="21" grpId="0"/>
      <p:bldP spid="22" grpId="0"/>
      <p:bldP spid="23" grpId="0"/>
      <p:bldP spid="24" grpId="0"/>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620688"/>
            <a:ext cx="9144000" cy="457200"/>
          </a:xfrm>
        </p:spPr>
        <p:txBody>
          <a:bodyPr/>
          <a:lstStyle/>
          <a:p>
            <a:pPr>
              <a:buClr>
                <a:srgbClr val="C00000"/>
              </a:buClr>
            </a:pPr>
            <a:r>
              <a:rPr lang="pt-BR" sz="4000" dirty="0" smtClean="0">
                <a:solidFill>
                  <a:schemeClr val="bg1"/>
                </a:solidFill>
                <a:latin typeface="Century Gothic" pitchFamily="34" charset="0"/>
              </a:rPr>
              <a:t>Satélites:</a:t>
            </a:r>
            <a:br>
              <a:rPr lang="pt-BR" sz="4000" dirty="0" smtClean="0">
                <a:solidFill>
                  <a:schemeClr val="bg1"/>
                </a:solidFill>
                <a:latin typeface="Century Gothic" pitchFamily="34" charset="0"/>
              </a:rPr>
            </a:br>
            <a:r>
              <a:rPr lang="pt-BR" sz="4000" dirty="0" smtClean="0">
                <a:solidFill>
                  <a:schemeClr val="bg1"/>
                </a:solidFill>
                <a:latin typeface="Century Gothic" pitchFamily="34" charset="0"/>
              </a:rPr>
              <a:t>planetas terrestres</a:t>
            </a:r>
          </a:p>
        </p:txBody>
      </p:sp>
      <p:sp>
        <p:nvSpPr>
          <p:cNvPr id="14345" name="Text Box 9"/>
          <p:cNvSpPr txBox="1">
            <a:spLocks noChangeArrowheads="1"/>
          </p:cNvSpPr>
          <p:nvPr/>
        </p:nvSpPr>
        <p:spPr bwMode="auto">
          <a:xfrm>
            <a:off x="1403648" y="2242607"/>
            <a:ext cx="6675225" cy="2554545"/>
          </a:xfrm>
          <a:prstGeom prst="rect">
            <a:avLst/>
          </a:prstGeom>
          <a:noFill/>
          <a:ln w="28575">
            <a:noFill/>
            <a:miter lim="800000"/>
            <a:headEnd type="none" w="sm" len="sm"/>
            <a:tailEnd/>
          </a:ln>
        </p:spPr>
        <p:txBody>
          <a:bodyPr wrap="none">
            <a:spAutoFit/>
          </a:bodyPr>
          <a:lstStyle/>
          <a:p>
            <a:pPr marL="457200" indent="-457200" algn="l">
              <a:buClr>
                <a:srgbClr val="C00000"/>
              </a:buClr>
              <a:defRPr/>
            </a:pPr>
            <a:r>
              <a:rPr lang="pt-BR" sz="4000" b="0" dirty="0" smtClean="0">
                <a:solidFill>
                  <a:srgbClr val="FFC000"/>
                </a:solidFill>
                <a:latin typeface="Century Gothic" pitchFamily="34" charset="0"/>
              </a:rPr>
              <a:t>Mercúrio: </a:t>
            </a:r>
            <a:r>
              <a:rPr lang="pt-BR" sz="4000" dirty="0" smtClean="0">
                <a:solidFill>
                  <a:schemeClr val="bg1"/>
                </a:solidFill>
                <a:latin typeface="Century Gothic" pitchFamily="34" charset="0"/>
              </a:rPr>
              <a:t>nenhum</a:t>
            </a:r>
            <a:endParaRPr lang="pt-BR" sz="4000" dirty="0">
              <a:solidFill>
                <a:schemeClr val="bg1"/>
              </a:solidFill>
              <a:latin typeface="Century Gothic" pitchFamily="34" charset="0"/>
            </a:endParaRPr>
          </a:p>
          <a:p>
            <a:pPr marL="457200" indent="-457200" algn="l">
              <a:buClr>
                <a:srgbClr val="C00000"/>
              </a:buClr>
              <a:defRPr/>
            </a:pPr>
            <a:r>
              <a:rPr lang="pt-BR" sz="4000" b="0" dirty="0" smtClean="0">
                <a:solidFill>
                  <a:srgbClr val="FFC000"/>
                </a:solidFill>
                <a:latin typeface="Century Gothic" pitchFamily="34" charset="0"/>
              </a:rPr>
              <a:t>Vênus: </a:t>
            </a:r>
            <a:r>
              <a:rPr lang="pt-BR" sz="4000" dirty="0" smtClean="0">
                <a:solidFill>
                  <a:schemeClr val="bg1"/>
                </a:solidFill>
                <a:latin typeface="Century Gothic" pitchFamily="34" charset="0"/>
              </a:rPr>
              <a:t>nenhum</a:t>
            </a:r>
          </a:p>
          <a:p>
            <a:pPr marL="457200" indent="-457200" algn="l">
              <a:buClr>
                <a:srgbClr val="C00000"/>
              </a:buClr>
              <a:defRPr/>
            </a:pPr>
            <a:r>
              <a:rPr lang="pt-BR" sz="4000" b="0" dirty="0" smtClean="0">
                <a:solidFill>
                  <a:srgbClr val="FFC000"/>
                </a:solidFill>
                <a:latin typeface="Century Gothic" pitchFamily="34" charset="0"/>
              </a:rPr>
              <a:t>Terra: </a:t>
            </a:r>
            <a:r>
              <a:rPr lang="pt-BR" sz="4000" dirty="0" smtClean="0">
                <a:solidFill>
                  <a:schemeClr val="bg1"/>
                </a:solidFill>
                <a:latin typeface="Century Gothic" pitchFamily="34" charset="0"/>
              </a:rPr>
              <a:t>1</a:t>
            </a:r>
            <a:r>
              <a:rPr lang="pt-BR" sz="4000" b="0" dirty="0" smtClean="0">
                <a:solidFill>
                  <a:srgbClr val="FFC000"/>
                </a:solidFill>
                <a:latin typeface="Century Gothic" pitchFamily="34" charset="0"/>
              </a:rPr>
              <a:t> (Lua)</a:t>
            </a:r>
          </a:p>
          <a:p>
            <a:pPr marL="457200" indent="-457200" algn="l">
              <a:buClr>
                <a:srgbClr val="C00000"/>
              </a:buClr>
              <a:defRPr/>
            </a:pPr>
            <a:r>
              <a:rPr lang="pt-BR" sz="4000" b="0" dirty="0" smtClean="0">
                <a:solidFill>
                  <a:srgbClr val="FFC000"/>
                </a:solidFill>
                <a:latin typeface="Century Gothic" pitchFamily="34" charset="0"/>
              </a:rPr>
              <a:t>Marte: </a:t>
            </a:r>
            <a:r>
              <a:rPr lang="pt-BR" sz="4000" dirty="0" smtClean="0">
                <a:solidFill>
                  <a:schemeClr val="bg1"/>
                </a:solidFill>
                <a:latin typeface="Century Gothic" pitchFamily="34" charset="0"/>
              </a:rPr>
              <a:t>2</a:t>
            </a:r>
            <a:r>
              <a:rPr lang="pt-BR" sz="4000" b="0" dirty="0" smtClean="0">
                <a:solidFill>
                  <a:srgbClr val="FFC000"/>
                </a:solidFill>
                <a:latin typeface="Century Gothic" pitchFamily="34" charset="0"/>
              </a:rPr>
              <a:t> (</a:t>
            </a:r>
            <a:r>
              <a:rPr lang="pt-BR" sz="4000" b="0" dirty="0" err="1" smtClean="0">
                <a:solidFill>
                  <a:srgbClr val="FFC000"/>
                </a:solidFill>
                <a:latin typeface="Century Gothic" pitchFamily="34" charset="0"/>
              </a:rPr>
              <a:t>Fobos</a:t>
            </a:r>
            <a:r>
              <a:rPr lang="pt-BR" sz="4000" b="0" dirty="0" smtClean="0">
                <a:solidFill>
                  <a:srgbClr val="FFC000"/>
                </a:solidFill>
                <a:latin typeface="Century Gothic" pitchFamily="34" charset="0"/>
              </a:rPr>
              <a:t> e Deimos)</a:t>
            </a:r>
            <a:endParaRPr lang="pt-BR" sz="4000" b="0" dirty="0">
              <a:solidFill>
                <a:srgbClr val="FFC000"/>
              </a:solidFill>
              <a:latin typeface="Century Gothic" pitchFamily="34" charset="0"/>
            </a:endParaRPr>
          </a:p>
        </p:txBody>
      </p:sp>
      <p:sp>
        <p:nvSpPr>
          <p:cNvPr id="4" name="Espaço Reservado para Número de Slide 3"/>
          <p:cNvSpPr>
            <a:spLocks noGrp="1"/>
          </p:cNvSpPr>
          <p:nvPr>
            <p:ph type="sldNum" sz="quarter" idx="12"/>
          </p:nvPr>
        </p:nvSpPr>
        <p:spPr/>
        <p:txBody>
          <a:bodyPr/>
          <a:lstStyle/>
          <a:p>
            <a:pPr>
              <a:defRPr/>
            </a:pPr>
            <a:fld id="{37EA3358-D533-4DE3-BB7E-0C918E9F7417}" type="slidenum">
              <a:rPr lang="pt-BR" smtClean="0"/>
              <a:pPr>
                <a:defRPr/>
              </a:pPr>
              <a:t>12</a:t>
            </a:fld>
            <a:endParaRPr lang="pt-B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45">
                                            <p:txEl>
                                              <p:pRg st="0" end="0"/>
                                            </p:txEl>
                                          </p:spTgt>
                                        </p:tgtEl>
                                        <p:attrNameLst>
                                          <p:attrName>style.visibility</p:attrName>
                                        </p:attrNameLst>
                                      </p:cBhvr>
                                      <p:to>
                                        <p:strVal val="visible"/>
                                      </p:to>
                                    </p:set>
                                    <p:animEffect transition="in" filter="fade">
                                      <p:cBhvr>
                                        <p:cTn id="7" dur="2000"/>
                                        <p:tgtEl>
                                          <p:spTgt spid="143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45">
                                            <p:txEl>
                                              <p:pRg st="1" end="1"/>
                                            </p:txEl>
                                          </p:spTgt>
                                        </p:tgtEl>
                                        <p:attrNameLst>
                                          <p:attrName>style.visibility</p:attrName>
                                        </p:attrNameLst>
                                      </p:cBhvr>
                                      <p:to>
                                        <p:strVal val="visible"/>
                                      </p:to>
                                    </p:set>
                                    <p:animEffect transition="in" filter="fade">
                                      <p:cBhvr>
                                        <p:cTn id="12" dur="2000"/>
                                        <p:tgtEl>
                                          <p:spTgt spid="143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45">
                                            <p:txEl>
                                              <p:pRg st="2" end="2"/>
                                            </p:txEl>
                                          </p:spTgt>
                                        </p:tgtEl>
                                        <p:attrNameLst>
                                          <p:attrName>style.visibility</p:attrName>
                                        </p:attrNameLst>
                                      </p:cBhvr>
                                      <p:to>
                                        <p:strVal val="visible"/>
                                      </p:to>
                                    </p:set>
                                    <p:animEffect transition="in" filter="fade">
                                      <p:cBhvr>
                                        <p:cTn id="17" dur="2000"/>
                                        <p:tgtEl>
                                          <p:spTgt spid="1434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345">
                                            <p:txEl>
                                              <p:pRg st="3" end="3"/>
                                            </p:txEl>
                                          </p:spTgt>
                                        </p:tgtEl>
                                        <p:attrNameLst>
                                          <p:attrName>style.visibility</p:attrName>
                                        </p:attrNameLst>
                                      </p:cBhvr>
                                      <p:to>
                                        <p:strVal val="visible"/>
                                      </p:to>
                                    </p:set>
                                    <p:animEffect transition="in" filter="fade">
                                      <p:cBhvr>
                                        <p:cTn id="22" dur="2000"/>
                                        <p:tgtEl>
                                          <p:spTgt spid="1434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595536"/>
            <a:ext cx="9144000" cy="457200"/>
          </a:xfrm>
        </p:spPr>
        <p:txBody>
          <a:bodyPr/>
          <a:lstStyle/>
          <a:p>
            <a:pPr>
              <a:buClr>
                <a:srgbClr val="C00000"/>
              </a:buClr>
            </a:pPr>
            <a:r>
              <a:rPr lang="pt-BR" sz="4000" dirty="0" smtClean="0">
                <a:solidFill>
                  <a:schemeClr val="bg1"/>
                </a:solidFill>
                <a:latin typeface="Century Gothic" pitchFamily="34" charset="0"/>
              </a:rPr>
              <a:t>Satélites: </a:t>
            </a:r>
            <a:br>
              <a:rPr lang="pt-BR" sz="4000" dirty="0" smtClean="0">
                <a:solidFill>
                  <a:schemeClr val="bg1"/>
                </a:solidFill>
                <a:latin typeface="Century Gothic" pitchFamily="34" charset="0"/>
              </a:rPr>
            </a:br>
            <a:r>
              <a:rPr lang="pt-BR" sz="4000" dirty="0" smtClean="0">
                <a:solidFill>
                  <a:schemeClr val="bg1"/>
                </a:solidFill>
                <a:latin typeface="Century Gothic" pitchFamily="34" charset="0"/>
              </a:rPr>
              <a:t>planetas </a:t>
            </a:r>
            <a:r>
              <a:rPr lang="pt-BR" sz="4000" dirty="0" err="1" smtClean="0">
                <a:solidFill>
                  <a:schemeClr val="bg1"/>
                </a:solidFill>
                <a:latin typeface="Century Gothic" pitchFamily="34" charset="0"/>
              </a:rPr>
              <a:t>jovianos</a:t>
            </a:r>
            <a:endParaRPr lang="pt-BR" sz="4000" dirty="0" smtClean="0">
              <a:solidFill>
                <a:schemeClr val="bg1"/>
              </a:solidFill>
              <a:latin typeface="Century Gothic" pitchFamily="34" charset="0"/>
            </a:endParaRPr>
          </a:p>
        </p:txBody>
      </p:sp>
      <p:sp>
        <p:nvSpPr>
          <p:cNvPr id="14345" name="Text Box 9"/>
          <p:cNvSpPr txBox="1">
            <a:spLocks noChangeArrowheads="1"/>
          </p:cNvSpPr>
          <p:nvPr/>
        </p:nvSpPr>
        <p:spPr bwMode="auto">
          <a:xfrm>
            <a:off x="3059832" y="2420888"/>
            <a:ext cx="2912977" cy="3170099"/>
          </a:xfrm>
          <a:prstGeom prst="rect">
            <a:avLst/>
          </a:prstGeom>
          <a:noFill/>
          <a:ln w="28575">
            <a:noFill/>
            <a:miter lim="800000"/>
            <a:headEnd type="none" w="sm" len="sm"/>
            <a:tailEnd/>
          </a:ln>
        </p:spPr>
        <p:txBody>
          <a:bodyPr wrap="none">
            <a:spAutoFit/>
          </a:bodyPr>
          <a:lstStyle/>
          <a:p>
            <a:pPr marL="457200" indent="-457200" algn="l">
              <a:buClr>
                <a:srgbClr val="C00000"/>
              </a:buClr>
              <a:defRPr/>
            </a:pPr>
            <a:r>
              <a:rPr lang="pt-BR" sz="4000" b="0" dirty="0" smtClean="0">
                <a:solidFill>
                  <a:srgbClr val="FFC000"/>
                </a:solidFill>
                <a:latin typeface="Century Gothic" pitchFamily="34" charset="0"/>
              </a:rPr>
              <a:t>Júpiter: </a:t>
            </a:r>
            <a:r>
              <a:rPr lang="pt-BR" sz="4000" dirty="0" smtClean="0">
                <a:solidFill>
                  <a:schemeClr val="bg1"/>
                </a:solidFill>
                <a:latin typeface="Century Gothic" pitchFamily="34" charset="0"/>
              </a:rPr>
              <a:t>69</a:t>
            </a:r>
          </a:p>
          <a:p>
            <a:pPr marL="457200" indent="-457200" algn="l">
              <a:buClr>
                <a:srgbClr val="C00000"/>
              </a:buClr>
              <a:defRPr/>
            </a:pPr>
            <a:r>
              <a:rPr lang="pt-BR" sz="4000" b="0" dirty="0" smtClean="0">
                <a:solidFill>
                  <a:srgbClr val="FFC000"/>
                </a:solidFill>
                <a:latin typeface="Century Gothic" pitchFamily="34" charset="0"/>
              </a:rPr>
              <a:t>Saturno: </a:t>
            </a:r>
            <a:r>
              <a:rPr lang="pt-BR" sz="4000" dirty="0" smtClean="0">
                <a:solidFill>
                  <a:schemeClr val="bg1"/>
                </a:solidFill>
                <a:latin typeface="Century Gothic" pitchFamily="34" charset="0"/>
              </a:rPr>
              <a:t>62</a:t>
            </a:r>
          </a:p>
          <a:p>
            <a:pPr marL="457200" indent="-457200" algn="l">
              <a:buClr>
                <a:srgbClr val="C00000"/>
              </a:buClr>
              <a:defRPr/>
            </a:pPr>
            <a:r>
              <a:rPr lang="pt-BR" sz="4000" b="0" dirty="0" smtClean="0">
                <a:solidFill>
                  <a:srgbClr val="FFC000"/>
                </a:solidFill>
                <a:latin typeface="Century Gothic" pitchFamily="34" charset="0"/>
              </a:rPr>
              <a:t>Urano: </a:t>
            </a:r>
            <a:r>
              <a:rPr lang="pt-BR" sz="4000" dirty="0" smtClean="0">
                <a:solidFill>
                  <a:schemeClr val="bg1"/>
                </a:solidFill>
                <a:latin typeface="Century Gothic" pitchFamily="34" charset="0"/>
              </a:rPr>
              <a:t>27</a:t>
            </a:r>
          </a:p>
          <a:p>
            <a:pPr marL="457200" indent="-457200" algn="l">
              <a:buClr>
                <a:srgbClr val="C00000"/>
              </a:buClr>
              <a:defRPr/>
            </a:pPr>
            <a:r>
              <a:rPr lang="pt-BR" sz="4000" b="0" dirty="0" smtClean="0">
                <a:solidFill>
                  <a:srgbClr val="FFC000"/>
                </a:solidFill>
                <a:latin typeface="Century Gothic" pitchFamily="34" charset="0"/>
              </a:rPr>
              <a:t>Netuno: </a:t>
            </a:r>
            <a:r>
              <a:rPr lang="pt-BR" sz="4000" dirty="0" smtClean="0">
                <a:solidFill>
                  <a:schemeClr val="bg1"/>
                </a:solidFill>
                <a:latin typeface="Century Gothic" pitchFamily="34" charset="0"/>
              </a:rPr>
              <a:t>14</a:t>
            </a:r>
          </a:p>
          <a:p>
            <a:pPr marL="457200" indent="-457200" algn="l">
              <a:buClr>
                <a:srgbClr val="C00000"/>
              </a:buClr>
              <a:defRPr/>
            </a:pPr>
            <a:endParaRPr lang="pt-BR" sz="4000" dirty="0">
              <a:solidFill>
                <a:srgbClr val="FFC000"/>
              </a:solidFill>
              <a:latin typeface="Century Gothic" pitchFamily="34" charset="0"/>
            </a:endParaRPr>
          </a:p>
        </p:txBody>
      </p:sp>
      <p:sp>
        <p:nvSpPr>
          <p:cNvPr id="4" name="Espaço Reservado para Número de Slide 3"/>
          <p:cNvSpPr>
            <a:spLocks noGrp="1"/>
          </p:cNvSpPr>
          <p:nvPr>
            <p:ph type="sldNum" sz="quarter" idx="12"/>
          </p:nvPr>
        </p:nvSpPr>
        <p:spPr/>
        <p:txBody>
          <a:bodyPr/>
          <a:lstStyle/>
          <a:p>
            <a:pPr>
              <a:defRPr/>
            </a:pPr>
            <a:fld id="{37EA3358-D533-4DE3-BB7E-0C918E9F7417}" type="slidenum">
              <a:rPr lang="pt-BR" smtClean="0"/>
              <a:pPr>
                <a:defRPr/>
              </a:pPr>
              <a:t>13</a:t>
            </a:fld>
            <a:endParaRPr lang="pt-B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45">
                                            <p:txEl>
                                              <p:pRg st="0" end="0"/>
                                            </p:txEl>
                                          </p:spTgt>
                                        </p:tgtEl>
                                        <p:attrNameLst>
                                          <p:attrName>style.visibility</p:attrName>
                                        </p:attrNameLst>
                                      </p:cBhvr>
                                      <p:to>
                                        <p:strVal val="visible"/>
                                      </p:to>
                                    </p:set>
                                    <p:animEffect transition="in" filter="fade">
                                      <p:cBhvr>
                                        <p:cTn id="7" dur="2000"/>
                                        <p:tgtEl>
                                          <p:spTgt spid="143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45">
                                            <p:txEl>
                                              <p:pRg st="1" end="1"/>
                                            </p:txEl>
                                          </p:spTgt>
                                        </p:tgtEl>
                                        <p:attrNameLst>
                                          <p:attrName>style.visibility</p:attrName>
                                        </p:attrNameLst>
                                      </p:cBhvr>
                                      <p:to>
                                        <p:strVal val="visible"/>
                                      </p:to>
                                    </p:set>
                                    <p:animEffect transition="in" filter="fade">
                                      <p:cBhvr>
                                        <p:cTn id="12" dur="2000"/>
                                        <p:tgtEl>
                                          <p:spTgt spid="143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45">
                                            <p:txEl>
                                              <p:pRg st="2" end="2"/>
                                            </p:txEl>
                                          </p:spTgt>
                                        </p:tgtEl>
                                        <p:attrNameLst>
                                          <p:attrName>style.visibility</p:attrName>
                                        </p:attrNameLst>
                                      </p:cBhvr>
                                      <p:to>
                                        <p:strVal val="visible"/>
                                      </p:to>
                                    </p:set>
                                    <p:animEffect transition="in" filter="fade">
                                      <p:cBhvr>
                                        <p:cTn id="17" dur="2000"/>
                                        <p:tgtEl>
                                          <p:spTgt spid="1434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345">
                                            <p:txEl>
                                              <p:pRg st="3" end="3"/>
                                            </p:txEl>
                                          </p:spTgt>
                                        </p:tgtEl>
                                        <p:attrNameLst>
                                          <p:attrName>style.visibility</p:attrName>
                                        </p:attrNameLst>
                                      </p:cBhvr>
                                      <p:to>
                                        <p:strVal val="visible"/>
                                      </p:to>
                                    </p:set>
                                    <p:animEffect transition="in" filter="fade">
                                      <p:cBhvr>
                                        <p:cTn id="22" dur="2000"/>
                                        <p:tgtEl>
                                          <p:spTgt spid="1434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0" y="6464369"/>
            <a:ext cx="2480166" cy="276999"/>
          </a:xfrm>
          <a:prstGeom prst="rect">
            <a:avLst/>
          </a:prstGeom>
          <a:noFill/>
          <a:ln w="9525">
            <a:noFill/>
            <a:miter lim="800000"/>
            <a:headEnd/>
            <a:tailEnd/>
          </a:ln>
        </p:spPr>
        <p:txBody>
          <a:bodyPr wrap="none">
            <a:spAutoFit/>
          </a:bodyPr>
          <a:lstStyle/>
          <a:p>
            <a:pPr algn="l" eaLnBrk="1" hangingPunct="1"/>
            <a:r>
              <a:rPr lang="pt-BR" sz="1200" b="0" dirty="0">
                <a:solidFill>
                  <a:srgbClr val="FFC000"/>
                </a:solidFill>
                <a:latin typeface="Century Gothic" pitchFamily="34" charset="0"/>
              </a:rPr>
              <a:t>Crédito da imagem: </a:t>
            </a:r>
            <a:r>
              <a:rPr lang="pt-BR" sz="1200" b="0" dirty="0" smtClean="0">
                <a:solidFill>
                  <a:srgbClr val="FFC000"/>
                </a:solidFill>
                <a:latin typeface="Century Gothic" pitchFamily="34" charset="0"/>
              </a:rPr>
              <a:t>NASA/JPL</a:t>
            </a:r>
            <a:endParaRPr lang="pt-BR" sz="1200" b="0" dirty="0">
              <a:solidFill>
                <a:srgbClr val="FFC000"/>
              </a:solidFill>
              <a:latin typeface="Century Gothic" pitchFamily="34" charset="0"/>
            </a:endParaRPr>
          </a:p>
        </p:txBody>
      </p:sp>
      <p:pic>
        <p:nvPicPr>
          <p:cNvPr id="26626" name="Picture 2" descr="Full Moon (click to enlarge)"/>
          <p:cNvPicPr>
            <a:picLocks noChangeAspect="1" noChangeArrowheads="1"/>
          </p:cNvPicPr>
          <p:nvPr/>
        </p:nvPicPr>
        <p:blipFill>
          <a:blip r:embed="rId3" cstate="print"/>
          <a:srcRect l="11230"/>
          <a:stretch>
            <a:fillRect/>
          </a:stretch>
        </p:blipFill>
        <p:spPr bwMode="auto">
          <a:xfrm rot="10800000">
            <a:off x="182176" y="144015"/>
            <a:ext cx="7558176" cy="6048672"/>
          </a:xfrm>
          <a:prstGeom prst="rect">
            <a:avLst/>
          </a:prstGeom>
          <a:noFill/>
        </p:spPr>
      </p:pic>
      <p:pic>
        <p:nvPicPr>
          <p:cNvPr id="36865" name="Picture 1" descr="http://solarsystem.nasa.gov/images/spacer.gif"/>
          <p:cNvPicPr>
            <a:picLocks noChangeAspect="1" noChangeArrowheads="1"/>
          </p:cNvPicPr>
          <p:nvPr/>
        </p:nvPicPr>
        <p:blipFill>
          <a:blip r:embed="rId4"/>
          <a:srcRect/>
          <a:stretch>
            <a:fillRect/>
          </a:stretch>
        </p:blipFill>
        <p:spPr bwMode="auto">
          <a:xfrm rot="10800000">
            <a:off x="9067800" y="6593159"/>
            <a:ext cx="76200" cy="76200"/>
          </a:xfrm>
          <a:prstGeom prst="rect">
            <a:avLst/>
          </a:prstGeom>
          <a:noFill/>
        </p:spPr>
      </p:pic>
      <p:sp>
        <p:nvSpPr>
          <p:cNvPr id="9" name="Text Box 9"/>
          <p:cNvSpPr txBox="1">
            <a:spLocks noChangeArrowheads="1"/>
          </p:cNvSpPr>
          <p:nvPr/>
        </p:nvSpPr>
        <p:spPr bwMode="auto">
          <a:xfrm>
            <a:off x="251520" y="350747"/>
            <a:ext cx="1944216" cy="369332"/>
          </a:xfrm>
          <a:prstGeom prst="rect">
            <a:avLst/>
          </a:prstGeom>
          <a:noFill/>
          <a:ln w="28575">
            <a:noFill/>
            <a:miter lim="800000"/>
            <a:headEnd type="none" w="sm" len="sm"/>
            <a:tailEnd/>
          </a:ln>
        </p:spPr>
        <p:txBody>
          <a:bodyPr wrap="square">
            <a:spAutoFit/>
          </a:bodyPr>
          <a:lstStyle/>
          <a:p>
            <a:pPr marL="457200" indent="-457200" algn="l">
              <a:buClr>
                <a:srgbClr val="C00000"/>
              </a:buClr>
              <a:defRPr/>
            </a:pPr>
            <a:r>
              <a:rPr lang="pt-BR" sz="1800" dirty="0" smtClean="0">
                <a:solidFill>
                  <a:srgbClr val="FFC000"/>
                </a:solidFill>
                <a:latin typeface="Century Gothic" pitchFamily="34" charset="0"/>
              </a:rPr>
              <a:t>Cratera  </a:t>
            </a:r>
            <a:r>
              <a:rPr lang="pt-BR" sz="1800" dirty="0" err="1" smtClean="0">
                <a:solidFill>
                  <a:srgbClr val="FFC000"/>
                </a:solidFill>
                <a:latin typeface="Century Gothic" pitchFamily="34" charset="0"/>
              </a:rPr>
              <a:t>Tycho</a:t>
            </a:r>
            <a:endParaRPr lang="pt-BR" sz="1800" dirty="0">
              <a:solidFill>
                <a:srgbClr val="FFC000"/>
              </a:solidFill>
              <a:latin typeface="Century Gothic" pitchFamily="34" charset="0"/>
            </a:endParaRPr>
          </a:p>
        </p:txBody>
      </p:sp>
      <p:sp>
        <p:nvSpPr>
          <p:cNvPr id="11" name="Text Box 9"/>
          <p:cNvSpPr txBox="1">
            <a:spLocks noChangeArrowheads="1"/>
          </p:cNvSpPr>
          <p:nvPr/>
        </p:nvSpPr>
        <p:spPr bwMode="auto">
          <a:xfrm>
            <a:off x="7164288" y="1297884"/>
            <a:ext cx="1512168"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1800" dirty="0" smtClean="0">
                <a:solidFill>
                  <a:srgbClr val="FFC000"/>
                </a:solidFill>
                <a:latin typeface="Century Gothic" pitchFamily="34" charset="0"/>
              </a:rPr>
              <a:t>Cratera  </a:t>
            </a:r>
          </a:p>
          <a:p>
            <a:pPr marL="457200" indent="-457200">
              <a:buClr>
                <a:srgbClr val="C00000"/>
              </a:buClr>
              <a:defRPr/>
            </a:pPr>
            <a:r>
              <a:rPr lang="pt-BR" sz="1800" dirty="0" err="1" smtClean="0">
                <a:solidFill>
                  <a:srgbClr val="FFC000"/>
                </a:solidFill>
                <a:latin typeface="Century Gothic" pitchFamily="34" charset="0"/>
              </a:rPr>
              <a:t>Copernicus</a:t>
            </a:r>
            <a:endParaRPr lang="pt-BR" sz="1800" dirty="0">
              <a:solidFill>
                <a:srgbClr val="FFC000"/>
              </a:solidFill>
              <a:latin typeface="Century Gothic" pitchFamily="34" charset="0"/>
            </a:endParaRPr>
          </a:p>
        </p:txBody>
      </p:sp>
      <p:sp>
        <p:nvSpPr>
          <p:cNvPr id="13" name="Text Box 9"/>
          <p:cNvSpPr txBox="1">
            <a:spLocks noChangeArrowheads="1"/>
          </p:cNvSpPr>
          <p:nvPr/>
        </p:nvSpPr>
        <p:spPr bwMode="auto">
          <a:xfrm>
            <a:off x="6948264" y="3879139"/>
            <a:ext cx="1944216" cy="369332"/>
          </a:xfrm>
          <a:prstGeom prst="rect">
            <a:avLst/>
          </a:prstGeom>
          <a:noFill/>
          <a:ln w="28575">
            <a:noFill/>
            <a:miter lim="800000"/>
            <a:headEnd type="none" w="sm" len="sm"/>
            <a:tailEnd/>
          </a:ln>
        </p:spPr>
        <p:txBody>
          <a:bodyPr wrap="square">
            <a:spAutoFit/>
          </a:bodyPr>
          <a:lstStyle/>
          <a:p>
            <a:pPr marL="457200" indent="-457200" algn="l">
              <a:buClr>
                <a:srgbClr val="C00000"/>
              </a:buClr>
              <a:defRPr/>
            </a:pPr>
            <a:r>
              <a:rPr lang="pt-BR" sz="1800" dirty="0" err="1" smtClean="0">
                <a:solidFill>
                  <a:srgbClr val="FFC000"/>
                </a:solidFill>
                <a:latin typeface="Century Gothic" pitchFamily="34" charset="0"/>
              </a:rPr>
              <a:t>Mare</a:t>
            </a:r>
            <a:r>
              <a:rPr lang="pt-BR" sz="1800" dirty="0" smtClean="0">
                <a:solidFill>
                  <a:srgbClr val="FFC000"/>
                </a:solidFill>
                <a:latin typeface="Century Gothic" pitchFamily="34" charset="0"/>
              </a:rPr>
              <a:t> </a:t>
            </a:r>
            <a:r>
              <a:rPr lang="pt-BR" sz="1800" dirty="0" err="1" smtClean="0">
                <a:solidFill>
                  <a:srgbClr val="FFC000"/>
                </a:solidFill>
                <a:latin typeface="Century Gothic" pitchFamily="34" charset="0"/>
              </a:rPr>
              <a:t>Imbrium</a:t>
            </a:r>
            <a:endParaRPr lang="pt-BR" sz="1800" dirty="0">
              <a:solidFill>
                <a:srgbClr val="FFC000"/>
              </a:solidFill>
              <a:latin typeface="Century Gothic" pitchFamily="34" charset="0"/>
            </a:endParaRPr>
          </a:p>
        </p:txBody>
      </p:sp>
      <p:sp>
        <p:nvSpPr>
          <p:cNvPr id="14" name="Text Box 9"/>
          <p:cNvSpPr txBox="1">
            <a:spLocks noChangeArrowheads="1"/>
          </p:cNvSpPr>
          <p:nvPr/>
        </p:nvSpPr>
        <p:spPr bwMode="auto">
          <a:xfrm>
            <a:off x="7092280" y="2348880"/>
            <a:ext cx="1728192" cy="646331"/>
          </a:xfrm>
          <a:prstGeom prst="rect">
            <a:avLst/>
          </a:prstGeom>
          <a:noFill/>
          <a:ln w="28575">
            <a:noFill/>
            <a:miter lim="800000"/>
            <a:headEnd type="none" w="sm" len="sm"/>
            <a:tailEnd/>
          </a:ln>
        </p:spPr>
        <p:txBody>
          <a:bodyPr wrap="square">
            <a:spAutoFit/>
          </a:bodyPr>
          <a:lstStyle/>
          <a:p>
            <a:pPr>
              <a:buClr>
                <a:srgbClr val="C00000"/>
              </a:buClr>
              <a:defRPr/>
            </a:pPr>
            <a:r>
              <a:rPr lang="pt-BR" sz="1800" dirty="0" err="1" smtClean="0">
                <a:solidFill>
                  <a:srgbClr val="FFC000"/>
                </a:solidFill>
                <a:latin typeface="Century Gothic" pitchFamily="34" charset="0"/>
              </a:rPr>
              <a:t>Oceanus</a:t>
            </a:r>
            <a:r>
              <a:rPr lang="pt-BR" sz="1800" dirty="0" smtClean="0">
                <a:solidFill>
                  <a:srgbClr val="FFC000"/>
                </a:solidFill>
                <a:latin typeface="Century Gothic" pitchFamily="34" charset="0"/>
              </a:rPr>
              <a:t> </a:t>
            </a:r>
          </a:p>
          <a:p>
            <a:pPr algn="l">
              <a:buClr>
                <a:srgbClr val="C00000"/>
              </a:buClr>
              <a:defRPr/>
            </a:pPr>
            <a:r>
              <a:rPr lang="pt-BR" sz="1800" dirty="0" err="1" smtClean="0">
                <a:solidFill>
                  <a:srgbClr val="FFC000"/>
                </a:solidFill>
                <a:latin typeface="Century Gothic" pitchFamily="34" charset="0"/>
              </a:rPr>
              <a:t>Procellarum</a:t>
            </a:r>
            <a:endParaRPr lang="pt-BR" sz="1800" dirty="0">
              <a:solidFill>
                <a:srgbClr val="FFC000"/>
              </a:solidFill>
              <a:latin typeface="Century Gothic" pitchFamily="34" charset="0"/>
            </a:endParaRPr>
          </a:p>
        </p:txBody>
      </p:sp>
      <p:sp>
        <p:nvSpPr>
          <p:cNvPr id="15" name="Text Box 9"/>
          <p:cNvSpPr txBox="1">
            <a:spLocks noChangeArrowheads="1"/>
          </p:cNvSpPr>
          <p:nvPr/>
        </p:nvSpPr>
        <p:spPr bwMode="auto">
          <a:xfrm>
            <a:off x="179512" y="2522020"/>
            <a:ext cx="1080120"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1800" dirty="0" err="1" smtClean="0">
                <a:solidFill>
                  <a:srgbClr val="FFC000"/>
                </a:solidFill>
                <a:latin typeface="Century Gothic" pitchFamily="34" charset="0"/>
              </a:rPr>
              <a:t>Mare</a:t>
            </a:r>
            <a:r>
              <a:rPr lang="pt-BR" sz="1800" dirty="0" smtClean="0">
                <a:solidFill>
                  <a:srgbClr val="FFC000"/>
                </a:solidFill>
                <a:latin typeface="Century Gothic" pitchFamily="34" charset="0"/>
              </a:rPr>
              <a:t> </a:t>
            </a:r>
          </a:p>
          <a:p>
            <a:pPr marL="457200" indent="-457200">
              <a:buClr>
                <a:srgbClr val="C00000"/>
              </a:buClr>
              <a:defRPr/>
            </a:pPr>
            <a:r>
              <a:rPr lang="pt-BR" sz="1800" dirty="0" err="1" smtClean="0">
                <a:solidFill>
                  <a:srgbClr val="FFC000"/>
                </a:solidFill>
                <a:latin typeface="Century Gothic" pitchFamily="34" charset="0"/>
              </a:rPr>
              <a:t>Crisium</a:t>
            </a:r>
            <a:endParaRPr lang="pt-BR" sz="1800" dirty="0">
              <a:solidFill>
                <a:srgbClr val="FFC000"/>
              </a:solidFill>
              <a:latin typeface="Century Gothic" pitchFamily="34" charset="0"/>
            </a:endParaRPr>
          </a:p>
        </p:txBody>
      </p:sp>
      <p:sp>
        <p:nvSpPr>
          <p:cNvPr id="16" name="Text Box 9"/>
          <p:cNvSpPr txBox="1">
            <a:spLocks noChangeArrowheads="1"/>
          </p:cNvSpPr>
          <p:nvPr/>
        </p:nvSpPr>
        <p:spPr bwMode="auto">
          <a:xfrm>
            <a:off x="755576" y="5751347"/>
            <a:ext cx="2088232" cy="369332"/>
          </a:xfrm>
          <a:prstGeom prst="rect">
            <a:avLst/>
          </a:prstGeom>
          <a:noFill/>
          <a:ln w="28575">
            <a:noFill/>
            <a:miter lim="800000"/>
            <a:headEnd type="none" w="sm" len="sm"/>
            <a:tailEnd/>
          </a:ln>
        </p:spPr>
        <p:txBody>
          <a:bodyPr wrap="square">
            <a:spAutoFit/>
          </a:bodyPr>
          <a:lstStyle/>
          <a:p>
            <a:pPr marL="457200" indent="-457200" algn="l">
              <a:buClr>
                <a:srgbClr val="C00000"/>
              </a:buClr>
              <a:defRPr/>
            </a:pPr>
            <a:r>
              <a:rPr lang="pt-BR" sz="1800" dirty="0" err="1" smtClean="0">
                <a:solidFill>
                  <a:srgbClr val="FFC000"/>
                </a:solidFill>
                <a:latin typeface="Century Gothic" pitchFamily="34" charset="0"/>
              </a:rPr>
              <a:t>Mare</a:t>
            </a:r>
            <a:r>
              <a:rPr lang="pt-BR" sz="1800" dirty="0" smtClean="0">
                <a:solidFill>
                  <a:srgbClr val="FFC000"/>
                </a:solidFill>
                <a:latin typeface="Century Gothic" pitchFamily="34" charset="0"/>
              </a:rPr>
              <a:t> </a:t>
            </a:r>
            <a:r>
              <a:rPr lang="pt-BR" sz="1800" dirty="0" err="1" smtClean="0">
                <a:solidFill>
                  <a:srgbClr val="FFC000"/>
                </a:solidFill>
                <a:latin typeface="Century Gothic" pitchFamily="34" charset="0"/>
              </a:rPr>
              <a:t>Serenitatis</a:t>
            </a:r>
            <a:endParaRPr lang="pt-BR" sz="1800" dirty="0">
              <a:solidFill>
                <a:srgbClr val="FFC000"/>
              </a:solidFill>
              <a:latin typeface="Century Gothic" pitchFamily="34" charset="0"/>
            </a:endParaRPr>
          </a:p>
        </p:txBody>
      </p:sp>
      <p:sp>
        <p:nvSpPr>
          <p:cNvPr id="17" name="Text Box 9"/>
          <p:cNvSpPr txBox="1">
            <a:spLocks noChangeArrowheads="1"/>
          </p:cNvSpPr>
          <p:nvPr/>
        </p:nvSpPr>
        <p:spPr bwMode="auto">
          <a:xfrm>
            <a:off x="0" y="4752527"/>
            <a:ext cx="1727176"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1800" dirty="0" err="1" smtClean="0">
                <a:solidFill>
                  <a:srgbClr val="FFC000"/>
                </a:solidFill>
                <a:latin typeface="Century Gothic" pitchFamily="34" charset="0"/>
              </a:rPr>
              <a:t>Mare</a:t>
            </a:r>
            <a:r>
              <a:rPr lang="pt-BR" sz="1800" dirty="0" smtClean="0">
                <a:solidFill>
                  <a:srgbClr val="FFC000"/>
                </a:solidFill>
                <a:latin typeface="Century Gothic" pitchFamily="34" charset="0"/>
              </a:rPr>
              <a:t> </a:t>
            </a:r>
          </a:p>
          <a:p>
            <a:pPr marL="457200" indent="-457200">
              <a:buClr>
                <a:srgbClr val="C00000"/>
              </a:buClr>
              <a:defRPr/>
            </a:pPr>
            <a:r>
              <a:rPr lang="pt-BR" sz="1800" dirty="0" err="1" smtClean="0">
                <a:solidFill>
                  <a:srgbClr val="FFC000"/>
                </a:solidFill>
                <a:latin typeface="Century Gothic" pitchFamily="34" charset="0"/>
              </a:rPr>
              <a:t>Tranquilitatis</a:t>
            </a:r>
            <a:endParaRPr lang="pt-BR" sz="1800" dirty="0">
              <a:solidFill>
                <a:srgbClr val="FFC000"/>
              </a:solidFill>
              <a:latin typeface="Century Gothic" pitchFamily="34" charset="0"/>
            </a:endParaRPr>
          </a:p>
        </p:txBody>
      </p:sp>
      <p:sp>
        <p:nvSpPr>
          <p:cNvPr id="18" name="Text Box 9"/>
          <p:cNvSpPr txBox="1">
            <a:spLocks noChangeArrowheads="1"/>
          </p:cNvSpPr>
          <p:nvPr/>
        </p:nvSpPr>
        <p:spPr bwMode="auto">
          <a:xfrm>
            <a:off x="0" y="1585916"/>
            <a:ext cx="1691680"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1800" dirty="0" err="1" smtClean="0">
                <a:solidFill>
                  <a:srgbClr val="FFC000"/>
                </a:solidFill>
                <a:latin typeface="Century Gothic" pitchFamily="34" charset="0"/>
              </a:rPr>
              <a:t>Mare</a:t>
            </a:r>
            <a:r>
              <a:rPr lang="pt-BR" sz="1800" dirty="0" smtClean="0">
                <a:solidFill>
                  <a:srgbClr val="FFC000"/>
                </a:solidFill>
                <a:latin typeface="Century Gothic" pitchFamily="34" charset="0"/>
              </a:rPr>
              <a:t> </a:t>
            </a:r>
          </a:p>
          <a:p>
            <a:pPr marL="457200" indent="-457200" algn="l">
              <a:buClr>
                <a:srgbClr val="C00000"/>
              </a:buClr>
              <a:defRPr/>
            </a:pPr>
            <a:r>
              <a:rPr lang="pt-BR" sz="1800" dirty="0" err="1" smtClean="0">
                <a:solidFill>
                  <a:srgbClr val="FFC000"/>
                </a:solidFill>
                <a:latin typeface="Century Gothic" pitchFamily="34" charset="0"/>
              </a:rPr>
              <a:t>Foecunditatis</a:t>
            </a:r>
            <a:endParaRPr lang="pt-BR" sz="1800" dirty="0">
              <a:solidFill>
                <a:srgbClr val="FFC000"/>
              </a:solidFill>
              <a:latin typeface="Century Gothic" pitchFamily="34" charset="0"/>
            </a:endParaRPr>
          </a:p>
        </p:txBody>
      </p:sp>
      <p:sp>
        <p:nvSpPr>
          <p:cNvPr id="19" name="Text Box 9"/>
          <p:cNvSpPr txBox="1">
            <a:spLocks noChangeArrowheads="1"/>
          </p:cNvSpPr>
          <p:nvPr/>
        </p:nvSpPr>
        <p:spPr bwMode="auto">
          <a:xfrm>
            <a:off x="179512" y="865836"/>
            <a:ext cx="1188640"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1800" dirty="0" err="1" smtClean="0">
                <a:solidFill>
                  <a:srgbClr val="FFC000"/>
                </a:solidFill>
                <a:latin typeface="Century Gothic" pitchFamily="34" charset="0"/>
              </a:rPr>
              <a:t>Mare</a:t>
            </a:r>
            <a:r>
              <a:rPr lang="pt-BR" sz="1800" dirty="0" smtClean="0">
                <a:solidFill>
                  <a:srgbClr val="FFC000"/>
                </a:solidFill>
                <a:latin typeface="Century Gothic" pitchFamily="34" charset="0"/>
              </a:rPr>
              <a:t> </a:t>
            </a:r>
          </a:p>
          <a:p>
            <a:pPr marL="457200" indent="-457200">
              <a:buClr>
                <a:srgbClr val="C00000"/>
              </a:buClr>
              <a:defRPr/>
            </a:pPr>
            <a:r>
              <a:rPr lang="pt-BR" sz="1800" dirty="0" err="1" smtClean="0">
                <a:solidFill>
                  <a:srgbClr val="FFC000"/>
                </a:solidFill>
                <a:latin typeface="Century Gothic" pitchFamily="34" charset="0"/>
              </a:rPr>
              <a:t>Nectatis</a:t>
            </a:r>
            <a:endParaRPr lang="pt-BR" sz="1800" dirty="0">
              <a:solidFill>
                <a:srgbClr val="FFC000"/>
              </a:solidFill>
              <a:latin typeface="Century Gothic" pitchFamily="34" charset="0"/>
            </a:endParaRPr>
          </a:p>
        </p:txBody>
      </p:sp>
      <p:cxnSp>
        <p:nvCxnSpPr>
          <p:cNvPr id="21" name="Conector de seta reta 20"/>
          <p:cNvCxnSpPr>
            <a:stCxn id="18" idx="3"/>
          </p:cNvCxnSpPr>
          <p:nvPr/>
        </p:nvCxnSpPr>
        <p:spPr bwMode="auto">
          <a:xfrm>
            <a:off x="1691680" y="1909082"/>
            <a:ext cx="792088" cy="611197"/>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cxnSp>
        <p:nvCxnSpPr>
          <p:cNvPr id="22" name="Conector de seta reta 21"/>
          <p:cNvCxnSpPr>
            <a:stCxn id="11" idx="2"/>
          </p:cNvCxnSpPr>
          <p:nvPr/>
        </p:nvCxnSpPr>
        <p:spPr bwMode="auto">
          <a:xfrm flipH="1">
            <a:off x="5868144" y="1944215"/>
            <a:ext cx="2052228" cy="1152128"/>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cxnSp>
        <p:nvCxnSpPr>
          <p:cNvPr id="24" name="Conector de seta reta 23"/>
          <p:cNvCxnSpPr>
            <a:stCxn id="14" idx="2"/>
          </p:cNvCxnSpPr>
          <p:nvPr/>
        </p:nvCxnSpPr>
        <p:spPr bwMode="auto">
          <a:xfrm flipH="1">
            <a:off x="6948264" y="2995211"/>
            <a:ext cx="1008112" cy="677196"/>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cxnSp>
        <p:nvCxnSpPr>
          <p:cNvPr id="30" name="Conector de seta reta 29"/>
          <p:cNvCxnSpPr/>
          <p:nvPr/>
        </p:nvCxnSpPr>
        <p:spPr bwMode="auto">
          <a:xfrm flipH="1">
            <a:off x="5436096" y="4077071"/>
            <a:ext cx="1512168" cy="99392"/>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cxnSp>
        <p:nvCxnSpPr>
          <p:cNvPr id="32" name="Conector de seta reta 31"/>
          <p:cNvCxnSpPr>
            <a:stCxn id="17" idx="0"/>
          </p:cNvCxnSpPr>
          <p:nvPr/>
        </p:nvCxnSpPr>
        <p:spPr bwMode="auto">
          <a:xfrm flipV="1">
            <a:off x="863588" y="3024336"/>
            <a:ext cx="2628292" cy="1728191"/>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cxnSp>
        <p:nvCxnSpPr>
          <p:cNvPr id="34" name="Conector de seta reta 33"/>
          <p:cNvCxnSpPr/>
          <p:nvPr/>
        </p:nvCxnSpPr>
        <p:spPr bwMode="auto">
          <a:xfrm>
            <a:off x="1187624" y="2852935"/>
            <a:ext cx="1080120" cy="747464"/>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cxnSp>
        <p:nvCxnSpPr>
          <p:cNvPr id="37" name="Conector de seta reta 36"/>
          <p:cNvCxnSpPr/>
          <p:nvPr/>
        </p:nvCxnSpPr>
        <p:spPr bwMode="auto">
          <a:xfrm flipV="1">
            <a:off x="1835696" y="3888431"/>
            <a:ext cx="2160240" cy="1772816"/>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cxnSp>
        <p:nvCxnSpPr>
          <p:cNvPr id="49" name="Conector de seta reta 48"/>
          <p:cNvCxnSpPr>
            <a:stCxn id="9" idx="3"/>
          </p:cNvCxnSpPr>
          <p:nvPr/>
        </p:nvCxnSpPr>
        <p:spPr bwMode="auto">
          <a:xfrm>
            <a:off x="2195736" y="535413"/>
            <a:ext cx="3024336" cy="184666"/>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cxnSp>
        <p:nvCxnSpPr>
          <p:cNvPr id="54" name="Conector de seta reta 53"/>
          <p:cNvCxnSpPr>
            <a:stCxn id="19" idx="3"/>
          </p:cNvCxnSpPr>
          <p:nvPr/>
        </p:nvCxnSpPr>
        <p:spPr bwMode="auto">
          <a:xfrm>
            <a:off x="1368152" y="1189002"/>
            <a:ext cx="1835696" cy="611197"/>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sp>
        <p:nvSpPr>
          <p:cNvPr id="39" name="Text Box 9"/>
          <p:cNvSpPr txBox="1">
            <a:spLocks noChangeArrowheads="1"/>
          </p:cNvSpPr>
          <p:nvPr/>
        </p:nvSpPr>
        <p:spPr bwMode="auto">
          <a:xfrm>
            <a:off x="7062312" y="5013175"/>
            <a:ext cx="1902176" cy="369332"/>
          </a:xfrm>
          <a:prstGeom prst="rect">
            <a:avLst/>
          </a:prstGeom>
          <a:noFill/>
          <a:ln w="28575">
            <a:noFill/>
            <a:miter lim="800000"/>
            <a:headEnd type="none" w="sm" len="sm"/>
            <a:tailEnd/>
          </a:ln>
        </p:spPr>
        <p:txBody>
          <a:bodyPr wrap="square">
            <a:spAutoFit/>
          </a:bodyPr>
          <a:lstStyle/>
          <a:p>
            <a:pPr marL="457200" indent="-457200" algn="l">
              <a:buClr>
                <a:srgbClr val="C00000"/>
              </a:buClr>
              <a:defRPr/>
            </a:pPr>
            <a:r>
              <a:rPr lang="pt-BR" sz="1800" dirty="0" smtClean="0">
                <a:solidFill>
                  <a:srgbClr val="FFC000"/>
                </a:solidFill>
                <a:latin typeface="Century Gothic" pitchFamily="34" charset="0"/>
              </a:rPr>
              <a:t>Cratera  Platão</a:t>
            </a:r>
            <a:endParaRPr lang="pt-BR" sz="1800" dirty="0">
              <a:solidFill>
                <a:srgbClr val="FFC000"/>
              </a:solidFill>
              <a:latin typeface="Century Gothic" pitchFamily="34" charset="0"/>
            </a:endParaRPr>
          </a:p>
        </p:txBody>
      </p:sp>
      <p:cxnSp>
        <p:nvCxnSpPr>
          <p:cNvPr id="40" name="Conector de seta reta 39"/>
          <p:cNvCxnSpPr>
            <a:stCxn id="39" idx="1"/>
          </p:cNvCxnSpPr>
          <p:nvPr/>
        </p:nvCxnSpPr>
        <p:spPr bwMode="auto">
          <a:xfrm flipH="1" flipV="1">
            <a:off x="5010592" y="5040559"/>
            <a:ext cx="2051720" cy="157282"/>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cxnSp>
        <p:nvCxnSpPr>
          <p:cNvPr id="46" name="Conector de seta reta 45"/>
          <p:cNvCxnSpPr>
            <a:stCxn id="47" idx="1"/>
          </p:cNvCxnSpPr>
          <p:nvPr/>
        </p:nvCxnSpPr>
        <p:spPr bwMode="auto">
          <a:xfrm flipH="1">
            <a:off x="5652120" y="751437"/>
            <a:ext cx="1368152" cy="832738"/>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sp>
        <p:nvSpPr>
          <p:cNvPr id="47" name="Text Box 9"/>
          <p:cNvSpPr txBox="1">
            <a:spLocks noChangeArrowheads="1"/>
          </p:cNvSpPr>
          <p:nvPr/>
        </p:nvSpPr>
        <p:spPr bwMode="auto">
          <a:xfrm>
            <a:off x="7020272" y="566771"/>
            <a:ext cx="1944216" cy="369332"/>
          </a:xfrm>
          <a:prstGeom prst="rect">
            <a:avLst/>
          </a:prstGeom>
          <a:noFill/>
          <a:ln w="28575">
            <a:noFill/>
            <a:miter lim="800000"/>
            <a:headEnd type="none" w="sm" len="sm"/>
            <a:tailEnd/>
          </a:ln>
        </p:spPr>
        <p:txBody>
          <a:bodyPr wrap="square">
            <a:spAutoFit/>
          </a:bodyPr>
          <a:lstStyle/>
          <a:p>
            <a:pPr marL="457200" indent="-457200" algn="l">
              <a:buClr>
                <a:srgbClr val="C00000"/>
              </a:buClr>
              <a:defRPr/>
            </a:pPr>
            <a:r>
              <a:rPr lang="pt-BR" sz="1800" dirty="0" err="1" smtClean="0">
                <a:solidFill>
                  <a:srgbClr val="FFC000"/>
                </a:solidFill>
                <a:latin typeface="Century Gothic" pitchFamily="34" charset="0"/>
              </a:rPr>
              <a:t>Mare</a:t>
            </a:r>
            <a:r>
              <a:rPr lang="pt-BR" sz="1800" dirty="0" smtClean="0">
                <a:solidFill>
                  <a:srgbClr val="FFC000"/>
                </a:solidFill>
                <a:latin typeface="Century Gothic" pitchFamily="34" charset="0"/>
              </a:rPr>
              <a:t> </a:t>
            </a:r>
            <a:r>
              <a:rPr lang="pt-BR" sz="1800" dirty="0" err="1" smtClean="0">
                <a:solidFill>
                  <a:srgbClr val="FFC000"/>
                </a:solidFill>
                <a:latin typeface="Century Gothic" pitchFamily="34" charset="0"/>
              </a:rPr>
              <a:t>Nubium</a:t>
            </a:r>
            <a:endParaRPr lang="pt-BR" sz="1800" dirty="0">
              <a:solidFill>
                <a:srgbClr val="FFC000"/>
              </a:solidFill>
              <a:latin typeface="Century Gothic" pitchFamily="34" charset="0"/>
            </a:endParaRPr>
          </a:p>
        </p:txBody>
      </p:sp>
      <p:sp>
        <p:nvSpPr>
          <p:cNvPr id="27" name="Rectangle 2"/>
          <p:cNvSpPr txBox="1">
            <a:spLocks noChangeArrowheads="1"/>
          </p:cNvSpPr>
          <p:nvPr/>
        </p:nvSpPr>
        <p:spPr bwMode="auto">
          <a:xfrm>
            <a:off x="3923928" y="6165304"/>
            <a:ext cx="4752528"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
                <a:srgbClr val="C00000"/>
              </a:buClr>
              <a:buSzTx/>
              <a:buFontTx/>
              <a:buNone/>
              <a:tabLst/>
              <a:defRPr/>
            </a:pPr>
            <a:r>
              <a:rPr lang="pt-BR" sz="4000" kern="0" dirty="0" smtClean="0">
                <a:solidFill>
                  <a:schemeClr val="bg1"/>
                </a:solidFill>
                <a:latin typeface="Century Gothic" pitchFamily="34" charset="0"/>
                <a:ea typeface="+mj-ea"/>
                <a:cs typeface="+mj-cs"/>
              </a:rPr>
              <a:t>Terra</a:t>
            </a:r>
            <a:r>
              <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rPr>
              <a:t>: Lua</a:t>
            </a:r>
          </a:p>
        </p:txBody>
      </p:sp>
      <p:sp>
        <p:nvSpPr>
          <p:cNvPr id="28" name="Espaço Reservado para Número de Slide 27"/>
          <p:cNvSpPr>
            <a:spLocks noGrp="1"/>
          </p:cNvSpPr>
          <p:nvPr>
            <p:ph type="sldNum" sz="quarter" idx="12"/>
          </p:nvPr>
        </p:nvSpPr>
        <p:spPr/>
        <p:txBody>
          <a:bodyPr/>
          <a:lstStyle/>
          <a:p>
            <a:pPr>
              <a:defRPr/>
            </a:pPr>
            <a:fld id="{37EA3358-D533-4DE3-BB7E-0C918E9F7417}" type="slidenum">
              <a:rPr lang="pt-BR" smtClean="0"/>
              <a:pPr>
                <a:defRPr/>
              </a:pPr>
              <a:t>14</a:t>
            </a:fld>
            <a:endParaRPr lang="pt-BR"/>
          </a:p>
        </p:txBody>
      </p:sp>
    </p:spTree>
    <p:extLst>
      <p:ext uri="{BB962C8B-B14F-4D97-AF65-F5344CB8AC3E}">
        <p14:creationId xmlns:p14="http://schemas.microsoft.com/office/powerpoint/2010/main" val="10922754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20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2000"/>
                                        <p:tgtEl>
                                          <p:spTgt spid="47"/>
                                        </p:tgtEl>
                                      </p:cBhvr>
                                    </p:animEffect>
                                  </p:childTnLst>
                                </p:cTn>
                              </p:par>
                              <p:par>
                                <p:cTn id="13" presetID="10" presetClass="entr" presetSubtype="0"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2000"/>
                                        <p:tgtEl>
                                          <p:spTgt spid="4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2000"/>
                                        <p:tgtEl>
                                          <p:spTgt spid="13"/>
                                        </p:tgtEl>
                                      </p:cBhvr>
                                    </p:animEffect>
                                  </p:childTnLst>
                                </p:cTn>
                              </p:par>
                              <p:par>
                                <p:cTn id="21" presetID="10"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20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000"/>
                                        <p:tgtEl>
                                          <p:spTgt spid="14"/>
                                        </p:tgtEl>
                                      </p:cBhvr>
                                    </p:animEffect>
                                  </p:childTnLst>
                                </p:cTn>
                              </p:par>
                              <p:par>
                                <p:cTn id="29" presetID="10"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20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2000"/>
                                        <p:tgtEl>
                                          <p:spTgt spid="15"/>
                                        </p:tgtEl>
                                      </p:cBhvr>
                                    </p:animEffect>
                                  </p:childTnLst>
                                </p:cTn>
                              </p:par>
                              <p:par>
                                <p:cTn id="37" presetID="10"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2000"/>
                                        <p:tgtEl>
                                          <p:spTgt spid="3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2000"/>
                                        <p:tgtEl>
                                          <p:spTgt spid="16"/>
                                        </p:tgtEl>
                                      </p:cBhvr>
                                    </p:animEffect>
                                  </p:childTnLst>
                                </p:cTn>
                              </p:par>
                              <p:par>
                                <p:cTn id="45" presetID="10" presetClass="entr" presetSubtype="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20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2000"/>
                                        <p:tgtEl>
                                          <p:spTgt spid="17"/>
                                        </p:tgtEl>
                                      </p:cBhvr>
                                    </p:animEffect>
                                  </p:childTnLst>
                                </p:cTn>
                              </p:par>
                              <p:par>
                                <p:cTn id="53" presetID="10" presetClass="entr" presetSubtype="0"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2000"/>
                                        <p:tgtEl>
                                          <p:spTgt spid="3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2000"/>
                                        <p:tgtEl>
                                          <p:spTgt spid="18"/>
                                        </p:tgtEl>
                                      </p:cBhvr>
                                    </p:animEffect>
                                  </p:childTnLst>
                                </p:cTn>
                              </p:par>
                              <p:par>
                                <p:cTn id="61" presetID="10" presetClass="entr" presetSubtype="0" fill="hold"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20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2000"/>
                                        <p:tgtEl>
                                          <p:spTgt spid="19"/>
                                        </p:tgtEl>
                                      </p:cBhvr>
                                    </p:animEffect>
                                  </p:childTnLst>
                                </p:cTn>
                              </p:par>
                              <p:par>
                                <p:cTn id="69" presetID="10" presetClass="entr" presetSubtype="0" fill="hold" nodeType="with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fade">
                                      <p:cBhvr>
                                        <p:cTn id="71" dur="2000"/>
                                        <p:tgtEl>
                                          <p:spTgt spid="54"/>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2000"/>
                                        <p:tgtEl>
                                          <p:spTgt spid="9"/>
                                        </p:tgtEl>
                                      </p:cBhvr>
                                    </p:animEffect>
                                  </p:childTnLst>
                                </p:cTn>
                              </p:par>
                              <p:par>
                                <p:cTn id="77" presetID="10" presetClass="entr" presetSubtype="0" fill="hold" nodeType="with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fade">
                                      <p:cBhvr>
                                        <p:cTn id="79" dur="2000"/>
                                        <p:tgtEl>
                                          <p:spTgt spid="49"/>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fade">
                                      <p:cBhvr>
                                        <p:cTn id="84" dur="2000"/>
                                        <p:tgtEl>
                                          <p:spTgt spid="11"/>
                                        </p:tgtEl>
                                      </p:cBhvr>
                                    </p:animEffect>
                                  </p:childTnLst>
                                </p:cTn>
                              </p:par>
                              <p:par>
                                <p:cTn id="85" presetID="10" presetClass="entr" presetSubtype="0" fill="hold" nodeType="with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2000"/>
                                        <p:tgtEl>
                                          <p:spTgt spid="2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2000"/>
                                        <p:tgtEl>
                                          <p:spTgt spid="39"/>
                                        </p:tgtEl>
                                      </p:cBhvr>
                                    </p:animEffect>
                                  </p:childTnLst>
                                </p:cTn>
                              </p:par>
                              <p:par>
                                <p:cTn id="93" presetID="10" presetClass="entr" presetSubtype="0" fill="hold" nodeType="with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fade">
                                      <p:cBhvr>
                                        <p:cTn id="95"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4" grpId="0"/>
      <p:bldP spid="15" grpId="0"/>
      <p:bldP spid="16" grpId="0"/>
      <p:bldP spid="17" grpId="0"/>
      <p:bldP spid="18" grpId="0"/>
      <p:bldP spid="19" grpId="0"/>
      <p:bldP spid="39"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Deimos (click to enlarge)"/>
          <p:cNvPicPr>
            <a:picLocks noChangeAspect="1" noChangeArrowheads="1"/>
          </p:cNvPicPr>
          <p:nvPr/>
        </p:nvPicPr>
        <p:blipFill>
          <a:blip r:embed="rId3" cstate="print"/>
          <a:srcRect/>
          <a:stretch>
            <a:fillRect/>
          </a:stretch>
        </p:blipFill>
        <p:spPr bwMode="auto">
          <a:xfrm>
            <a:off x="5510706" y="2645294"/>
            <a:ext cx="2808312" cy="1994976"/>
          </a:xfrm>
          <a:prstGeom prst="rect">
            <a:avLst/>
          </a:prstGeom>
          <a:noFill/>
        </p:spPr>
      </p:pic>
      <p:pic>
        <p:nvPicPr>
          <p:cNvPr id="2050" name="Picture 2" descr="Phobos in Color (click to enlarge)"/>
          <p:cNvPicPr>
            <a:picLocks noChangeAspect="1" noChangeArrowheads="1"/>
          </p:cNvPicPr>
          <p:nvPr/>
        </p:nvPicPr>
        <p:blipFill>
          <a:blip r:embed="rId4" cstate="print"/>
          <a:srcRect/>
          <a:stretch>
            <a:fillRect/>
          </a:stretch>
        </p:blipFill>
        <p:spPr bwMode="auto">
          <a:xfrm>
            <a:off x="395536" y="1997222"/>
            <a:ext cx="5259186" cy="3736034"/>
          </a:xfrm>
          <a:prstGeom prst="rect">
            <a:avLst/>
          </a:prstGeom>
          <a:noFill/>
        </p:spPr>
      </p:pic>
      <p:sp>
        <p:nvSpPr>
          <p:cNvPr id="12" name="Rectangle 2"/>
          <p:cNvSpPr txBox="1">
            <a:spLocks noChangeArrowheads="1"/>
          </p:cNvSpPr>
          <p:nvPr/>
        </p:nvSpPr>
        <p:spPr bwMode="auto">
          <a:xfrm>
            <a:off x="36512" y="116632"/>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
                <a:srgbClr val="C00000"/>
              </a:buClr>
              <a:buSzTx/>
              <a:buFontTx/>
              <a:buNone/>
              <a:tabLst/>
              <a:defRPr/>
            </a:pPr>
            <a:r>
              <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rPr>
              <a:t>Marte: </a:t>
            </a:r>
            <a:r>
              <a:rPr kumimoji="0" lang="pt-BR" sz="4000" b="1" i="0" u="none" strike="noStrike" kern="0" cap="none" spc="0" normalizeH="0" baseline="0" noProof="0" dirty="0" err="1" smtClean="0">
                <a:ln>
                  <a:noFill/>
                </a:ln>
                <a:solidFill>
                  <a:schemeClr val="bg1"/>
                </a:solidFill>
                <a:effectLst/>
                <a:uLnTx/>
                <a:uFillTx/>
                <a:latin typeface="Century Gothic" pitchFamily="34" charset="0"/>
                <a:ea typeface="+mj-ea"/>
                <a:cs typeface="+mj-cs"/>
              </a:rPr>
              <a:t>Fobos</a:t>
            </a:r>
            <a:r>
              <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rPr>
              <a:t> e Deimos</a:t>
            </a:r>
          </a:p>
        </p:txBody>
      </p:sp>
      <p:pic>
        <p:nvPicPr>
          <p:cNvPr id="36865" name="Picture 1" descr="http://solarsystem.nasa.gov/images/spacer.gif"/>
          <p:cNvPicPr>
            <a:picLocks noChangeAspect="1" noChangeArrowheads="1"/>
          </p:cNvPicPr>
          <p:nvPr/>
        </p:nvPicPr>
        <p:blipFill>
          <a:blip r:embed="rId5"/>
          <a:srcRect/>
          <a:stretch>
            <a:fillRect/>
          </a:stretch>
        </p:blipFill>
        <p:spPr bwMode="auto">
          <a:xfrm>
            <a:off x="0" y="0"/>
            <a:ext cx="76200" cy="76200"/>
          </a:xfrm>
          <a:prstGeom prst="rect">
            <a:avLst/>
          </a:prstGeom>
          <a:noFill/>
        </p:spPr>
      </p:pic>
      <p:sp>
        <p:nvSpPr>
          <p:cNvPr id="9" name="Subtítulo 2"/>
          <p:cNvSpPr txBox="1">
            <a:spLocks/>
          </p:cNvSpPr>
          <p:nvPr/>
        </p:nvSpPr>
        <p:spPr>
          <a:xfrm>
            <a:off x="5076056" y="4149080"/>
            <a:ext cx="4104456" cy="2088232"/>
          </a:xfrm>
          <a:prstGeom prst="rect">
            <a:avLst/>
          </a:prstGeom>
        </p:spPr>
        <p:txBody>
          <a:bodyPr>
            <a:normAutofit/>
          </a:bodyPr>
          <a:lstStyle/>
          <a:p>
            <a:pPr marL="342900" marR="0" lvl="0" indent="-342900" algn="just" defTabSz="914400" rtl="0" eaLnBrk="0" fontAlgn="base" latinLnBrk="0" hangingPunct="0">
              <a:lnSpc>
                <a:spcPct val="100000"/>
              </a:lnSpc>
              <a:spcBef>
                <a:spcPct val="20000"/>
              </a:spcBef>
              <a:spcAft>
                <a:spcPct val="0"/>
              </a:spcAft>
              <a:buClr>
                <a:srgbClr val="FFC000"/>
              </a:buClr>
              <a:buSzTx/>
              <a:tabLst/>
              <a:defRPr/>
            </a:pPr>
            <a:endParaRPr kumimoji="0" lang="pt-BR" sz="2000" b="0" i="0" u="none" strike="noStrike" kern="0" cap="none" spc="0" normalizeH="0" baseline="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endParaRPr kumimoji="0" lang="pt-BR" sz="4500" b="1" i="0" u="none" strike="noStrike" kern="0" cap="none" spc="0" normalizeH="0" baseline="0" noProof="0" dirty="0" smtClean="0">
              <a:ln>
                <a:noFill/>
              </a:ln>
              <a:solidFill>
                <a:srgbClr val="FFC000"/>
              </a:solidFill>
              <a:effectLst/>
              <a:uLnTx/>
              <a:uFillTx/>
              <a:latin typeface="Century Gothic"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2">
                  <a:lumMod val="75000"/>
                </a:schemeClr>
              </a:buClr>
              <a:buSzTx/>
              <a:buFont typeface="Courier New" pitchFamily="49" charset="0"/>
              <a:buChar char="o"/>
              <a:tabLst/>
              <a:defRPr/>
            </a:pPr>
            <a:endParaRPr kumimoji="0" lang="pt-BR" sz="3200" b="1" i="0" u="none" strike="noStrike" kern="0" cap="none" spc="0" normalizeH="0" baseline="0" noProof="0" dirty="0">
              <a:ln>
                <a:noFill/>
              </a:ln>
              <a:solidFill>
                <a:schemeClr val="accent2">
                  <a:lumMod val="75000"/>
                </a:schemeClr>
              </a:solidFill>
              <a:effectLst>
                <a:outerShdw blurRad="50800" dist="38100" dir="13500000" algn="br" rotWithShape="0">
                  <a:schemeClr val="tx1">
                    <a:alpha val="62000"/>
                  </a:schemeClr>
                </a:outerShdw>
              </a:effectLst>
              <a:uLnTx/>
              <a:uFillTx/>
              <a:latin typeface="Century Gothic" pitchFamily="34" charset="0"/>
              <a:ea typeface="+mn-ea"/>
              <a:cs typeface="+mn-cs"/>
            </a:endParaRPr>
          </a:p>
        </p:txBody>
      </p:sp>
      <p:sp>
        <p:nvSpPr>
          <p:cNvPr id="15" name="Retângulo 14"/>
          <p:cNvSpPr/>
          <p:nvPr/>
        </p:nvSpPr>
        <p:spPr>
          <a:xfrm>
            <a:off x="-23252" y="6519446"/>
            <a:ext cx="5498621" cy="307777"/>
          </a:xfrm>
          <a:prstGeom prst="rect">
            <a:avLst/>
          </a:prstGeom>
        </p:spPr>
        <p:txBody>
          <a:bodyPr wrap="none">
            <a:spAutoFit/>
          </a:bodyPr>
          <a:lstStyle/>
          <a:p>
            <a:r>
              <a:rPr lang="pt-BR" sz="1400" b="0" dirty="0" smtClean="0">
                <a:solidFill>
                  <a:srgbClr val="FFC000"/>
                </a:solidFill>
                <a:latin typeface="Century Gothic" pitchFamily="34" charset="0"/>
              </a:rPr>
              <a:t>Crédito das imagens: NASA/</a:t>
            </a:r>
            <a:r>
              <a:rPr lang="pt-BR" sz="1400" b="0" dirty="0" err="1" smtClean="0">
                <a:solidFill>
                  <a:srgbClr val="FFC000"/>
                </a:solidFill>
                <a:latin typeface="Century Gothic" pitchFamily="34" charset="0"/>
              </a:rPr>
              <a:t>JPL-Caltech</a:t>
            </a:r>
            <a:r>
              <a:rPr lang="pt-BR" sz="1400" b="0" dirty="0" smtClean="0">
                <a:solidFill>
                  <a:srgbClr val="FFC000"/>
                </a:solidFill>
                <a:latin typeface="Century Gothic" pitchFamily="34" charset="0"/>
              </a:rPr>
              <a:t>/</a:t>
            </a:r>
            <a:r>
              <a:rPr lang="pt-BR" sz="1400" b="0" dirty="0" err="1" smtClean="0">
                <a:solidFill>
                  <a:srgbClr val="FFC000"/>
                </a:solidFill>
                <a:latin typeface="Century Gothic" pitchFamily="34" charset="0"/>
              </a:rPr>
              <a:t>University</a:t>
            </a:r>
            <a:r>
              <a:rPr lang="pt-BR" sz="1400" b="0" dirty="0" smtClean="0">
                <a:solidFill>
                  <a:srgbClr val="FFC000"/>
                </a:solidFill>
                <a:latin typeface="Century Gothic" pitchFamily="34" charset="0"/>
              </a:rPr>
              <a:t> </a:t>
            </a:r>
            <a:r>
              <a:rPr lang="pt-BR" sz="1400" b="0" dirty="0" err="1" smtClean="0">
                <a:solidFill>
                  <a:srgbClr val="FFC000"/>
                </a:solidFill>
                <a:latin typeface="Century Gothic" pitchFamily="34" charset="0"/>
              </a:rPr>
              <a:t>of</a:t>
            </a:r>
            <a:r>
              <a:rPr lang="pt-BR" sz="1400" b="0" dirty="0" smtClean="0">
                <a:solidFill>
                  <a:srgbClr val="FFC000"/>
                </a:solidFill>
                <a:latin typeface="Century Gothic" pitchFamily="34" charset="0"/>
              </a:rPr>
              <a:t> Arizona</a:t>
            </a:r>
            <a:endParaRPr lang="pt-BR" sz="1400" dirty="0">
              <a:solidFill>
                <a:srgbClr val="FFC000"/>
              </a:solidFill>
              <a:latin typeface="Century Gothic" pitchFamily="34" charset="0"/>
            </a:endParaRPr>
          </a:p>
        </p:txBody>
      </p:sp>
      <p:sp>
        <p:nvSpPr>
          <p:cNvPr id="8" name="Espaço Reservado para Número de Slide 7"/>
          <p:cNvSpPr>
            <a:spLocks noGrp="1"/>
          </p:cNvSpPr>
          <p:nvPr>
            <p:ph type="sldNum" sz="quarter" idx="12"/>
          </p:nvPr>
        </p:nvSpPr>
        <p:spPr/>
        <p:txBody>
          <a:bodyPr/>
          <a:lstStyle/>
          <a:p>
            <a:pPr>
              <a:defRPr/>
            </a:pPr>
            <a:fld id="{37EA3358-D533-4DE3-BB7E-0C918E9F7417}" type="slidenum">
              <a:rPr lang="pt-BR" smtClean="0"/>
              <a:pPr>
                <a:defRPr/>
              </a:pPr>
              <a:t>15</a:t>
            </a:fld>
            <a:endParaRPr lang="pt-B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20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nodePh="1">
                                  <p:stCondLst>
                                    <p:cond delay="0"/>
                                  </p:stCondLst>
                                  <p:endCondLst>
                                    <p:cond evt="begin" delay="0">
                                      <p:tn val="15"/>
                                    </p:cond>
                                  </p:end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2000"/>
                                        <p:tgtEl>
                                          <p:spTgt spid="9">
                                            <p:txEl>
                                              <p:pRg st="0" end="0"/>
                                            </p:txEl>
                                          </p:spTgt>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allAtOnce"/>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36512" y="595536"/>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
                <a:srgbClr val="C00000"/>
              </a:buClr>
              <a:buSzTx/>
              <a:buFontTx/>
              <a:buNone/>
              <a:tabLst/>
              <a:defRPr/>
            </a:pPr>
            <a:r>
              <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rPr>
              <a:t>Júpiter: </a:t>
            </a:r>
            <a:r>
              <a:rPr lang="pt-BR" sz="4000" kern="0" dirty="0" err="1" smtClean="0">
                <a:solidFill>
                  <a:schemeClr val="bg1"/>
                </a:solidFill>
                <a:latin typeface="Century Gothic" pitchFamily="34" charset="0"/>
                <a:ea typeface="+mj-ea"/>
                <a:cs typeface="+mj-cs"/>
              </a:rPr>
              <a:t>galileanos</a:t>
            </a:r>
            <a:r>
              <a:rPr lang="pt-BR" sz="4000" kern="0" dirty="0" smtClean="0">
                <a:solidFill>
                  <a:schemeClr val="bg1"/>
                </a:solidFill>
                <a:latin typeface="Century Gothic" pitchFamily="34" charset="0"/>
                <a:ea typeface="+mj-ea"/>
                <a:cs typeface="+mj-cs"/>
              </a:rPr>
              <a:t> e </a:t>
            </a:r>
          </a:p>
          <a:p>
            <a:pPr marL="0" marR="0" lvl="0" indent="0" algn="ctr" defTabSz="914400" rtl="0" eaLnBrk="0" fontAlgn="base" latinLnBrk="0" hangingPunct="0">
              <a:lnSpc>
                <a:spcPct val="100000"/>
              </a:lnSpc>
              <a:spcBef>
                <a:spcPct val="0"/>
              </a:spcBef>
              <a:spcAft>
                <a:spcPct val="0"/>
              </a:spcAft>
              <a:buClr>
                <a:srgbClr val="C00000"/>
              </a:buClr>
              <a:buSzTx/>
              <a:buFontTx/>
              <a:buNone/>
              <a:tabLst/>
              <a:defRPr/>
            </a:pPr>
            <a:r>
              <a:rPr lang="pt-BR" sz="4000" kern="0" dirty="0" smtClean="0">
                <a:solidFill>
                  <a:schemeClr val="bg1"/>
                </a:solidFill>
                <a:latin typeface="Century Gothic" pitchFamily="34" charset="0"/>
                <a:ea typeface="+mj-ea"/>
                <a:cs typeface="+mj-cs"/>
              </a:rPr>
              <a:t>demais</a:t>
            </a:r>
            <a:r>
              <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rPr>
              <a:t> satélites</a:t>
            </a:r>
          </a:p>
        </p:txBody>
      </p:sp>
      <p:pic>
        <p:nvPicPr>
          <p:cNvPr id="36865" name="Picture 1" descr="http://solarsystem.nasa.gov/images/spacer.gif"/>
          <p:cNvPicPr>
            <a:picLocks noChangeAspect="1" noChangeArrowheads="1"/>
          </p:cNvPicPr>
          <p:nvPr/>
        </p:nvPicPr>
        <p:blipFill>
          <a:blip r:embed="rId3"/>
          <a:srcRect/>
          <a:stretch>
            <a:fillRect/>
          </a:stretch>
        </p:blipFill>
        <p:spPr bwMode="auto">
          <a:xfrm>
            <a:off x="0" y="0"/>
            <a:ext cx="76200" cy="76200"/>
          </a:xfrm>
          <a:prstGeom prst="rect">
            <a:avLst/>
          </a:prstGeom>
          <a:noFill/>
        </p:spPr>
      </p:pic>
      <p:sp>
        <p:nvSpPr>
          <p:cNvPr id="7" name="Subtítulo 2"/>
          <p:cNvSpPr txBox="1">
            <a:spLocks/>
          </p:cNvSpPr>
          <p:nvPr/>
        </p:nvSpPr>
        <p:spPr>
          <a:xfrm>
            <a:off x="323528" y="1628800"/>
            <a:ext cx="8280920" cy="4752528"/>
          </a:xfrm>
          <a:prstGeom prst="rect">
            <a:avLst/>
          </a:prstGeom>
        </p:spPr>
        <p:txBody>
          <a:bodyPr>
            <a:normAutofit/>
          </a:bodyPr>
          <a:lstStyle/>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kumimoji="0" lang="pt-BR" sz="3200" b="1" i="0" u="none" strike="noStrike" kern="0" cap="none" spc="0" normalizeH="0" baseline="0" noProof="0" dirty="0" smtClean="0">
                <a:ln>
                  <a:noFill/>
                </a:ln>
                <a:solidFill>
                  <a:schemeClr val="accent2">
                    <a:lumMod val="60000"/>
                    <a:lumOff val="40000"/>
                  </a:schemeClr>
                </a:solidFill>
                <a:effectLst>
                  <a:outerShdw blurRad="50800" dist="38100" dir="13500000" algn="br" rotWithShape="0">
                    <a:schemeClr val="tx1">
                      <a:alpha val="62000"/>
                    </a:schemeClr>
                  </a:outerShdw>
                </a:effectLst>
                <a:uLnTx/>
                <a:uFillTx/>
                <a:latin typeface="Century Gothic" pitchFamily="34" charset="0"/>
                <a:ea typeface="+mn-ea"/>
                <a:cs typeface="+mn-cs"/>
              </a:rPr>
              <a:t> </a:t>
            </a:r>
            <a:r>
              <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rPr>
              <a:t>Até o momento (junho/2018): </a:t>
            </a:r>
            <a:r>
              <a:rPr lang="pt-BR" sz="3200" kern="0" dirty="0" smtClean="0">
                <a:solidFill>
                  <a:schemeClr val="bg1"/>
                </a:solidFill>
                <a:effectLst>
                  <a:outerShdw blurRad="50800" dist="38100" dir="13500000" algn="br" rotWithShape="0">
                    <a:schemeClr val="tx1">
                      <a:alpha val="62000"/>
                    </a:schemeClr>
                  </a:outerShdw>
                </a:effectLst>
                <a:latin typeface="Century Gothic" pitchFamily="34" charset="0"/>
              </a:rPr>
              <a:t>69</a:t>
            </a:r>
            <a:r>
              <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rPr>
              <a:t> satélites     </a:t>
            </a:r>
          </a:p>
          <a:p>
            <a:pPr marR="0" lvl="0" algn="just" defTabSz="914400" rtl="0" eaLnBrk="0" fontAlgn="base" latinLnBrk="0" hangingPunct="0">
              <a:lnSpc>
                <a:spcPct val="100000"/>
              </a:lnSpc>
              <a:spcBef>
                <a:spcPct val="20000"/>
              </a:spcBef>
              <a:spcAft>
                <a:spcPct val="0"/>
              </a:spcAft>
              <a:buClr>
                <a:srgbClr val="FFC000"/>
              </a:buClr>
              <a:buSzTx/>
              <a:tabLst/>
              <a:defRPr/>
            </a:pPr>
            <a:r>
              <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rPr>
              <a:t>(53 </a:t>
            </a:r>
            <a:r>
              <a:rPr lang="pt-BR" sz="3200" kern="0" dirty="0" smtClean="0">
                <a:solidFill>
                  <a:schemeClr val="bg1"/>
                </a:solidFill>
                <a:effectLst>
                  <a:outerShdw blurRad="50800" dist="38100" dir="13500000" algn="br" rotWithShape="0">
                    <a:schemeClr val="tx1">
                      <a:alpha val="62000"/>
                    </a:schemeClr>
                  </a:outerShdw>
                </a:effectLst>
                <a:latin typeface="Century Gothic" pitchFamily="34" charset="0"/>
              </a:rPr>
              <a:t>confirmados</a:t>
            </a:r>
            <a:r>
              <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rPr>
              <a:t>,</a:t>
            </a:r>
            <a:r>
              <a:rPr lang="pt-BR" sz="3200" kern="0" dirty="0" smtClean="0">
                <a:solidFill>
                  <a:schemeClr val="bg1"/>
                </a:solidFill>
                <a:effectLst>
                  <a:outerShdw blurRad="50800" dist="38100" dir="13500000" algn="br" rotWithShape="0">
                    <a:schemeClr val="tx1">
                      <a:alpha val="62000"/>
                    </a:schemeClr>
                  </a:outerShdw>
                </a:effectLst>
                <a:latin typeface="Century Gothic" pitchFamily="34" charset="0"/>
              </a:rPr>
              <a:t>16 provisórios</a:t>
            </a:r>
            <a:r>
              <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rPr>
              <a:t>)</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endPar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endPar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342900" lvl="0" indent="-342900" algn="just">
              <a:spcBef>
                <a:spcPct val="20000"/>
              </a:spcBef>
              <a:buClr>
                <a:srgbClr val="FFC000"/>
              </a:buClr>
            </a:pPr>
            <a:r>
              <a:rPr kumimoji="0" lang="pt-BR" sz="3200" b="0" i="0" u="none" strike="noStrike" kern="0" cap="none" spc="0" normalizeH="0" baseline="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rPr>
              <a:t>Fonte</a:t>
            </a:r>
            <a:r>
              <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rPr>
              <a:t>: NASA</a:t>
            </a:r>
          </a:p>
          <a:p>
            <a:pPr lvl="0" algn="just">
              <a:spcBef>
                <a:spcPct val="20000"/>
              </a:spcBef>
              <a:buClr>
                <a:srgbClr val="FFC000"/>
              </a:buClr>
            </a:pPr>
            <a:r>
              <a:rPr lang="pt-BR" sz="3200" b="0" kern="0" dirty="0">
                <a:solidFill>
                  <a:srgbClr val="FFC000"/>
                </a:solidFill>
                <a:effectLst>
                  <a:outerShdw blurRad="50800" dist="38100" dir="13500000" algn="br" rotWithShape="0">
                    <a:schemeClr val="tx1">
                      <a:alpha val="62000"/>
                    </a:schemeClr>
                  </a:outerShdw>
                </a:effectLst>
                <a:latin typeface="Century Gothic" pitchFamily="34" charset="0"/>
                <a:hlinkClick r:id="rId4"/>
              </a:rPr>
              <a:t>https://solarsystem.nasa.gov/moons/overview</a:t>
            </a:r>
            <a:r>
              <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hlinkClick r:id="rId4"/>
              </a:rPr>
              <a:t>/</a:t>
            </a:r>
            <a:endPar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lvl="0" algn="just">
              <a:spcBef>
                <a:spcPct val="20000"/>
              </a:spcBef>
              <a:buClr>
                <a:srgbClr val="FFC000"/>
              </a:buClr>
            </a:pPr>
            <a:endParaRPr kumimoji="0" lang="pt-BR" sz="3200" b="1" i="0" u="none" strike="noStrike" kern="0" cap="none" spc="0" normalizeH="0" baseline="0" noProof="0" dirty="0">
              <a:ln>
                <a:noFill/>
              </a:ln>
              <a:solidFill>
                <a:schemeClr val="accent2">
                  <a:lumMod val="75000"/>
                </a:schemeClr>
              </a:solidFill>
              <a:effectLst>
                <a:outerShdw blurRad="50800" dist="38100" dir="13500000" algn="br" rotWithShape="0">
                  <a:schemeClr val="tx1">
                    <a:alpha val="62000"/>
                  </a:schemeClr>
                </a:outerShdw>
              </a:effectLst>
              <a:uLnTx/>
              <a:uFillTx/>
              <a:latin typeface="Century Gothic" pitchFamily="34" charset="0"/>
              <a:ea typeface="+mn-ea"/>
              <a:cs typeface="+mn-cs"/>
            </a:endParaRPr>
          </a:p>
        </p:txBody>
      </p:sp>
      <p:sp>
        <p:nvSpPr>
          <p:cNvPr id="5" name="Espaço Reservado para Número de Slide 4"/>
          <p:cNvSpPr>
            <a:spLocks noGrp="1"/>
          </p:cNvSpPr>
          <p:nvPr>
            <p:ph type="sldNum" sz="quarter" idx="12"/>
          </p:nvPr>
        </p:nvSpPr>
        <p:spPr/>
        <p:txBody>
          <a:bodyPr/>
          <a:lstStyle/>
          <a:p>
            <a:pPr>
              <a:defRPr/>
            </a:pPr>
            <a:fld id="{37EA3358-D533-4DE3-BB7E-0C918E9F7417}" type="slidenum">
              <a:rPr lang="pt-BR" smtClean="0"/>
              <a:pPr>
                <a:defRPr/>
              </a:pPr>
              <a:t>16</a:t>
            </a:fld>
            <a:endParaRPr lang="pt-BR"/>
          </a:p>
        </p:txBody>
      </p:sp>
    </p:spTree>
    <p:extLst>
      <p:ext uri="{BB962C8B-B14F-4D97-AF65-F5344CB8AC3E}">
        <p14:creationId xmlns:p14="http://schemas.microsoft.com/office/powerpoint/2010/main" val="13139707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2000"/>
                                        <p:tgtEl>
                                          <p:spTgt spid="7">
                                            <p:txEl>
                                              <p:pRg st="1" end="1"/>
                                            </p:txEl>
                                          </p:spTgt>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7">
                                            <p:txEl>
                                              <p:pRg st="4" end="4"/>
                                            </p:txEl>
                                          </p:spTgt>
                                        </p:tgtEl>
                                        <p:attrNameLst>
                                          <p:attrName>style.visibility</p:attrName>
                                        </p:attrNameLst>
                                      </p:cBhvr>
                                      <p:to>
                                        <p:strVal val="visible"/>
                                      </p:to>
                                    </p:set>
                                    <p:animEffect transition="in" filter="fade">
                                      <p:cBhvr>
                                        <p:cTn id="16" dur="2000"/>
                                        <p:tgtEl>
                                          <p:spTgt spid="7">
                                            <p:txEl>
                                              <p:pRg st="4" end="4"/>
                                            </p:txEl>
                                          </p:spTgt>
                                        </p:tgtEl>
                                      </p:cBhvr>
                                    </p:animEffect>
                                  </p:childTnLst>
                                </p:cTn>
                              </p:par>
                            </p:childTnLst>
                          </p:cTn>
                        </p:par>
                        <p:par>
                          <p:cTn id="17" fill="hold">
                            <p:stCondLst>
                              <p:cond delay="4000"/>
                            </p:stCondLst>
                            <p:childTnLst>
                              <p:par>
                                <p:cTn id="18" presetID="10" presetClass="entr" presetSubtype="0" fill="hold" nodeType="afterEffect">
                                  <p:stCondLst>
                                    <p:cond delay="0"/>
                                  </p:stCondLst>
                                  <p:childTnLst>
                                    <p:set>
                                      <p:cBhvr>
                                        <p:cTn id="19" dur="1" fill="hold">
                                          <p:stCondLst>
                                            <p:cond delay="0"/>
                                          </p:stCondLst>
                                        </p:cTn>
                                        <p:tgtEl>
                                          <p:spTgt spid="7">
                                            <p:txEl>
                                              <p:pRg st="5" end="5"/>
                                            </p:txEl>
                                          </p:spTgt>
                                        </p:tgtEl>
                                        <p:attrNameLst>
                                          <p:attrName>style.visibility</p:attrName>
                                        </p:attrNameLst>
                                      </p:cBhvr>
                                      <p:to>
                                        <p:strVal val="visible"/>
                                      </p:to>
                                    </p:set>
                                    <p:animEffect transition="in" filter="fade">
                                      <p:cBhvr>
                                        <p:cTn id="20"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36512" y="451520"/>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
                <a:srgbClr val="C00000"/>
              </a:buClr>
              <a:buSzTx/>
              <a:buFontTx/>
              <a:buNone/>
              <a:tabLst/>
              <a:defRPr/>
            </a:pPr>
            <a:r>
              <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rPr>
              <a:t>Júpiter: satélites</a:t>
            </a:r>
            <a:r>
              <a:rPr kumimoji="0" lang="pt-BR" sz="4000" b="1" i="0" u="none" strike="noStrike" kern="0" cap="none" spc="0" normalizeH="0" noProof="0" dirty="0" smtClean="0">
                <a:ln>
                  <a:noFill/>
                </a:ln>
                <a:solidFill>
                  <a:schemeClr val="bg1"/>
                </a:solidFill>
                <a:effectLst/>
                <a:uLnTx/>
                <a:uFillTx/>
                <a:latin typeface="Century Gothic" pitchFamily="34" charset="0"/>
                <a:ea typeface="+mj-ea"/>
                <a:cs typeface="+mj-cs"/>
              </a:rPr>
              <a:t> </a:t>
            </a:r>
            <a:r>
              <a:rPr kumimoji="0" lang="pt-BR" sz="4000" b="1" i="0" u="none" strike="noStrike" kern="0" cap="none" spc="0" normalizeH="0" noProof="0" dirty="0" err="1" smtClean="0">
                <a:ln>
                  <a:noFill/>
                </a:ln>
                <a:solidFill>
                  <a:schemeClr val="bg1"/>
                </a:solidFill>
                <a:effectLst/>
                <a:uLnTx/>
                <a:uFillTx/>
                <a:latin typeface="Century Gothic" pitchFamily="34" charset="0"/>
                <a:ea typeface="+mj-ea"/>
                <a:cs typeface="+mj-cs"/>
              </a:rPr>
              <a:t>galileanos</a:t>
            </a:r>
            <a:endPar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endParaRPr>
          </a:p>
        </p:txBody>
      </p:sp>
      <p:pic>
        <p:nvPicPr>
          <p:cNvPr id="36865" name="Picture 1" descr="http://solarsystem.nasa.gov/images/spacer.gif"/>
          <p:cNvPicPr>
            <a:picLocks noChangeAspect="1" noChangeArrowheads="1"/>
          </p:cNvPicPr>
          <p:nvPr/>
        </p:nvPicPr>
        <p:blipFill>
          <a:blip r:embed="rId3"/>
          <a:srcRect/>
          <a:stretch>
            <a:fillRect/>
          </a:stretch>
        </p:blipFill>
        <p:spPr bwMode="auto">
          <a:xfrm>
            <a:off x="0" y="0"/>
            <a:ext cx="76200" cy="76200"/>
          </a:xfrm>
          <a:prstGeom prst="rect">
            <a:avLst/>
          </a:prstGeom>
          <a:noFill/>
        </p:spPr>
      </p:pic>
      <p:sp>
        <p:nvSpPr>
          <p:cNvPr id="7" name="Subtítulo 2"/>
          <p:cNvSpPr txBox="1">
            <a:spLocks/>
          </p:cNvSpPr>
          <p:nvPr/>
        </p:nvSpPr>
        <p:spPr>
          <a:xfrm>
            <a:off x="323528" y="1124744"/>
            <a:ext cx="8280920" cy="5688632"/>
          </a:xfrm>
          <a:prstGeom prst="rect">
            <a:avLst/>
          </a:prstGeom>
        </p:spPr>
        <p:txBody>
          <a:bodyPr>
            <a:normAutofit/>
          </a:bodyPr>
          <a:lstStyle/>
          <a:p>
            <a:pPr marL="342900" marR="0" lvl="0" indent="-342900" algn="just" defTabSz="914400" rtl="0" eaLnBrk="0" fontAlgn="base" latinLnBrk="0" hangingPunct="0">
              <a:lnSpc>
                <a:spcPct val="100000"/>
              </a:lnSpc>
              <a:spcBef>
                <a:spcPct val="20000"/>
              </a:spcBef>
              <a:spcAft>
                <a:spcPct val="0"/>
              </a:spcAft>
              <a:buClr>
                <a:srgbClr val="FFC000"/>
              </a:buClr>
              <a:buSzTx/>
              <a:tabLst/>
              <a:defRPr/>
            </a:pPr>
            <a:endPar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800100" lvl="1" indent="-342900" algn="just">
              <a:spcBef>
                <a:spcPct val="20000"/>
              </a:spcBef>
              <a:buClr>
                <a:srgbClr val="FFC000"/>
              </a:buClr>
              <a:buFont typeface="Courier New" pitchFamily="49" charset="0"/>
              <a:buChar char="o"/>
            </a:pPr>
            <a:r>
              <a:rPr lang="pt-BR" sz="3200" b="0" kern="0" noProof="0" dirty="0" err="1" smtClean="0">
                <a:solidFill>
                  <a:srgbClr val="FFC000"/>
                </a:solidFill>
                <a:effectLst>
                  <a:outerShdw blurRad="50800" dist="38100" dir="13500000" algn="br" rotWithShape="0">
                    <a:schemeClr val="tx1">
                      <a:alpha val="62000"/>
                    </a:schemeClr>
                  </a:outerShdw>
                </a:effectLst>
                <a:latin typeface="Century Gothic" pitchFamily="34" charset="0"/>
              </a:rPr>
              <a:t>Io</a:t>
            </a:r>
            <a:endParaRPr lang="pt-BR" sz="3200" b="0" kern="0" noProof="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800100" lvl="1" indent="-342900" algn="just">
              <a:spcBef>
                <a:spcPct val="20000"/>
              </a:spcBef>
              <a:buClr>
                <a:srgbClr val="FFC000"/>
              </a:buClr>
              <a:buFont typeface="Courier New" pitchFamily="49" charset="0"/>
              <a:buChar char="o"/>
            </a:pPr>
            <a:r>
              <a:rPr lang="pt-BR" sz="3200" b="0" kern="0" noProof="0" dirty="0" smtClean="0">
                <a:solidFill>
                  <a:srgbClr val="FFC000"/>
                </a:solidFill>
                <a:effectLst>
                  <a:outerShdw blurRad="50800" dist="38100" dir="13500000" algn="br" rotWithShape="0">
                    <a:schemeClr val="tx1">
                      <a:alpha val="62000"/>
                    </a:schemeClr>
                  </a:outerShdw>
                </a:effectLst>
                <a:latin typeface="Century Gothic" pitchFamily="34" charset="0"/>
              </a:rPr>
              <a:t>Europa</a:t>
            </a:r>
          </a:p>
          <a:p>
            <a:pPr marL="800100" lvl="1" indent="-342900" algn="just">
              <a:spcBef>
                <a:spcPct val="20000"/>
              </a:spcBef>
              <a:buClr>
                <a:srgbClr val="FFC000"/>
              </a:buClr>
              <a:buFont typeface="Courier New" pitchFamily="49" charset="0"/>
              <a:buChar char="o"/>
            </a:pPr>
            <a:r>
              <a:rPr kumimoji="0" lang="pt-BR" sz="3200" b="0" i="0" u="none" strike="noStrike" kern="0" cap="none" spc="0" normalizeH="0" baseline="0" dirty="0" err="1"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rPr>
              <a:t>Ganimedes</a:t>
            </a:r>
            <a:endParaRPr kumimoji="0" lang="pt-BR" sz="3200" b="0" i="0" u="none" strike="noStrike" kern="0" cap="none" spc="0" normalizeH="0" baseline="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endParaRPr>
          </a:p>
          <a:p>
            <a:pPr marL="800100" lvl="1" indent="-342900" algn="just">
              <a:spcBef>
                <a:spcPct val="20000"/>
              </a:spcBef>
              <a:buClr>
                <a:srgbClr val="FFC000"/>
              </a:buClr>
              <a:buFont typeface="Courier New" pitchFamily="49" charset="0"/>
              <a:buChar char="o"/>
            </a:pPr>
            <a:r>
              <a:rPr lang="pt-BR" sz="3200" b="0" kern="0" noProof="0" dirty="0" smtClean="0">
                <a:solidFill>
                  <a:srgbClr val="FFC000"/>
                </a:solidFill>
                <a:effectLst>
                  <a:outerShdw blurRad="50800" dist="38100" dir="13500000" algn="br" rotWithShape="0">
                    <a:schemeClr val="tx1">
                      <a:alpha val="62000"/>
                    </a:schemeClr>
                  </a:outerShdw>
                </a:effectLst>
                <a:latin typeface="Century Gothic" pitchFamily="34" charset="0"/>
              </a:rPr>
              <a:t>Calisto</a:t>
            </a:r>
            <a:endParaRPr kumimoji="0" lang="pt-BR" sz="3200" b="0" i="0" u="none" strike="noStrike" kern="0" cap="none" spc="0" normalizeH="0" baseline="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endParaRPr kumimoji="0" lang="pt-BR" sz="4500" b="1" i="0" u="none" strike="noStrike" kern="0" cap="none" spc="0" normalizeH="0" baseline="0" noProof="0" dirty="0" smtClean="0">
              <a:ln>
                <a:noFill/>
              </a:ln>
              <a:solidFill>
                <a:srgbClr val="FFC000"/>
              </a:solidFill>
              <a:effectLst/>
              <a:uLnTx/>
              <a:uFillTx/>
              <a:latin typeface="Century Gothic"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2">
                  <a:lumMod val="75000"/>
                </a:schemeClr>
              </a:buClr>
              <a:buSzTx/>
              <a:buFont typeface="Courier New" pitchFamily="49" charset="0"/>
              <a:buChar char="o"/>
              <a:tabLst/>
              <a:defRPr/>
            </a:pPr>
            <a:endParaRPr kumimoji="0" lang="pt-BR" sz="3200" b="1" i="0" u="none" strike="noStrike" kern="0" cap="none" spc="0" normalizeH="0" baseline="0" noProof="0" dirty="0">
              <a:ln>
                <a:noFill/>
              </a:ln>
              <a:solidFill>
                <a:schemeClr val="accent2">
                  <a:lumMod val="75000"/>
                </a:schemeClr>
              </a:solidFill>
              <a:effectLst>
                <a:outerShdw blurRad="50800" dist="38100" dir="13500000" algn="br" rotWithShape="0">
                  <a:schemeClr val="tx1">
                    <a:alpha val="62000"/>
                  </a:schemeClr>
                </a:outerShdw>
              </a:effectLst>
              <a:uLnTx/>
              <a:uFillTx/>
              <a:latin typeface="Century Gothic" pitchFamily="34" charset="0"/>
              <a:ea typeface="+mn-ea"/>
              <a:cs typeface="+mn-cs"/>
            </a:endParaRPr>
          </a:p>
        </p:txBody>
      </p:sp>
      <p:pic>
        <p:nvPicPr>
          <p:cNvPr id="23554" name="Picture 2" descr="http://www.dailycognition.com/content/image/16/galileo1.jpg"/>
          <p:cNvPicPr>
            <a:picLocks noChangeAspect="1" noChangeArrowheads="1"/>
          </p:cNvPicPr>
          <p:nvPr/>
        </p:nvPicPr>
        <p:blipFill>
          <a:blip r:embed="rId4" cstate="print"/>
          <a:srcRect/>
          <a:stretch>
            <a:fillRect/>
          </a:stretch>
        </p:blipFill>
        <p:spPr bwMode="auto">
          <a:xfrm>
            <a:off x="3923928" y="3717032"/>
            <a:ext cx="4509107" cy="2322190"/>
          </a:xfrm>
          <a:prstGeom prst="rect">
            <a:avLst/>
          </a:prstGeom>
          <a:noFill/>
        </p:spPr>
      </p:pic>
      <p:sp>
        <p:nvSpPr>
          <p:cNvPr id="10" name="Retângulo 9"/>
          <p:cNvSpPr/>
          <p:nvPr/>
        </p:nvSpPr>
        <p:spPr>
          <a:xfrm>
            <a:off x="111648" y="6525344"/>
            <a:ext cx="9032352" cy="261610"/>
          </a:xfrm>
          <a:prstGeom prst="rect">
            <a:avLst/>
          </a:prstGeom>
        </p:spPr>
        <p:txBody>
          <a:bodyPr wrap="square">
            <a:spAutoFit/>
          </a:bodyPr>
          <a:lstStyle/>
          <a:p>
            <a:pPr algn="l"/>
            <a:r>
              <a:rPr lang="pt-BR" sz="1100" b="0" dirty="0" smtClean="0">
                <a:solidFill>
                  <a:srgbClr val="FFC000"/>
                </a:solidFill>
                <a:latin typeface="Century Gothic" pitchFamily="34" charset="0"/>
              </a:rPr>
              <a:t>Fonte da imagem: http://www.dailycognition.com/index.</a:t>
            </a:r>
            <a:r>
              <a:rPr lang="pt-BR" sz="1100" b="0" dirty="0" err="1" smtClean="0">
                <a:solidFill>
                  <a:srgbClr val="FFC000"/>
                </a:solidFill>
                <a:latin typeface="Century Gothic" pitchFamily="34" charset="0"/>
              </a:rPr>
              <a:t>php</a:t>
            </a:r>
            <a:r>
              <a:rPr lang="pt-BR" sz="1100" b="0" dirty="0" smtClean="0">
                <a:solidFill>
                  <a:srgbClr val="FFC000"/>
                </a:solidFill>
                <a:latin typeface="Century Gothic" pitchFamily="34" charset="0"/>
              </a:rPr>
              <a:t>/2009/05/09/5-</a:t>
            </a:r>
            <a:r>
              <a:rPr lang="pt-BR" sz="1100" b="0" dirty="0" err="1" smtClean="0">
                <a:solidFill>
                  <a:srgbClr val="FFC000"/>
                </a:solidFill>
                <a:latin typeface="Century Gothic" pitchFamily="34" charset="0"/>
              </a:rPr>
              <a:t>famous-inventors-who-stole-others-big</a:t>
            </a:r>
            <a:r>
              <a:rPr lang="pt-BR" sz="1100" b="0" dirty="0" smtClean="0">
                <a:solidFill>
                  <a:srgbClr val="FFC000"/>
                </a:solidFill>
                <a:latin typeface="Century Gothic" pitchFamily="34" charset="0"/>
              </a:rPr>
              <a:t>-idea.html</a:t>
            </a:r>
            <a:endParaRPr lang="pt-BR" sz="1100" b="0" dirty="0">
              <a:solidFill>
                <a:srgbClr val="FFC000"/>
              </a:solidFill>
              <a:latin typeface="Century Gothic" pitchFamily="34" charset="0"/>
            </a:endParaRPr>
          </a:p>
        </p:txBody>
      </p:sp>
      <p:sp>
        <p:nvSpPr>
          <p:cNvPr id="8" name="Espaço Reservado para Número de Slide 7"/>
          <p:cNvSpPr>
            <a:spLocks noGrp="1"/>
          </p:cNvSpPr>
          <p:nvPr>
            <p:ph type="sldNum" sz="quarter" idx="12"/>
          </p:nvPr>
        </p:nvSpPr>
        <p:spPr/>
        <p:txBody>
          <a:bodyPr/>
          <a:lstStyle/>
          <a:p>
            <a:pPr>
              <a:defRPr/>
            </a:pPr>
            <a:fld id="{37EA3358-D533-4DE3-BB7E-0C918E9F7417}" type="slidenum">
              <a:rPr lang="pt-BR" smtClean="0"/>
              <a:pPr>
                <a:defRPr/>
              </a:pPr>
              <a:t>17</a:t>
            </a:fld>
            <a:endParaRPr lang="pt-B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2000"/>
                                        <p:tgtEl>
                                          <p:spTgt spid="7">
                                            <p:txEl>
                                              <p:pRg st="1" end="1"/>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Effect transition="in" filter="fade">
                                      <p:cBhvr>
                                        <p:cTn id="11" dur="2000"/>
                                        <p:tgtEl>
                                          <p:spTgt spid="7">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2000"/>
                                        <p:tgtEl>
                                          <p:spTgt spid="7">
                                            <p:txEl>
                                              <p:pRg st="3" end="3"/>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2000"/>
                                        <p:tgtEl>
                                          <p:spTgt spid="7">
                                            <p:txEl>
                                              <p:pRg st="4" end="4"/>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23554"/>
                                        </p:tgtEl>
                                        <p:attrNameLst>
                                          <p:attrName>style.visibility</p:attrName>
                                        </p:attrNameLst>
                                      </p:cBhvr>
                                      <p:to>
                                        <p:strVal val="visible"/>
                                      </p:to>
                                    </p:set>
                                    <p:animEffect transition="in" filter="fade">
                                      <p:cBhvr>
                                        <p:cTn id="23" dur="2000"/>
                                        <p:tgtEl>
                                          <p:spTgt spid="23554"/>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hlinkClick r:id="rId3"/>
          </p:cNvPr>
          <p:cNvSpPr/>
          <p:nvPr/>
        </p:nvSpPr>
        <p:spPr>
          <a:xfrm>
            <a:off x="398837" y="1244078"/>
            <a:ext cx="8711952" cy="5262979"/>
          </a:xfrm>
          <a:prstGeom prst="rect">
            <a:avLst/>
          </a:prstGeom>
        </p:spPr>
        <p:txBody>
          <a:bodyPr wrap="square" numCol="4">
            <a:spAutoFit/>
          </a:bodyPr>
          <a:lstStyle/>
          <a:p>
            <a:pPr algn="l"/>
            <a:r>
              <a:rPr lang="pt-BR" sz="2200" b="0" dirty="0">
                <a:solidFill>
                  <a:srgbClr val="FFFFCC"/>
                </a:solidFill>
                <a:latin typeface="Century Gothic" pitchFamily="34" charset="0"/>
              </a:rPr>
              <a:t>1.Adrastea </a:t>
            </a:r>
          </a:p>
          <a:p>
            <a:pPr algn="l"/>
            <a:r>
              <a:rPr lang="pt-BR" sz="2200" b="0" dirty="0">
                <a:solidFill>
                  <a:srgbClr val="FFFFCC"/>
                </a:solidFill>
                <a:latin typeface="Century Gothic" pitchFamily="34" charset="0"/>
              </a:rPr>
              <a:t>2.Aitne </a:t>
            </a:r>
          </a:p>
          <a:p>
            <a:pPr algn="l"/>
            <a:r>
              <a:rPr lang="pt-BR" sz="2200" b="0" dirty="0">
                <a:solidFill>
                  <a:srgbClr val="FFFFCC"/>
                </a:solidFill>
                <a:latin typeface="Century Gothic" pitchFamily="34" charset="0"/>
              </a:rPr>
              <a:t>3.Amalthea </a:t>
            </a:r>
          </a:p>
          <a:p>
            <a:pPr algn="l"/>
            <a:r>
              <a:rPr lang="pt-BR" sz="2200" b="0" dirty="0">
                <a:solidFill>
                  <a:srgbClr val="FFFFCC"/>
                </a:solidFill>
                <a:latin typeface="Century Gothic" pitchFamily="34" charset="0"/>
              </a:rPr>
              <a:t>4.Ananke </a:t>
            </a:r>
          </a:p>
          <a:p>
            <a:pPr algn="l"/>
            <a:r>
              <a:rPr lang="pt-BR" sz="2200" b="0" dirty="0">
                <a:solidFill>
                  <a:srgbClr val="FFFFCC"/>
                </a:solidFill>
                <a:latin typeface="Century Gothic" pitchFamily="34" charset="0"/>
              </a:rPr>
              <a:t>5.Aoede </a:t>
            </a:r>
          </a:p>
          <a:p>
            <a:pPr algn="l"/>
            <a:r>
              <a:rPr lang="pt-BR" sz="2200" b="0" dirty="0">
                <a:solidFill>
                  <a:srgbClr val="FFFFCC"/>
                </a:solidFill>
                <a:latin typeface="Century Gothic" pitchFamily="34" charset="0"/>
              </a:rPr>
              <a:t>6.Arche </a:t>
            </a:r>
          </a:p>
          <a:p>
            <a:pPr algn="l"/>
            <a:r>
              <a:rPr lang="pt-BR" sz="2200" b="0" dirty="0">
                <a:solidFill>
                  <a:srgbClr val="FFFFCC"/>
                </a:solidFill>
                <a:latin typeface="Century Gothic" pitchFamily="34" charset="0"/>
              </a:rPr>
              <a:t>7.Autonoe </a:t>
            </a:r>
          </a:p>
          <a:p>
            <a:pPr algn="l"/>
            <a:r>
              <a:rPr lang="pt-BR" sz="2200" b="0" dirty="0">
                <a:solidFill>
                  <a:srgbClr val="FFFFCC"/>
                </a:solidFill>
                <a:latin typeface="Century Gothic" pitchFamily="34" charset="0"/>
              </a:rPr>
              <a:t>8.Callirrhoe </a:t>
            </a:r>
          </a:p>
          <a:p>
            <a:pPr algn="l"/>
            <a:r>
              <a:rPr lang="pt-BR" sz="2200" b="0" dirty="0">
                <a:solidFill>
                  <a:srgbClr val="FFFFCC"/>
                </a:solidFill>
                <a:latin typeface="Century Gothic" pitchFamily="34" charset="0"/>
              </a:rPr>
              <a:t>9.Callisto </a:t>
            </a:r>
          </a:p>
          <a:p>
            <a:pPr algn="l"/>
            <a:r>
              <a:rPr lang="pt-BR" sz="2200" b="0" dirty="0">
                <a:solidFill>
                  <a:srgbClr val="FFFFCC"/>
                </a:solidFill>
                <a:latin typeface="Century Gothic" pitchFamily="34" charset="0"/>
              </a:rPr>
              <a:t>10.Carme </a:t>
            </a:r>
          </a:p>
          <a:p>
            <a:pPr algn="l"/>
            <a:r>
              <a:rPr lang="pt-BR" sz="2200" b="0" dirty="0">
                <a:solidFill>
                  <a:srgbClr val="FFFFCC"/>
                </a:solidFill>
                <a:latin typeface="Century Gothic" pitchFamily="34" charset="0"/>
              </a:rPr>
              <a:t>11.Carpo </a:t>
            </a:r>
          </a:p>
          <a:p>
            <a:pPr algn="l"/>
            <a:r>
              <a:rPr lang="pt-BR" sz="2200" b="0" dirty="0">
                <a:solidFill>
                  <a:srgbClr val="FFFFCC"/>
                </a:solidFill>
                <a:latin typeface="Century Gothic" pitchFamily="34" charset="0"/>
              </a:rPr>
              <a:t>12.Chaldene </a:t>
            </a:r>
          </a:p>
          <a:p>
            <a:pPr algn="l"/>
            <a:r>
              <a:rPr lang="pt-BR" sz="2200" b="0" dirty="0">
                <a:solidFill>
                  <a:srgbClr val="FFFFCC"/>
                </a:solidFill>
                <a:latin typeface="Century Gothic" pitchFamily="34" charset="0"/>
              </a:rPr>
              <a:t>13.Cyllene </a:t>
            </a:r>
          </a:p>
          <a:p>
            <a:pPr algn="l"/>
            <a:r>
              <a:rPr lang="pt-BR" sz="2200" b="0" dirty="0">
                <a:solidFill>
                  <a:srgbClr val="FFFFCC"/>
                </a:solidFill>
                <a:latin typeface="Century Gothic" pitchFamily="34" charset="0"/>
              </a:rPr>
              <a:t>14.Dia </a:t>
            </a:r>
          </a:p>
          <a:p>
            <a:pPr algn="l"/>
            <a:r>
              <a:rPr lang="pt-BR" sz="2200" b="0" dirty="0">
                <a:solidFill>
                  <a:srgbClr val="FFFFCC"/>
                </a:solidFill>
                <a:latin typeface="Century Gothic" pitchFamily="34" charset="0"/>
              </a:rPr>
              <a:t>15.Elara </a:t>
            </a:r>
          </a:p>
          <a:p>
            <a:pPr algn="l"/>
            <a:r>
              <a:rPr lang="pt-BR" sz="2200" b="0" dirty="0">
                <a:solidFill>
                  <a:srgbClr val="FFFFCC"/>
                </a:solidFill>
                <a:latin typeface="Century Gothic" pitchFamily="34" charset="0"/>
              </a:rPr>
              <a:t>16.Erinome </a:t>
            </a:r>
          </a:p>
          <a:p>
            <a:pPr algn="l"/>
            <a:r>
              <a:rPr lang="pt-BR" sz="2200" b="0" dirty="0">
                <a:solidFill>
                  <a:srgbClr val="FFFFCC"/>
                </a:solidFill>
                <a:latin typeface="Century Gothic" pitchFamily="34" charset="0"/>
              </a:rPr>
              <a:t>17.Eukelade </a:t>
            </a:r>
          </a:p>
          <a:p>
            <a:pPr algn="l"/>
            <a:r>
              <a:rPr lang="pt-BR" sz="2200" b="0" dirty="0">
                <a:solidFill>
                  <a:srgbClr val="FFFFCC"/>
                </a:solidFill>
                <a:latin typeface="Century Gothic" pitchFamily="34" charset="0"/>
              </a:rPr>
              <a:t>18.Euanthe </a:t>
            </a:r>
          </a:p>
          <a:p>
            <a:pPr algn="l"/>
            <a:r>
              <a:rPr lang="pt-BR" sz="2200" b="0" dirty="0">
                <a:solidFill>
                  <a:srgbClr val="FFFFCC"/>
                </a:solidFill>
                <a:latin typeface="Century Gothic" pitchFamily="34" charset="0"/>
              </a:rPr>
              <a:t>19.Euporie </a:t>
            </a:r>
          </a:p>
          <a:p>
            <a:pPr algn="l"/>
            <a:r>
              <a:rPr lang="pt-BR" sz="2200" b="0" dirty="0">
                <a:solidFill>
                  <a:srgbClr val="FFFFCC"/>
                </a:solidFill>
                <a:latin typeface="Century Gothic" pitchFamily="34" charset="0"/>
              </a:rPr>
              <a:t>20.Europa </a:t>
            </a:r>
          </a:p>
          <a:p>
            <a:pPr algn="l"/>
            <a:r>
              <a:rPr lang="pt-BR" sz="2200" b="0" dirty="0">
                <a:solidFill>
                  <a:srgbClr val="FFFFCC"/>
                </a:solidFill>
                <a:latin typeface="Century Gothic" pitchFamily="34" charset="0"/>
              </a:rPr>
              <a:t>21.Eurydome </a:t>
            </a:r>
          </a:p>
          <a:p>
            <a:pPr algn="l"/>
            <a:r>
              <a:rPr lang="pt-BR" sz="2200" b="0" dirty="0">
                <a:solidFill>
                  <a:srgbClr val="FFFFCC"/>
                </a:solidFill>
                <a:latin typeface="Century Gothic" pitchFamily="34" charset="0"/>
              </a:rPr>
              <a:t>22.Ganymede </a:t>
            </a:r>
          </a:p>
          <a:p>
            <a:pPr algn="l"/>
            <a:r>
              <a:rPr lang="pt-BR" sz="2200" b="0" dirty="0">
                <a:solidFill>
                  <a:srgbClr val="FFFFCC"/>
                </a:solidFill>
                <a:latin typeface="Century Gothic" pitchFamily="34" charset="0"/>
              </a:rPr>
              <a:t>23.Harpalyke </a:t>
            </a:r>
          </a:p>
          <a:p>
            <a:pPr algn="l"/>
            <a:r>
              <a:rPr lang="pt-BR" sz="2200" b="0" dirty="0">
                <a:solidFill>
                  <a:srgbClr val="FFFFCC"/>
                </a:solidFill>
                <a:latin typeface="Century Gothic" pitchFamily="34" charset="0"/>
              </a:rPr>
              <a:t>24.Hegemone </a:t>
            </a:r>
          </a:p>
          <a:p>
            <a:pPr algn="l"/>
            <a:r>
              <a:rPr lang="pt-BR" sz="2200" b="0" dirty="0">
                <a:solidFill>
                  <a:srgbClr val="FFFFCC"/>
                </a:solidFill>
                <a:latin typeface="Century Gothic" pitchFamily="34" charset="0"/>
              </a:rPr>
              <a:t>25.Helike </a:t>
            </a:r>
          </a:p>
          <a:p>
            <a:pPr algn="l"/>
            <a:r>
              <a:rPr lang="pt-BR" sz="2200" b="0" dirty="0">
                <a:solidFill>
                  <a:srgbClr val="FFFFCC"/>
                </a:solidFill>
                <a:latin typeface="Century Gothic" pitchFamily="34" charset="0"/>
              </a:rPr>
              <a:t>26.Hermippe </a:t>
            </a:r>
          </a:p>
          <a:p>
            <a:pPr algn="l"/>
            <a:r>
              <a:rPr lang="pt-BR" sz="2200" b="0" dirty="0">
                <a:solidFill>
                  <a:srgbClr val="FFFFCC"/>
                </a:solidFill>
                <a:latin typeface="Century Gothic" pitchFamily="34" charset="0"/>
              </a:rPr>
              <a:t>27.Herse </a:t>
            </a:r>
          </a:p>
          <a:p>
            <a:pPr algn="l"/>
            <a:r>
              <a:rPr lang="pt-BR" sz="2200" b="0" dirty="0">
                <a:solidFill>
                  <a:srgbClr val="FFFFCC"/>
                </a:solidFill>
                <a:latin typeface="Century Gothic" pitchFamily="34" charset="0"/>
              </a:rPr>
              <a:t>28.Himalia </a:t>
            </a:r>
          </a:p>
          <a:p>
            <a:pPr algn="l"/>
            <a:r>
              <a:rPr lang="pt-BR" sz="2200" b="0" dirty="0">
                <a:solidFill>
                  <a:srgbClr val="FFFFCC"/>
                </a:solidFill>
                <a:latin typeface="Century Gothic" pitchFamily="34" charset="0"/>
              </a:rPr>
              <a:t>29.Io </a:t>
            </a:r>
          </a:p>
          <a:p>
            <a:pPr algn="l"/>
            <a:r>
              <a:rPr lang="pt-BR" sz="2200" b="0" dirty="0">
                <a:solidFill>
                  <a:srgbClr val="FFFFCC"/>
                </a:solidFill>
                <a:latin typeface="Century Gothic" pitchFamily="34" charset="0"/>
              </a:rPr>
              <a:t>30.Iocaste </a:t>
            </a:r>
          </a:p>
          <a:p>
            <a:pPr algn="l"/>
            <a:r>
              <a:rPr lang="pt-BR" sz="2200" b="0" dirty="0">
                <a:solidFill>
                  <a:srgbClr val="FFFFCC"/>
                </a:solidFill>
                <a:latin typeface="Century Gothic" pitchFamily="34" charset="0"/>
              </a:rPr>
              <a:t>31.Isonoe </a:t>
            </a:r>
          </a:p>
          <a:p>
            <a:pPr algn="l"/>
            <a:r>
              <a:rPr lang="pt-BR" sz="2200" dirty="0">
                <a:solidFill>
                  <a:srgbClr val="FFFFCC"/>
                </a:solidFill>
                <a:latin typeface="Century Gothic" pitchFamily="34" charset="0"/>
              </a:rPr>
              <a:t>32.Jupiter LI </a:t>
            </a:r>
          </a:p>
          <a:p>
            <a:pPr algn="l"/>
            <a:r>
              <a:rPr lang="pt-BR" sz="2200" dirty="0">
                <a:solidFill>
                  <a:srgbClr val="FFFFCC"/>
                </a:solidFill>
                <a:latin typeface="Century Gothic" pitchFamily="34" charset="0"/>
              </a:rPr>
              <a:t>33.Jupiter LII </a:t>
            </a:r>
          </a:p>
          <a:p>
            <a:pPr algn="l"/>
            <a:r>
              <a:rPr lang="pt-BR" sz="2200" b="0" dirty="0">
                <a:solidFill>
                  <a:srgbClr val="FFFFCC"/>
                </a:solidFill>
                <a:latin typeface="Century Gothic" pitchFamily="34" charset="0"/>
              </a:rPr>
              <a:t>34.Kale </a:t>
            </a:r>
          </a:p>
          <a:p>
            <a:pPr algn="l"/>
            <a:r>
              <a:rPr lang="pt-BR" sz="2200" b="0" dirty="0">
                <a:solidFill>
                  <a:srgbClr val="FFFFCC"/>
                </a:solidFill>
                <a:latin typeface="Century Gothic" pitchFamily="34" charset="0"/>
              </a:rPr>
              <a:t>35.Kallichore </a:t>
            </a:r>
          </a:p>
          <a:p>
            <a:pPr algn="l"/>
            <a:r>
              <a:rPr lang="pt-BR" sz="2200" b="0" dirty="0">
                <a:solidFill>
                  <a:srgbClr val="FFFFCC"/>
                </a:solidFill>
                <a:latin typeface="Century Gothic" pitchFamily="34" charset="0"/>
              </a:rPr>
              <a:t>36.Kalyke </a:t>
            </a:r>
          </a:p>
          <a:p>
            <a:pPr algn="l"/>
            <a:r>
              <a:rPr lang="pt-BR" sz="2200" b="0" dirty="0">
                <a:solidFill>
                  <a:srgbClr val="FFFFCC"/>
                </a:solidFill>
                <a:latin typeface="Century Gothic" pitchFamily="34" charset="0"/>
              </a:rPr>
              <a:t>37.Kore </a:t>
            </a:r>
          </a:p>
          <a:p>
            <a:pPr algn="l"/>
            <a:r>
              <a:rPr lang="pt-BR" sz="2200" b="0" dirty="0">
                <a:solidFill>
                  <a:srgbClr val="FFFFCC"/>
                </a:solidFill>
                <a:latin typeface="Century Gothic" pitchFamily="34" charset="0"/>
              </a:rPr>
              <a:t>38.Leda </a:t>
            </a:r>
          </a:p>
          <a:p>
            <a:pPr algn="l"/>
            <a:r>
              <a:rPr lang="pt-BR" sz="2200" b="0" dirty="0">
                <a:solidFill>
                  <a:srgbClr val="FFFFCC"/>
                </a:solidFill>
                <a:latin typeface="Century Gothic" pitchFamily="34" charset="0"/>
              </a:rPr>
              <a:t>39.Lysithea </a:t>
            </a:r>
          </a:p>
          <a:p>
            <a:pPr algn="l"/>
            <a:r>
              <a:rPr lang="pt-BR" sz="2200" b="0" dirty="0">
                <a:solidFill>
                  <a:srgbClr val="FFFFCC"/>
                </a:solidFill>
                <a:latin typeface="Century Gothic" pitchFamily="34" charset="0"/>
              </a:rPr>
              <a:t>40.Megaclite </a:t>
            </a:r>
          </a:p>
          <a:p>
            <a:pPr algn="l"/>
            <a:r>
              <a:rPr lang="pt-BR" sz="2200" b="0" dirty="0">
                <a:solidFill>
                  <a:srgbClr val="FFFFCC"/>
                </a:solidFill>
                <a:latin typeface="Century Gothic" pitchFamily="34" charset="0"/>
              </a:rPr>
              <a:t>41.Metis </a:t>
            </a:r>
          </a:p>
          <a:p>
            <a:pPr algn="l"/>
            <a:r>
              <a:rPr lang="pt-BR" sz="2200" b="0" dirty="0">
                <a:solidFill>
                  <a:srgbClr val="FFFFCC"/>
                </a:solidFill>
                <a:latin typeface="Century Gothic" pitchFamily="34" charset="0"/>
              </a:rPr>
              <a:t>42.Mneme </a:t>
            </a:r>
          </a:p>
          <a:p>
            <a:pPr algn="l"/>
            <a:r>
              <a:rPr lang="pt-BR" sz="2200" b="0" dirty="0">
                <a:solidFill>
                  <a:srgbClr val="FFFFCC"/>
                </a:solidFill>
                <a:latin typeface="Century Gothic" pitchFamily="34" charset="0"/>
              </a:rPr>
              <a:t>43.Orthosie </a:t>
            </a:r>
          </a:p>
          <a:p>
            <a:pPr algn="l"/>
            <a:r>
              <a:rPr lang="pt-BR" sz="2200" b="0" dirty="0">
                <a:solidFill>
                  <a:srgbClr val="FFFFCC"/>
                </a:solidFill>
                <a:latin typeface="Century Gothic" pitchFamily="34" charset="0"/>
              </a:rPr>
              <a:t>44.Pasiphae </a:t>
            </a:r>
          </a:p>
          <a:p>
            <a:pPr algn="l"/>
            <a:r>
              <a:rPr lang="pt-BR" sz="2200" b="0" dirty="0">
                <a:solidFill>
                  <a:srgbClr val="FFFFCC"/>
                </a:solidFill>
                <a:latin typeface="Century Gothic" pitchFamily="34" charset="0"/>
              </a:rPr>
              <a:t>45.Pasithee </a:t>
            </a:r>
          </a:p>
          <a:p>
            <a:pPr algn="l"/>
            <a:r>
              <a:rPr lang="pt-BR" sz="2200" b="0" dirty="0">
                <a:solidFill>
                  <a:srgbClr val="FFFFCC"/>
                </a:solidFill>
                <a:latin typeface="Century Gothic" pitchFamily="34" charset="0"/>
              </a:rPr>
              <a:t>46.Praxidike </a:t>
            </a:r>
          </a:p>
          <a:p>
            <a:pPr algn="l"/>
            <a:r>
              <a:rPr lang="pt-BR" sz="2200" b="0" dirty="0">
                <a:solidFill>
                  <a:srgbClr val="FFFFCC"/>
                </a:solidFill>
                <a:latin typeface="Century Gothic" pitchFamily="34" charset="0"/>
              </a:rPr>
              <a:t>47.Sinope </a:t>
            </a:r>
          </a:p>
          <a:p>
            <a:pPr algn="l"/>
            <a:r>
              <a:rPr lang="pt-BR" sz="2200" b="0" dirty="0">
                <a:solidFill>
                  <a:srgbClr val="FFFFCC"/>
                </a:solidFill>
                <a:latin typeface="Century Gothic" pitchFamily="34" charset="0"/>
              </a:rPr>
              <a:t>48.Sponde </a:t>
            </a:r>
          </a:p>
          <a:p>
            <a:pPr algn="l"/>
            <a:r>
              <a:rPr lang="pt-BR" sz="2200" b="0" dirty="0">
                <a:solidFill>
                  <a:srgbClr val="FFFFCC"/>
                </a:solidFill>
                <a:latin typeface="Century Gothic" pitchFamily="34" charset="0"/>
              </a:rPr>
              <a:t>49.Thebe </a:t>
            </a:r>
          </a:p>
          <a:p>
            <a:pPr algn="l"/>
            <a:r>
              <a:rPr lang="pt-BR" sz="2200" b="0" dirty="0">
                <a:solidFill>
                  <a:srgbClr val="FFFFCC"/>
                </a:solidFill>
                <a:latin typeface="Century Gothic" pitchFamily="34" charset="0"/>
              </a:rPr>
              <a:t>50.Themisto </a:t>
            </a:r>
          </a:p>
          <a:p>
            <a:pPr algn="l"/>
            <a:r>
              <a:rPr lang="pt-BR" sz="2200" b="0" dirty="0">
                <a:solidFill>
                  <a:srgbClr val="FFFFCC"/>
                </a:solidFill>
                <a:latin typeface="Century Gothic" pitchFamily="34" charset="0"/>
              </a:rPr>
              <a:t>51.Taygete </a:t>
            </a:r>
          </a:p>
          <a:p>
            <a:pPr algn="l"/>
            <a:r>
              <a:rPr lang="pt-BR" sz="2200" b="0" dirty="0">
                <a:solidFill>
                  <a:srgbClr val="FFFFCC"/>
                </a:solidFill>
                <a:latin typeface="Century Gothic" pitchFamily="34" charset="0"/>
              </a:rPr>
              <a:t>52.Thelxinoe </a:t>
            </a:r>
          </a:p>
          <a:p>
            <a:pPr algn="l"/>
            <a:r>
              <a:rPr lang="pt-BR" sz="2200" b="0" dirty="0">
                <a:solidFill>
                  <a:srgbClr val="FFFFCC"/>
                </a:solidFill>
                <a:latin typeface="Century Gothic" pitchFamily="34" charset="0"/>
              </a:rPr>
              <a:t>53.Thyone </a:t>
            </a:r>
            <a:endParaRPr lang="pt-BR" sz="2200" b="0" dirty="0" smtClean="0">
              <a:solidFill>
                <a:srgbClr val="FFFFCC"/>
              </a:solidFill>
              <a:latin typeface="Century Gothic" pitchFamily="34" charset="0"/>
            </a:endParaRPr>
          </a:p>
        </p:txBody>
      </p:sp>
      <p:sp>
        <p:nvSpPr>
          <p:cNvPr id="4" name="Rectangle 2"/>
          <p:cNvSpPr txBox="1">
            <a:spLocks noChangeArrowheads="1"/>
          </p:cNvSpPr>
          <p:nvPr/>
        </p:nvSpPr>
        <p:spPr bwMode="auto">
          <a:xfrm>
            <a:off x="16559" y="332656"/>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
                <a:srgbClr val="C00000"/>
              </a:buClr>
              <a:buSzTx/>
              <a:buFontTx/>
              <a:buNone/>
              <a:tabLst/>
              <a:defRPr/>
            </a:pPr>
            <a:r>
              <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rPr>
              <a:t>Júpiter: satélites confirmados</a:t>
            </a:r>
          </a:p>
        </p:txBody>
      </p:sp>
      <p:sp>
        <p:nvSpPr>
          <p:cNvPr id="5" name="Espaço Reservado para Número de Slide 4"/>
          <p:cNvSpPr>
            <a:spLocks noGrp="1"/>
          </p:cNvSpPr>
          <p:nvPr>
            <p:ph type="sldNum" sz="quarter" idx="12"/>
          </p:nvPr>
        </p:nvSpPr>
        <p:spPr/>
        <p:txBody>
          <a:bodyPr/>
          <a:lstStyle/>
          <a:p>
            <a:pPr>
              <a:defRPr/>
            </a:pPr>
            <a:fld id="{37EA3358-D533-4DE3-BB7E-0C918E9F7417}" type="slidenum">
              <a:rPr lang="pt-BR" smtClean="0"/>
              <a:pPr>
                <a:defRPr/>
              </a:pPr>
              <a:t>18</a:t>
            </a:fld>
            <a:endParaRPr lang="pt-BR"/>
          </a:p>
        </p:txBody>
      </p:sp>
    </p:spTree>
    <p:extLst>
      <p:ext uri="{BB962C8B-B14F-4D97-AF65-F5344CB8AC3E}">
        <p14:creationId xmlns:p14="http://schemas.microsoft.com/office/powerpoint/2010/main" val="3623458022"/>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547664" y="1484784"/>
            <a:ext cx="2699792" cy="3785652"/>
          </a:xfrm>
          <a:prstGeom prst="rect">
            <a:avLst/>
          </a:prstGeom>
        </p:spPr>
        <p:txBody>
          <a:bodyPr wrap="square" numCol="1">
            <a:spAutoFit/>
          </a:bodyPr>
          <a:lstStyle/>
          <a:p>
            <a:pPr algn="l"/>
            <a:r>
              <a:rPr lang="pt-BR" sz="2400" b="0" dirty="0">
                <a:solidFill>
                  <a:srgbClr val="FFFFCC"/>
                </a:solidFill>
                <a:latin typeface="Century Gothic" pitchFamily="34" charset="0"/>
              </a:rPr>
              <a:t>1</a:t>
            </a:r>
            <a:r>
              <a:rPr lang="pt-BR" sz="2400" b="0" dirty="0" smtClean="0">
                <a:solidFill>
                  <a:srgbClr val="FFFFCC"/>
                </a:solidFill>
                <a:latin typeface="Century Gothic" pitchFamily="34" charset="0"/>
              </a:rPr>
              <a:t>. S/2003 </a:t>
            </a:r>
            <a:r>
              <a:rPr lang="pt-BR" sz="2400" b="0" dirty="0">
                <a:solidFill>
                  <a:srgbClr val="FFFFCC"/>
                </a:solidFill>
                <a:latin typeface="Century Gothic" pitchFamily="34" charset="0"/>
              </a:rPr>
              <a:t>J2 </a:t>
            </a:r>
          </a:p>
          <a:p>
            <a:pPr algn="l"/>
            <a:r>
              <a:rPr lang="pt-BR" sz="2400" b="0" dirty="0">
                <a:solidFill>
                  <a:srgbClr val="FFFFCC"/>
                </a:solidFill>
                <a:latin typeface="Century Gothic" pitchFamily="34" charset="0"/>
              </a:rPr>
              <a:t>2</a:t>
            </a:r>
            <a:r>
              <a:rPr lang="pt-BR" sz="2400" b="0" dirty="0" smtClean="0">
                <a:solidFill>
                  <a:srgbClr val="FFFFCC"/>
                </a:solidFill>
                <a:latin typeface="Century Gothic" pitchFamily="34" charset="0"/>
              </a:rPr>
              <a:t>. S/2003 </a:t>
            </a:r>
            <a:r>
              <a:rPr lang="pt-BR" sz="2400" b="0" dirty="0">
                <a:solidFill>
                  <a:srgbClr val="FFFFCC"/>
                </a:solidFill>
                <a:latin typeface="Century Gothic" pitchFamily="34" charset="0"/>
              </a:rPr>
              <a:t>J3 </a:t>
            </a:r>
          </a:p>
          <a:p>
            <a:pPr algn="l"/>
            <a:r>
              <a:rPr lang="pt-BR" sz="2400" b="0" dirty="0">
                <a:solidFill>
                  <a:srgbClr val="FFFFCC"/>
                </a:solidFill>
                <a:latin typeface="Century Gothic" pitchFamily="34" charset="0"/>
              </a:rPr>
              <a:t>3</a:t>
            </a:r>
            <a:r>
              <a:rPr lang="pt-BR" sz="2400" b="0" dirty="0" smtClean="0">
                <a:solidFill>
                  <a:srgbClr val="FFFFCC"/>
                </a:solidFill>
                <a:latin typeface="Century Gothic" pitchFamily="34" charset="0"/>
              </a:rPr>
              <a:t>. S/2003 </a:t>
            </a:r>
            <a:r>
              <a:rPr lang="pt-BR" sz="2400" b="0" dirty="0">
                <a:solidFill>
                  <a:srgbClr val="FFFFCC"/>
                </a:solidFill>
                <a:latin typeface="Century Gothic" pitchFamily="34" charset="0"/>
              </a:rPr>
              <a:t>J4 </a:t>
            </a:r>
          </a:p>
          <a:p>
            <a:pPr algn="l"/>
            <a:r>
              <a:rPr lang="pt-BR" sz="2400" b="0" dirty="0">
                <a:solidFill>
                  <a:srgbClr val="FFFFCC"/>
                </a:solidFill>
                <a:latin typeface="Century Gothic" pitchFamily="34" charset="0"/>
              </a:rPr>
              <a:t>4</a:t>
            </a:r>
            <a:r>
              <a:rPr lang="pt-BR" sz="2400" b="0" dirty="0" smtClean="0">
                <a:solidFill>
                  <a:srgbClr val="FFFFCC"/>
                </a:solidFill>
                <a:latin typeface="Century Gothic" pitchFamily="34" charset="0"/>
              </a:rPr>
              <a:t>. S/2003 </a:t>
            </a:r>
            <a:r>
              <a:rPr lang="pt-BR" sz="2400" b="0" dirty="0">
                <a:solidFill>
                  <a:srgbClr val="FFFFCC"/>
                </a:solidFill>
                <a:latin typeface="Century Gothic" pitchFamily="34" charset="0"/>
              </a:rPr>
              <a:t>J5 </a:t>
            </a:r>
          </a:p>
          <a:p>
            <a:pPr algn="l"/>
            <a:r>
              <a:rPr lang="pt-BR" sz="2400" b="0" dirty="0">
                <a:solidFill>
                  <a:srgbClr val="FFFFCC"/>
                </a:solidFill>
                <a:latin typeface="Century Gothic" pitchFamily="34" charset="0"/>
              </a:rPr>
              <a:t>5</a:t>
            </a:r>
            <a:r>
              <a:rPr lang="pt-BR" sz="2400" b="0" dirty="0" smtClean="0">
                <a:solidFill>
                  <a:srgbClr val="FFFFCC"/>
                </a:solidFill>
                <a:latin typeface="Century Gothic" pitchFamily="34" charset="0"/>
              </a:rPr>
              <a:t>. S/2003 </a:t>
            </a:r>
            <a:r>
              <a:rPr lang="pt-BR" sz="2400" b="0" dirty="0">
                <a:solidFill>
                  <a:srgbClr val="FFFFCC"/>
                </a:solidFill>
                <a:latin typeface="Century Gothic" pitchFamily="34" charset="0"/>
              </a:rPr>
              <a:t>J9 </a:t>
            </a:r>
          </a:p>
          <a:p>
            <a:pPr algn="l"/>
            <a:r>
              <a:rPr lang="pt-BR" sz="2400" b="0" dirty="0">
                <a:solidFill>
                  <a:srgbClr val="FFFFCC"/>
                </a:solidFill>
                <a:latin typeface="Century Gothic" pitchFamily="34" charset="0"/>
              </a:rPr>
              <a:t>6</a:t>
            </a:r>
            <a:r>
              <a:rPr lang="pt-BR" sz="2400" b="0" dirty="0" smtClean="0">
                <a:solidFill>
                  <a:srgbClr val="FFFFCC"/>
                </a:solidFill>
                <a:latin typeface="Century Gothic" pitchFamily="34" charset="0"/>
              </a:rPr>
              <a:t>. S/2003 </a:t>
            </a:r>
            <a:r>
              <a:rPr lang="pt-BR" sz="2400" b="0" dirty="0">
                <a:solidFill>
                  <a:srgbClr val="FFFFCC"/>
                </a:solidFill>
                <a:latin typeface="Century Gothic" pitchFamily="34" charset="0"/>
              </a:rPr>
              <a:t>J10 </a:t>
            </a:r>
          </a:p>
          <a:p>
            <a:pPr algn="l"/>
            <a:r>
              <a:rPr lang="pt-BR" sz="2400" b="0" dirty="0">
                <a:solidFill>
                  <a:srgbClr val="FFFFCC"/>
                </a:solidFill>
                <a:latin typeface="Century Gothic" pitchFamily="34" charset="0"/>
              </a:rPr>
              <a:t>7</a:t>
            </a:r>
            <a:r>
              <a:rPr lang="pt-BR" sz="2400" b="0" dirty="0" smtClean="0">
                <a:solidFill>
                  <a:srgbClr val="FFFFCC"/>
                </a:solidFill>
                <a:latin typeface="Century Gothic" pitchFamily="34" charset="0"/>
              </a:rPr>
              <a:t>. S/2003 </a:t>
            </a:r>
            <a:r>
              <a:rPr lang="pt-BR" sz="2400" b="0" dirty="0">
                <a:solidFill>
                  <a:srgbClr val="FFFFCC"/>
                </a:solidFill>
                <a:latin typeface="Century Gothic" pitchFamily="34" charset="0"/>
              </a:rPr>
              <a:t>J12 </a:t>
            </a:r>
          </a:p>
          <a:p>
            <a:pPr algn="l"/>
            <a:r>
              <a:rPr lang="pt-BR" sz="2400" b="0" dirty="0">
                <a:solidFill>
                  <a:srgbClr val="FFFFCC"/>
                </a:solidFill>
                <a:latin typeface="Century Gothic" pitchFamily="34" charset="0"/>
              </a:rPr>
              <a:t>8</a:t>
            </a:r>
            <a:r>
              <a:rPr lang="pt-BR" sz="2400" b="0" dirty="0" smtClean="0">
                <a:solidFill>
                  <a:srgbClr val="FFFFCC"/>
                </a:solidFill>
                <a:latin typeface="Century Gothic" pitchFamily="34" charset="0"/>
              </a:rPr>
              <a:t>. S/2003 </a:t>
            </a:r>
            <a:r>
              <a:rPr lang="pt-BR" sz="2400" b="0" dirty="0">
                <a:solidFill>
                  <a:srgbClr val="FFFFCC"/>
                </a:solidFill>
                <a:latin typeface="Century Gothic" pitchFamily="34" charset="0"/>
              </a:rPr>
              <a:t>J15 </a:t>
            </a:r>
          </a:p>
          <a:p>
            <a:pPr algn="l"/>
            <a:r>
              <a:rPr lang="pt-BR" sz="2400" b="0" dirty="0">
                <a:solidFill>
                  <a:srgbClr val="FFFFCC"/>
                </a:solidFill>
                <a:latin typeface="Century Gothic" pitchFamily="34" charset="0"/>
              </a:rPr>
              <a:t>9</a:t>
            </a:r>
            <a:r>
              <a:rPr lang="pt-BR" sz="2400" b="0" dirty="0" smtClean="0">
                <a:solidFill>
                  <a:srgbClr val="FFFFCC"/>
                </a:solidFill>
                <a:latin typeface="Century Gothic" pitchFamily="34" charset="0"/>
              </a:rPr>
              <a:t>. S/2003 J16</a:t>
            </a:r>
          </a:p>
          <a:p>
            <a:pPr algn="l"/>
            <a:r>
              <a:rPr lang="pt-BR" sz="2400" b="0" dirty="0" smtClean="0">
                <a:solidFill>
                  <a:srgbClr val="FFFFCC"/>
                </a:solidFill>
                <a:latin typeface="Century Gothic" pitchFamily="34" charset="0"/>
              </a:rPr>
              <a:t> </a:t>
            </a:r>
            <a:endParaRPr lang="pt-BR" sz="2400" b="0" dirty="0">
              <a:solidFill>
                <a:srgbClr val="FFFFCC"/>
              </a:solidFill>
              <a:latin typeface="Century Gothic" pitchFamily="34" charset="0"/>
            </a:endParaRPr>
          </a:p>
        </p:txBody>
      </p:sp>
      <p:sp>
        <p:nvSpPr>
          <p:cNvPr id="4" name="Rectangle 2"/>
          <p:cNvSpPr txBox="1">
            <a:spLocks noChangeArrowheads="1"/>
          </p:cNvSpPr>
          <p:nvPr/>
        </p:nvSpPr>
        <p:spPr bwMode="auto">
          <a:xfrm>
            <a:off x="36512" y="163488"/>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
                <a:srgbClr val="C00000"/>
              </a:buClr>
              <a:buSzTx/>
              <a:buFontTx/>
              <a:buNone/>
              <a:tabLst/>
              <a:defRPr/>
            </a:pPr>
            <a:r>
              <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rPr>
              <a:t>Júpiter: satélites provisórios</a:t>
            </a:r>
          </a:p>
        </p:txBody>
      </p:sp>
      <p:sp>
        <p:nvSpPr>
          <p:cNvPr id="5" name="Espaço Reservado para Número de Slide 4"/>
          <p:cNvSpPr>
            <a:spLocks noGrp="1"/>
          </p:cNvSpPr>
          <p:nvPr>
            <p:ph type="sldNum" sz="quarter" idx="12"/>
          </p:nvPr>
        </p:nvSpPr>
        <p:spPr/>
        <p:txBody>
          <a:bodyPr/>
          <a:lstStyle/>
          <a:p>
            <a:pPr>
              <a:defRPr/>
            </a:pPr>
            <a:fld id="{37EA3358-D533-4DE3-BB7E-0C918E9F7417}" type="slidenum">
              <a:rPr lang="pt-BR" smtClean="0"/>
              <a:pPr>
                <a:defRPr/>
              </a:pPr>
              <a:t>19</a:t>
            </a:fld>
            <a:endParaRPr lang="pt-BR"/>
          </a:p>
        </p:txBody>
      </p:sp>
      <p:sp>
        <p:nvSpPr>
          <p:cNvPr id="7" name="Retângulo 6"/>
          <p:cNvSpPr/>
          <p:nvPr/>
        </p:nvSpPr>
        <p:spPr>
          <a:xfrm>
            <a:off x="4239638" y="1484784"/>
            <a:ext cx="2564610" cy="2677656"/>
          </a:xfrm>
          <a:prstGeom prst="rect">
            <a:avLst/>
          </a:prstGeom>
        </p:spPr>
        <p:txBody>
          <a:bodyPr wrap="square">
            <a:spAutoFit/>
          </a:bodyPr>
          <a:lstStyle/>
          <a:p>
            <a:pPr lvl="0" algn="l"/>
            <a:r>
              <a:rPr lang="pt-BR" sz="2400" b="0" dirty="0">
                <a:solidFill>
                  <a:srgbClr val="FFFFCC"/>
                </a:solidFill>
                <a:latin typeface="Century Gothic" pitchFamily="34" charset="0"/>
              </a:rPr>
              <a:t>10</a:t>
            </a:r>
            <a:r>
              <a:rPr lang="pt-BR" sz="2400" b="0" dirty="0" smtClean="0">
                <a:solidFill>
                  <a:srgbClr val="FFFFCC"/>
                </a:solidFill>
                <a:latin typeface="Century Gothic" pitchFamily="34" charset="0"/>
              </a:rPr>
              <a:t>. S/2003 </a:t>
            </a:r>
            <a:r>
              <a:rPr lang="pt-BR" sz="2400" b="0" dirty="0">
                <a:solidFill>
                  <a:srgbClr val="FFFFCC"/>
                </a:solidFill>
                <a:latin typeface="Century Gothic" pitchFamily="34" charset="0"/>
              </a:rPr>
              <a:t>J18 </a:t>
            </a:r>
          </a:p>
          <a:p>
            <a:pPr lvl="0" algn="l"/>
            <a:r>
              <a:rPr lang="pt-BR" sz="2400" b="0" dirty="0">
                <a:solidFill>
                  <a:srgbClr val="FFFFCC"/>
                </a:solidFill>
                <a:latin typeface="Century Gothic" pitchFamily="34" charset="0"/>
              </a:rPr>
              <a:t>11</a:t>
            </a:r>
            <a:r>
              <a:rPr lang="pt-BR" sz="2400" b="0" dirty="0" smtClean="0">
                <a:solidFill>
                  <a:srgbClr val="FFFFCC"/>
                </a:solidFill>
                <a:latin typeface="Century Gothic" pitchFamily="34" charset="0"/>
              </a:rPr>
              <a:t>. S/2003 </a:t>
            </a:r>
            <a:r>
              <a:rPr lang="pt-BR" sz="2400" b="0" dirty="0">
                <a:solidFill>
                  <a:srgbClr val="FFFFCC"/>
                </a:solidFill>
                <a:latin typeface="Century Gothic" pitchFamily="34" charset="0"/>
              </a:rPr>
              <a:t>J19 </a:t>
            </a:r>
          </a:p>
          <a:p>
            <a:pPr lvl="0" algn="l"/>
            <a:r>
              <a:rPr lang="pt-BR" sz="2400" b="0" dirty="0">
                <a:solidFill>
                  <a:srgbClr val="FFFFCC"/>
                </a:solidFill>
                <a:latin typeface="Century Gothic" pitchFamily="34" charset="0"/>
              </a:rPr>
              <a:t>12</a:t>
            </a:r>
            <a:r>
              <a:rPr lang="pt-BR" sz="2400" b="0" dirty="0" smtClean="0">
                <a:solidFill>
                  <a:srgbClr val="FFFFCC"/>
                </a:solidFill>
                <a:latin typeface="Century Gothic" pitchFamily="34" charset="0"/>
              </a:rPr>
              <a:t>. S/2003 </a:t>
            </a:r>
            <a:r>
              <a:rPr lang="pt-BR" sz="2400" b="0" dirty="0">
                <a:solidFill>
                  <a:srgbClr val="FFFFCC"/>
                </a:solidFill>
                <a:latin typeface="Century Gothic" pitchFamily="34" charset="0"/>
              </a:rPr>
              <a:t>J23 </a:t>
            </a:r>
          </a:p>
          <a:p>
            <a:pPr lvl="0" algn="l"/>
            <a:r>
              <a:rPr lang="pt-BR" sz="2400" b="0" dirty="0">
                <a:solidFill>
                  <a:srgbClr val="FFFFCC"/>
                </a:solidFill>
                <a:latin typeface="Century Gothic" pitchFamily="34" charset="0"/>
              </a:rPr>
              <a:t>13</a:t>
            </a:r>
            <a:r>
              <a:rPr lang="pt-BR" sz="2400" b="0" dirty="0" smtClean="0">
                <a:solidFill>
                  <a:srgbClr val="FFFFCC"/>
                </a:solidFill>
                <a:latin typeface="Century Gothic" pitchFamily="34" charset="0"/>
              </a:rPr>
              <a:t>. S/2011 </a:t>
            </a:r>
            <a:r>
              <a:rPr lang="pt-BR" sz="2400" b="0" dirty="0">
                <a:solidFill>
                  <a:srgbClr val="FFFFCC"/>
                </a:solidFill>
                <a:latin typeface="Century Gothic" pitchFamily="34" charset="0"/>
              </a:rPr>
              <a:t>J1 </a:t>
            </a:r>
          </a:p>
          <a:p>
            <a:pPr lvl="0" algn="l"/>
            <a:r>
              <a:rPr lang="pt-BR" sz="2400" b="0" dirty="0">
                <a:solidFill>
                  <a:srgbClr val="FFFFCC"/>
                </a:solidFill>
                <a:latin typeface="Century Gothic" pitchFamily="34" charset="0"/>
              </a:rPr>
              <a:t>14</a:t>
            </a:r>
            <a:r>
              <a:rPr lang="pt-BR" sz="2400" b="0" dirty="0" smtClean="0">
                <a:solidFill>
                  <a:srgbClr val="FFFFCC"/>
                </a:solidFill>
                <a:latin typeface="Century Gothic" pitchFamily="34" charset="0"/>
              </a:rPr>
              <a:t>. S/2011 J2</a:t>
            </a:r>
          </a:p>
          <a:p>
            <a:pPr lvl="0" algn="l"/>
            <a:r>
              <a:rPr lang="pt-BR" sz="2400" b="0" dirty="0" smtClean="0">
                <a:solidFill>
                  <a:srgbClr val="FFFFCC"/>
                </a:solidFill>
                <a:latin typeface="Century Gothic" pitchFamily="34" charset="0"/>
              </a:rPr>
              <a:t>15. S/2016 </a:t>
            </a:r>
            <a:r>
              <a:rPr lang="pt-BR" sz="2400" b="0" dirty="0">
                <a:solidFill>
                  <a:srgbClr val="FFFFCC"/>
                </a:solidFill>
                <a:latin typeface="Century Gothic" pitchFamily="34" charset="0"/>
              </a:rPr>
              <a:t>J </a:t>
            </a:r>
            <a:r>
              <a:rPr lang="pt-BR" sz="2400" b="0" dirty="0" smtClean="0">
                <a:solidFill>
                  <a:srgbClr val="FFFFCC"/>
                </a:solidFill>
                <a:latin typeface="Century Gothic" pitchFamily="34" charset="0"/>
              </a:rPr>
              <a:t>1</a:t>
            </a:r>
          </a:p>
          <a:p>
            <a:pPr lvl="0" algn="l"/>
            <a:r>
              <a:rPr lang="pt-BR" sz="2400" b="0" dirty="0">
                <a:solidFill>
                  <a:srgbClr val="FFFFCC"/>
                </a:solidFill>
                <a:latin typeface="Century Gothic" pitchFamily="34" charset="0"/>
              </a:rPr>
              <a:t>16. S/2017 J 1</a:t>
            </a:r>
          </a:p>
        </p:txBody>
      </p:sp>
    </p:spTree>
    <p:extLst>
      <p:ext uri="{BB962C8B-B14F-4D97-AF65-F5344CB8AC3E}">
        <p14:creationId xmlns:p14="http://schemas.microsoft.com/office/powerpoint/2010/main" val="4251427952"/>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3"/>
          <p:cNvSpPr>
            <a:spLocks noGrp="1"/>
          </p:cNvSpPr>
          <p:nvPr>
            <p:ph type="title"/>
          </p:nvPr>
        </p:nvSpPr>
        <p:spPr>
          <a:xfrm>
            <a:off x="714375" y="2643188"/>
            <a:ext cx="7772400" cy="1714500"/>
          </a:xfrm>
        </p:spPr>
        <p:txBody>
          <a:bodyPr/>
          <a:lstStyle/>
          <a:p>
            <a:r>
              <a:rPr lang="pt-BR" dirty="0" smtClean="0">
                <a:solidFill>
                  <a:srgbClr val="FFC000"/>
                </a:solidFill>
                <a:latin typeface="Century Gothic" pitchFamily="34" charset="0"/>
              </a:rPr>
              <a:t>Planetas </a:t>
            </a:r>
            <a:r>
              <a:rPr lang="pt-BR" dirty="0" err="1" smtClean="0">
                <a:solidFill>
                  <a:srgbClr val="FFC000"/>
                </a:solidFill>
                <a:latin typeface="Century Gothic" pitchFamily="34" charset="0"/>
              </a:rPr>
              <a:t>Jovianos</a:t>
            </a:r>
            <a:r>
              <a:rPr lang="pt-BR" dirty="0" smtClean="0">
                <a:solidFill>
                  <a:srgbClr val="FFC000"/>
                </a:solidFill>
                <a:latin typeface="Century Gothic" pitchFamily="34" charset="0"/>
              </a:rPr>
              <a:t> (continuação)</a:t>
            </a:r>
          </a:p>
        </p:txBody>
      </p:sp>
      <p:sp>
        <p:nvSpPr>
          <p:cNvPr id="3" name="Espaço Reservado para Número de Slide 2"/>
          <p:cNvSpPr>
            <a:spLocks noGrp="1"/>
          </p:cNvSpPr>
          <p:nvPr>
            <p:ph type="sldNum" sz="quarter" idx="12"/>
          </p:nvPr>
        </p:nvSpPr>
        <p:spPr/>
        <p:txBody>
          <a:bodyPr/>
          <a:lstStyle/>
          <a:p>
            <a:pPr>
              <a:defRPr/>
            </a:pPr>
            <a:fld id="{37EA3358-D533-4DE3-BB7E-0C918E9F7417}" type="slidenum">
              <a:rPr lang="pt-BR" smtClean="0"/>
              <a:pPr>
                <a:defRPr/>
              </a:pPr>
              <a:t>2</a:t>
            </a:fld>
            <a:endParaRPr lang="pt-B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gsrc.hubblesite.org/hu/db/images/hs-2016-33-c-large_web.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18434" name="Rectangle 2"/>
          <p:cNvSpPr>
            <a:spLocks noGrp="1" noChangeArrowheads="1"/>
          </p:cNvSpPr>
          <p:nvPr>
            <p:ph type="title"/>
          </p:nvPr>
        </p:nvSpPr>
        <p:spPr>
          <a:xfrm>
            <a:off x="0" y="91480"/>
            <a:ext cx="9144000" cy="457200"/>
          </a:xfrm>
        </p:spPr>
        <p:txBody>
          <a:bodyPr/>
          <a:lstStyle/>
          <a:p>
            <a:pPr>
              <a:buClr>
                <a:srgbClr val="C00000"/>
              </a:buClr>
            </a:pPr>
            <a:r>
              <a:rPr lang="pt-BR" sz="4000" dirty="0" smtClean="0">
                <a:solidFill>
                  <a:schemeClr val="bg1"/>
                </a:solidFill>
                <a:latin typeface="Century Gothic" pitchFamily="34" charset="0"/>
              </a:rPr>
              <a:t>Destaque: Europa</a:t>
            </a:r>
          </a:p>
        </p:txBody>
      </p:sp>
      <p:sp>
        <p:nvSpPr>
          <p:cNvPr id="9" name="Rectangle 3"/>
          <p:cNvSpPr>
            <a:spLocks noChangeArrowheads="1"/>
          </p:cNvSpPr>
          <p:nvPr/>
        </p:nvSpPr>
        <p:spPr bwMode="auto">
          <a:xfrm>
            <a:off x="0" y="6309320"/>
            <a:ext cx="2177199" cy="276999"/>
          </a:xfrm>
          <a:prstGeom prst="rect">
            <a:avLst/>
          </a:prstGeom>
          <a:noFill/>
          <a:ln w="9525">
            <a:noFill/>
            <a:miter lim="800000"/>
            <a:headEnd/>
            <a:tailEnd/>
          </a:ln>
        </p:spPr>
        <p:txBody>
          <a:bodyPr wrap="none">
            <a:spAutoFit/>
          </a:bodyPr>
          <a:lstStyle/>
          <a:p>
            <a:pPr algn="l" eaLnBrk="1" hangingPunct="1"/>
            <a:r>
              <a:rPr lang="pt-BR" sz="1200" b="0" dirty="0">
                <a:solidFill>
                  <a:srgbClr val="FFC000"/>
                </a:solidFill>
                <a:latin typeface="Century Gothic" pitchFamily="34" charset="0"/>
              </a:rPr>
              <a:t>Crédito da imagem: </a:t>
            </a:r>
            <a:r>
              <a:rPr lang="pt-BR" sz="1200" b="0" dirty="0" smtClean="0">
                <a:solidFill>
                  <a:srgbClr val="FFC000"/>
                </a:solidFill>
                <a:latin typeface="Century Gothic" pitchFamily="34" charset="0"/>
              </a:rPr>
              <a:t>NASA</a:t>
            </a:r>
            <a:endParaRPr lang="pt-BR" sz="1200" b="0" dirty="0">
              <a:solidFill>
                <a:srgbClr val="FFC000"/>
              </a:solidFill>
              <a:latin typeface="Century Gothic" pitchFamily="34" charset="0"/>
            </a:endParaRPr>
          </a:p>
        </p:txBody>
      </p:sp>
      <p:sp>
        <p:nvSpPr>
          <p:cNvPr id="5" name="Espaço Reservado para Número de Slide 4"/>
          <p:cNvSpPr>
            <a:spLocks noGrp="1"/>
          </p:cNvSpPr>
          <p:nvPr>
            <p:ph type="sldNum" sz="quarter" idx="12"/>
          </p:nvPr>
        </p:nvSpPr>
        <p:spPr/>
        <p:txBody>
          <a:bodyPr/>
          <a:lstStyle/>
          <a:p>
            <a:pPr>
              <a:defRPr/>
            </a:pPr>
            <a:fld id="{37EA3358-D533-4DE3-BB7E-0C918E9F7417}" type="slidenum">
              <a:rPr lang="pt-BR" smtClean="0"/>
              <a:pPr>
                <a:defRPr/>
              </a:pPr>
              <a:t>20</a:t>
            </a:fld>
            <a:endParaRPr lang="pt-BR"/>
          </a:p>
        </p:txBody>
      </p:sp>
      <p:sp>
        <p:nvSpPr>
          <p:cNvPr id="6" name="Rectangle 3"/>
          <p:cNvSpPr>
            <a:spLocks noChangeArrowheads="1"/>
          </p:cNvSpPr>
          <p:nvPr/>
        </p:nvSpPr>
        <p:spPr bwMode="auto">
          <a:xfrm>
            <a:off x="6130397" y="5589240"/>
            <a:ext cx="2327803" cy="338554"/>
          </a:xfrm>
          <a:prstGeom prst="rect">
            <a:avLst/>
          </a:prstGeom>
          <a:noFill/>
          <a:ln w="9525">
            <a:noFill/>
            <a:miter lim="800000"/>
            <a:headEnd/>
            <a:tailEnd/>
          </a:ln>
        </p:spPr>
        <p:txBody>
          <a:bodyPr wrap="square">
            <a:spAutoFit/>
          </a:bodyPr>
          <a:lstStyle/>
          <a:p>
            <a:pPr algn="l" eaLnBrk="1" hangingPunct="1"/>
            <a:r>
              <a:rPr lang="pt-BR" b="0" dirty="0" smtClean="0">
                <a:solidFill>
                  <a:srgbClr val="FFC000"/>
                </a:solidFill>
                <a:latin typeface="Century Gothic" pitchFamily="34" charset="0"/>
              </a:rPr>
              <a:t>Concepção artística</a:t>
            </a:r>
            <a:endParaRPr lang="pt-BR" b="0" dirty="0">
              <a:solidFill>
                <a:srgbClr val="FFC000"/>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36512" y="595536"/>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
                <a:srgbClr val="C00000"/>
              </a:buClr>
              <a:buSzTx/>
              <a:buFontTx/>
              <a:buNone/>
              <a:tabLst/>
              <a:defRPr/>
            </a:pPr>
            <a:r>
              <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rPr>
              <a:t>Saturno: satélites confirmados e provisórios</a:t>
            </a:r>
          </a:p>
        </p:txBody>
      </p:sp>
      <p:pic>
        <p:nvPicPr>
          <p:cNvPr id="36865" name="Picture 1" descr="http://solarsystem.nasa.gov/images/spacer.gif"/>
          <p:cNvPicPr>
            <a:picLocks noChangeAspect="1" noChangeArrowheads="1"/>
          </p:cNvPicPr>
          <p:nvPr/>
        </p:nvPicPr>
        <p:blipFill>
          <a:blip r:embed="rId3"/>
          <a:srcRect/>
          <a:stretch>
            <a:fillRect/>
          </a:stretch>
        </p:blipFill>
        <p:spPr bwMode="auto">
          <a:xfrm>
            <a:off x="0" y="0"/>
            <a:ext cx="76200" cy="76200"/>
          </a:xfrm>
          <a:prstGeom prst="rect">
            <a:avLst/>
          </a:prstGeom>
          <a:noFill/>
        </p:spPr>
      </p:pic>
      <p:sp>
        <p:nvSpPr>
          <p:cNvPr id="7" name="Subtítulo 2"/>
          <p:cNvSpPr txBox="1">
            <a:spLocks/>
          </p:cNvSpPr>
          <p:nvPr/>
        </p:nvSpPr>
        <p:spPr>
          <a:xfrm>
            <a:off x="323528" y="1700808"/>
            <a:ext cx="7920880" cy="4824536"/>
          </a:xfrm>
          <a:prstGeom prst="rect">
            <a:avLst/>
          </a:prstGeom>
        </p:spPr>
        <p:txBody>
          <a:bodyPr>
            <a:normAutofit/>
          </a:bodyPr>
          <a:lstStyle/>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kumimoji="0" lang="pt-BR" sz="3200" b="1" i="0" u="none" strike="noStrike" kern="0" cap="none" spc="0" normalizeH="0" baseline="0" noProof="0" dirty="0" smtClean="0">
                <a:ln>
                  <a:noFill/>
                </a:ln>
                <a:solidFill>
                  <a:schemeClr val="accent2">
                    <a:lumMod val="60000"/>
                    <a:lumOff val="40000"/>
                  </a:schemeClr>
                </a:solidFill>
                <a:effectLst>
                  <a:outerShdw blurRad="50800" dist="38100" dir="13500000" algn="br" rotWithShape="0">
                    <a:schemeClr val="tx1">
                      <a:alpha val="62000"/>
                    </a:schemeClr>
                  </a:outerShdw>
                </a:effectLst>
                <a:uLnTx/>
                <a:uFillTx/>
                <a:latin typeface="Century Gothic" pitchFamily="34" charset="0"/>
                <a:ea typeface="+mn-ea"/>
                <a:cs typeface="+mn-cs"/>
              </a:rPr>
              <a:t> </a:t>
            </a:r>
            <a:r>
              <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rPr>
              <a:t>Até o momento (junho/2018): </a:t>
            </a:r>
            <a:r>
              <a:rPr lang="pt-BR" sz="3200" kern="0" dirty="0" smtClean="0">
                <a:solidFill>
                  <a:schemeClr val="bg1"/>
                </a:solidFill>
                <a:effectLst>
                  <a:outerShdw blurRad="50800" dist="38100" dir="13500000" algn="br" rotWithShape="0">
                    <a:schemeClr val="tx1">
                      <a:alpha val="62000"/>
                    </a:schemeClr>
                  </a:outerShdw>
                </a:effectLst>
                <a:latin typeface="Century Gothic" pitchFamily="34" charset="0"/>
              </a:rPr>
              <a:t>62 </a:t>
            </a:r>
            <a:r>
              <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rPr>
              <a:t>     </a:t>
            </a:r>
          </a:p>
          <a:p>
            <a:pPr marR="0" lvl="0" algn="just" defTabSz="914400" rtl="0" eaLnBrk="0" fontAlgn="base" latinLnBrk="0" hangingPunct="0">
              <a:lnSpc>
                <a:spcPct val="100000"/>
              </a:lnSpc>
              <a:spcBef>
                <a:spcPct val="20000"/>
              </a:spcBef>
              <a:spcAft>
                <a:spcPct val="0"/>
              </a:spcAft>
              <a:buClr>
                <a:srgbClr val="FFC000"/>
              </a:buClr>
              <a:buSzTx/>
              <a:tabLst/>
              <a:defRPr/>
            </a:pPr>
            <a:r>
              <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rPr>
              <a:t>(53</a:t>
            </a:r>
            <a:r>
              <a:rPr lang="pt-BR" sz="3200" kern="0" dirty="0" smtClean="0">
                <a:solidFill>
                  <a:schemeClr val="bg1"/>
                </a:solidFill>
                <a:effectLst>
                  <a:outerShdw blurRad="50800" dist="38100" dir="13500000" algn="br" rotWithShape="0">
                    <a:schemeClr val="tx1">
                      <a:alpha val="62000"/>
                    </a:schemeClr>
                  </a:outerShdw>
                </a:effectLst>
                <a:latin typeface="Century Gothic" pitchFamily="34" charset="0"/>
              </a:rPr>
              <a:t> confirmados</a:t>
            </a:r>
            <a:r>
              <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rPr>
              <a:t>, 9 </a:t>
            </a:r>
            <a:r>
              <a:rPr lang="pt-BR" sz="3200" kern="0" dirty="0" smtClean="0">
                <a:solidFill>
                  <a:schemeClr val="bg1"/>
                </a:solidFill>
                <a:effectLst>
                  <a:outerShdw blurRad="50800" dist="38100" dir="13500000" algn="br" rotWithShape="0">
                    <a:schemeClr val="tx1">
                      <a:alpha val="62000"/>
                    </a:schemeClr>
                  </a:outerShdw>
                </a:effectLst>
                <a:latin typeface="Century Gothic" pitchFamily="34" charset="0"/>
              </a:rPr>
              <a:t>provisórios</a:t>
            </a:r>
            <a:r>
              <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rPr>
              <a:t>)</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endPar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342900" lvl="0" indent="-342900" algn="just">
              <a:spcBef>
                <a:spcPct val="20000"/>
              </a:spcBef>
              <a:buClr>
                <a:srgbClr val="FFC000"/>
              </a:buClr>
            </a:pPr>
            <a:r>
              <a:rPr kumimoji="0" lang="pt-BR" sz="3200" b="0" i="0" u="none" strike="noStrike" kern="0" cap="none" spc="0" normalizeH="0" baseline="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rPr>
              <a:t>Fonte</a:t>
            </a:r>
            <a:r>
              <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rPr>
              <a:t>: </a:t>
            </a:r>
            <a:r>
              <a:rPr lang="pt-BR" sz="3200" b="0" kern="0" dirty="0">
                <a:solidFill>
                  <a:srgbClr val="FFC000"/>
                </a:solidFill>
                <a:effectLst>
                  <a:outerShdw blurRad="50800" dist="38100" dir="13500000" algn="br" rotWithShape="0">
                    <a:schemeClr val="tx1">
                      <a:alpha val="62000"/>
                    </a:schemeClr>
                  </a:outerShdw>
                </a:effectLst>
                <a:latin typeface="Century Gothic" pitchFamily="34" charset="0"/>
                <a:hlinkClick r:id="rId4"/>
              </a:rPr>
              <a:t>https://solarsystem.nasa.gov/planets/saturn/overview</a:t>
            </a:r>
            <a:r>
              <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hlinkClick r:id="rId4"/>
              </a:rPr>
              <a:t>/</a:t>
            </a:r>
            <a:endPar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342900" lvl="0" indent="-342900" algn="just">
              <a:spcBef>
                <a:spcPct val="20000"/>
              </a:spcBef>
              <a:buClr>
                <a:srgbClr val="FFC000"/>
              </a:buClr>
            </a:pPr>
            <a:endPar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342900" marR="0" lvl="0" indent="-342900" algn="l" defTabSz="914400" rtl="0" eaLnBrk="0" fontAlgn="base" latinLnBrk="0" hangingPunct="0">
              <a:lnSpc>
                <a:spcPct val="100000"/>
              </a:lnSpc>
              <a:spcBef>
                <a:spcPct val="20000"/>
              </a:spcBef>
              <a:spcAft>
                <a:spcPct val="0"/>
              </a:spcAft>
              <a:buClr>
                <a:schemeClr val="accent2">
                  <a:lumMod val="75000"/>
                </a:schemeClr>
              </a:buClr>
              <a:buSzTx/>
              <a:buFont typeface="Courier New" pitchFamily="49" charset="0"/>
              <a:buChar char="o"/>
              <a:tabLst/>
              <a:defRPr/>
            </a:pPr>
            <a:endParaRPr kumimoji="0" lang="pt-BR" sz="3200" b="1" i="0" u="none" strike="noStrike" kern="0" cap="none" spc="0" normalizeH="0" baseline="0" noProof="0" dirty="0">
              <a:ln>
                <a:noFill/>
              </a:ln>
              <a:solidFill>
                <a:schemeClr val="accent2">
                  <a:lumMod val="75000"/>
                </a:schemeClr>
              </a:solidFill>
              <a:effectLst>
                <a:outerShdw blurRad="50800" dist="38100" dir="13500000" algn="br" rotWithShape="0">
                  <a:schemeClr val="tx1">
                    <a:alpha val="62000"/>
                  </a:schemeClr>
                </a:outerShdw>
              </a:effectLst>
              <a:uLnTx/>
              <a:uFillTx/>
              <a:latin typeface="Century Gothic" pitchFamily="34" charset="0"/>
              <a:ea typeface="+mn-ea"/>
              <a:cs typeface="+mn-cs"/>
            </a:endParaRPr>
          </a:p>
        </p:txBody>
      </p:sp>
      <p:sp>
        <p:nvSpPr>
          <p:cNvPr id="5" name="Espaço Reservado para Número de Slide 4"/>
          <p:cNvSpPr>
            <a:spLocks noGrp="1"/>
          </p:cNvSpPr>
          <p:nvPr>
            <p:ph type="sldNum" sz="quarter" idx="12"/>
          </p:nvPr>
        </p:nvSpPr>
        <p:spPr/>
        <p:txBody>
          <a:bodyPr/>
          <a:lstStyle/>
          <a:p>
            <a:pPr>
              <a:defRPr/>
            </a:pPr>
            <a:fld id="{37EA3358-D533-4DE3-BB7E-0C918E9F7417}" type="slidenum">
              <a:rPr lang="pt-BR" smtClean="0"/>
              <a:pPr>
                <a:defRPr/>
              </a:pPr>
              <a:t>21</a:t>
            </a:fld>
            <a:endParaRPr lang="pt-BR"/>
          </a:p>
        </p:txBody>
      </p:sp>
    </p:spTree>
    <p:extLst>
      <p:ext uri="{BB962C8B-B14F-4D97-AF65-F5344CB8AC3E}">
        <p14:creationId xmlns:p14="http://schemas.microsoft.com/office/powerpoint/2010/main" val="36972850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36512" y="163488"/>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
                <a:srgbClr val="C00000"/>
              </a:buClr>
              <a:buSzTx/>
              <a:buFontTx/>
              <a:buNone/>
              <a:tabLst/>
              <a:defRPr/>
            </a:pPr>
            <a:r>
              <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rPr>
              <a:t>Saturno: satélites confirmados</a:t>
            </a:r>
          </a:p>
        </p:txBody>
      </p:sp>
      <p:sp>
        <p:nvSpPr>
          <p:cNvPr id="7" name="Retângulo 6"/>
          <p:cNvSpPr/>
          <p:nvPr/>
        </p:nvSpPr>
        <p:spPr>
          <a:xfrm>
            <a:off x="216024" y="1004393"/>
            <a:ext cx="9540552" cy="5472607"/>
          </a:xfrm>
          <a:prstGeom prst="rect">
            <a:avLst/>
          </a:prstGeom>
        </p:spPr>
        <p:txBody>
          <a:bodyPr wrap="square" numCol="4">
            <a:spAutoFit/>
          </a:bodyPr>
          <a:lstStyle/>
          <a:p>
            <a:pPr algn="l"/>
            <a:r>
              <a:rPr lang="pt-BR" sz="2300" b="0" dirty="0">
                <a:solidFill>
                  <a:srgbClr val="FFFF00"/>
                </a:solidFill>
                <a:latin typeface="Century Gothic" panose="020B0502020202020204" pitchFamily="34" charset="0"/>
              </a:rPr>
              <a:t>1</a:t>
            </a:r>
            <a:r>
              <a:rPr lang="pt-BR" sz="2300" b="0" dirty="0" smtClean="0">
                <a:solidFill>
                  <a:srgbClr val="FFFF00"/>
                </a:solidFill>
                <a:latin typeface="Century Gothic" panose="020B0502020202020204" pitchFamily="34" charset="0"/>
              </a:rPr>
              <a:t>. </a:t>
            </a:r>
            <a:r>
              <a:rPr lang="pt-BR" sz="2300" b="0" dirty="0" err="1" smtClean="0">
                <a:solidFill>
                  <a:srgbClr val="FFFF00"/>
                </a:solidFill>
                <a:latin typeface="Century Gothic" panose="020B0502020202020204" pitchFamily="34" charset="0"/>
              </a:rPr>
              <a:t>Aegaeon</a:t>
            </a:r>
            <a:endParaRPr lang="pt-BR" sz="2300" b="0" dirty="0">
              <a:solidFill>
                <a:srgbClr val="FFFF00"/>
              </a:solidFill>
              <a:latin typeface="Century Gothic" panose="020B0502020202020204" pitchFamily="34" charset="0"/>
            </a:endParaRPr>
          </a:p>
          <a:p>
            <a:pPr algn="l"/>
            <a:r>
              <a:rPr lang="pt-BR" sz="2300" b="0" dirty="0">
                <a:solidFill>
                  <a:srgbClr val="FFFF00"/>
                </a:solidFill>
                <a:latin typeface="Century Gothic" panose="020B0502020202020204" pitchFamily="34" charset="0"/>
              </a:rPr>
              <a:t>2</a:t>
            </a:r>
            <a:r>
              <a:rPr lang="pt-BR" sz="2300" b="0" dirty="0" smtClean="0">
                <a:solidFill>
                  <a:srgbClr val="FFFF00"/>
                </a:solidFill>
                <a:latin typeface="Century Gothic" panose="020B0502020202020204" pitchFamily="34" charset="0"/>
              </a:rPr>
              <a:t>. </a:t>
            </a:r>
            <a:r>
              <a:rPr lang="pt-BR" sz="2300" b="0" dirty="0" err="1" smtClean="0">
                <a:solidFill>
                  <a:srgbClr val="FFFF00"/>
                </a:solidFill>
                <a:latin typeface="Century Gothic" panose="020B0502020202020204" pitchFamily="34" charset="0"/>
              </a:rPr>
              <a:t>Aegir</a:t>
            </a:r>
            <a:endParaRPr lang="pt-BR" sz="2300" b="0" dirty="0">
              <a:solidFill>
                <a:srgbClr val="FFFF00"/>
              </a:solidFill>
              <a:latin typeface="Century Gothic" panose="020B0502020202020204" pitchFamily="34" charset="0"/>
            </a:endParaRPr>
          </a:p>
          <a:p>
            <a:pPr algn="l"/>
            <a:r>
              <a:rPr lang="pt-BR" sz="2300" b="0" dirty="0">
                <a:solidFill>
                  <a:srgbClr val="FFFF00"/>
                </a:solidFill>
                <a:latin typeface="Century Gothic" panose="020B0502020202020204" pitchFamily="34" charset="0"/>
              </a:rPr>
              <a:t>3</a:t>
            </a:r>
            <a:r>
              <a:rPr lang="pt-BR" sz="2300" b="0" dirty="0" smtClean="0">
                <a:solidFill>
                  <a:srgbClr val="FFFF00"/>
                </a:solidFill>
                <a:latin typeface="Century Gothic" panose="020B0502020202020204" pitchFamily="34" charset="0"/>
              </a:rPr>
              <a:t>. </a:t>
            </a:r>
            <a:r>
              <a:rPr lang="pt-BR" sz="2300" b="0" dirty="0" err="1" smtClean="0">
                <a:solidFill>
                  <a:srgbClr val="FFFF00"/>
                </a:solidFill>
                <a:latin typeface="Century Gothic" panose="020B0502020202020204" pitchFamily="34" charset="0"/>
              </a:rPr>
              <a:t>Albiorix</a:t>
            </a:r>
            <a:endParaRPr lang="pt-BR" sz="2300" b="0" dirty="0">
              <a:solidFill>
                <a:srgbClr val="FFFF00"/>
              </a:solidFill>
              <a:latin typeface="Century Gothic" panose="020B0502020202020204" pitchFamily="34" charset="0"/>
            </a:endParaRPr>
          </a:p>
          <a:p>
            <a:pPr algn="l"/>
            <a:r>
              <a:rPr lang="pt-BR" sz="2300" b="0" dirty="0">
                <a:solidFill>
                  <a:srgbClr val="FFFF00"/>
                </a:solidFill>
                <a:latin typeface="Century Gothic" panose="020B0502020202020204" pitchFamily="34" charset="0"/>
              </a:rPr>
              <a:t>4</a:t>
            </a:r>
            <a:r>
              <a:rPr lang="pt-BR" sz="2300" b="0" dirty="0" smtClean="0">
                <a:solidFill>
                  <a:srgbClr val="FFFF00"/>
                </a:solidFill>
                <a:latin typeface="Century Gothic" panose="020B0502020202020204" pitchFamily="34" charset="0"/>
              </a:rPr>
              <a:t>. </a:t>
            </a:r>
            <a:r>
              <a:rPr lang="pt-BR" sz="2300" b="0" dirty="0" err="1" smtClean="0">
                <a:solidFill>
                  <a:srgbClr val="FFFF00"/>
                </a:solidFill>
                <a:latin typeface="Century Gothic" panose="020B0502020202020204" pitchFamily="34" charset="0"/>
              </a:rPr>
              <a:t>Anthe</a:t>
            </a:r>
            <a:endParaRPr lang="pt-BR" sz="2300" b="0" dirty="0">
              <a:solidFill>
                <a:srgbClr val="FFFF00"/>
              </a:solidFill>
              <a:latin typeface="Century Gothic" panose="020B0502020202020204" pitchFamily="34" charset="0"/>
            </a:endParaRPr>
          </a:p>
          <a:p>
            <a:pPr algn="l"/>
            <a:r>
              <a:rPr lang="pt-BR" sz="2300" b="0" dirty="0">
                <a:solidFill>
                  <a:srgbClr val="FFFF00"/>
                </a:solidFill>
                <a:latin typeface="Century Gothic" panose="020B0502020202020204" pitchFamily="34" charset="0"/>
              </a:rPr>
              <a:t>5</a:t>
            </a:r>
            <a:r>
              <a:rPr lang="pt-BR" sz="2300" b="0" dirty="0" smtClean="0">
                <a:solidFill>
                  <a:srgbClr val="FFFF00"/>
                </a:solidFill>
                <a:latin typeface="Century Gothic" panose="020B0502020202020204" pitchFamily="34" charset="0"/>
              </a:rPr>
              <a:t>. Atlas</a:t>
            </a:r>
            <a:endParaRPr lang="pt-BR" sz="2300" b="0" dirty="0">
              <a:solidFill>
                <a:srgbClr val="FFFF00"/>
              </a:solidFill>
              <a:latin typeface="Century Gothic" panose="020B0502020202020204" pitchFamily="34" charset="0"/>
            </a:endParaRPr>
          </a:p>
          <a:p>
            <a:pPr algn="l"/>
            <a:r>
              <a:rPr lang="pt-BR" sz="2300" b="0" dirty="0">
                <a:solidFill>
                  <a:srgbClr val="FFFF00"/>
                </a:solidFill>
                <a:latin typeface="Century Gothic" panose="020B0502020202020204" pitchFamily="34" charset="0"/>
              </a:rPr>
              <a:t>6</a:t>
            </a:r>
            <a:r>
              <a:rPr lang="pt-BR" sz="2300" b="0" dirty="0" smtClean="0">
                <a:solidFill>
                  <a:srgbClr val="FFFF00"/>
                </a:solidFill>
                <a:latin typeface="Century Gothic" panose="020B0502020202020204" pitchFamily="34" charset="0"/>
              </a:rPr>
              <a:t>. </a:t>
            </a:r>
            <a:r>
              <a:rPr lang="pt-BR" sz="2300" b="0" dirty="0" err="1" smtClean="0">
                <a:solidFill>
                  <a:srgbClr val="FFFF00"/>
                </a:solidFill>
                <a:latin typeface="Century Gothic" panose="020B0502020202020204" pitchFamily="34" charset="0"/>
              </a:rPr>
              <a:t>Bebhionn</a:t>
            </a:r>
            <a:endParaRPr lang="pt-BR" sz="2300" b="0" dirty="0">
              <a:solidFill>
                <a:srgbClr val="FFFF00"/>
              </a:solidFill>
              <a:latin typeface="Century Gothic" panose="020B0502020202020204" pitchFamily="34" charset="0"/>
            </a:endParaRPr>
          </a:p>
          <a:p>
            <a:pPr algn="l"/>
            <a:r>
              <a:rPr lang="pt-BR" sz="2300" b="0" dirty="0">
                <a:solidFill>
                  <a:srgbClr val="FFFF00"/>
                </a:solidFill>
                <a:latin typeface="Century Gothic" panose="020B0502020202020204" pitchFamily="34" charset="0"/>
              </a:rPr>
              <a:t>7</a:t>
            </a:r>
            <a:r>
              <a:rPr lang="pt-BR" sz="2300" b="0" dirty="0" smtClean="0">
                <a:solidFill>
                  <a:srgbClr val="FFFF00"/>
                </a:solidFill>
                <a:latin typeface="Century Gothic" panose="020B0502020202020204" pitchFamily="34" charset="0"/>
              </a:rPr>
              <a:t>. </a:t>
            </a:r>
            <a:r>
              <a:rPr lang="pt-BR" sz="2300" b="0" dirty="0" err="1" smtClean="0">
                <a:solidFill>
                  <a:srgbClr val="FFFF00"/>
                </a:solidFill>
                <a:latin typeface="Century Gothic" panose="020B0502020202020204" pitchFamily="34" charset="0"/>
              </a:rPr>
              <a:t>Bergelmir</a:t>
            </a:r>
            <a:endParaRPr lang="pt-BR" sz="2300" b="0" dirty="0">
              <a:solidFill>
                <a:srgbClr val="FFFF00"/>
              </a:solidFill>
              <a:latin typeface="Century Gothic" panose="020B0502020202020204" pitchFamily="34" charset="0"/>
            </a:endParaRPr>
          </a:p>
          <a:p>
            <a:pPr algn="l"/>
            <a:r>
              <a:rPr lang="pt-BR" sz="2300" b="0" dirty="0">
                <a:solidFill>
                  <a:srgbClr val="FFFF00"/>
                </a:solidFill>
                <a:latin typeface="Century Gothic" panose="020B0502020202020204" pitchFamily="34" charset="0"/>
              </a:rPr>
              <a:t>8</a:t>
            </a:r>
            <a:r>
              <a:rPr lang="pt-BR" sz="2300" b="0" dirty="0" smtClean="0">
                <a:solidFill>
                  <a:srgbClr val="FFFF00"/>
                </a:solidFill>
                <a:latin typeface="Century Gothic" panose="020B0502020202020204" pitchFamily="34" charset="0"/>
              </a:rPr>
              <a:t>. </a:t>
            </a:r>
            <a:r>
              <a:rPr lang="pt-BR" sz="2300" b="0" dirty="0" err="1" smtClean="0">
                <a:solidFill>
                  <a:srgbClr val="FFFF00"/>
                </a:solidFill>
                <a:latin typeface="Century Gothic" panose="020B0502020202020204" pitchFamily="34" charset="0"/>
              </a:rPr>
              <a:t>Bestla</a:t>
            </a:r>
            <a:endParaRPr lang="pt-BR" sz="2300" b="0" dirty="0">
              <a:solidFill>
                <a:srgbClr val="FFFF00"/>
              </a:solidFill>
              <a:latin typeface="Century Gothic" panose="020B0502020202020204" pitchFamily="34" charset="0"/>
            </a:endParaRPr>
          </a:p>
          <a:p>
            <a:pPr algn="l"/>
            <a:r>
              <a:rPr lang="pt-BR" sz="2300" b="0" dirty="0">
                <a:solidFill>
                  <a:srgbClr val="FFFF00"/>
                </a:solidFill>
                <a:latin typeface="Century Gothic" panose="020B0502020202020204" pitchFamily="34" charset="0"/>
              </a:rPr>
              <a:t>9</a:t>
            </a:r>
            <a:r>
              <a:rPr lang="pt-BR" sz="2300" b="0" dirty="0" smtClean="0">
                <a:solidFill>
                  <a:srgbClr val="FFFF00"/>
                </a:solidFill>
                <a:latin typeface="Century Gothic" panose="020B0502020202020204" pitchFamily="34" charset="0"/>
              </a:rPr>
              <a:t>. </a:t>
            </a:r>
            <a:r>
              <a:rPr lang="pt-BR" sz="2300" b="0" dirty="0" err="1" smtClean="0">
                <a:solidFill>
                  <a:srgbClr val="FFFF00"/>
                </a:solidFill>
                <a:latin typeface="Century Gothic" panose="020B0502020202020204" pitchFamily="34" charset="0"/>
              </a:rPr>
              <a:t>Calypso</a:t>
            </a:r>
            <a:endParaRPr lang="pt-BR" sz="2300" b="0" dirty="0">
              <a:solidFill>
                <a:srgbClr val="FFFF00"/>
              </a:solidFill>
              <a:latin typeface="Century Gothic" panose="020B0502020202020204" pitchFamily="34" charset="0"/>
            </a:endParaRPr>
          </a:p>
          <a:p>
            <a:pPr algn="l"/>
            <a:r>
              <a:rPr lang="pt-BR" sz="2300" b="0" dirty="0">
                <a:solidFill>
                  <a:srgbClr val="FFFF00"/>
                </a:solidFill>
                <a:latin typeface="Century Gothic" panose="020B0502020202020204" pitchFamily="34" charset="0"/>
              </a:rPr>
              <a:t>10</a:t>
            </a:r>
            <a:r>
              <a:rPr lang="pt-BR" sz="2300" b="0" dirty="0" smtClean="0">
                <a:solidFill>
                  <a:srgbClr val="FFFF00"/>
                </a:solidFill>
                <a:latin typeface="Century Gothic" panose="020B0502020202020204" pitchFamily="34" charset="0"/>
              </a:rPr>
              <a:t>. </a:t>
            </a:r>
            <a:r>
              <a:rPr lang="pt-BR" sz="2300" b="0" dirty="0" err="1" smtClean="0">
                <a:solidFill>
                  <a:srgbClr val="FFFF00"/>
                </a:solidFill>
                <a:latin typeface="Century Gothic" panose="020B0502020202020204" pitchFamily="34" charset="0"/>
              </a:rPr>
              <a:t>Daphnis</a:t>
            </a:r>
            <a:endParaRPr lang="pt-BR" sz="2300" b="0" dirty="0">
              <a:solidFill>
                <a:srgbClr val="FFFF00"/>
              </a:solidFill>
              <a:latin typeface="Century Gothic" panose="020B0502020202020204" pitchFamily="34" charset="0"/>
            </a:endParaRPr>
          </a:p>
          <a:p>
            <a:pPr algn="l"/>
            <a:r>
              <a:rPr lang="pt-BR" sz="2300" b="0" dirty="0">
                <a:solidFill>
                  <a:srgbClr val="FFFF00"/>
                </a:solidFill>
                <a:latin typeface="Century Gothic" panose="020B0502020202020204" pitchFamily="34" charset="0"/>
              </a:rPr>
              <a:t>11</a:t>
            </a:r>
            <a:r>
              <a:rPr lang="pt-BR" sz="2300" b="0" dirty="0" smtClean="0">
                <a:solidFill>
                  <a:srgbClr val="FFFF00"/>
                </a:solidFill>
                <a:latin typeface="Century Gothic" panose="020B0502020202020204" pitchFamily="34" charset="0"/>
              </a:rPr>
              <a:t>. Dione</a:t>
            </a:r>
            <a:endParaRPr lang="pt-BR" sz="2300" b="0" dirty="0">
              <a:solidFill>
                <a:srgbClr val="FFFF00"/>
              </a:solidFill>
              <a:latin typeface="Century Gothic" panose="020B0502020202020204" pitchFamily="34" charset="0"/>
            </a:endParaRPr>
          </a:p>
          <a:p>
            <a:pPr algn="l"/>
            <a:r>
              <a:rPr lang="pt-BR" sz="2300" b="0" dirty="0">
                <a:solidFill>
                  <a:srgbClr val="FFFF00"/>
                </a:solidFill>
                <a:latin typeface="Century Gothic" panose="020B0502020202020204" pitchFamily="34" charset="0"/>
              </a:rPr>
              <a:t>12</a:t>
            </a:r>
            <a:r>
              <a:rPr lang="pt-BR" sz="2300" b="0" dirty="0" smtClean="0">
                <a:solidFill>
                  <a:srgbClr val="FFFF00"/>
                </a:solidFill>
                <a:latin typeface="Century Gothic" panose="020B0502020202020204" pitchFamily="34" charset="0"/>
              </a:rPr>
              <a:t>. </a:t>
            </a:r>
            <a:r>
              <a:rPr lang="pt-BR" sz="2300" b="0" dirty="0" err="1" smtClean="0">
                <a:solidFill>
                  <a:srgbClr val="FFFF00"/>
                </a:solidFill>
                <a:latin typeface="Century Gothic" panose="020B0502020202020204" pitchFamily="34" charset="0"/>
              </a:rPr>
              <a:t>Enceladus</a:t>
            </a:r>
            <a:endParaRPr lang="pt-BR" sz="2300" b="0" dirty="0">
              <a:solidFill>
                <a:srgbClr val="FFFF00"/>
              </a:solidFill>
              <a:latin typeface="Century Gothic" panose="020B0502020202020204" pitchFamily="34" charset="0"/>
            </a:endParaRPr>
          </a:p>
          <a:p>
            <a:pPr algn="l"/>
            <a:r>
              <a:rPr lang="pt-BR" sz="2300" b="0" dirty="0">
                <a:solidFill>
                  <a:srgbClr val="FFFF00"/>
                </a:solidFill>
                <a:latin typeface="Century Gothic" panose="020B0502020202020204" pitchFamily="34" charset="0"/>
              </a:rPr>
              <a:t>13</a:t>
            </a:r>
            <a:r>
              <a:rPr lang="pt-BR" sz="2300" b="0" dirty="0" smtClean="0">
                <a:solidFill>
                  <a:srgbClr val="FFFF00"/>
                </a:solidFill>
                <a:latin typeface="Century Gothic" panose="020B0502020202020204" pitchFamily="34" charset="0"/>
              </a:rPr>
              <a:t>. </a:t>
            </a:r>
            <a:r>
              <a:rPr lang="pt-BR" sz="2300" b="0" dirty="0" err="1" smtClean="0">
                <a:solidFill>
                  <a:srgbClr val="FFFF00"/>
                </a:solidFill>
                <a:latin typeface="Century Gothic" panose="020B0502020202020204" pitchFamily="34" charset="0"/>
              </a:rPr>
              <a:t>Epimetheus</a:t>
            </a:r>
            <a:endParaRPr lang="pt-BR" sz="2300" b="0" dirty="0">
              <a:solidFill>
                <a:srgbClr val="FFFF00"/>
              </a:solidFill>
              <a:latin typeface="Century Gothic" panose="020B0502020202020204" pitchFamily="34" charset="0"/>
            </a:endParaRPr>
          </a:p>
          <a:p>
            <a:pPr algn="l"/>
            <a:r>
              <a:rPr lang="pt-BR" sz="2300" b="0" dirty="0">
                <a:solidFill>
                  <a:srgbClr val="FFFF00"/>
                </a:solidFill>
                <a:latin typeface="Century Gothic" panose="020B0502020202020204" pitchFamily="34" charset="0"/>
              </a:rPr>
              <a:t>14</a:t>
            </a:r>
            <a:r>
              <a:rPr lang="pt-BR" sz="2300" b="0" dirty="0" smtClean="0">
                <a:solidFill>
                  <a:srgbClr val="FFFF00"/>
                </a:solidFill>
                <a:latin typeface="Century Gothic" panose="020B0502020202020204" pitchFamily="34" charset="0"/>
              </a:rPr>
              <a:t>. </a:t>
            </a:r>
            <a:r>
              <a:rPr lang="pt-BR" sz="2300" b="0" dirty="0" err="1" smtClean="0">
                <a:solidFill>
                  <a:srgbClr val="FFFF00"/>
                </a:solidFill>
                <a:latin typeface="Century Gothic" panose="020B0502020202020204" pitchFamily="34" charset="0"/>
              </a:rPr>
              <a:t>Erriapus</a:t>
            </a:r>
            <a:endParaRPr lang="pt-BR" sz="2300" b="0" dirty="0">
              <a:solidFill>
                <a:srgbClr val="FFFF00"/>
              </a:solidFill>
              <a:latin typeface="Century Gothic" panose="020B0502020202020204" pitchFamily="34" charset="0"/>
            </a:endParaRPr>
          </a:p>
          <a:p>
            <a:pPr algn="l"/>
            <a:r>
              <a:rPr lang="pt-BR" sz="2300" b="0" dirty="0">
                <a:solidFill>
                  <a:srgbClr val="FFFF00"/>
                </a:solidFill>
                <a:latin typeface="Century Gothic" panose="020B0502020202020204" pitchFamily="34" charset="0"/>
              </a:rPr>
              <a:t>15</a:t>
            </a:r>
            <a:r>
              <a:rPr lang="pt-BR" sz="2300" b="0" dirty="0" smtClean="0">
                <a:solidFill>
                  <a:srgbClr val="FFFF00"/>
                </a:solidFill>
                <a:latin typeface="Century Gothic" panose="020B0502020202020204" pitchFamily="34" charset="0"/>
              </a:rPr>
              <a:t>. </a:t>
            </a:r>
            <a:r>
              <a:rPr lang="pt-BR" sz="2300" b="0" dirty="0" err="1" smtClean="0">
                <a:solidFill>
                  <a:srgbClr val="FFFF00"/>
                </a:solidFill>
                <a:latin typeface="Century Gothic" panose="020B0502020202020204" pitchFamily="34" charset="0"/>
              </a:rPr>
              <a:t>Farbauti</a:t>
            </a:r>
            <a:endParaRPr lang="pt-BR" sz="2300" b="0" dirty="0">
              <a:solidFill>
                <a:srgbClr val="FFFF00"/>
              </a:solidFill>
              <a:latin typeface="Century Gothic" panose="020B0502020202020204" pitchFamily="34" charset="0"/>
            </a:endParaRPr>
          </a:p>
          <a:p>
            <a:pPr algn="l"/>
            <a:r>
              <a:rPr lang="pt-BR" sz="2300" b="0" dirty="0">
                <a:solidFill>
                  <a:srgbClr val="FFFF00"/>
                </a:solidFill>
                <a:latin typeface="Century Gothic" panose="020B0502020202020204" pitchFamily="34" charset="0"/>
              </a:rPr>
              <a:t>16</a:t>
            </a:r>
            <a:r>
              <a:rPr lang="pt-BR" sz="2300" b="0" dirty="0" smtClean="0">
                <a:solidFill>
                  <a:srgbClr val="FFFF00"/>
                </a:solidFill>
                <a:latin typeface="Century Gothic" panose="020B0502020202020204" pitchFamily="34" charset="0"/>
              </a:rPr>
              <a:t>. </a:t>
            </a:r>
            <a:r>
              <a:rPr lang="pt-BR" sz="2300" b="0" dirty="0" err="1" smtClean="0">
                <a:solidFill>
                  <a:srgbClr val="FFFF00"/>
                </a:solidFill>
                <a:latin typeface="Century Gothic" panose="020B0502020202020204" pitchFamily="34" charset="0"/>
              </a:rPr>
              <a:t>Fenrir</a:t>
            </a:r>
            <a:endParaRPr lang="pt-BR" sz="2300" b="0" dirty="0">
              <a:solidFill>
                <a:srgbClr val="FFFF00"/>
              </a:solidFill>
              <a:latin typeface="Century Gothic" panose="020B0502020202020204" pitchFamily="34" charset="0"/>
            </a:endParaRPr>
          </a:p>
          <a:p>
            <a:pPr algn="l"/>
            <a:r>
              <a:rPr lang="pt-BR" sz="2300" b="0" dirty="0">
                <a:solidFill>
                  <a:srgbClr val="FFFF00"/>
                </a:solidFill>
                <a:latin typeface="Century Gothic" panose="020B0502020202020204" pitchFamily="34" charset="0"/>
              </a:rPr>
              <a:t>17</a:t>
            </a:r>
            <a:r>
              <a:rPr lang="pt-BR" sz="2300" b="0" dirty="0" smtClean="0">
                <a:solidFill>
                  <a:srgbClr val="FFFF00"/>
                </a:solidFill>
                <a:latin typeface="Century Gothic" panose="020B0502020202020204" pitchFamily="34" charset="0"/>
              </a:rPr>
              <a:t>. </a:t>
            </a:r>
            <a:r>
              <a:rPr lang="pt-BR" sz="2300" b="0" dirty="0" err="1" smtClean="0">
                <a:solidFill>
                  <a:srgbClr val="FFFF00"/>
                </a:solidFill>
                <a:latin typeface="Century Gothic" panose="020B0502020202020204" pitchFamily="34" charset="0"/>
              </a:rPr>
              <a:t>Fornjot</a:t>
            </a:r>
            <a:endParaRPr lang="pt-BR" sz="2300" b="0" dirty="0">
              <a:solidFill>
                <a:srgbClr val="FFFF00"/>
              </a:solidFill>
              <a:latin typeface="Century Gothic" panose="020B0502020202020204" pitchFamily="34" charset="0"/>
            </a:endParaRPr>
          </a:p>
          <a:p>
            <a:pPr algn="l"/>
            <a:r>
              <a:rPr lang="pt-BR" sz="2300" b="0" dirty="0">
                <a:solidFill>
                  <a:srgbClr val="FFFF00"/>
                </a:solidFill>
                <a:latin typeface="Century Gothic" panose="020B0502020202020204" pitchFamily="34" charset="0"/>
              </a:rPr>
              <a:t>18</a:t>
            </a:r>
            <a:r>
              <a:rPr lang="pt-BR" sz="2300" b="0" dirty="0" smtClean="0">
                <a:solidFill>
                  <a:srgbClr val="FFFF00"/>
                </a:solidFill>
                <a:latin typeface="Century Gothic" panose="020B0502020202020204" pitchFamily="34" charset="0"/>
              </a:rPr>
              <a:t>. </a:t>
            </a:r>
            <a:r>
              <a:rPr lang="pt-BR" sz="2300" b="0" dirty="0" err="1" smtClean="0">
                <a:solidFill>
                  <a:srgbClr val="FFFF00"/>
                </a:solidFill>
                <a:latin typeface="Century Gothic" panose="020B0502020202020204" pitchFamily="34" charset="0"/>
              </a:rPr>
              <a:t>Greip</a:t>
            </a:r>
            <a:endParaRPr lang="pt-BR" sz="2300" b="0" dirty="0">
              <a:solidFill>
                <a:srgbClr val="FFFF00"/>
              </a:solidFill>
              <a:latin typeface="Century Gothic" panose="020B0502020202020204" pitchFamily="34" charset="0"/>
            </a:endParaRPr>
          </a:p>
          <a:p>
            <a:pPr algn="l"/>
            <a:r>
              <a:rPr lang="pt-BR" sz="2300" b="0" dirty="0">
                <a:solidFill>
                  <a:srgbClr val="FFFF00"/>
                </a:solidFill>
                <a:latin typeface="Century Gothic" panose="020B0502020202020204" pitchFamily="34" charset="0"/>
              </a:rPr>
              <a:t>19</a:t>
            </a:r>
            <a:r>
              <a:rPr lang="pt-BR" sz="2300" b="0" dirty="0" smtClean="0">
                <a:solidFill>
                  <a:srgbClr val="FFFF00"/>
                </a:solidFill>
                <a:latin typeface="Century Gothic" panose="020B0502020202020204" pitchFamily="34" charset="0"/>
              </a:rPr>
              <a:t>. </a:t>
            </a:r>
            <a:r>
              <a:rPr lang="pt-BR" sz="2300" b="0" dirty="0" err="1" smtClean="0">
                <a:solidFill>
                  <a:srgbClr val="FFFF00"/>
                </a:solidFill>
                <a:latin typeface="Century Gothic" panose="020B0502020202020204" pitchFamily="34" charset="0"/>
              </a:rPr>
              <a:t>Hati</a:t>
            </a:r>
            <a:endParaRPr lang="pt-BR" sz="2300" b="0" dirty="0">
              <a:solidFill>
                <a:srgbClr val="FFFF00"/>
              </a:solidFill>
              <a:latin typeface="Century Gothic" panose="020B0502020202020204" pitchFamily="34" charset="0"/>
            </a:endParaRPr>
          </a:p>
          <a:p>
            <a:pPr algn="l"/>
            <a:r>
              <a:rPr lang="pt-BR" sz="2300" b="0" dirty="0">
                <a:solidFill>
                  <a:srgbClr val="FFFF00"/>
                </a:solidFill>
                <a:latin typeface="Century Gothic" panose="020B0502020202020204" pitchFamily="34" charset="0"/>
              </a:rPr>
              <a:t>20</a:t>
            </a:r>
            <a:r>
              <a:rPr lang="pt-BR" sz="2300" b="0" dirty="0" smtClean="0">
                <a:solidFill>
                  <a:srgbClr val="FFFF00"/>
                </a:solidFill>
                <a:latin typeface="Century Gothic" panose="020B0502020202020204" pitchFamily="34" charset="0"/>
              </a:rPr>
              <a:t>. </a:t>
            </a:r>
            <a:r>
              <a:rPr lang="pt-BR" sz="2300" b="0" dirty="0" err="1" smtClean="0">
                <a:solidFill>
                  <a:srgbClr val="FFFF00"/>
                </a:solidFill>
                <a:latin typeface="Century Gothic" panose="020B0502020202020204" pitchFamily="34" charset="0"/>
              </a:rPr>
              <a:t>Helene</a:t>
            </a:r>
            <a:endParaRPr lang="pt-BR" sz="2300" b="0" dirty="0">
              <a:solidFill>
                <a:srgbClr val="FFFF00"/>
              </a:solidFill>
              <a:latin typeface="Century Gothic" panose="020B0502020202020204" pitchFamily="34" charset="0"/>
            </a:endParaRPr>
          </a:p>
          <a:p>
            <a:pPr algn="l"/>
            <a:r>
              <a:rPr lang="pt-BR" sz="2300" b="0" dirty="0">
                <a:solidFill>
                  <a:srgbClr val="FFFF00"/>
                </a:solidFill>
                <a:latin typeface="Century Gothic" panose="020B0502020202020204" pitchFamily="34" charset="0"/>
              </a:rPr>
              <a:t>21</a:t>
            </a:r>
            <a:r>
              <a:rPr lang="pt-BR" sz="2300" b="0" dirty="0" smtClean="0">
                <a:solidFill>
                  <a:srgbClr val="FFFF00"/>
                </a:solidFill>
                <a:latin typeface="Century Gothic" panose="020B0502020202020204" pitchFamily="34" charset="0"/>
              </a:rPr>
              <a:t>. Hyperion</a:t>
            </a:r>
            <a:endParaRPr lang="pt-BR" sz="2300" b="0" dirty="0">
              <a:solidFill>
                <a:srgbClr val="FFFF00"/>
              </a:solidFill>
              <a:latin typeface="Century Gothic" panose="020B0502020202020204" pitchFamily="34" charset="0"/>
            </a:endParaRPr>
          </a:p>
          <a:p>
            <a:pPr algn="l"/>
            <a:r>
              <a:rPr lang="pt-BR" sz="2300" b="0" dirty="0">
                <a:solidFill>
                  <a:srgbClr val="FFFF00"/>
                </a:solidFill>
                <a:latin typeface="Century Gothic" panose="020B0502020202020204" pitchFamily="34" charset="0"/>
              </a:rPr>
              <a:t>22</a:t>
            </a:r>
            <a:r>
              <a:rPr lang="pt-BR" sz="2300" b="0" dirty="0" smtClean="0">
                <a:solidFill>
                  <a:srgbClr val="FFFF00"/>
                </a:solidFill>
                <a:latin typeface="Century Gothic" panose="020B0502020202020204" pitchFamily="34" charset="0"/>
              </a:rPr>
              <a:t>. </a:t>
            </a:r>
            <a:r>
              <a:rPr lang="pt-BR" sz="2300" b="0" dirty="0" err="1" smtClean="0">
                <a:solidFill>
                  <a:srgbClr val="FFFF00"/>
                </a:solidFill>
                <a:latin typeface="Century Gothic" panose="020B0502020202020204" pitchFamily="34" charset="0"/>
              </a:rPr>
              <a:t>Hyrrokkin</a:t>
            </a:r>
            <a:endParaRPr lang="pt-BR" sz="2300" b="0" dirty="0">
              <a:solidFill>
                <a:srgbClr val="FFFF00"/>
              </a:solidFill>
              <a:latin typeface="Century Gothic" panose="020B0502020202020204" pitchFamily="34" charset="0"/>
            </a:endParaRPr>
          </a:p>
          <a:p>
            <a:pPr algn="l"/>
            <a:r>
              <a:rPr lang="pt-BR" sz="2300" b="0" dirty="0">
                <a:solidFill>
                  <a:srgbClr val="FFFF00"/>
                </a:solidFill>
                <a:latin typeface="Century Gothic" panose="020B0502020202020204" pitchFamily="34" charset="0"/>
              </a:rPr>
              <a:t>23</a:t>
            </a:r>
            <a:r>
              <a:rPr lang="pt-BR" sz="2300" b="0" dirty="0" smtClean="0">
                <a:solidFill>
                  <a:srgbClr val="FFFF00"/>
                </a:solidFill>
                <a:latin typeface="Century Gothic" panose="020B0502020202020204" pitchFamily="34" charset="0"/>
              </a:rPr>
              <a:t>. </a:t>
            </a:r>
            <a:r>
              <a:rPr lang="pt-BR" sz="2300" b="0" dirty="0" err="1" smtClean="0">
                <a:solidFill>
                  <a:srgbClr val="FFFF00"/>
                </a:solidFill>
                <a:latin typeface="Century Gothic" panose="020B0502020202020204" pitchFamily="34" charset="0"/>
              </a:rPr>
              <a:t>Iapetus</a:t>
            </a:r>
            <a:endParaRPr lang="pt-BR" sz="2300" b="0" dirty="0">
              <a:solidFill>
                <a:srgbClr val="FFFF00"/>
              </a:solidFill>
              <a:latin typeface="Century Gothic" panose="020B0502020202020204" pitchFamily="34" charset="0"/>
            </a:endParaRPr>
          </a:p>
          <a:p>
            <a:pPr algn="l"/>
            <a:r>
              <a:rPr lang="pt-BR" sz="2300" b="0" dirty="0">
                <a:solidFill>
                  <a:srgbClr val="FFFF00"/>
                </a:solidFill>
                <a:latin typeface="Century Gothic" panose="020B0502020202020204" pitchFamily="34" charset="0"/>
              </a:rPr>
              <a:t>24</a:t>
            </a:r>
            <a:r>
              <a:rPr lang="pt-BR" sz="2300" b="0" dirty="0" smtClean="0">
                <a:solidFill>
                  <a:srgbClr val="FFFF00"/>
                </a:solidFill>
                <a:latin typeface="Century Gothic" panose="020B0502020202020204" pitchFamily="34" charset="0"/>
              </a:rPr>
              <a:t>. </a:t>
            </a:r>
            <a:r>
              <a:rPr lang="pt-BR" sz="2300" b="0" dirty="0" err="1" smtClean="0">
                <a:solidFill>
                  <a:srgbClr val="FFFF00"/>
                </a:solidFill>
                <a:latin typeface="Century Gothic" panose="020B0502020202020204" pitchFamily="34" charset="0"/>
              </a:rPr>
              <a:t>Ijiraq</a:t>
            </a:r>
            <a:endParaRPr lang="pt-BR" sz="2300" b="0" dirty="0">
              <a:solidFill>
                <a:srgbClr val="FFFF00"/>
              </a:solidFill>
              <a:latin typeface="Century Gothic" panose="020B0502020202020204" pitchFamily="34" charset="0"/>
            </a:endParaRPr>
          </a:p>
          <a:p>
            <a:pPr algn="l"/>
            <a:r>
              <a:rPr lang="pt-BR" sz="2300" b="0" dirty="0">
                <a:solidFill>
                  <a:srgbClr val="FFFF00"/>
                </a:solidFill>
                <a:latin typeface="Century Gothic" panose="020B0502020202020204" pitchFamily="34" charset="0"/>
              </a:rPr>
              <a:t>25</a:t>
            </a:r>
            <a:r>
              <a:rPr lang="pt-BR" sz="2300" b="0" dirty="0" smtClean="0">
                <a:solidFill>
                  <a:srgbClr val="FFFF00"/>
                </a:solidFill>
                <a:latin typeface="Century Gothic" panose="020B0502020202020204" pitchFamily="34" charset="0"/>
              </a:rPr>
              <a:t>. Janus</a:t>
            </a:r>
            <a:endParaRPr lang="pt-BR" sz="2300" b="0" dirty="0">
              <a:solidFill>
                <a:srgbClr val="FFFF00"/>
              </a:solidFill>
              <a:latin typeface="Century Gothic" panose="020B0502020202020204" pitchFamily="34" charset="0"/>
            </a:endParaRPr>
          </a:p>
          <a:p>
            <a:pPr algn="l"/>
            <a:r>
              <a:rPr lang="pt-BR" sz="2300" b="0" dirty="0">
                <a:solidFill>
                  <a:srgbClr val="FFFF00"/>
                </a:solidFill>
                <a:latin typeface="Century Gothic" panose="020B0502020202020204" pitchFamily="34" charset="0"/>
              </a:rPr>
              <a:t>26</a:t>
            </a:r>
            <a:r>
              <a:rPr lang="pt-BR" sz="2300" b="0" dirty="0" smtClean="0">
                <a:solidFill>
                  <a:srgbClr val="FFFF00"/>
                </a:solidFill>
                <a:latin typeface="Century Gothic" panose="020B0502020202020204" pitchFamily="34" charset="0"/>
              </a:rPr>
              <a:t>. </a:t>
            </a:r>
            <a:r>
              <a:rPr lang="pt-BR" sz="2300" b="0" dirty="0" err="1" smtClean="0">
                <a:solidFill>
                  <a:srgbClr val="FFFF00"/>
                </a:solidFill>
                <a:latin typeface="Century Gothic" panose="020B0502020202020204" pitchFamily="34" charset="0"/>
              </a:rPr>
              <a:t>Jarnsaxa</a:t>
            </a:r>
            <a:endParaRPr lang="pt-BR" sz="2300" b="0" dirty="0">
              <a:solidFill>
                <a:srgbClr val="FFFF00"/>
              </a:solidFill>
              <a:latin typeface="Century Gothic" panose="020B0502020202020204" pitchFamily="34" charset="0"/>
            </a:endParaRPr>
          </a:p>
          <a:p>
            <a:pPr algn="l"/>
            <a:r>
              <a:rPr lang="pt-BR" sz="2300" b="0" dirty="0">
                <a:solidFill>
                  <a:srgbClr val="FFFF00"/>
                </a:solidFill>
                <a:latin typeface="Century Gothic" panose="020B0502020202020204" pitchFamily="34" charset="0"/>
              </a:rPr>
              <a:t>27</a:t>
            </a:r>
            <a:r>
              <a:rPr lang="pt-BR" sz="2300" b="0" dirty="0" smtClean="0">
                <a:solidFill>
                  <a:srgbClr val="FFFF00"/>
                </a:solidFill>
                <a:latin typeface="Century Gothic" panose="020B0502020202020204" pitchFamily="34" charset="0"/>
              </a:rPr>
              <a:t>. </a:t>
            </a:r>
            <a:r>
              <a:rPr lang="pt-BR" sz="2300" b="0" dirty="0" err="1" smtClean="0">
                <a:solidFill>
                  <a:srgbClr val="FFFF00"/>
                </a:solidFill>
                <a:latin typeface="Century Gothic" panose="020B0502020202020204" pitchFamily="34" charset="0"/>
              </a:rPr>
              <a:t>Kari</a:t>
            </a:r>
            <a:endParaRPr lang="pt-BR" sz="2300" b="0" dirty="0">
              <a:solidFill>
                <a:srgbClr val="FFFF00"/>
              </a:solidFill>
              <a:latin typeface="Century Gothic" panose="020B0502020202020204" pitchFamily="34" charset="0"/>
            </a:endParaRPr>
          </a:p>
          <a:p>
            <a:pPr algn="l"/>
            <a:r>
              <a:rPr lang="pt-BR" sz="2300" b="0" dirty="0">
                <a:solidFill>
                  <a:srgbClr val="FFFF00"/>
                </a:solidFill>
                <a:latin typeface="Century Gothic" panose="020B0502020202020204" pitchFamily="34" charset="0"/>
              </a:rPr>
              <a:t>28</a:t>
            </a:r>
            <a:r>
              <a:rPr lang="pt-BR" sz="2300" b="0" dirty="0" smtClean="0">
                <a:solidFill>
                  <a:srgbClr val="FFFF00"/>
                </a:solidFill>
                <a:latin typeface="Century Gothic" panose="020B0502020202020204" pitchFamily="34" charset="0"/>
              </a:rPr>
              <a:t>. </a:t>
            </a:r>
            <a:r>
              <a:rPr lang="pt-BR" sz="2300" b="0" dirty="0" err="1" smtClean="0">
                <a:solidFill>
                  <a:srgbClr val="FFFF00"/>
                </a:solidFill>
                <a:latin typeface="Century Gothic" panose="020B0502020202020204" pitchFamily="34" charset="0"/>
              </a:rPr>
              <a:t>Kiviuq</a:t>
            </a:r>
            <a:endParaRPr lang="pt-BR" sz="2300" b="0" dirty="0">
              <a:solidFill>
                <a:srgbClr val="FFFF00"/>
              </a:solidFill>
              <a:latin typeface="Century Gothic" panose="020B0502020202020204" pitchFamily="34" charset="0"/>
            </a:endParaRPr>
          </a:p>
          <a:p>
            <a:pPr algn="l"/>
            <a:r>
              <a:rPr lang="pt-BR" sz="2300" b="0" dirty="0">
                <a:solidFill>
                  <a:srgbClr val="FFFF00"/>
                </a:solidFill>
                <a:latin typeface="Century Gothic" panose="020B0502020202020204" pitchFamily="34" charset="0"/>
              </a:rPr>
              <a:t>29</a:t>
            </a:r>
            <a:r>
              <a:rPr lang="pt-BR" sz="2300" b="0" dirty="0" smtClean="0">
                <a:solidFill>
                  <a:srgbClr val="FFFF00"/>
                </a:solidFill>
                <a:latin typeface="Century Gothic" panose="020B0502020202020204" pitchFamily="34" charset="0"/>
              </a:rPr>
              <a:t>. </a:t>
            </a:r>
            <a:r>
              <a:rPr lang="pt-BR" sz="2300" b="0" dirty="0" err="1" smtClean="0">
                <a:solidFill>
                  <a:srgbClr val="FFFF00"/>
                </a:solidFill>
                <a:latin typeface="Century Gothic" panose="020B0502020202020204" pitchFamily="34" charset="0"/>
              </a:rPr>
              <a:t>Loge</a:t>
            </a:r>
            <a:endParaRPr lang="pt-BR" sz="2300" b="0" dirty="0">
              <a:solidFill>
                <a:srgbClr val="FFFF00"/>
              </a:solidFill>
              <a:latin typeface="Century Gothic" panose="020B0502020202020204" pitchFamily="34" charset="0"/>
            </a:endParaRPr>
          </a:p>
          <a:p>
            <a:pPr algn="l"/>
            <a:r>
              <a:rPr lang="pt-BR" sz="2300" b="0" dirty="0">
                <a:solidFill>
                  <a:srgbClr val="FFFF00"/>
                </a:solidFill>
                <a:latin typeface="Century Gothic" panose="020B0502020202020204" pitchFamily="34" charset="0"/>
              </a:rPr>
              <a:t>30</a:t>
            </a:r>
            <a:r>
              <a:rPr lang="pt-BR" sz="2300" b="0" dirty="0" smtClean="0">
                <a:solidFill>
                  <a:srgbClr val="FFFF00"/>
                </a:solidFill>
                <a:latin typeface="Century Gothic" panose="020B0502020202020204" pitchFamily="34" charset="0"/>
              </a:rPr>
              <a:t>. </a:t>
            </a:r>
            <a:r>
              <a:rPr lang="pt-BR" sz="2300" b="0" dirty="0" err="1" smtClean="0">
                <a:solidFill>
                  <a:srgbClr val="FFFF00"/>
                </a:solidFill>
                <a:latin typeface="Century Gothic" panose="020B0502020202020204" pitchFamily="34" charset="0"/>
              </a:rPr>
              <a:t>Methone</a:t>
            </a:r>
            <a:endParaRPr lang="pt-BR" sz="2300" b="0" dirty="0">
              <a:solidFill>
                <a:srgbClr val="FFFF00"/>
              </a:solidFill>
              <a:latin typeface="Century Gothic" panose="020B0502020202020204" pitchFamily="34" charset="0"/>
            </a:endParaRPr>
          </a:p>
          <a:p>
            <a:pPr algn="l"/>
            <a:r>
              <a:rPr lang="pt-BR" sz="2300" b="0" dirty="0">
                <a:solidFill>
                  <a:srgbClr val="FFFF00"/>
                </a:solidFill>
                <a:latin typeface="Century Gothic" panose="020B0502020202020204" pitchFamily="34" charset="0"/>
              </a:rPr>
              <a:t>31</a:t>
            </a:r>
            <a:r>
              <a:rPr lang="pt-BR" sz="2300" b="0" dirty="0" smtClean="0">
                <a:solidFill>
                  <a:srgbClr val="FFFF00"/>
                </a:solidFill>
                <a:latin typeface="Century Gothic" panose="020B0502020202020204" pitchFamily="34" charset="0"/>
              </a:rPr>
              <a:t>. Mimas</a:t>
            </a:r>
            <a:endParaRPr lang="pt-BR" sz="2300" b="0" dirty="0">
              <a:solidFill>
                <a:srgbClr val="FFFF00"/>
              </a:solidFill>
              <a:latin typeface="Century Gothic" panose="020B0502020202020204" pitchFamily="34" charset="0"/>
            </a:endParaRPr>
          </a:p>
          <a:p>
            <a:pPr algn="l"/>
            <a:r>
              <a:rPr lang="pt-BR" sz="2300" b="0" dirty="0">
                <a:solidFill>
                  <a:srgbClr val="FFFF00"/>
                </a:solidFill>
                <a:latin typeface="Century Gothic" panose="020B0502020202020204" pitchFamily="34" charset="0"/>
              </a:rPr>
              <a:t>32</a:t>
            </a:r>
            <a:r>
              <a:rPr lang="pt-BR" sz="2300" b="0" dirty="0" smtClean="0">
                <a:solidFill>
                  <a:srgbClr val="FFFF00"/>
                </a:solidFill>
                <a:latin typeface="Century Gothic" panose="020B0502020202020204" pitchFamily="34" charset="0"/>
              </a:rPr>
              <a:t>. </a:t>
            </a:r>
            <a:r>
              <a:rPr lang="pt-BR" sz="2300" b="0" dirty="0" err="1" smtClean="0">
                <a:solidFill>
                  <a:srgbClr val="FFFF00"/>
                </a:solidFill>
                <a:latin typeface="Century Gothic" panose="020B0502020202020204" pitchFamily="34" charset="0"/>
              </a:rPr>
              <a:t>Mundilfari</a:t>
            </a:r>
            <a:endParaRPr lang="pt-BR" sz="2300" b="0" dirty="0">
              <a:solidFill>
                <a:srgbClr val="FFFF00"/>
              </a:solidFill>
              <a:latin typeface="Century Gothic" panose="020B0502020202020204" pitchFamily="34" charset="0"/>
            </a:endParaRPr>
          </a:p>
          <a:p>
            <a:pPr algn="l"/>
            <a:r>
              <a:rPr lang="pt-BR" sz="2300" b="0" dirty="0">
                <a:solidFill>
                  <a:srgbClr val="FFFF00"/>
                </a:solidFill>
                <a:latin typeface="Century Gothic" panose="020B0502020202020204" pitchFamily="34" charset="0"/>
              </a:rPr>
              <a:t>33</a:t>
            </a:r>
            <a:r>
              <a:rPr lang="pt-BR" sz="2300" b="0" dirty="0" smtClean="0">
                <a:solidFill>
                  <a:srgbClr val="FFFF00"/>
                </a:solidFill>
                <a:latin typeface="Century Gothic" panose="020B0502020202020204" pitchFamily="34" charset="0"/>
              </a:rPr>
              <a:t>. </a:t>
            </a:r>
            <a:r>
              <a:rPr lang="pt-BR" sz="2300" b="0" dirty="0" err="1" smtClean="0">
                <a:solidFill>
                  <a:srgbClr val="FFFF00"/>
                </a:solidFill>
                <a:latin typeface="Century Gothic" panose="020B0502020202020204" pitchFamily="34" charset="0"/>
              </a:rPr>
              <a:t>Narvi</a:t>
            </a:r>
            <a:endParaRPr lang="pt-BR" sz="2300" b="0" dirty="0">
              <a:solidFill>
                <a:srgbClr val="FFFF00"/>
              </a:solidFill>
              <a:latin typeface="Century Gothic" panose="020B0502020202020204" pitchFamily="34" charset="0"/>
            </a:endParaRPr>
          </a:p>
          <a:p>
            <a:pPr algn="l"/>
            <a:r>
              <a:rPr lang="pt-BR" sz="2300" b="0" dirty="0">
                <a:solidFill>
                  <a:srgbClr val="FFFF00"/>
                </a:solidFill>
                <a:latin typeface="Century Gothic" panose="020B0502020202020204" pitchFamily="34" charset="0"/>
              </a:rPr>
              <a:t>34</a:t>
            </a:r>
            <a:r>
              <a:rPr lang="pt-BR" sz="2300" b="0" dirty="0" smtClean="0">
                <a:solidFill>
                  <a:srgbClr val="FFFF00"/>
                </a:solidFill>
                <a:latin typeface="Century Gothic" panose="020B0502020202020204" pitchFamily="34" charset="0"/>
              </a:rPr>
              <a:t>. </a:t>
            </a:r>
            <a:r>
              <a:rPr lang="pt-BR" sz="2300" b="0" dirty="0" err="1" smtClean="0">
                <a:solidFill>
                  <a:srgbClr val="FFFF00"/>
                </a:solidFill>
                <a:latin typeface="Century Gothic" panose="020B0502020202020204" pitchFamily="34" charset="0"/>
              </a:rPr>
              <a:t>Paaliaq</a:t>
            </a:r>
            <a:endParaRPr lang="pt-BR" sz="2300" b="0" dirty="0">
              <a:solidFill>
                <a:srgbClr val="FFFF00"/>
              </a:solidFill>
              <a:latin typeface="Century Gothic" panose="020B0502020202020204" pitchFamily="34" charset="0"/>
            </a:endParaRPr>
          </a:p>
          <a:p>
            <a:pPr algn="l"/>
            <a:r>
              <a:rPr lang="pt-BR" sz="2300" b="0" dirty="0">
                <a:solidFill>
                  <a:srgbClr val="FFFF00"/>
                </a:solidFill>
                <a:latin typeface="Century Gothic" panose="020B0502020202020204" pitchFamily="34" charset="0"/>
              </a:rPr>
              <a:t>35</a:t>
            </a:r>
            <a:r>
              <a:rPr lang="pt-BR" sz="2300" b="0" dirty="0" smtClean="0">
                <a:solidFill>
                  <a:srgbClr val="FFFF00"/>
                </a:solidFill>
                <a:latin typeface="Century Gothic" panose="020B0502020202020204" pitchFamily="34" charset="0"/>
              </a:rPr>
              <a:t>. </a:t>
            </a:r>
            <a:r>
              <a:rPr lang="pt-BR" sz="2300" b="0" dirty="0" err="1" smtClean="0">
                <a:solidFill>
                  <a:srgbClr val="FFFF00"/>
                </a:solidFill>
                <a:latin typeface="Century Gothic" panose="020B0502020202020204" pitchFamily="34" charset="0"/>
              </a:rPr>
              <a:t>Pallene</a:t>
            </a:r>
            <a:endParaRPr lang="pt-BR" sz="2300" b="0" dirty="0">
              <a:solidFill>
                <a:srgbClr val="FFFF00"/>
              </a:solidFill>
              <a:latin typeface="Century Gothic" panose="020B0502020202020204" pitchFamily="34" charset="0"/>
            </a:endParaRPr>
          </a:p>
          <a:p>
            <a:pPr algn="l"/>
            <a:r>
              <a:rPr lang="pt-BR" sz="2300" b="0" dirty="0">
                <a:solidFill>
                  <a:srgbClr val="FFFF00"/>
                </a:solidFill>
                <a:latin typeface="Century Gothic" panose="020B0502020202020204" pitchFamily="34" charset="0"/>
              </a:rPr>
              <a:t>36</a:t>
            </a:r>
            <a:r>
              <a:rPr lang="pt-BR" sz="2300" b="0" dirty="0" smtClean="0">
                <a:solidFill>
                  <a:srgbClr val="FFFF00"/>
                </a:solidFill>
                <a:latin typeface="Century Gothic" panose="020B0502020202020204" pitchFamily="34" charset="0"/>
              </a:rPr>
              <a:t>. Pan</a:t>
            </a:r>
            <a:endParaRPr lang="pt-BR" sz="2300" b="0" dirty="0">
              <a:solidFill>
                <a:srgbClr val="FFFF00"/>
              </a:solidFill>
              <a:latin typeface="Century Gothic" panose="020B0502020202020204" pitchFamily="34" charset="0"/>
            </a:endParaRPr>
          </a:p>
          <a:p>
            <a:pPr algn="l"/>
            <a:r>
              <a:rPr lang="pt-BR" sz="2300" b="0" dirty="0">
                <a:solidFill>
                  <a:srgbClr val="FFFF00"/>
                </a:solidFill>
                <a:latin typeface="Century Gothic" panose="020B0502020202020204" pitchFamily="34" charset="0"/>
              </a:rPr>
              <a:t>37</a:t>
            </a:r>
            <a:r>
              <a:rPr lang="pt-BR" sz="2300" b="0" dirty="0" smtClean="0">
                <a:solidFill>
                  <a:srgbClr val="FFFF00"/>
                </a:solidFill>
                <a:latin typeface="Century Gothic" panose="020B0502020202020204" pitchFamily="34" charset="0"/>
              </a:rPr>
              <a:t>. Pandora</a:t>
            </a:r>
            <a:endParaRPr lang="pt-BR" sz="2300" b="0" dirty="0">
              <a:solidFill>
                <a:srgbClr val="FFFF00"/>
              </a:solidFill>
              <a:latin typeface="Century Gothic" panose="020B0502020202020204" pitchFamily="34" charset="0"/>
            </a:endParaRPr>
          </a:p>
          <a:p>
            <a:pPr algn="l"/>
            <a:r>
              <a:rPr lang="pt-BR" sz="2300" b="0" dirty="0">
                <a:solidFill>
                  <a:srgbClr val="FFFF00"/>
                </a:solidFill>
                <a:latin typeface="Century Gothic" panose="020B0502020202020204" pitchFamily="34" charset="0"/>
              </a:rPr>
              <a:t>38</a:t>
            </a:r>
            <a:r>
              <a:rPr lang="pt-BR" sz="2300" b="0" dirty="0" smtClean="0">
                <a:solidFill>
                  <a:srgbClr val="FFFF00"/>
                </a:solidFill>
                <a:latin typeface="Century Gothic" panose="020B0502020202020204" pitchFamily="34" charset="0"/>
              </a:rPr>
              <a:t>. Phoebe</a:t>
            </a:r>
            <a:endParaRPr lang="pt-BR" sz="2300" b="0" dirty="0">
              <a:solidFill>
                <a:srgbClr val="FFFF00"/>
              </a:solidFill>
              <a:latin typeface="Century Gothic" panose="020B0502020202020204" pitchFamily="34" charset="0"/>
            </a:endParaRPr>
          </a:p>
          <a:p>
            <a:pPr algn="l"/>
            <a:r>
              <a:rPr lang="pt-BR" sz="2300" b="0" dirty="0">
                <a:solidFill>
                  <a:srgbClr val="FFFF00"/>
                </a:solidFill>
                <a:latin typeface="Century Gothic" panose="020B0502020202020204" pitchFamily="34" charset="0"/>
              </a:rPr>
              <a:t>39</a:t>
            </a:r>
            <a:r>
              <a:rPr lang="pt-BR" sz="2300" b="0" dirty="0" smtClean="0">
                <a:solidFill>
                  <a:srgbClr val="FFFF00"/>
                </a:solidFill>
                <a:latin typeface="Century Gothic" panose="020B0502020202020204" pitchFamily="34" charset="0"/>
              </a:rPr>
              <a:t>. </a:t>
            </a:r>
            <a:r>
              <a:rPr lang="pt-BR" sz="2300" b="0" dirty="0" err="1" smtClean="0">
                <a:solidFill>
                  <a:srgbClr val="FFFF00"/>
                </a:solidFill>
                <a:latin typeface="Century Gothic" panose="020B0502020202020204" pitchFamily="34" charset="0"/>
              </a:rPr>
              <a:t>Polydeuces</a:t>
            </a:r>
            <a:endParaRPr lang="pt-BR" sz="2300" b="0" dirty="0">
              <a:solidFill>
                <a:srgbClr val="FFFF00"/>
              </a:solidFill>
              <a:latin typeface="Century Gothic" panose="020B0502020202020204" pitchFamily="34" charset="0"/>
            </a:endParaRPr>
          </a:p>
          <a:p>
            <a:pPr algn="l"/>
            <a:r>
              <a:rPr lang="pt-BR" sz="2300" b="0" dirty="0">
                <a:solidFill>
                  <a:srgbClr val="FFFF00"/>
                </a:solidFill>
                <a:latin typeface="Century Gothic" panose="020B0502020202020204" pitchFamily="34" charset="0"/>
              </a:rPr>
              <a:t>40</a:t>
            </a:r>
            <a:r>
              <a:rPr lang="pt-BR" sz="2300" b="0" dirty="0" smtClean="0">
                <a:solidFill>
                  <a:srgbClr val="FFFF00"/>
                </a:solidFill>
                <a:latin typeface="Century Gothic" panose="020B0502020202020204" pitchFamily="34" charset="0"/>
              </a:rPr>
              <a:t>. </a:t>
            </a:r>
            <a:r>
              <a:rPr lang="pt-BR" sz="2300" b="0" dirty="0" err="1" smtClean="0">
                <a:solidFill>
                  <a:srgbClr val="FFFF00"/>
                </a:solidFill>
                <a:latin typeface="Century Gothic" panose="020B0502020202020204" pitchFamily="34" charset="0"/>
              </a:rPr>
              <a:t>Prometheus</a:t>
            </a:r>
            <a:endParaRPr lang="pt-BR" sz="2300" b="0" dirty="0">
              <a:solidFill>
                <a:srgbClr val="FFFF00"/>
              </a:solidFill>
              <a:latin typeface="Century Gothic" panose="020B0502020202020204" pitchFamily="34" charset="0"/>
            </a:endParaRPr>
          </a:p>
          <a:p>
            <a:pPr algn="l"/>
            <a:r>
              <a:rPr lang="pt-BR" sz="2300" b="0" dirty="0">
                <a:solidFill>
                  <a:srgbClr val="FFFF00"/>
                </a:solidFill>
                <a:latin typeface="Century Gothic" panose="020B0502020202020204" pitchFamily="34" charset="0"/>
              </a:rPr>
              <a:t>41</a:t>
            </a:r>
            <a:r>
              <a:rPr lang="pt-BR" sz="2300" b="0" dirty="0" smtClean="0">
                <a:solidFill>
                  <a:srgbClr val="FFFF00"/>
                </a:solidFill>
                <a:latin typeface="Century Gothic" panose="020B0502020202020204" pitchFamily="34" charset="0"/>
              </a:rPr>
              <a:t>. </a:t>
            </a:r>
            <a:r>
              <a:rPr lang="pt-BR" sz="2300" b="0" dirty="0" err="1" smtClean="0">
                <a:solidFill>
                  <a:srgbClr val="FFFF00"/>
                </a:solidFill>
                <a:latin typeface="Century Gothic" panose="020B0502020202020204" pitchFamily="34" charset="0"/>
              </a:rPr>
              <a:t>Rhea</a:t>
            </a:r>
            <a:endParaRPr lang="pt-BR" sz="2300" b="0" dirty="0">
              <a:solidFill>
                <a:srgbClr val="FFFF00"/>
              </a:solidFill>
              <a:latin typeface="Century Gothic" panose="020B0502020202020204" pitchFamily="34" charset="0"/>
            </a:endParaRPr>
          </a:p>
          <a:p>
            <a:pPr algn="l"/>
            <a:r>
              <a:rPr lang="pt-BR" sz="2300" b="0" dirty="0">
                <a:solidFill>
                  <a:srgbClr val="FFFF00"/>
                </a:solidFill>
                <a:latin typeface="Century Gothic" panose="020B0502020202020204" pitchFamily="34" charset="0"/>
              </a:rPr>
              <a:t>42</a:t>
            </a:r>
            <a:r>
              <a:rPr lang="pt-BR" sz="2300" b="0" dirty="0" smtClean="0">
                <a:solidFill>
                  <a:srgbClr val="FFFF00"/>
                </a:solidFill>
                <a:latin typeface="Century Gothic" panose="020B0502020202020204" pitchFamily="34" charset="0"/>
              </a:rPr>
              <a:t>. </a:t>
            </a:r>
            <a:r>
              <a:rPr lang="pt-BR" sz="2300" b="0" dirty="0" err="1" smtClean="0">
                <a:solidFill>
                  <a:srgbClr val="FFFF00"/>
                </a:solidFill>
                <a:latin typeface="Century Gothic" panose="020B0502020202020204" pitchFamily="34" charset="0"/>
              </a:rPr>
              <a:t>Siarnaq</a:t>
            </a:r>
            <a:endParaRPr lang="pt-BR" sz="2300" b="0" dirty="0">
              <a:solidFill>
                <a:srgbClr val="FFFF00"/>
              </a:solidFill>
              <a:latin typeface="Century Gothic" panose="020B0502020202020204" pitchFamily="34" charset="0"/>
            </a:endParaRPr>
          </a:p>
          <a:p>
            <a:pPr algn="l"/>
            <a:r>
              <a:rPr lang="pt-BR" sz="2300" b="0" dirty="0">
                <a:solidFill>
                  <a:srgbClr val="FFFF00"/>
                </a:solidFill>
                <a:latin typeface="Century Gothic" panose="020B0502020202020204" pitchFamily="34" charset="0"/>
              </a:rPr>
              <a:t>43</a:t>
            </a:r>
            <a:r>
              <a:rPr lang="pt-BR" sz="2300" b="0" dirty="0" smtClean="0">
                <a:solidFill>
                  <a:srgbClr val="FFFF00"/>
                </a:solidFill>
                <a:latin typeface="Century Gothic" panose="020B0502020202020204" pitchFamily="34" charset="0"/>
              </a:rPr>
              <a:t>. </a:t>
            </a:r>
            <a:r>
              <a:rPr lang="pt-BR" sz="2300" b="0" dirty="0" err="1" smtClean="0">
                <a:solidFill>
                  <a:srgbClr val="FFFF00"/>
                </a:solidFill>
                <a:latin typeface="Century Gothic" panose="020B0502020202020204" pitchFamily="34" charset="0"/>
              </a:rPr>
              <a:t>Skathi</a:t>
            </a:r>
            <a:endParaRPr lang="pt-BR" sz="2300" b="0" dirty="0">
              <a:solidFill>
                <a:srgbClr val="FFFF00"/>
              </a:solidFill>
              <a:latin typeface="Century Gothic" panose="020B0502020202020204" pitchFamily="34" charset="0"/>
            </a:endParaRPr>
          </a:p>
          <a:p>
            <a:pPr algn="l"/>
            <a:r>
              <a:rPr lang="pt-BR" sz="2300" b="0" dirty="0">
                <a:solidFill>
                  <a:srgbClr val="FFFF00"/>
                </a:solidFill>
                <a:latin typeface="Century Gothic" panose="020B0502020202020204" pitchFamily="34" charset="0"/>
              </a:rPr>
              <a:t>44</a:t>
            </a:r>
            <a:r>
              <a:rPr lang="pt-BR" sz="2300" b="0" dirty="0" smtClean="0">
                <a:solidFill>
                  <a:srgbClr val="FFFF00"/>
                </a:solidFill>
                <a:latin typeface="Century Gothic" panose="020B0502020202020204" pitchFamily="34" charset="0"/>
              </a:rPr>
              <a:t>. Skoll</a:t>
            </a:r>
            <a:endParaRPr lang="pt-BR" sz="2300" b="0" dirty="0">
              <a:solidFill>
                <a:srgbClr val="FFFF00"/>
              </a:solidFill>
              <a:latin typeface="Century Gothic" panose="020B0502020202020204" pitchFamily="34" charset="0"/>
            </a:endParaRPr>
          </a:p>
          <a:p>
            <a:pPr algn="l"/>
            <a:r>
              <a:rPr lang="pt-BR" sz="2300" b="0" dirty="0">
                <a:solidFill>
                  <a:srgbClr val="FFFF00"/>
                </a:solidFill>
                <a:latin typeface="Century Gothic" panose="020B0502020202020204" pitchFamily="34" charset="0"/>
              </a:rPr>
              <a:t>45</a:t>
            </a:r>
            <a:r>
              <a:rPr lang="pt-BR" sz="2300" b="0" dirty="0" smtClean="0">
                <a:solidFill>
                  <a:srgbClr val="FFFF00"/>
                </a:solidFill>
                <a:latin typeface="Century Gothic" panose="020B0502020202020204" pitchFamily="34" charset="0"/>
              </a:rPr>
              <a:t>. </a:t>
            </a:r>
            <a:r>
              <a:rPr lang="pt-BR" sz="2300" b="0" dirty="0" err="1" smtClean="0">
                <a:solidFill>
                  <a:srgbClr val="FFFF00"/>
                </a:solidFill>
                <a:latin typeface="Century Gothic" panose="020B0502020202020204" pitchFamily="34" charset="0"/>
              </a:rPr>
              <a:t>Surtur</a:t>
            </a:r>
            <a:endParaRPr lang="pt-BR" sz="2300" b="0" dirty="0">
              <a:solidFill>
                <a:srgbClr val="FFFF00"/>
              </a:solidFill>
              <a:latin typeface="Century Gothic" panose="020B0502020202020204" pitchFamily="34" charset="0"/>
            </a:endParaRPr>
          </a:p>
          <a:p>
            <a:pPr algn="l"/>
            <a:r>
              <a:rPr lang="pt-BR" sz="2300" b="0" dirty="0">
                <a:solidFill>
                  <a:srgbClr val="FFFF00"/>
                </a:solidFill>
                <a:latin typeface="Century Gothic" panose="020B0502020202020204" pitchFamily="34" charset="0"/>
              </a:rPr>
              <a:t>46</a:t>
            </a:r>
            <a:r>
              <a:rPr lang="pt-BR" sz="2300" b="0" dirty="0" smtClean="0">
                <a:solidFill>
                  <a:srgbClr val="FFFF00"/>
                </a:solidFill>
                <a:latin typeface="Century Gothic" panose="020B0502020202020204" pitchFamily="34" charset="0"/>
              </a:rPr>
              <a:t>. </a:t>
            </a:r>
            <a:r>
              <a:rPr lang="pt-BR" sz="2300" b="0" dirty="0" err="1" smtClean="0">
                <a:solidFill>
                  <a:srgbClr val="FFFF00"/>
                </a:solidFill>
                <a:latin typeface="Century Gothic" panose="020B0502020202020204" pitchFamily="34" charset="0"/>
              </a:rPr>
              <a:t>Suttungr</a:t>
            </a:r>
            <a:endParaRPr lang="pt-BR" sz="2300" b="0" dirty="0">
              <a:solidFill>
                <a:srgbClr val="FFFF00"/>
              </a:solidFill>
              <a:latin typeface="Century Gothic" panose="020B0502020202020204" pitchFamily="34" charset="0"/>
            </a:endParaRPr>
          </a:p>
          <a:p>
            <a:pPr algn="l"/>
            <a:r>
              <a:rPr lang="pt-BR" sz="2300" b="0" dirty="0">
                <a:solidFill>
                  <a:srgbClr val="FFFF00"/>
                </a:solidFill>
                <a:latin typeface="Century Gothic" panose="020B0502020202020204" pitchFamily="34" charset="0"/>
              </a:rPr>
              <a:t>47</a:t>
            </a:r>
            <a:r>
              <a:rPr lang="pt-BR" sz="2300" b="0" dirty="0" smtClean="0">
                <a:solidFill>
                  <a:srgbClr val="FFFF00"/>
                </a:solidFill>
                <a:latin typeface="Century Gothic" panose="020B0502020202020204" pitchFamily="34" charset="0"/>
              </a:rPr>
              <a:t>. </a:t>
            </a:r>
            <a:r>
              <a:rPr lang="pt-BR" sz="2300" b="0" dirty="0" err="1" smtClean="0">
                <a:solidFill>
                  <a:srgbClr val="FFFF00"/>
                </a:solidFill>
                <a:latin typeface="Century Gothic" panose="020B0502020202020204" pitchFamily="34" charset="0"/>
              </a:rPr>
              <a:t>Tarqeq</a:t>
            </a:r>
            <a:endParaRPr lang="pt-BR" sz="2300" b="0" dirty="0">
              <a:solidFill>
                <a:srgbClr val="FFFF00"/>
              </a:solidFill>
              <a:latin typeface="Century Gothic" panose="020B0502020202020204" pitchFamily="34" charset="0"/>
            </a:endParaRPr>
          </a:p>
          <a:p>
            <a:pPr algn="l"/>
            <a:r>
              <a:rPr lang="pt-BR" sz="2300" b="0" dirty="0">
                <a:solidFill>
                  <a:srgbClr val="FFFF00"/>
                </a:solidFill>
                <a:latin typeface="Century Gothic" panose="020B0502020202020204" pitchFamily="34" charset="0"/>
              </a:rPr>
              <a:t>48</a:t>
            </a:r>
            <a:r>
              <a:rPr lang="pt-BR" sz="2300" b="0" dirty="0" smtClean="0">
                <a:solidFill>
                  <a:srgbClr val="FFFF00"/>
                </a:solidFill>
                <a:latin typeface="Century Gothic" panose="020B0502020202020204" pitchFamily="34" charset="0"/>
              </a:rPr>
              <a:t>. </a:t>
            </a:r>
            <a:r>
              <a:rPr lang="pt-BR" sz="2300" b="0" dirty="0" err="1" smtClean="0">
                <a:solidFill>
                  <a:srgbClr val="FFFF00"/>
                </a:solidFill>
                <a:latin typeface="Century Gothic" panose="020B0502020202020204" pitchFamily="34" charset="0"/>
              </a:rPr>
              <a:t>Tarvos</a:t>
            </a:r>
            <a:endParaRPr lang="pt-BR" sz="2300" b="0" dirty="0">
              <a:solidFill>
                <a:srgbClr val="FFFF00"/>
              </a:solidFill>
              <a:latin typeface="Century Gothic" panose="020B0502020202020204" pitchFamily="34" charset="0"/>
            </a:endParaRPr>
          </a:p>
          <a:p>
            <a:pPr algn="l"/>
            <a:r>
              <a:rPr lang="pt-BR" sz="2300" b="0" dirty="0">
                <a:solidFill>
                  <a:srgbClr val="FFFF00"/>
                </a:solidFill>
                <a:latin typeface="Century Gothic" panose="020B0502020202020204" pitchFamily="34" charset="0"/>
              </a:rPr>
              <a:t>49</a:t>
            </a:r>
            <a:r>
              <a:rPr lang="pt-BR" sz="2300" b="0" dirty="0" smtClean="0">
                <a:solidFill>
                  <a:srgbClr val="FFFF00"/>
                </a:solidFill>
                <a:latin typeface="Century Gothic" panose="020B0502020202020204" pitchFamily="34" charset="0"/>
              </a:rPr>
              <a:t>. </a:t>
            </a:r>
            <a:r>
              <a:rPr lang="pt-BR" sz="2300" b="0" dirty="0" err="1" smtClean="0">
                <a:solidFill>
                  <a:srgbClr val="FFFF00"/>
                </a:solidFill>
                <a:latin typeface="Century Gothic" panose="020B0502020202020204" pitchFamily="34" charset="0"/>
              </a:rPr>
              <a:t>Telesto</a:t>
            </a:r>
            <a:endParaRPr lang="pt-BR" sz="2300" b="0" dirty="0">
              <a:solidFill>
                <a:srgbClr val="FFFF00"/>
              </a:solidFill>
              <a:latin typeface="Century Gothic" panose="020B0502020202020204" pitchFamily="34" charset="0"/>
            </a:endParaRPr>
          </a:p>
          <a:p>
            <a:pPr algn="l"/>
            <a:r>
              <a:rPr lang="pt-BR" sz="2300" b="0" dirty="0">
                <a:solidFill>
                  <a:srgbClr val="FFFF00"/>
                </a:solidFill>
                <a:latin typeface="Century Gothic" panose="020B0502020202020204" pitchFamily="34" charset="0"/>
              </a:rPr>
              <a:t>50</a:t>
            </a:r>
            <a:r>
              <a:rPr lang="pt-BR" sz="2300" b="0" dirty="0" smtClean="0">
                <a:solidFill>
                  <a:srgbClr val="FFFF00"/>
                </a:solidFill>
                <a:latin typeface="Century Gothic" panose="020B0502020202020204" pitchFamily="34" charset="0"/>
              </a:rPr>
              <a:t>. </a:t>
            </a:r>
            <a:r>
              <a:rPr lang="pt-BR" sz="2300" b="0" dirty="0" err="1" smtClean="0">
                <a:solidFill>
                  <a:srgbClr val="FFFF00"/>
                </a:solidFill>
                <a:latin typeface="Century Gothic" panose="020B0502020202020204" pitchFamily="34" charset="0"/>
              </a:rPr>
              <a:t>Tethys</a:t>
            </a:r>
            <a:endParaRPr lang="pt-BR" sz="2300" b="0" dirty="0">
              <a:solidFill>
                <a:srgbClr val="FFFF00"/>
              </a:solidFill>
              <a:latin typeface="Century Gothic" panose="020B0502020202020204" pitchFamily="34" charset="0"/>
            </a:endParaRPr>
          </a:p>
          <a:p>
            <a:pPr algn="l"/>
            <a:r>
              <a:rPr lang="pt-BR" sz="2300" b="0" dirty="0">
                <a:solidFill>
                  <a:srgbClr val="FFFF00"/>
                </a:solidFill>
                <a:latin typeface="Century Gothic" panose="020B0502020202020204" pitchFamily="34" charset="0"/>
              </a:rPr>
              <a:t>51</a:t>
            </a:r>
            <a:r>
              <a:rPr lang="pt-BR" sz="2300" b="0" dirty="0" smtClean="0">
                <a:solidFill>
                  <a:srgbClr val="FFFF00"/>
                </a:solidFill>
                <a:latin typeface="Century Gothic" panose="020B0502020202020204" pitchFamily="34" charset="0"/>
              </a:rPr>
              <a:t>. </a:t>
            </a:r>
            <a:r>
              <a:rPr lang="pt-BR" sz="2300" b="0" dirty="0" err="1" smtClean="0">
                <a:solidFill>
                  <a:srgbClr val="FFFF00"/>
                </a:solidFill>
                <a:latin typeface="Century Gothic" panose="020B0502020202020204" pitchFamily="34" charset="0"/>
              </a:rPr>
              <a:t>Thrymr</a:t>
            </a:r>
            <a:endParaRPr lang="pt-BR" sz="2300" b="0" dirty="0">
              <a:solidFill>
                <a:srgbClr val="FFFF00"/>
              </a:solidFill>
              <a:latin typeface="Century Gothic" panose="020B0502020202020204" pitchFamily="34" charset="0"/>
            </a:endParaRPr>
          </a:p>
          <a:p>
            <a:pPr algn="l"/>
            <a:r>
              <a:rPr lang="pt-BR" sz="2300" b="0" dirty="0">
                <a:solidFill>
                  <a:srgbClr val="FFFF00"/>
                </a:solidFill>
                <a:latin typeface="Century Gothic" panose="020B0502020202020204" pitchFamily="34" charset="0"/>
              </a:rPr>
              <a:t>52</a:t>
            </a:r>
            <a:r>
              <a:rPr lang="pt-BR" sz="2300" b="0" dirty="0" smtClean="0">
                <a:solidFill>
                  <a:srgbClr val="FFFF00"/>
                </a:solidFill>
                <a:latin typeface="Century Gothic" panose="020B0502020202020204" pitchFamily="34" charset="0"/>
              </a:rPr>
              <a:t>. Titan</a:t>
            </a:r>
            <a:endParaRPr lang="pt-BR" sz="2300" b="0" dirty="0">
              <a:solidFill>
                <a:srgbClr val="FFFF00"/>
              </a:solidFill>
              <a:latin typeface="Century Gothic" panose="020B0502020202020204" pitchFamily="34" charset="0"/>
            </a:endParaRPr>
          </a:p>
          <a:p>
            <a:pPr algn="l"/>
            <a:r>
              <a:rPr lang="pt-BR" sz="2300" b="0" dirty="0">
                <a:solidFill>
                  <a:srgbClr val="FFFF00"/>
                </a:solidFill>
                <a:latin typeface="Century Gothic" panose="020B0502020202020204" pitchFamily="34" charset="0"/>
              </a:rPr>
              <a:t>53</a:t>
            </a:r>
            <a:r>
              <a:rPr lang="pt-BR" sz="2300" b="0" dirty="0" smtClean="0">
                <a:solidFill>
                  <a:srgbClr val="FFFF00"/>
                </a:solidFill>
                <a:latin typeface="Century Gothic" panose="020B0502020202020204" pitchFamily="34" charset="0"/>
              </a:rPr>
              <a:t>. </a:t>
            </a:r>
            <a:r>
              <a:rPr lang="pt-BR" sz="2300" b="0" dirty="0" err="1" smtClean="0">
                <a:solidFill>
                  <a:srgbClr val="FFFF00"/>
                </a:solidFill>
                <a:latin typeface="Century Gothic" panose="020B0502020202020204" pitchFamily="34" charset="0"/>
              </a:rPr>
              <a:t>Ymir</a:t>
            </a:r>
            <a:endParaRPr lang="pt-BR" sz="2300" b="0" dirty="0">
              <a:solidFill>
                <a:srgbClr val="FFFF00"/>
              </a:solidFill>
              <a:latin typeface="Century Gothic" panose="020B0502020202020204" pitchFamily="34" charset="0"/>
            </a:endParaRPr>
          </a:p>
        </p:txBody>
      </p:sp>
      <p:sp>
        <p:nvSpPr>
          <p:cNvPr id="4" name="Espaço Reservado para Número de Slide 3"/>
          <p:cNvSpPr>
            <a:spLocks noGrp="1"/>
          </p:cNvSpPr>
          <p:nvPr>
            <p:ph type="sldNum" sz="quarter" idx="12"/>
          </p:nvPr>
        </p:nvSpPr>
        <p:spPr/>
        <p:txBody>
          <a:bodyPr/>
          <a:lstStyle/>
          <a:p>
            <a:pPr>
              <a:defRPr/>
            </a:pPr>
            <a:fld id="{37EA3358-D533-4DE3-BB7E-0C918E9F7417}" type="slidenum">
              <a:rPr lang="pt-BR" smtClean="0"/>
              <a:pPr>
                <a:defRPr/>
              </a:pPr>
              <a:t>22</a:t>
            </a:fld>
            <a:endParaRPr lang="pt-BR"/>
          </a:p>
        </p:txBody>
      </p:sp>
    </p:spTree>
    <p:extLst>
      <p:ext uri="{BB962C8B-B14F-4D97-AF65-F5344CB8AC3E}">
        <p14:creationId xmlns:p14="http://schemas.microsoft.com/office/powerpoint/2010/main" val="1726898792"/>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36512" y="595536"/>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
                <a:srgbClr val="C00000"/>
              </a:buClr>
              <a:buSzTx/>
              <a:buFontTx/>
              <a:buNone/>
              <a:tabLst/>
              <a:defRPr/>
            </a:pPr>
            <a:r>
              <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rPr>
              <a:t>Saturno: satélites provisórios</a:t>
            </a:r>
          </a:p>
        </p:txBody>
      </p:sp>
      <p:sp>
        <p:nvSpPr>
          <p:cNvPr id="4" name="Retângulo 3"/>
          <p:cNvSpPr/>
          <p:nvPr/>
        </p:nvSpPr>
        <p:spPr>
          <a:xfrm>
            <a:off x="3491880" y="1700808"/>
            <a:ext cx="2952328" cy="3416320"/>
          </a:xfrm>
          <a:prstGeom prst="rect">
            <a:avLst/>
          </a:prstGeom>
        </p:spPr>
        <p:txBody>
          <a:bodyPr wrap="square">
            <a:spAutoFit/>
          </a:bodyPr>
          <a:lstStyle/>
          <a:p>
            <a:pPr algn="l"/>
            <a:r>
              <a:rPr lang="pt-BR" sz="2400" b="0" dirty="0">
                <a:solidFill>
                  <a:srgbClr val="FFFF00"/>
                </a:solidFill>
                <a:latin typeface="Century Gothic" pitchFamily="34" charset="0"/>
              </a:rPr>
              <a:t>1</a:t>
            </a:r>
            <a:r>
              <a:rPr lang="pt-BR" sz="2400" b="0" dirty="0" smtClean="0">
                <a:solidFill>
                  <a:srgbClr val="FFFF00"/>
                </a:solidFill>
                <a:latin typeface="Century Gothic" pitchFamily="34" charset="0"/>
              </a:rPr>
              <a:t>. S/2004 </a:t>
            </a:r>
            <a:r>
              <a:rPr lang="pt-BR" sz="2400" b="0" dirty="0">
                <a:solidFill>
                  <a:srgbClr val="FFFF00"/>
                </a:solidFill>
                <a:latin typeface="Century Gothic" pitchFamily="34" charset="0"/>
              </a:rPr>
              <a:t>S7</a:t>
            </a:r>
          </a:p>
          <a:p>
            <a:pPr algn="l"/>
            <a:r>
              <a:rPr lang="pt-BR" sz="2400" b="0" dirty="0">
                <a:solidFill>
                  <a:srgbClr val="FFFF00"/>
                </a:solidFill>
                <a:latin typeface="Century Gothic" pitchFamily="34" charset="0"/>
              </a:rPr>
              <a:t>2</a:t>
            </a:r>
            <a:r>
              <a:rPr lang="pt-BR" sz="2400" b="0" dirty="0" smtClean="0">
                <a:solidFill>
                  <a:srgbClr val="FFFF00"/>
                </a:solidFill>
                <a:latin typeface="Century Gothic" pitchFamily="34" charset="0"/>
              </a:rPr>
              <a:t>. S/2004 </a:t>
            </a:r>
            <a:r>
              <a:rPr lang="pt-BR" sz="2400" b="0" dirty="0">
                <a:solidFill>
                  <a:srgbClr val="FFFF00"/>
                </a:solidFill>
                <a:latin typeface="Century Gothic" pitchFamily="34" charset="0"/>
              </a:rPr>
              <a:t>S12</a:t>
            </a:r>
          </a:p>
          <a:p>
            <a:pPr algn="l"/>
            <a:r>
              <a:rPr lang="pt-BR" sz="2400" b="0" dirty="0">
                <a:solidFill>
                  <a:srgbClr val="FFFF00"/>
                </a:solidFill>
                <a:latin typeface="Century Gothic" pitchFamily="34" charset="0"/>
              </a:rPr>
              <a:t>3</a:t>
            </a:r>
            <a:r>
              <a:rPr lang="pt-BR" sz="2400" b="0" dirty="0" smtClean="0">
                <a:solidFill>
                  <a:srgbClr val="FFFF00"/>
                </a:solidFill>
                <a:latin typeface="Century Gothic" pitchFamily="34" charset="0"/>
              </a:rPr>
              <a:t>. S/2004 </a:t>
            </a:r>
            <a:r>
              <a:rPr lang="pt-BR" sz="2400" b="0" dirty="0">
                <a:solidFill>
                  <a:srgbClr val="FFFF00"/>
                </a:solidFill>
                <a:latin typeface="Century Gothic" pitchFamily="34" charset="0"/>
              </a:rPr>
              <a:t>S13</a:t>
            </a:r>
          </a:p>
          <a:p>
            <a:pPr algn="l"/>
            <a:r>
              <a:rPr lang="pt-BR" sz="2400" b="0" dirty="0">
                <a:solidFill>
                  <a:srgbClr val="FFFF00"/>
                </a:solidFill>
                <a:latin typeface="Century Gothic" pitchFamily="34" charset="0"/>
              </a:rPr>
              <a:t>4</a:t>
            </a:r>
            <a:r>
              <a:rPr lang="pt-BR" sz="2400" b="0" dirty="0" smtClean="0">
                <a:solidFill>
                  <a:srgbClr val="FFFF00"/>
                </a:solidFill>
                <a:latin typeface="Century Gothic" pitchFamily="34" charset="0"/>
              </a:rPr>
              <a:t>. S/2004 </a:t>
            </a:r>
            <a:r>
              <a:rPr lang="pt-BR" sz="2400" b="0" dirty="0">
                <a:solidFill>
                  <a:srgbClr val="FFFF00"/>
                </a:solidFill>
                <a:latin typeface="Century Gothic" pitchFamily="34" charset="0"/>
              </a:rPr>
              <a:t>S17</a:t>
            </a:r>
          </a:p>
          <a:p>
            <a:pPr algn="l"/>
            <a:r>
              <a:rPr lang="pt-BR" sz="2400" b="0" dirty="0">
                <a:solidFill>
                  <a:srgbClr val="FFFF00"/>
                </a:solidFill>
                <a:latin typeface="Century Gothic" pitchFamily="34" charset="0"/>
              </a:rPr>
              <a:t>5</a:t>
            </a:r>
            <a:r>
              <a:rPr lang="pt-BR" sz="2400" b="0" dirty="0" smtClean="0">
                <a:solidFill>
                  <a:srgbClr val="FFFF00"/>
                </a:solidFill>
                <a:latin typeface="Century Gothic" pitchFamily="34" charset="0"/>
              </a:rPr>
              <a:t>. S/2006 </a:t>
            </a:r>
            <a:r>
              <a:rPr lang="pt-BR" sz="2400" b="0" dirty="0">
                <a:solidFill>
                  <a:srgbClr val="FFFF00"/>
                </a:solidFill>
                <a:latin typeface="Century Gothic" pitchFamily="34" charset="0"/>
              </a:rPr>
              <a:t>S1</a:t>
            </a:r>
          </a:p>
          <a:p>
            <a:pPr algn="l"/>
            <a:r>
              <a:rPr lang="pt-BR" sz="2400" b="0" dirty="0">
                <a:solidFill>
                  <a:srgbClr val="FFFF00"/>
                </a:solidFill>
                <a:latin typeface="Century Gothic" pitchFamily="34" charset="0"/>
              </a:rPr>
              <a:t>6</a:t>
            </a:r>
            <a:r>
              <a:rPr lang="pt-BR" sz="2400" b="0" dirty="0" smtClean="0">
                <a:solidFill>
                  <a:srgbClr val="FFFF00"/>
                </a:solidFill>
                <a:latin typeface="Century Gothic" pitchFamily="34" charset="0"/>
              </a:rPr>
              <a:t>. S/2006 </a:t>
            </a:r>
            <a:r>
              <a:rPr lang="pt-BR" sz="2400" b="0" dirty="0">
                <a:solidFill>
                  <a:srgbClr val="FFFF00"/>
                </a:solidFill>
                <a:latin typeface="Century Gothic" pitchFamily="34" charset="0"/>
              </a:rPr>
              <a:t>S3</a:t>
            </a:r>
          </a:p>
          <a:p>
            <a:pPr algn="l"/>
            <a:r>
              <a:rPr lang="pt-BR" sz="2400" b="0" dirty="0">
                <a:solidFill>
                  <a:srgbClr val="FFFF00"/>
                </a:solidFill>
                <a:latin typeface="Century Gothic" pitchFamily="34" charset="0"/>
              </a:rPr>
              <a:t>7</a:t>
            </a:r>
            <a:r>
              <a:rPr lang="pt-BR" sz="2400" b="0" dirty="0" smtClean="0">
                <a:solidFill>
                  <a:srgbClr val="FFFF00"/>
                </a:solidFill>
                <a:latin typeface="Century Gothic" pitchFamily="34" charset="0"/>
              </a:rPr>
              <a:t>. S/2007 </a:t>
            </a:r>
            <a:r>
              <a:rPr lang="pt-BR" sz="2400" b="0" dirty="0">
                <a:solidFill>
                  <a:srgbClr val="FFFF00"/>
                </a:solidFill>
                <a:latin typeface="Century Gothic" pitchFamily="34" charset="0"/>
              </a:rPr>
              <a:t>S2</a:t>
            </a:r>
          </a:p>
          <a:p>
            <a:pPr algn="l"/>
            <a:r>
              <a:rPr lang="pt-BR" sz="2400" b="0" dirty="0">
                <a:solidFill>
                  <a:srgbClr val="FFFF00"/>
                </a:solidFill>
                <a:latin typeface="Century Gothic" pitchFamily="34" charset="0"/>
              </a:rPr>
              <a:t>8</a:t>
            </a:r>
            <a:r>
              <a:rPr lang="pt-BR" sz="2400" b="0" dirty="0" smtClean="0">
                <a:solidFill>
                  <a:srgbClr val="FFFF00"/>
                </a:solidFill>
                <a:latin typeface="Century Gothic" pitchFamily="34" charset="0"/>
              </a:rPr>
              <a:t>. S/2007 </a:t>
            </a:r>
            <a:r>
              <a:rPr lang="pt-BR" sz="2400" b="0" dirty="0">
                <a:solidFill>
                  <a:srgbClr val="FFFF00"/>
                </a:solidFill>
                <a:latin typeface="Century Gothic" pitchFamily="34" charset="0"/>
              </a:rPr>
              <a:t>S3</a:t>
            </a:r>
          </a:p>
          <a:p>
            <a:pPr algn="l"/>
            <a:r>
              <a:rPr lang="pt-BR" sz="2400" b="0" dirty="0">
                <a:solidFill>
                  <a:srgbClr val="FFFF00"/>
                </a:solidFill>
                <a:latin typeface="Century Gothic" pitchFamily="34" charset="0"/>
              </a:rPr>
              <a:t>9</a:t>
            </a:r>
            <a:r>
              <a:rPr lang="pt-BR" sz="2400" b="0" dirty="0" smtClean="0">
                <a:solidFill>
                  <a:srgbClr val="FFFF00"/>
                </a:solidFill>
                <a:latin typeface="Century Gothic" pitchFamily="34" charset="0"/>
              </a:rPr>
              <a:t>. S/2009 </a:t>
            </a:r>
            <a:r>
              <a:rPr lang="pt-BR" sz="2400" b="0" dirty="0">
                <a:solidFill>
                  <a:srgbClr val="FFFF00"/>
                </a:solidFill>
                <a:latin typeface="Century Gothic" pitchFamily="34" charset="0"/>
              </a:rPr>
              <a:t>S1</a:t>
            </a:r>
          </a:p>
        </p:txBody>
      </p:sp>
      <p:sp>
        <p:nvSpPr>
          <p:cNvPr id="5" name="Espaço Reservado para Número de Slide 4"/>
          <p:cNvSpPr>
            <a:spLocks noGrp="1"/>
          </p:cNvSpPr>
          <p:nvPr>
            <p:ph type="sldNum" sz="quarter" idx="12"/>
          </p:nvPr>
        </p:nvSpPr>
        <p:spPr/>
        <p:txBody>
          <a:bodyPr/>
          <a:lstStyle/>
          <a:p>
            <a:pPr>
              <a:defRPr/>
            </a:pPr>
            <a:fld id="{37EA3358-D533-4DE3-BB7E-0C918E9F7417}" type="slidenum">
              <a:rPr lang="pt-BR" smtClean="0"/>
              <a:pPr>
                <a:defRPr/>
              </a:pPr>
              <a:t>23</a:t>
            </a:fld>
            <a:endParaRPr lang="pt-BR"/>
          </a:p>
        </p:txBody>
      </p:sp>
    </p:spTree>
    <p:extLst>
      <p:ext uri="{BB962C8B-B14F-4D97-AF65-F5344CB8AC3E}">
        <p14:creationId xmlns:p14="http://schemas.microsoft.com/office/powerpoint/2010/main" val="1668429626"/>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http://photojournal.jpl.nasa.gov/jpegMod/PIA17179_modest.jpg"/>
          <p:cNvPicPr>
            <a:picLocks noChangeAspect="1" noChangeArrowheads="1"/>
          </p:cNvPicPr>
          <p:nvPr/>
        </p:nvPicPr>
        <p:blipFill>
          <a:blip r:embed="rId3" cstate="print"/>
          <a:srcRect t="11136" b="10480"/>
          <a:stretch>
            <a:fillRect/>
          </a:stretch>
        </p:blipFill>
        <p:spPr bwMode="auto">
          <a:xfrm>
            <a:off x="1043608" y="1276906"/>
            <a:ext cx="6696744" cy="5248438"/>
          </a:xfrm>
          <a:prstGeom prst="rect">
            <a:avLst/>
          </a:prstGeom>
          <a:noFill/>
        </p:spPr>
      </p:pic>
      <p:sp>
        <p:nvSpPr>
          <p:cNvPr id="12" name="Rectangle 2"/>
          <p:cNvSpPr txBox="1">
            <a:spLocks noChangeArrowheads="1"/>
          </p:cNvSpPr>
          <p:nvPr/>
        </p:nvSpPr>
        <p:spPr bwMode="auto">
          <a:xfrm>
            <a:off x="36512" y="451520"/>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
                <a:srgbClr val="C00000"/>
              </a:buClr>
              <a:buSzTx/>
              <a:buFontTx/>
              <a:buNone/>
              <a:tabLst/>
              <a:defRPr/>
            </a:pPr>
            <a:r>
              <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rPr>
              <a:t>Destaque: Titã</a:t>
            </a:r>
          </a:p>
        </p:txBody>
      </p:sp>
      <p:pic>
        <p:nvPicPr>
          <p:cNvPr id="36865" name="Picture 1" descr="http://solarsystem.nasa.gov/images/spacer.gif"/>
          <p:cNvPicPr>
            <a:picLocks noChangeAspect="1" noChangeArrowheads="1"/>
          </p:cNvPicPr>
          <p:nvPr/>
        </p:nvPicPr>
        <p:blipFill>
          <a:blip r:embed="rId4"/>
          <a:srcRect/>
          <a:stretch>
            <a:fillRect/>
          </a:stretch>
        </p:blipFill>
        <p:spPr bwMode="auto">
          <a:xfrm>
            <a:off x="0" y="0"/>
            <a:ext cx="76200" cy="76200"/>
          </a:xfrm>
          <a:prstGeom prst="rect">
            <a:avLst/>
          </a:prstGeom>
          <a:noFill/>
        </p:spPr>
      </p:pic>
      <p:sp>
        <p:nvSpPr>
          <p:cNvPr id="15" name="Retângulo 14"/>
          <p:cNvSpPr/>
          <p:nvPr/>
        </p:nvSpPr>
        <p:spPr>
          <a:xfrm>
            <a:off x="53858" y="6519446"/>
            <a:ext cx="5742278" cy="307777"/>
          </a:xfrm>
          <a:prstGeom prst="rect">
            <a:avLst/>
          </a:prstGeom>
        </p:spPr>
        <p:txBody>
          <a:bodyPr wrap="none">
            <a:spAutoFit/>
          </a:bodyPr>
          <a:lstStyle/>
          <a:p>
            <a:r>
              <a:rPr lang="pt-BR" sz="1400" b="0" dirty="0" smtClean="0">
                <a:solidFill>
                  <a:srgbClr val="FFC000"/>
                </a:solidFill>
                <a:latin typeface="Century Gothic" pitchFamily="34" charset="0"/>
              </a:rPr>
              <a:t>Crédito da imagens: </a:t>
            </a:r>
            <a:r>
              <a:rPr lang="en-US" sz="1400" b="0" dirty="0" smtClean="0">
                <a:solidFill>
                  <a:srgbClr val="FFC000"/>
                </a:solidFill>
                <a:latin typeface="Century Gothic" pitchFamily="34" charset="0"/>
              </a:rPr>
              <a:t>NASA/JPL-Caltech/Space Science Institute</a:t>
            </a:r>
            <a:endParaRPr lang="pt-BR" sz="1400" dirty="0">
              <a:solidFill>
                <a:srgbClr val="FFC000"/>
              </a:solidFill>
              <a:latin typeface="Century Gothic" pitchFamily="34" charset="0"/>
            </a:endParaRPr>
          </a:p>
        </p:txBody>
      </p:sp>
      <p:sp>
        <p:nvSpPr>
          <p:cNvPr id="16" name="Espaço Reservado para Número de Slide 15"/>
          <p:cNvSpPr>
            <a:spLocks noGrp="1"/>
          </p:cNvSpPr>
          <p:nvPr>
            <p:ph type="sldNum" sz="quarter" idx="12"/>
          </p:nvPr>
        </p:nvSpPr>
        <p:spPr/>
        <p:txBody>
          <a:bodyPr/>
          <a:lstStyle/>
          <a:p>
            <a:pPr>
              <a:defRPr/>
            </a:pPr>
            <a:fld id="{37EA3358-D533-4DE3-BB7E-0C918E9F7417}" type="slidenum">
              <a:rPr lang="pt-BR" smtClean="0"/>
              <a:pPr>
                <a:defRPr/>
              </a:pPr>
              <a:t>24</a:t>
            </a:fld>
            <a:endParaRPr lang="pt-BR"/>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36512" y="163488"/>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buClr>
                <a:srgbClr val="C00000"/>
              </a:buClr>
              <a:defRPr/>
            </a:pPr>
            <a:r>
              <a:rPr lang="pt-BR" sz="4000" kern="0" dirty="0" smtClean="0">
                <a:solidFill>
                  <a:schemeClr val="bg1"/>
                </a:solidFill>
                <a:latin typeface="Century Gothic" pitchFamily="34" charset="0"/>
                <a:ea typeface="+mj-ea"/>
                <a:cs typeface="+mj-cs"/>
              </a:rPr>
              <a:t>Urano: satélites</a:t>
            </a:r>
            <a:endPar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endParaRPr>
          </a:p>
        </p:txBody>
      </p:sp>
      <p:pic>
        <p:nvPicPr>
          <p:cNvPr id="3073" name="Picture 1" descr="http://solarsystem.nasa.gov/images/spacer.gif"/>
          <p:cNvPicPr>
            <a:picLocks noChangeAspect="1" noChangeArrowheads="1"/>
          </p:cNvPicPr>
          <p:nvPr/>
        </p:nvPicPr>
        <p:blipFill>
          <a:blip r:embed="rId3"/>
          <a:srcRect/>
          <a:stretch>
            <a:fillRect/>
          </a:stretch>
        </p:blipFill>
        <p:spPr bwMode="auto">
          <a:xfrm>
            <a:off x="0" y="0"/>
            <a:ext cx="76200" cy="76200"/>
          </a:xfrm>
          <a:prstGeom prst="rect">
            <a:avLst/>
          </a:prstGeom>
          <a:noFill/>
        </p:spPr>
      </p:pic>
      <p:sp>
        <p:nvSpPr>
          <p:cNvPr id="6" name="Retângulo 5"/>
          <p:cNvSpPr/>
          <p:nvPr/>
        </p:nvSpPr>
        <p:spPr>
          <a:xfrm>
            <a:off x="1835696" y="1118349"/>
            <a:ext cx="6840760" cy="5262979"/>
          </a:xfrm>
          <a:prstGeom prst="rect">
            <a:avLst/>
          </a:prstGeom>
        </p:spPr>
        <p:txBody>
          <a:bodyPr wrap="square" numCol="2">
            <a:spAutoFit/>
          </a:bodyPr>
          <a:lstStyle/>
          <a:p>
            <a:pPr algn="l"/>
            <a:r>
              <a:rPr lang="pt-BR" sz="2400" b="0" dirty="0">
                <a:solidFill>
                  <a:srgbClr val="00CC99"/>
                </a:solidFill>
                <a:latin typeface="Century Gothic" panose="020B0502020202020204" pitchFamily="34" charset="0"/>
              </a:rPr>
              <a:t>1</a:t>
            </a:r>
            <a:r>
              <a:rPr lang="pt-BR" sz="2400" b="0" dirty="0" smtClean="0">
                <a:solidFill>
                  <a:srgbClr val="00CC99"/>
                </a:solidFill>
                <a:latin typeface="Century Gothic" panose="020B0502020202020204" pitchFamily="34" charset="0"/>
              </a:rPr>
              <a:t>. </a:t>
            </a:r>
            <a:r>
              <a:rPr lang="pt-BR" sz="2400" b="0" dirty="0" err="1" smtClean="0">
                <a:solidFill>
                  <a:srgbClr val="00CC99"/>
                </a:solidFill>
                <a:latin typeface="Century Gothic" panose="020B0502020202020204" pitchFamily="34" charset="0"/>
              </a:rPr>
              <a:t>Cordelia</a:t>
            </a:r>
            <a:endParaRPr lang="pt-BR" sz="2400" b="0" dirty="0">
              <a:solidFill>
                <a:srgbClr val="00CC99"/>
              </a:solidFill>
              <a:latin typeface="Century Gothic" panose="020B0502020202020204" pitchFamily="34" charset="0"/>
            </a:endParaRPr>
          </a:p>
          <a:p>
            <a:pPr algn="l"/>
            <a:r>
              <a:rPr lang="pt-BR" sz="2400" b="0" dirty="0">
                <a:solidFill>
                  <a:srgbClr val="00CC99"/>
                </a:solidFill>
                <a:latin typeface="Century Gothic" panose="020B0502020202020204" pitchFamily="34" charset="0"/>
              </a:rPr>
              <a:t>2</a:t>
            </a:r>
            <a:r>
              <a:rPr lang="pt-BR" sz="2400" b="0" dirty="0" smtClean="0">
                <a:solidFill>
                  <a:srgbClr val="00CC99"/>
                </a:solidFill>
                <a:latin typeface="Century Gothic" panose="020B0502020202020204" pitchFamily="34" charset="0"/>
              </a:rPr>
              <a:t>. </a:t>
            </a:r>
            <a:r>
              <a:rPr lang="pt-BR" sz="2400" b="0" dirty="0" err="1" smtClean="0">
                <a:solidFill>
                  <a:srgbClr val="00CC99"/>
                </a:solidFill>
                <a:latin typeface="Century Gothic" panose="020B0502020202020204" pitchFamily="34" charset="0"/>
              </a:rPr>
              <a:t>Ophelia</a:t>
            </a:r>
            <a:endParaRPr lang="pt-BR" sz="2400" b="0" dirty="0">
              <a:solidFill>
                <a:srgbClr val="00CC99"/>
              </a:solidFill>
              <a:latin typeface="Century Gothic" panose="020B0502020202020204" pitchFamily="34" charset="0"/>
            </a:endParaRPr>
          </a:p>
          <a:p>
            <a:pPr algn="l"/>
            <a:r>
              <a:rPr lang="pt-BR" sz="2400" b="0" dirty="0">
                <a:solidFill>
                  <a:srgbClr val="00CC99"/>
                </a:solidFill>
                <a:latin typeface="Century Gothic" panose="020B0502020202020204" pitchFamily="34" charset="0"/>
              </a:rPr>
              <a:t>3</a:t>
            </a:r>
            <a:r>
              <a:rPr lang="pt-BR" sz="2400" b="0" dirty="0" smtClean="0">
                <a:solidFill>
                  <a:srgbClr val="00CC99"/>
                </a:solidFill>
                <a:latin typeface="Century Gothic" panose="020B0502020202020204" pitchFamily="34" charset="0"/>
              </a:rPr>
              <a:t>. Bianca</a:t>
            </a:r>
            <a:endParaRPr lang="pt-BR" sz="2400" b="0" dirty="0">
              <a:solidFill>
                <a:srgbClr val="00CC99"/>
              </a:solidFill>
              <a:latin typeface="Century Gothic" panose="020B0502020202020204" pitchFamily="34" charset="0"/>
            </a:endParaRPr>
          </a:p>
          <a:p>
            <a:pPr algn="l"/>
            <a:r>
              <a:rPr lang="pt-BR" sz="2400" b="0" dirty="0">
                <a:solidFill>
                  <a:srgbClr val="00CC99"/>
                </a:solidFill>
                <a:latin typeface="Century Gothic" panose="020B0502020202020204" pitchFamily="34" charset="0"/>
              </a:rPr>
              <a:t>4</a:t>
            </a:r>
            <a:r>
              <a:rPr lang="pt-BR" sz="2400" b="0" dirty="0" smtClean="0">
                <a:solidFill>
                  <a:srgbClr val="00CC99"/>
                </a:solidFill>
                <a:latin typeface="Century Gothic" panose="020B0502020202020204" pitchFamily="34" charset="0"/>
              </a:rPr>
              <a:t>. </a:t>
            </a:r>
            <a:r>
              <a:rPr lang="pt-BR" sz="2400" b="0" dirty="0" err="1" smtClean="0">
                <a:solidFill>
                  <a:srgbClr val="00CC99"/>
                </a:solidFill>
                <a:latin typeface="Century Gothic" panose="020B0502020202020204" pitchFamily="34" charset="0"/>
              </a:rPr>
              <a:t>Cressida</a:t>
            </a:r>
            <a:endParaRPr lang="pt-BR" sz="2400" b="0" dirty="0">
              <a:solidFill>
                <a:srgbClr val="00CC99"/>
              </a:solidFill>
              <a:latin typeface="Century Gothic" panose="020B0502020202020204" pitchFamily="34" charset="0"/>
            </a:endParaRPr>
          </a:p>
          <a:p>
            <a:pPr algn="l"/>
            <a:r>
              <a:rPr lang="pt-BR" sz="2400" b="0" dirty="0">
                <a:solidFill>
                  <a:srgbClr val="00CC99"/>
                </a:solidFill>
                <a:latin typeface="Century Gothic" panose="020B0502020202020204" pitchFamily="34" charset="0"/>
              </a:rPr>
              <a:t>5</a:t>
            </a:r>
            <a:r>
              <a:rPr lang="pt-BR" sz="2400" b="0" dirty="0" smtClean="0">
                <a:solidFill>
                  <a:srgbClr val="00CC99"/>
                </a:solidFill>
                <a:latin typeface="Century Gothic" panose="020B0502020202020204" pitchFamily="34" charset="0"/>
              </a:rPr>
              <a:t>. </a:t>
            </a:r>
            <a:r>
              <a:rPr lang="pt-BR" sz="2400" b="0" dirty="0" err="1" smtClean="0">
                <a:solidFill>
                  <a:srgbClr val="00CC99"/>
                </a:solidFill>
                <a:latin typeface="Century Gothic" panose="020B0502020202020204" pitchFamily="34" charset="0"/>
              </a:rPr>
              <a:t>Desdemona</a:t>
            </a:r>
            <a:endParaRPr lang="pt-BR" sz="2400" b="0" dirty="0">
              <a:solidFill>
                <a:srgbClr val="00CC99"/>
              </a:solidFill>
              <a:latin typeface="Century Gothic" panose="020B0502020202020204" pitchFamily="34" charset="0"/>
            </a:endParaRPr>
          </a:p>
          <a:p>
            <a:pPr algn="l"/>
            <a:r>
              <a:rPr lang="pt-BR" sz="2400" b="0" dirty="0">
                <a:solidFill>
                  <a:srgbClr val="00CC99"/>
                </a:solidFill>
                <a:latin typeface="Century Gothic" panose="020B0502020202020204" pitchFamily="34" charset="0"/>
              </a:rPr>
              <a:t>6</a:t>
            </a:r>
            <a:r>
              <a:rPr lang="pt-BR" sz="2400" b="0" dirty="0" smtClean="0">
                <a:solidFill>
                  <a:srgbClr val="00CC99"/>
                </a:solidFill>
                <a:latin typeface="Century Gothic" panose="020B0502020202020204" pitchFamily="34" charset="0"/>
              </a:rPr>
              <a:t>. </a:t>
            </a:r>
            <a:r>
              <a:rPr lang="pt-BR" sz="2400" b="0" dirty="0" err="1" smtClean="0">
                <a:solidFill>
                  <a:srgbClr val="00CC99"/>
                </a:solidFill>
                <a:latin typeface="Century Gothic" panose="020B0502020202020204" pitchFamily="34" charset="0"/>
              </a:rPr>
              <a:t>Juliet</a:t>
            </a:r>
            <a:endParaRPr lang="pt-BR" sz="2400" b="0" dirty="0">
              <a:solidFill>
                <a:srgbClr val="00CC99"/>
              </a:solidFill>
              <a:latin typeface="Century Gothic" panose="020B0502020202020204" pitchFamily="34" charset="0"/>
            </a:endParaRPr>
          </a:p>
          <a:p>
            <a:pPr algn="l"/>
            <a:r>
              <a:rPr lang="pt-BR" sz="2400" b="0" dirty="0">
                <a:solidFill>
                  <a:srgbClr val="00CC99"/>
                </a:solidFill>
                <a:latin typeface="Century Gothic" panose="020B0502020202020204" pitchFamily="34" charset="0"/>
              </a:rPr>
              <a:t>7</a:t>
            </a:r>
            <a:r>
              <a:rPr lang="pt-BR" sz="2400" b="0" dirty="0" smtClean="0">
                <a:solidFill>
                  <a:srgbClr val="00CC99"/>
                </a:solidFill>
                <a:latin typeface="Century Gothic" panose="020B0502020202020204" pitchFamily="34" charset="0"/>
              </a:rPr>
              <a:t>. </a:t>
            </a:r>
            <a:r>
              <a:rPr lang="pt-BR" sz="2400" b="0" dirty="0" err="1" smtClean="0">
                <a:solidFill>
                  <a:srgbClr val="00CC99"/>
                </a:solidFill>
                <a:latin typeface="Century Gothic" panose="020B0502020202020204" pitchFamily="34" charset="0"/>
              </a:rPr>
              <a:t>Portia</a:t>
            </a:r>
            <a:endParaRPr lang="pt-BR" sz="2400" b="0" dirty="0">
              <a:solidFill>
                <a:srgbClr val="00CC99"/>
              </a:solidFill>
              <a:latin typeface="Century Gothic" panose="020B0502020202020204" pitchFamily="34" charset="0"/>
            </a:endParaRPr>
          </a:p>
          <a:p>
            <a:pPr algn="l"/>
            <a:r>
              <a:rPr lang="pt-BR" sz="2400" b="0" dirty="0">
                <a:solidFill>
                  <a:srgbClr val="00CC99"/>
                </a:solidFill>
                <a:latin typeface="Century Gothic" panose="020B0502020202020204" pitchFamily="34" charset="0"/>
              </a:rPr>
              <a:t>8</a:t>
            </a:r>
            <a:r>
              <a:rPr lang="pt-BR" sz="2400" b="0" dirty="0" smtClean="0">
                <a:solidFill>
                  <a:srgbClr val="00CC99"/>
                </a:solidFill>
                <a:latin typeface="Century Gothic" panose="020B0502020202020204" pitchFamily="34" charset="0"/>
              </a:rPr>
              <a:t>. </a:t>
            </a:r>
            <a:r>
              <a:rPr lang="pt-BR" sz="2400" b="0" dirty="0" err="1" smtClean="0">
                <a:solidFill>
                  <a:srgbClr val="00CC99"/>
                </a:solidFill>
                <a:latin typeface="Century Gothic" panose="020B0502020202020204" pitchFamily="34" charset="0"/>
              </a:rPr>
              <a:t>Rosalind</a:t>
            </a:r>
            <a:endParaRPr lang="pt-BR" sz="2400" b="0" dirty="0">
              <a:solidFill>
                <a:srgbClr val="00CC99"/>
              </a:solidFill>
              <a:latin typeface="Century Gothic" panose="020B0502020202020204" pitchFamily="34" charset="0"/>
            </a:endParaRPr>
          </a:p>
          <a:p>
            <a:pPr algn="l"/>
            <a:r>
              <a:rPr lang="pt-BR" sz="2400" b="0" dirty="0">
                <a:solidFill>
                  <a:srgbClr val="00CC99"/>
                </a:solidFill>
                <a:latin typeface="Century Gothic" panose="020B0502020202020204" pitchFamily="34" charset="0"/>
              </a:rPr>
              <a:t>9</a:t>
            </a:r>
            <a:r>
              <a:rPr lang="pt-BR" sz="2400" b="0" dirty="0" smtClean="0">
                <a:solidFill>
                  <a:srgbClr val="00CC99"/>
                </a:solidFill>
                <a:latin typeface="Century Gothic" panose="020B0502020202020204" pitchFamily="34" charset="0"/>
              </a:rPr>
              <a:t>. </a:t>
            </a:r>
            <a:r>
              <a:rPr lang="pt-BR" sz="2400" b="0" dirty="0" err="1" smtClean="0">
                <a:solidFill>
                  <a:srgbClr val="00CC99"/>
                </a:solidFill>
                <a:latin typeface="Century Gothic" panose="020B0502020202020204" pitchFamily="34" charset="0"/>
              </a:rPr>
              <a:t>Mab</a:t>
            </a:r>
            <a:endParaRPr lang="pt-BR" sz="2400" b="0" dirty="0">
              <a:solidFill>
                <a:srgbClr val="00CC99"/>
              </a:solidFill>
              <a:latin typeface="Century Gothic" panose="020B0502020202020204" pitchFamily="34" charset="0"/>
            </a:endParaRPr>
          </a:p>
          <a:p>
            <a:pPr algn="l"/>
            <a:r>
              <a:rPr lang="pt-BR" sz="2400" dirty="0">
                <a:solidFill>
                  <a:srgbClr val="00CC99"/>
                </a:solidFill>
                <a:latin typeface="Century Gothic" panose="020B0502020202020204" pitchFamily="34" charset="0"/>
              </a:rPr>
              <a:t>10.Belinda</a:t>
            </a:r>
          </a:p>
          <a:p>
            <a:pPr algn="l"/>
            <a:r>
              <a:rPr lang="pt-BR" sz="2400" b="0" dirty="0">
                <a:solidFill>
                  <a:srgbClr val="00CC99"/>
                </a:solidFill>
                <a:latin typeface="Century Gothic" panose="020B0502020202020204" pitchFamily="34" charset="0"/>
              </a:rPr>
              <a:t>11</a:t>
            </a:r>
            <a:r>
              <a:rPr lang="pt-BR" sz="2400" b="0" dirty="0" smtClean="0">
                <a:solidFill>
                  <a:srgbClr val="00CC99"/>
                </a:solidFill>
                <a:latin typeface="Century Gothic" panose="020B0502020202020204" pitchFamily="34" charset="0"/>
              </a:rPr>
              <a:t>. </a:t>
            </a:r>
            <a:r>
              <a:rPr lang="pt-BR" sz="2400" b="0" dirty="0" err="1" smtClean="0">
                <a:solidFill>
                  <a:srgbClr val="00CC99"/>
                </a:solidFill>
                <a:latin typeface="Century Gothic" panose="020B0502020202020204" pitchFamily="34" charset="0"/>
              </a:rPr>
              <a:t>Perdita</a:t>
            </a:r>
            <a:endParaRPr lang="pt-BR" sz="2400" b="0" dirty="0">
              <a:solidFill>
                <a:srgbClr val="00CC99"/>
              </a:solidFill>
              <a:latin typeface="Century Gothic" panose="020B0502020202020204" pitchFamily="34" charset="0"/>
            </a:endParaRPr>
          </a:p>
          <a:p>
            <a:pPr algn="l"/>
            <a:r>
              <a:rPr lang="pt-BR" sz="2400" b="0" dirty="0">
                <a:solidFill>
                  <a:srgbClr val="00CC99"/>
                </a:solidFill>
                <a:latin typeface="Century Gothic" panose="020B0502020202020204" pitchFamily="34" charset="0"/>
              </a:rPr>
              <a:t>12</a:t>
            </a:r>
            <a:r>
              <a:rPr lang="pt-BR" sz="2400" b="0" dirty="0" smtClean="0">
                <a:solidFill>
                  <a:srgbClr val="00CC99"/>
                </a:solidFill>
                <a:latin typeface="Century Gothic" panose="020B0502020202020204" pitchFamily="34" charset="0"/>
              </a:rPr>
              <a:t>. </a:t>
            </a:r>
            <a:r>
              <a:rPr lang="pt-BR" sz="2400" b="0" dirty="0" err="1" smtClean="0">
                <a:solidFill>
                  <a:srgbClr val="00CC99"/>
                </a:solidFill>
                <a:latin typeface="Century Gothic" panose="020B0502020202020204" pitchFamily="34" charset="0"/>
              </a:rPr>
              <a:t>Puck</a:t>
            </a:r>
            <a:endParaRPr lang="pt-BR" sz="2400" b="0" dirty="0">
              <a:solidFill>
                <a:srgbClr val="00CC99"/>
              </a:solidFill>
              <a:latin typeface="Century Gothic" panose="020B0502020202020204" pitchFamily="34" charset="0"/>
            </a:endParaRPr>
          </a:p>
          <a:p>
            <a:pPr algn="l"/>
            <a:r>
              <a:rPr lang="pt-BR" sz="2400" b="0" dirty="0">
                <a:solidFill>
                  <a:srgbClr val="00CC99"/>
                </a:solidFill>
                <a:latin typeface="Century Gothic" panose="020B0502020202020204" pitchFamily="34" charset="0"/>
              </a:rPr>
              <a:t>13</a:t>
            </a:r>
            <a:r>
              <a:rPr lang="pt-BR" sz="2400" b="0" dirty="0" smtClean="0">
                <a:solidFill>
                  <a:srgbClr val="00CC99"/>
                </a:solidFill>
                <a:latin typeface="Century Gothic" panose="020B0502020202020204" pitchFamily="34" charset="0"/>
              </a:rPr>
              <a:t>. </a:t>
            </a:r>
            <a:r>
              <a:rPr lang="pt-BR" sz="2400" b="0" dirty="0" err="1" smtClean="0">
                <a:solidFill>
                  <a:srgbClr val="00CC99"/>
                </a:solidFill>
                <a:latin typeface="Century Gothic" panose="020B0502020202020204" pitchFamily="34" charset="0"/>
              </a:rPr>
              <a:t>Cupid</a:t>
            </a:r>
            <a:endParaRPr lang="pt-BR" sz="2400" b="0" dirty="0">
              <a:solidFill>
                <a:srgbClr val="00CC99"/>
              </a:solidFill>
              <a:latin typeface="Century Gothic" panose="020B0502020202020204" pitchFamily="34" charset="0"/>
            </a:endParaRPr>
          </a:p>
          <a:p>
            <a:pPr algn="l"/>
            <a:r>
              <a:rPr lang="pt-BR" sz="2400" b="0" dirty="0">
                <a:solidFill>
                  <a:srgbClr val="00CC99"/>
                </a:solidFill>
                <a:latin typeface="Century Gothic" panose="020B0502020202020204" pitchFamily="34" charset="0"/>
              </a:rPr>
              <a:t>14</a:t>
            </a:r>
            <a:r>
              <a:rPr lang="pt-BR" sz="2400" b="0" dirty="0" smtClean="0">
                <a:solidFill>
                  <a:srgbClr val="00CC99"/>
                </a:solidFill>
                <a:latin typeface="Century Gothic" panose="020B0502020202020204" pitchFamily="34" charset="0"/>
              </a:rPr>
              <a:t>. Miranda</a:t>
            </a:r>
            <a:endParaRPr lang="pt-BR" sz="2400" b="0" dirty="0">
              <a:solidFill>
                <a:srgbClr val="00CC99"/>
              </a:solidFill>
              <a:latin typeface="Century Gothic" panose="020B0502020202020204" pitchFamily="34" charset="0"/>
            </a:endParaRPr>
          </a:p>
          <a:p>
            <a:pPr algn="l"/>
            <a:r>
              <a:rPr lang="pt-BR" sz="2400" b="0" dirty="0">
                <a:solidFill>
                  <a:srgbClr val="00CC99"/>
                </a:solidFill>
                <a:latin typeface="Century Gothic" panose="020B0502020202020204" pitchFamily="34" charset="0"/>
              </a:rPr>
              <a:t>15</a:t>
            </a:r>
            <a:r>
              <a:rPr lang="pt-BR" sz="2400" b="0" dirty="0" smtClean="0">
                <a:solidFill>
                  <a:srgbClr val="00CC99"/>
                </a:solidFill>
                <a:latin typeface="Century Gothic" panose="020B0502020202020204" pitchFamily="34" charset="0"/>
              </a:rPr>
              <a:t>. Francisco</a:t>
            </a:r>
            <a:endParaRPr lang="pt-BR" sz="2400" b="0" dirty="0">
              <a:solidFill>
                <a:srgbClr val="00CC99"/>
              </a:solidFill>
              <a:latin typeface="Century Gothic" panose="020B0502020202020204" pitchFamily="34" charset="0"/>
            </a:endParaRPr>
          </a:p>
          <a:p>
            <a:pPr algn="l"/>
            <a:r>
              <a:rPr lang="pt-BR" sz="2400" dirty="0">
                <a:solidFill>
                  <a:srgbClr val="00CC99"/>
                </a:solidFill>
                <a:latin typeface="Century Gothic" panose="020B0502020202020204" pitchFamily="34" charset="0"/>
              </a:rPr>
              <a:t>16</a:t>
            </a:r>
            <a:r>
              <a:rPr lang="pt-BR" sz="2400" dirty="0" smtClean="0">
                <a:solidFill>
                  <a:srgbClr val="00CC99"/>
                </a:solidFill>
                <a:latin typeface="Century Gothic" panose="020B0502020202020204" pitchFamily="34" charset="0"/>
              </a:rPr>
              <a:t>. Ariel</a:t>
            </a:r>
            <a:endParaRPr lang="pt-BR" sz="2400" dirty="0">
              <a:solidFill>
                <a:srgbClr val="00CC99"/>
              </a:solidFill>
              <a:latin typeface="Century Gothic" panose="020B0502020202020204" pitchFamily="34" charset="0"/>
            </a:endParaRPr>
          </a:p>
          <a:p>
            <a:pPr algn="l"/>
            <a:r>
              <a:rPr lang="pt-BR" sz="2400" dirty="0">
                <a:solidFill>
                  <a:srgbClr val="00CC99"/>
                </a:solidFill>
                <a:latin typeface="Century Gothic" panose="020B0502020202020204" pitchFamily="34" charset="0"/>
              </a:rPr>
              <a:t>17</a:t>
            </a:r>
            <a:r>
              <a:rPr lang="pt-BR" sz="2400" dirty="0" smtClean="0">
                <a:solidFill>
                  <a:srgbClr val="00CC99"/>
                </a:solidFill>
                <a:latin typeface="Century Gothic" panose="020B0502020202020204" pitchFamily="34" charset="0"/>
              </a:rPr>
              <a:t>. </a:t>
            </a:r>
            <a:r>
              <a:rPr lang="pt-BR" sz="2400" dirty="0" err="1" smtClean="0">
                <a:solidFill>
                  <a:srgbClr val="00CC99"/>
                </a:solidFill>
                <a:latin typeface="Century Gothic" panose="020B0502020202020204" pitchFamily="34" charset="0"/>
              </a:rPr>
              <a:t>Umbriel</a:t>
            </a:r>
            <a:endParaRPr lang="pt-BR" sz="2400" dirty="0">
              <a:solidFill>
                <a:srgbClr val="00CC99"/>
              </a:solidFill>
              <a:latin typeface="Century Gothic" panose="020B0502020202020204" pitchFamily="34" charset="0"/>
            </a:endParaRPr>
          </a:p>
          <a:p>
            <a:pPr algn="l"/>
            <a:r>
              <a:rPr lang="pt-BR" sz="2400" b="0" dirty="0">
                <a:solidFill>
                  <a:srgbClr val="00CC99"/>
                </a:solidFill>
                <a:latin typeface="Century Gothic" panose="020B0502020202020204" pitchFamily="34" charset="0"/>
              </a:rPr>
              <a:t>18</a:t>
            </a:r>
            <a:r>
              <a:rPr lang="pt-BR" sz="2400" b="0" dirty="0" smtClean="0">
                <a:solidFill>
                  <a:srgbClr val="00CC99"/>
                </a:solidFill>
                <a:latin typeface="Century Gothic" panose="020B0502020202020204" pitchFamily="34" charset="0"/>
              </a:rPr>
              <a:t>. </a:t>
            </a:r>
            <a:r>
              <a:rPr lang="pt-BR" sz="2400" b="0" dirty="0" err="1" smtClean="0">
                <a:solidFill>
                  <a:srgbClr val="00CC99"/>
                </a:solidFill>
                <a:latin typeface="Century Gothic" panose="020B0502020202020204" pitchFamily="34" charset="0"/>
              </a:rPr>
              <a:t>Titania</a:t>
            </a:r>
            <a:endParaRPr lang="pt-BR" sz="2400" b="0" dirty="0">
              <a:solidFill>
                <a:srgbClr val="00CC99"/>
              </a:solidFill>
              <a:latin typeface="Century Gothic" panose="020B0502020202020204" pitchFamily="34" charset="0"/>
            </a:endParaRPr>
          </a:p>
          <a:p>
            <a:pPr algn="l"/>
            <a:r>
              <a:rPr lang="pt-BR" sz="2400" b="0" dirty="0">
                <a:solidFill>
                  <a:srgbClr val="00CC99"/>
                </a:solidFill>
                <a:latin typeface="Century Gothic" panose="020B0502020202020204" pitchFamily="34" charset="0"/>
              </a:rPr>
              <a:t>19</a:t>
            </a:r>
            <a:r>
              <a:rPr lang="pt-BR" sz="2400" b="0" dirty="0" smtClean="0">
                <a:solidFill>
                  <a:srgbClr val="00CC99"/>
                </a:solidFill>
                <a:latin typeface="Century Gothic" panose="020B0502020202020204" pitchFamily="34" charset="0"/>
              </a:rPr>
              <a:t>. </a:t>
            </a:r>
            <a:r>
              <a:rPr lang="pt-BR" sz="2400" b="0" dirty="0" err="1" smtClean="0">
                <a:solidFill>
                  <a:srgbClr val="00CC99"/>
                </a:solidFill>
                <a:latin typeface="Century Gothic" panose="020B0502020202020204" pitchFamily="34" charset="0"/>
              </a:rPr>
              <a:t>Oberon</a:t>
            </a:r>
            <a:endParaRPr lang="pt-BR" sz="2400" b="0" dirty="0">
              <a:solidFill>
                <a:srgbClr val="00CC99"/>
              </a:solidFill>
              <a:latin typeface="Century Gothic" panose="020B0502020202020204" pitchFamily="34" charset="0"/>
            </a:endParaRPr>
          </a:p>
          <a:p>
            <a:pPr algn="l"/>
            <a:r>
              <a:rPr lang="pt-BR" sz="2400" b="0" dirty="0">
                <a:solidFill>
                  <a:srgbClr val="00CC99"/>
                </a:solidFill>
                <a:latin typeface="Century Gothic" panose="020B0502020202020204" pitchFamily="34" charset="0"/>
              </a:rPr>
              <a:t>20</a:t>
            </a:r>
            <a:r>
              <a:rPr lang="pt-BR" sz="2400" b="0" dirty="0" smtClean="0">
                <a:solidFill>
                  <a:srgbClr val="00CC99"/>
                </a:solidFill>
                <a:latin typeface="Century Gothic" panose="020B0502020202020204" pitchFamily="34" charset="0"/>
              </a:rPr>
              <a:t>. </a:t>
            </a:r>
            <a:r>
              <a:rPr lang="pt-BR" sz="2400" b="0" dirty="0" err="1" smtClean="0">
                <a:solidFill>
                  <a:srgbClr val="00CC99"/>
                </a:solidFill>
                <a:latin typeface="Century Gothic" panose="020B0502020202020204" pitchFamily="34" charset="0"/>
              </a:rPr>
              <a:t>Caliban</a:t>
            </a:r>
            <a:endParaRPr lang="pt-BR" sz="2400" b="0" dirty="0">
              <a:solidFill>
                <a:srgbClr val="00CC99"/>
              </a:solidFill>
              <a:latin typeface="Century Gothic" panose="020B0502020202020204" pitchFamily="34" charset="0"/>
            </a:endParaRPr>
          </a:p>
          <a:p>
            <a:pPr algn="l"/>
            <a:r>
              <a:rPr lang="pt-BR" sz="2400" b="0" dirty="0">
                <a:solidFill>
                  <a:srgbClr val="00CC99"/>
                </a:solidFill>
                <a:latin typeface="Century Gothic" panose="020B0502020202020204" pitchFamily="34" charset="0"/>
              </a:rPr>
              <a:t>21</a:t>
            </a:r>
            <a:r>
              <a:rPr lang="pt-BR" sz="2400" b="0" dirty="0" smtClean="0">
                <a:solidFill>
                  <a:srgbClr val="00CC99"/>
                </a:solidFill>
                <a:latin typeface="Century Gothic" panose="020B0502020202020204" pitchFamily="34" charset="0"/>
              </a:rPr>
              <a:t>. </a:t>
            </a:r>
            <a:r>
              <a:rPr lang="pt-BR" sz="2400" b="0" dirty="0" err="1" smtClean="0">
                <a:solidFill>
                  <a:srgbClr val="00CC99"/>
                </a:solidFill>
                <a:latin typeface="Century Gothic" panose="020B0502020202020204" pitchFamily="34" charset="0"/>
              </a:rPr>
              <a:t>Stephano</a:t>
            </a:r>
            <a:endParaRPr lang="pt-BR" sz="2400" b="0" dirty="0">
              <a:solidFill>
                <a:srgbClr val="00CC99"/>
              </a:solidFill>
              <a:latin typeface="Century Gothic" panose="020B0502020202020204" pitchFamily="34" charset="0"/>
            </a:endParaRPr>
          </a:p>
          <a:p>
            <a:pPr algn="l"/>
            <a:r>
              <a:rPr lang="pt-BR" sz="2400" b="0" dirty="0">
                <a:solidFill>
                  <a:srgbClr val="00CC99"/>
                </a:solidFill>
                <a:latin typeface="Century Gothic" panose="020B0502020202020204" pitchFamily="34" charset="0"/>
              </a:rPr>
              <a:t>22</a:t>
            </a:r>
            <a:r>
              <a:rPr lang="pt-BR" sz="2400" b="0" dirty="0" smtClean="0">
                <a:solidFill>
                  <a:srgbClr val="00CC99"/>
                </a:solidFill>
                <a:latin typeface="Century Gothic" panose="020B0502020202020204" pitchFamily="34" charset="0"/>
              </a:rPr>
              <a:t>. </a:t>
            </a:r>
            <a:r>
              <a:rPr lang="pt-BR" sz="2400" b="0" dirty="0" err="1" smtClean="0">
                <a:solidFill>
                  <a:srgbClr val="00CC99"/>
                </a:solidFill>
                <a:latin typeface="Century Gothic" panose="020B0502020202020204" pitchFamily="34" charset="0"/>
              </a:rPr>
              <a:t>Trinculo</a:t>
            </a:r>
            <a:endParaRPr lang="pt-BR" sz="2400" b="0" dirty="0">
              <a:solidFill>
                <a:srgbClr val="00CC99"/>
              </a:solidFill>
              <a:latin typeface="Century Gothic" panose="020B0502020202020204" pitchFamily="34" charset="0"/>
            </a:endParaRPr>
          </a:p>
          <a:p>
            <a:pPr algn="l"/>
            <a:r>
              <a:rPr lang="pt-BR" sz="2400" b="0" dirty="0">
                <a:solidFill>
                  <a:srgbClr val="00CC99"/>
                </a:solidFill>
                <a:latin typeface="Century Gothic" panose="020B0502020202020204" pitchFamily="34" charset="0"/>
              </a:rPr>
              <a:t>23</a:t>
            </a:r>
            <a:r>
              <a:rPr lang="pt-BR" sz="2400" b="0" dirty="0" smtClean="0">
                <a:solidFill>
                  <a:srgbClr val="00CC99"/>
                </a:solidFill>
                <a:latin typeface="Century Gothic" panose="020B0502020202020204" pitchFamily="34" charset="0"/>
              </a:rPr>
              <a:t>. </a:t>
            </a:r>
            <a:r>
              <a:rPr lang="pt-BR" sz="2400" b="0" dirty="0" err="1" smtClean="0">
                <a:solidFill>
                  <a:srgbClr val="00CC99"/>
                </a:solidFill>
                <a:latin typeface="Century Gothic" panose="020B0502020202020204" pitchFamily="34" charset="0"/>
              </a:rPr>
              <a:t>Sycorax</a:t>
            </a:r>
            <a:endParaRPr lang="pt-BR" sz="2400" b="0" dirty="0">
              <a:solidFill>
                <a:srgbClr val="00CC99"/>
              </a:solidFill>
              <a:latin typeface="Century Gothic" panose="020B0502020202020204" pitchFamily="34" charset="0"/>
            </a:endParaRPr>
          </a:p>
          <a:p>
            <a:pPr algn="l"/>
            <a:r>
              <a:rPr lang="pt-BR" sz="2400" b="0" dirty="0">
                <a:solidFill>
                  <a:srgbClr val="00CC99"/>
                </a:solidFill>
                <a:latin typeface="Century Gothic" panose="020B0502020202020204" pitchFamily="34" charset="0"/>
              </a:rPr>
              <a:t>24</a:t>
            </a:r>
            <a:r>
              <a:rPr lang="pt-BR" sz="2400" b="0" dirty="0" smtClean="0">
                <a:solidFill>
                  <a:srgbClr val="00CC99"/>
                </a:solidFill>
                <a:latin typeface="Century Gothic" panose="020B0502020202020204" pitchFamily="34" charset="0"/>
              </a:rPr>
              <a:t>. Margaret</a:t>
            </a:r>
            <a:endParaRPr lang="pt-BR" sz="2400" b="0" dirty="0">
              <a:solidFill>
                <a:srgbClr val="00CC99"/>
              </a:solidFill>
              <a:latin typeface="Century Gothic" panose="020B0502020202020204" pitchFamily="34" charset="0"/>
            </a:endParaRPr>
          </a:p>
          <a:p>
            <a:pPr algn="l"/>
            <a:r>
              <a:rPr lang="pt-BR" sz="2400" b="0" dirty="0">
                <a:solidFill>
                  <a:srgbClr val="00CC99"/>
                </a:solidFill>
                <a:latin typeface="Century Gothic" panose="020B0502020202020204" pitchFamily="34" charset="0"/>
              </a:rPr>
              <a:t>25</a:t>
            </a:r>
            <a:r>
              <a:rPr lang="pt-BR" sz="2400" b="0" dirty="0" smtClean="0">
                <a:solidFill>
                  <a:srgbClr val="00CC99"/>
                </a:solidFill>
                <a:latin typeface="Century Gothic" panose="020B0502020202020204" pitchFamily="34" charset="0"/>
              </a:rPr>
              <a:t>. Prospero</a:t>
            </a:r>
            <a:endParaRPr lang="pt-BR" sz="2400" b="0" dirty="0">
              <a:solidFill>
                <a:srgbClr val="00CC99"/>
              </a:solidFill>
              <a:latin typeface="Century Gothic" panose="020B0502020202020204" pitchFamily="34" charset="0"/>
            </a:endParaRPr>
          </a:p>
          <a:p>
            <a:pPr algn="l"/>
            <a:r>
              <a:rPr lang="pt-BR" sz="2400" b="0" dirty="0">
                <a:solidFill>
                  <a:srgbClr val="00CC99"/>
                </a:solidFill>
                <a:latin typeface="Century Gothic" panose="020B0502020202020204" pitchFamily="34" charset="0"/>
              </a:rPr>
              <a:t>26</a:t>
            </a:r>
            <a:r>
              <a:rPr lang="pt-BR" sz="2400" b="0" dirty="0" smtClean="0">
                <a:solidFill>
                  <a:srgbClr val="00CC99"/>
                </a:solidFill>
                <a:latin typeface="Century Gothic" panose="020B0502020202020204" pitchFamily="34" charset="0"/>
              </a:rPr>
              <a:t>. </a:t>
            </a:r>
            <a:r>
              <a:rPr lang="pt-BR" sz="2400" b="0" dirty="0" err="1" smtClean="0">
                <a:solidFill>
                  <a:srgbClr val="00CC99"/>
                </a:solidFill>
                <a:latin typeface="Century Gothic" panose="020B0502020202020204" pitchFamily="34" charset="0"/>
              </a:rPr>
              <a:t>Setebos</a:t>
            </a:r>
            <a:endParaRPr lang="pt-BR" sz="2400" b="0" dirty="0">
              <a:solidFill>
                <a:srgbClr val="00CC99"/>
              </a:solidFill>
              <a:latin typeface="Century Gothic" panose="020B0502020202020204" pitchFamily="34" charset="0"/>
            </a:endParaRPr>
          </a:p>
          <a:p>
            <a:pPr algn="l"/>
            <a:r>
              <a:rPr lang="pt-BR" sz="2400" b="0" dirty="0">
                <a:solidFill>
                  <a:srgbClr val="00CC99"/>
                </a:solidFill>
                <a:latin typeface="Century Gothic" panose="020B0502020202020204" pitchFamily="34" charset="0"/>
              </a:rPr>
              <a:t>27</a:t>
            </a:r>
            <a:r>
              <a:rPr lang="pt-BR" sz="2400" b="0" dirty="0" smtClean="0">
                <a:solidFill>
                  <a:srgbClr val="00CC99"/>
                </a:solidFill>
                <a:latin typeface="Century Gothic" panose="020B0502020202020204" pitchFamily="34" charset="0"/>
              </a:rPr>
              <a:t>. Ferdinand</a:t>
            </a:r>
            <a:endParaRPr lang="pt-BR" sz="2400" b="0" dirty="0">
              <a:solidFill>
                <a:srgbClr val="00CC99"/>
              </a:solidFill>
              <a:latin typeface="Century Gothic" panose="020B0502020202020204" pitchFamily="34" charset="0"/>
            </a:endParaRPr>
          </a:p>
        </p:txBody>
      </p:sp>
      <p:sp>
        <p:nvSpPr>
          <p:cNvPr id="5" name="Espaço Reservado para Número de Slide 4"/>
          <p:cNvSpPr>
            <a:spLocks noGrp="1"/>
          </p:cNvSpPr>
          <p:nvPr>
            <p:ph type="sldNum" sz="quarter" idx="12"/>
          </p:nvPr>
        </p:nvSpPr>
        <p:spPr/>
        <p:txBody>
          <a:bodyPr/>
          <a:lstStyle/>
          <a:p>
            <a:pPr>
              <a:defRPr/>
            </a:pPr>
            <a:fld id="{37EA3358-D533-4DE3-BB7E-0C918E9F7417}" type="slidenum">
              <a:rPr lang="pt-BR" smtClean="0"/>
              <a:pPr>
                <a:defRPr/>
              </a:pPr>
              <a:t>25</a:t>
            </a:fld>
            <a:endParaRPr lang="pt-BR"/>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36512" y="163488"/>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buClr>
                <a:srgbClr val="C00000"/>
              </a:buClr>
              <a:defRPr/>
            </a:pPr>
            <a:r>
              <a:rPr lang="pt-BR" sz="4000" kern="0" dirty="0" smtClean="0">
                <a:solidFill>
                  <a:schemeClr val="bg1"/>
                </a:solidFill>
                <a:latin typeface="Century Gothic" pitchFamily="34" charset="0"/>
                <a:ea typeface="+mj-ea"/>
                <a:cs typeface="+mj-cs"/>
              </a:rPr>
              <a:t>Netuno: satélites</a:t>
            </a:r>
            <a:endPar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endParaRPr>
          </a:p>
        </p:txBody>
      </p:sp>
      <p:pic>
        <p:nvPicPr>
          <p:cNvPr id="3073" name="Picture 1" descr="http://solarsystem.nasa.gov/images/spacer.gif"/>
          <p:cNvPicPr>
            <a:picLocks noChangeAspect="1" noChangeArrowheads="1"/>
          </p:cNvPicPr>
          <p:nvPr/>
        </p:nvPicPr>
        <p:blipFill>
          <a:blip r:embed="rId3"/>
          <a:srcRect/>
          <a:stretch>
            <a:fillRect/>
          </a:stretch>
        </p:blipFill>
        <p:spPr bwMode="auto">
          <a:xfrm>
            <a:off x="0" y="0"/>
            <a:ext cx="76200" cy="76200"/>
          </a:xfrm>
          <a:prstGeom prst="rect">
            <a:avLst/>
          </a:prstGeom>
          <a:noFill/>
        </p:spPr>
      </p:pic>
      <p:sp>
        <p:nvSpPr>
          <p:cNvPr id="7" name="Retângulo 6"/>
          <p:cNvSpPr/>
          <p:nvPr/>
        </p:nvSpPr>
        <p:spPr>
          <a:xfrm>
            <a:off x="1259632" y="1196752"/>
            <a:ext cx="6984776" cy="5040560"/>
          </a:xfrm>
          <a:prstGeom prst="rect">
            <a:avLst/>
          </a:prstGeom>
        </p:spPr>
        <p:txBody>
          <a:bodyPr wrap="square" numCol="2">
            <a:spAutoFit/>
          </a:bodyPr>
          <a:lstStyle/>
          <a:p>
            <a:pPr algn="l"/>
            <a:r>
              <a:rPr lang="en-US" sz="2400" b="0" dirty="0">
                <a:solidFill>
                  <a:srgbClr val="66CCFF"/>
                </a:solidFill>
                <a:latin typeface="Century Gothic" pitchFamily="34" charset="0"/>
              </a:rPr>
              <a:t>1</a:t>
            </a:r>
            <a:r>
              <a:rPr lang="en-US" sz="2400" b="0" dirty="0" smtClean="0">
                <a:solidFill>
                  <a:srgbClr val="66CCFF"/>
                </a:solidFill>
                <a:latin typeface="Century Gothic" pitchFamily="34" charset="0"/>
              </a:rPr>
              <a:t>. Triton</a:t>
            </a:r>
            <a:endParaRPr lang="en-US" sz="2400" b="0" dirty="0">
              <a:solidFill>
                <a:srgbClr val="66CCFF"/>
              </a:solidFill>
              <a:latin typeface="Century Gothic" pitchFamily="34" charset="0"/>
            </a:endParaRPr>
          </a:p>
          <a:p>
            <a:pPr algn="l"/>
            <a:r>
              <a:rPr lang="en-US" sz="2400" b="0" dirty="0">
                <a:solidFill>
                  <a:srgbClr val="66CCFF"/>
                </a:solidFill>
                <a:latin typeface="Century Gothic" pitchFamily="34" charset="0"/>
              </a:rPr>
              <a:t>2</a:t>
            </a:r>
            <a:r>
              <a:rPr lang="en-US" sz="2400" b="0" dirty="0" smtClean="0">
                <a:solidFill>
                  <a:srgbClr val="66CCFF"/>
                </a:solidFill>
                <a:latin typeface="Century Gothic" pitchFamily="34" charset="0"/>
              </a:rPr>
              <a:t>. Nereid</a:t>
            </a:r>
            <a:endParaRPr lang="en-US" sz="2400" b="0" dirty="0">
              <a:solidFill>
                <a:srgbClr val="66CCFF"/>
              </a:solidFill>
              <a:latin typeface="Century Gothic" pitchFamily="34" charset="0"/>
            </a:endParaRPr>
          </a:p>
          <a:p>
            <a:pPr algn="l"/>
            <a:r>
              <a:rPr lang="en-US" sz="2400" b="0" dirty="0">
                <a:solidFill>
                  <a:srgbClr val="66CCFF"/>
                </a:solidFill>
                <a:latin typeface="Century Gothic" pitchFamily="34" charset="0"/>
              </a:rPr>
              <a:t>3</a:t>
            </a:r>
            <a:r>
              <a:rPr lang="en-US" sz="2400" b="0" dirty="0" smtClean="0">
                <a:solidFill>
                  <a:srgbClr val="66CCFF"/>
                </a:solidFill>
                <a:latin typeface="Century Gothic" pitchFamily="34" charset="0"/>
              </a:rPr>
              <a:t>. Naiad</a:t>
            </a:r>
            <a:endParaRPr lang="en-US" sz="2400" b="0" dirty="0">
              <a:solidFill>
                <a:srgbClr val="66CCFF"/>
              </a:solidFill>
              <a:latin typeface="Century Gothic" pitchFamily="34" charset="0"/>
            </a:endParaRPr>
          </a:p>
          <a:p>
            <a:pPr algn="l"/>
            <a:r>
              <a:rPr lang="en-US" sz="2400" b="0" dirty="0">
                <a:solidFill>
                  <a:srgbClr val="66CCFF"/>
                </a:solidFill>
                <a:latin typeface="Century Gothic" pitchFamily="34" charset="0"/>
              </a:rPr>
              <a:t>4</a:t>
            </a:r>
            <a:r>
              <a:rPr lang="en-US" sz="2400" b="0" dirty="0" smtClean="0">
                <a:solidFill>
                  <a:srgbClr val="66CCFF"/>
                </a:solidFill>
                <a:latin typeface="Century Gothic" pitchFamily="34" charset="0"/>
              </a:rPr>
              <a:t>. Thalassa</a:t>
            </a:r>
            <a:endParaRPr lang="en-US" sz="2400" b="0" dirty="0">
              <a:solidFill>
                <a:srgbClr val="66CCFF"/>
              </a:solidFill>
              <a:latin typeface="Century Gothic" pitchFamily="34" charset="0"/>
            </a:endParaRPr>
          </a:p>
          <a:p>
            <a:pPr algn="l"/>
            <a:r>
              <a:rPr lang="en-US" sz="2400" b="0" dirty="0">
                <a:solidFill>
                  <a:srgbClr val="66CCFF"/>
                </a:solidFill>
                <a:latin typeface="Century Gothic" pitchFamily="34" charset="0"/>
              </a:rPr>
              <a:t>5</a:t>
            </a:r>
            <a:r>
              <a:rPr lang="en-US" sz="2400" b="0" dirty="0" smtClean="0">
                <a:solidFill>
                  <a:srgbClr val="66CCFF"/>
                </a:solidFill>
                <a:latin typeface="Century Gothic" pitchFamily="34" charset="0"/>
              </a:rPr>
              <a:t>. Despina</a:t>
            </a:r>
            <a:endParaRPr lang="en-US" sz="2400" b="0" dirty="0">
              <a:solidFill>
                <a:srgbClr val="66CCFF"/>
              </a:solidFill>
              <a:latin typeface="Century Gothic" pitchFamily="34" charset="0"/>
            </a:endParaRPr>
          </a:p>
          <a:p>
            <a:pPr algn="l"/>
            <a:r>
              <a:rPr lang="en-US" sz="2400" b="0" dirty="0">
                <a:solidFill>
                  <a:srgbClr val="66CCFF"/>
                </a:solidFill>
                <a:latin typeface="Century Gothic" pitchFamily="34" charset="0"/>
              </a:rPr>
              <a:t>6</a:t>
            </a:r>
            <a:r>
              <a:rPr lang="en-US" sz="2400" b="0" dirty="0" smtClean="0">
                <a:solidFill>
                  <a:srgbClr val="66CCFF"/>
                </a:solidFill>
                <a:latin typeface="Century Gothic" pitchFamily="34" charset="0"/>
              </a:rPr>
              <a:t>. Galatea</a:t>
            </a:r>
            <a:endParaRPr lang="en-US" sz="2400" b="0" dirty="0">
              <a:solidFill>
                <a:srgbClr val="66CCFF"/>
              </a:solidFill>
              <a:latin typeface="Century Gothic" pitchFamily="34" charset="0"/>
            </a:endParaRPr>
          </a:p>
          <a:p>
            <a:pPr algn="l"/>
            <a:r>
              <a:rPr lang="en-US" sz="2400" b="0" dirty="0">
                <a:solidFill>
                  <a:srgbClr val="66CCFF"/>
                </a:solidFill>
                <a:latin typeface="Century Gothic" pitchFamily="34" charset="0"/>
              </a:rPr>
              <a:t>7</a:t>
            </a:r>
            <a:r>
              <a:rPr lang="en-US" sz="2400" b="0" dirty="0" smtClean="0">
                <a:solidFill>
                  <a:srgbClr val="66CCFF"/>
                </a:solidFill>
                <a:latin typeface="Century Gothic" pitchFamily="34" charset="0"/>
              </a:rPr>
              <a:t>. Larissa</a:t>
            </a:r>
            <a:endParaRPr lang="en-US" sz="2400" b="0" dirty="0">
              <a:solidFill>
                <a:srgbClr val="66CCFF"/>
              </a:solidFill>
              <a:latin typeface="Century Gothic" pitchFamily="34" charset="0"/>
            </a:endParaRPr>
          </a:p>
          <a:p>
            <a:pPr algn="l"/>
            <a:r>
              <a:rPr lang="en-US" sz="2400" b="0" dirty="0">
                <a:solidFill>
                  <a:srgbClr val="66CCFF"/>
                </a:solidFill>
                <a:latin typeface="Century Gothic" pitchFamily="34" charset="0"/>
              </a:rPr>
              <a:t>8</a:t>
            </a:r>
            <a:r>
              <a:rPr lang="en-US" sz="2400" b="0" dirty="0" smtClean="0">
                <a:solidFill>
                  <a:srgbClr val="66CCFF"/>
                </a:solidFill>
                <a:latin typeface="Century Gothic" pitchFamily="34" charset="0"/>
              </a:rPr>
              <a:t>. Proteus</a:t>
            </a:r>
            <a:endParaRPr lang="en-US" sz="2400" b="0" dirty="0">
              <a:solidFill>
                <a:srgbClr val="66CCFF"/>
              </a:solidFill>
              <a:latin typeface="Century Gothic" pitchFamily="34" charset="0"/>
            </a:endParaRPr>
          </a:p>
          <a:p>
            <a:pPr algn="l"/>
            <a:r>
              <a:rPr lang="en-US" sz="2400" b="0" dirty="0">
                <a:solidFill>
                  <a:srgbClr val="66CCFF"/>
                </a:solidFill>
                <a:latin typeface="Century Gothic" pitchFamily="34" charset="0"/>
              </a:rPr>
              <a:t>9</a:t>
            </a:r>
            <a:r>
              <a:rPr lang="en-US" sz="2400" b="0" dirty="0" smtClean="0">
                <a:solidFill>
                  <a:srgbClr val="66CCFF"/>
                </a:solidFill>
                <a:latin typeface="Century Gothic" pitchFamily="34" charset="0"/>
              </a:rPr>
              <a:t>. </a:t>
            </a:r>
            <a:r>
              <a:rPr lang="en-US" sz="2400" b="0" dirty="0" err="1" smtClean="0">
                <a:solidFill>
                  <a:srgbClr val="66CCFF"/>
                </a:solidFill>
                <a:latin typeface="Century Gothic" pitchFamily="34" charset="0"/>
              </a:rPr>
              <a:t>Halimede</a:t>
            </a:r>
            <a:endParaRPr lang="en-US" sz="2400" b="0" dirty="0">
              <a:solidFill>
                <a:srgbClr val="66CCFF"/>
              </a:solidFill>
              <a:latin typeface="Century Gothic" pitchFamily="34" charset="0"/>
            </a:endParaRPr>
          </a:p>
          <a:p>
            <a:pPr algn="l"/>
            <a:r>
              <a:rPr lang="en-US" sz="2400" b="0" dirty="0">
                <a:solidFill>
                  <a:srgbClr val="66CCFF"/>
                </a:solidFill>
                <a:latin typeface="Century Gothic" pitchFamily="34" charset="0"/>
              </a:rPr>
              <a:t>10</a:t>
            </a:r>
            <a:r>
              <a:rPr lang="en-US" sz="2400" b="0" dirty="0" smtClean="0">
                <a:solidFill>
                  <a:srgbClr val="66CCFF"/>
                </a:solidFill>
                <a:latin typeface="Century Gothic" pitchFamily="34" charset="0"/>
              </a:rPr>
              <a:t>. </a:t>
            </a:r>
            <a:r>
              <a:rPr lang="en-US" sz="2400" b="0" dirty="0" err="1" smtClean="0">
                <a:solidFill>
                  <a:srgbClr val="66CCFF"/>
                </a:solidFill>
                <a:latin typeface="Century Gothic" pitchFamily="34" charset="0"/>
              </a:rPr>
              <a:t>Psamathe</a:t>
            </a:r>
            <a:endParaRPr lang="en-US" sz="2400" b="0" dirty="0">
              <a:solidFill>
                <a:srgbClr val="66CCFF"/>
              </a:solidFill>
              <a:latin typeface="Century Gothic" pitchFamily="34" charset="0"/>
            </a:endParaRPr>
          </a:p>
          <a:p>
            <a:pPr algn="l"/>
            <a:r>
              <a:rPr lang="en-US" sz="2400" b="0" dirty="0">
                <a:solidFill>
                  <a:srgbClr val="66CCFF"/>
                </a:solidFill>
                <a:latin typeface="Century Gothic" pitchFamily="34" charset="0"/>
              </a:rPr>
              <a:t>11</a:t>
            </a:r>
            <a:r>
              <a:rPr lang="en-US" sz="2400" b="0" dirty="0" smtClean="0">
                <a:solidFill>
                  <a:srgbClr val="66CCFF"/>
                </a:solidFill>
                <a:latin typeface="Century Gothic" pitchFamily="34" charset="0"/>
              </a:rPr>
              <a:t>. Sao</a:t>
            </a:r>
            <a:endParaRPr lang="en-US" sz="2400" b="0" dirty="0">
              <a:solidFill>
                <a:srgbClr val="66CCFF"/>
              </a:solidFill>
              <a:latin typeface="Century Gothic" pitchFamily="34" charset="0"/>
            </a:endParaRPr>
          </a:p>
          <a:p>
            <a:pPr algn="l"/>
            <a:r>
              <a:rPr lang="en-US" sz="2400" b="0" dirty="0">
                <a:solidFill>
                  <a:srgbClr val="66CCFF"/>
                </a:solidFill>
                <a:latin typeface="Century Gothic" pitchFamily="34" charset="0"/>
              </a:rPr>
              <a:t>12</a:t>
            </a:r>
            <a:r>
              <a:rPr lang="en-US" sz="2400" b="0" dirty="0" smtClean="0">
                <a:solidFill>
                  <a:srgbClr val="66CCFF"/>
                </a:solidFill>
                <a:latin typeface="Century Gothic" pitchFamily="34" charset="0"/>
              </a:rPr>
              <a:t>. </a:t>
            </a:r>
            <a:r>
              <a:rPr lang="en-US" sz="2400" b="0" dirty="0" err="1" smtClean="0">
                <a:solidFill>
                  <a:srgbClr val="66CCFF"/>
                </a:solidFill>
                <a:latin typeface="Century Gothic" pitchFamily="34" charset="0"/>
              </a:rPr>
              <a:t>Laomedeia</a:t>
            </a:r>
            <a:endParaRPr lang="en-US" sz="2400" b="0" dirty="0">
              <a:solidFill>
                <a:srgbClr val="66CCFF"/>
              </a:solidFill>
              <a:latin typeface="Century Gothic" pitchFamily="34" charset="0"/>
            </a:endParaRPr>
          </a:p>
          <a:p>
            <a:pPr algn="l"/>
            <a:r>
              <a:rPr lang="en-US" sz="2400" b="0" dirty="0">
                <a:solidFill>
                  <a:srgbClr val="66CCFF"/>
                </a:solidFill>
                <a:latin typeface="Century Gothic" pitchFamily="34" charset="0"/>
              </a:rPr>
              <a:t>13</a:t>
            </a:r>
            <a:r>
              <a:rPr lang="en-US" sz="2400" b="0" dirty="0" smtClean="0">
                <a:solidFill>
                  <a:srgbClr val="66CCFF"/>
                </a:solidFill>
                <a:latin typeface="Century Gothic" pitchFamily="34" charset="0"/>
              </a:rPr>
              <a:t>. Neso</a:t>
            </a:r>
            <a:endParaRPr lang="en-US" sz="2400" b="0" dirty="0">
              <a:solidFill>
                <a:srgbClr val="66CCFF"/>
              </a:solidFill>
              <a:latin typeface="Century Gothic" pitchFamily="34" charset="0"/>
            </a:endParaRPr>
          </a:p>
          <a:p>
            <a:pPr algn="l"/>
            <a:endParaRPr lang="en-US" sz="2400" dirty="0" smtClean="0">
              <a:solidFill>
                <a:srgbClr val="00B0F0"/>
              </a:solidFill>
              <a:latin typeface="Century Gothic" pitchFamily="34" charset="0"/>
            </a:endParaRPr>
          </a:p>
          <a:p>
            <a:pPr algn="l"/>
            <a:endParaRPr lang="en-US" sz="2400" dirty="0" smtClean="0">
              <a:solidFill>
                <a:srgbClr val="00B0F0"/>
              </a:solidFill>
              <a:latin typeface="Century Gothic" pitchFamily="34" charset="0"/>
            </a:endParaRPr>
          </a:p>
          <a:p>
            <a:pPr algn="l"/>
            <a:r>
              <a:rPr lang="en-US" sz="2400" cap="all" dirty="0" err="1" smtClean="0">
                <a:solidFill>
                  <a:schemeClr val="bg1"/>
                </a:solidFill>
                <a:latin typeface="Century Gothic" pitchFamily="34" charset="0"/>
              </a:rPr>
              <a:t>Satélite</a:t>
            </a:r>
            <a:r>
              <a:rPr lang="en-US" sz="2400" cap="all" dirty="0" smtClean="0">
                <a:solidFill>
                  <a:schemeClr val="bg1"/>
                </a:solidFill>
                <a:latin typeface="Century Gothic" pitchFamily="34" charset="0"/>
              </a:rPr>
              <a:t> </a:t>
            </a:r>
            <a:r>
              <a:rPr lang="en-US" sz="2400" cap="all" dirty="0" err="1" smtClean="0">
                <a:solidFill>
                  <a:schemeClr val="bg1"/>
                </a:solidFill>
                <a:latin typeface="Century Gothic" pitchFamily="34" charset="0"/>
              </a:rPr>
              <a:t>provisório</a:t>
            </a:r>
            <a:r>
              <a:rPr lang="en-US" sz="2400" cap="all" dirty="0" smtClean="0">
                <a:solidFill>
                  <a:schemeClr val="bg1"/>
                </a:solidFill>
                <a:latin typeface="Century Gothic" pitchFamily="34" charset="0"/>
              </a:rPr>
              <a:t>:</a:t>
            </a:r>
          </a:p>
          <a:p>
            <a:pPr algn="l"/>
            <a:endParaRPr lang="en-US" sz="2400" cap="all" dirty="0" smtClean="0">
              <a:solidFill>
                <a:srgbClr val="00B0F0"/>
              </a:solidFill>
              <a:latin typeface="Century Gothic" pitchFamily="34" charset="0"/>
            </a:endParaRPr>
          </a:p>
          <a:p>
            <a:pPr algn="l"/>
            <a:r>
              <a:rPr lang="en-US" sz="2400" b="0" dirty="0">
                <a:solidFill>
                  <a:srgbClr val="66CCFF"/>
                </a:solidFill>
                <a:latin typeface="Century Gothic" pitchFamily="34" charset="0"/>
              </a:rPr>
              <a:t>1</a:t>
            </a:r>
            <a:r>
              <a:rPr lang="en-US" sz="2400" b="0" dirty="0" smtClean="0">
                <a:solidFill>
                  <a:srgbClr val="66CCFF"/>
                </a:solidFill>
                <a:latin typeface="Century Gothic" pitchFamily="34" charset="0"/>
              </a:rPr>
              <a:t>. S/2004 </a:t>
            </a:r>
            <a:r>
              <a:rPr lang="en-US" sz="2400" b="0" dirty="0">
                <a:solidFill>
                  <a:srgbClr val="66CCFF"/>
                </a:solidFill>
                <a:latin typeface="Century Gothic" pitchFamily="34" charset="0"/>
              </a:rPr>
              <a:t>N1</a:t>
            </a:r>
          </a:p>
          <a:p>
            <a:pPr algn="l"/>
            <a:r>
              <a:rPr lang="en-US" sz="2400" dirty="0" smtClean="0">
                <a:solidFill>
                  <a:srgbClr val="00B0F0"/>
                </a:solidFill>
                <a:latin typeface="Century Gothic" pitchFamily="34" charset="0"/>
              </a:rPr>
              <a:t/>
            </a:r>
            <a:br>
              <a:rPr lang="en-US" sz="2400" dirty="0" smtClean="0">
                <a:solidFill>
                  <a:srgbClr val="00B0F0"/>
                </a:solidFill>
                <a:latin typeface="Century Gothic" pitchFamily="34" charset="0"/>
              </a:rPr>
            </a:br>
            <a:endParaRPr lang="en-US" sz="2400" dirty="0">
              <a:solidFill>
                <a:srgbClr val="00B0F0"/>
              </a:solidFill>
              <a:latin typeface="Century Gothic" pitchFamily="34" charset="0"/>
            </a:endParaRPr>
          </a:p>
        </p:txBody>
      </p:sp>
      <p:sp>
        <p:nvSpPr>
          <p:cNvPr id="5" name="Espaço Reservado para Número de Slide 4"/>
          <p:cNvSpPr>
            <a:spLocks noGrp="1"/>
          </p:cNvSpPr>
          <p:nvPr>
            <p:ph type="sldNum" sz="quarter" idx="12"/>
          </p:nvPr>
        </p:nvSpPr>
        <p:spPr/>
        <p:txBody>
          <a:bodyPr/>
          <a:lstStyle/>
          <a:p>
            <a:pPr>
              <a:defRPr/>
            </a:pPr>
            <a:fld id="{37EA3358-D533-4DE3-BB7E-0C918E9F7417}" type="slidenum">
              <a:rPr lang="pt-BR" smtClean="0"/>
              <a:pPr>
                <a:defRPr/>
              </a:pPr>
              <a:t>26</a:t>
            </a:fld>
            <a:endParaRPr lang="pt-B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olarsystem.nasa.gov/multimedia/gallery/P353171.jpg"/>
          <p:cNvPicPr>
            <a:picLocks noChangeAspect="1" noChangeArrowheads="1"/>
          </p:cNvPicPr>
          <p:nvPr/>
        </p:nvPicPr>
        <p:blipFill>
          <a:blip r:embed="rId3" cstate="print"/>
          <a:srcRect/>
          <a:stretch>
            <a:fillRect/>
          </a:stretch>
        </p:blipFill>
        <p:spPr bwMode="auto">
          <a:xfrm rot="5400000">
            <a:off x="1888094" y="385054"/>
            <a:ext cx="5255668" cy="6304832"/>
          </a:xfrm>
          <a:prstGeom prst="rect">
            <a:avLst/>
          </a:prstGeom>
          <a:noFill/>
        </p:spPr>
      </p:pic>
      <p:sp>
        <p:nvSpPr>
          <p:cNvPr id="12" name="Rectangle 2"/>
          <p:cNvSpPr txBox="1">
            <a:spLocks noChangeArrowheads="1"/>
          </p:cNvSpPr>
          <p:nvPr/>
        </p:nvSpPr>
        <p:spPr bwMode="auto">
          <a:xfrm>
            <a:off x="36512" y="163488"/>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buClr>
                <a:srgbClr val="C00000"/>
              </a:buClr>
              <a:defRPr/>
            </a:pPr>
            <a:r>
              <a:rPr lang="pt-BR" sz="4000" kern="0" dirty="0" smtClean="0">
                <a:solidFill>
                  <a:schemeClr val="bg1"/>
                </a:solidFill>
                <a:latin typeface="Century Gothic" pitchFamily="34" charset="0"/>
                <a:ea typeface="+mj-ea"/>
                <a:cs typeface="+mj-cs"/>
              </a:rPr>
              <a:t>Netuno: </a:t>
            </a:r>
            <a:r>
              <a:rPr lang="pt-BR" sz="4000" kern="0" dirty="0" err="1" smtClean="0">
                <a:solidFill>
                  <a:schemeClr val="bg1"/>
                </a:solidFill>
                <a:latin typeface="Century Gothic" pitchFamily="34" charset="0"/>
                <a:ea typeface="+mj-ea"/>
                <a:cs typeface="+mj-cs"/>
              </a:rPr>
              <a:t>Tritão</a:t>
            </a:r>
            <a:endPar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endParaRPr>
          </a:p>
        </p:txBody>
      </p:sp>
      <p:pic>
        <p:nvPicPr>
          <p:cNvPr id="3073" name="Picture 1" descr="http://solarsystem.nasa.gov/images/spacer.gif"/>
          <p:cNvPicPr>
            <a:picLocks noChangeAspect="1" noChangeArrowheads="1"/>
          </p:cNvPicPr>
          <p:nvPr/>
        </p:nvPicPr>
        <p:blipFill>
          <a:blip r:embed="rId4"/>
          <a:srcRect/>
          <a:stretch>
            <a:fillRect/>
          </a:stretch>
        </p:blipFill>
        <p:spPr bwMode="auto">
          <a:xfrm>
            <a:off x="0" y="0"/>
            <a:ext cx="76200" cy="76200"/>
          </a:xfrm>
          <a:prstGeom prst="rect">
            <a:avLst/>
          </a:prstGeom>
          <a:noFill/>
        </p:spPr>
      </p:pic>
      <p:sp>
        <p:nvSpPr>
          <p:cNvPr id="9" name="Retângulo 8"/>
          <p:cNvSpPr/>
          <p:nvPr/>
        </p:nvSpPr>
        <p:spPr>
          <a:xfrm>
            <a:off x="71972" y="6453336"/>
            <a:ext cx="3635932" cy="307777"/>
          </a:xfrm>
          <a:prstGeom prst="rect">
            <a:avLst/>
          </a:prstGeom>
        </p:spPr>
        <p:txBody>
          <a:bodyPr wrap="none">
            <a:spAutoFit/>
          </a:bodyPr>
          <a:lstStyle/>
          <a:p>
            <a:r>
              <a:rPr lang="pt-BR" sz="1400" b="0" dirty="0" smtClean="0">
                <a:solidFill>
                  <a:srgbClr val="FFC000"/>
                </a:solidFill>
                <a:latin typeface="Century Gothic" pitchFamily="34" charset="0"/>
              </a:rPr>
              <a:t>Crédito da imagens: NASA/</a:t>
            </a:r>
            <a:r>
              <a:rPr lang="pt-BR" sz="1400" b="0" dirty="0" err="1" smtClean="0">
                <a:solidFill>
                  <a:srgbClr val="FFC000"/>
                </a:solidFill>
                <a:latin typeface="Century Gothic" pitchFamily="34" charset="0"/>
              </a:rPr>
              <a:t>JPL-Caltech</a:t>
            </a:r>
            <a:endParaRPr lang="pt-BR" sz="1400" dirty="0">
              <a:solidFill>
                <a:srgbClr val="FFC000"/>
              </a:solidFill>
              <a:latin typeface="Century Gothic" pitchFamily="34" charset="0"/>
            </a:endParaRPr>
          </a:p>
        </p:txBody>
      </p:sp>
      <p:sp>
        <p:nvSpPr>
          <p:cNvPr id="6" name="Espaço Reservado para Número de Slide 5"/>
          <p:cNvSpPr>
            <a:spLocks noGrp="1"/>
          </p:cNvSpPr>
          <p:nvPr>
            <p:ph type="sldNum" sz="quarter" idx="12"/>
          </p:nvPr>
        </p:nvSpPr>
        <p:spPr/>
        <p:txBody>
          <a:bodyPr/>
          <a:lstStyle/>
          <a:p>
            <a:pPr>
              <a:defRPr/>
            </a:pPr>
            <a:fld id="{37EA3358-D533-4DE3-BB7E-0C918E9F7417}" type="slidenum">
              <a:rPr lang="pt-BR" smtClean="0"/>
              <a:pPr>
                <a:defRPr/>
              </a:pPr>
              <a:t>27</a:t>
            </a:fld>
            <a:endParaRPr lang="pt-BR"/>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0" y="3068960"/>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buClr>
                <a:srgbClr val="C00000"/>
              </a:buClr>
              <a:defRPr/>
            </a:pPr>
            <a:r>
              <a:rPr lang="pt-BR" sz="4000" kern="0" dirty="0" smtClean="0">
                <a:solidFill>
                  <a:srgbClr val="FFC000"/>
                </a:solidFill>
                <a:latin typeface="Century Gothic" pitchFamily="34" charset="0"/>
                <a:ea typeface="+mj-ea"/>
                <a:cs typeface="+mj-cs"/>
              </a:rPr>
              <a:t>Não só planetas</a:t>
            </a:r>
          </a:p>
          <a:p>
            <a:pPr lvl="0">
              <a:buClr>
                <a:srgbClr val="C00000"/>
              </a:buClr>
              <a:defRPr/>
            </a:pPr>
            <a:r>
              <a:rPr lang="pt-BR" sz="4000" kern="0" dirty="0" smtClean="0">
                <a:solidFill>
                  <a:srgbClr val="FFC000"/>
                </a:solidFill>
                <a:latin typeface="Century Gothic" pitchFamily="34" charset="0"/>
                <a:ea typeface="+mj-ea"/>
                <a:cs typeface="+mj-cs"/>
              </a:rPr>
              <a:t> têm satélites</a:t>
            </a:r>
            <a:endParaRPr kumimoji="0" lang="pt-BR" sz="4000" b="1" i="0" u="none" strike="noStrike" kern="0" cap="none" spc="0" normalizeH="0" baseline="0" noProof="0" dirty="0" smtClean="0">
              <a:ln>
                <a:noFill/>
              </a:ln>
              <a:solidFill>
                <a:srgbClr val="FFC000"/>
              </a:solidFill>
              <a:effectLst/>
              <a:uLnTx/>
              <a:uFillTx/>
              <a:latin typeface="Century Gothic" pitchFamily="34" charset="0"/>
              <a:ea typeface="+mj-ea"/>
              <a:cs typeface="+mj-cs"/>
            </a:endParaRPr>
          </a:p>
        </p:txBody>
      </p:sp>
      <p:pic>
        <p:nvPicPr>
          <p:cNvPr id="3073" name="Picture 1" descr="http://solarsystem.nasa.gov/images/spacer.gif"/>
          <p:cNvPicPr>
            <a:picLocks noChangeAspect="1" noChangeArrowheads="1"/>
          </p:cNvPicPr>
          <p:nvPr/>
        </p:nvPicPr>
        <p:blipFill>
          <a:blip r:embed="rId3"/>
          <a:srcRect/>
          <a:stretch>
            <a:fillRect/>
          </a:stretch>
        </p:blipFill>
        <p:spPr bwMode="auto">
          <a:xfrm>
            <a:off x="0" y="0"/>
            <a:ext cx="76200" cy="76200"/>
          </a:xfrm>
          <a:prstGeom prst="rect">
            <a:avLst/>
          </a:prstGeom>
          <a:noFill/>
        </p:spPr>
      </p:pic>
      <p:sp>
        <p:nvSpPr>
          <p:cNvPr id="4" name="Espaço Reservado para Número de Slide 3"/>
          <p:cNvSpPr>
            <a:spLocks noGrp="1"/>
          </p:cNvSpPr>
          <p:nvPr>
            <p:ph type="sldNum" sz="quarter" idx="12"/>
          </p:nvPr>
        </p:nvSpPr>
        <p:spPr/>
        <p:txBody>
          <a:bodyPr/>
          <a:lstStyle/>
          <a:p>
            <a:pPr>
              <a:defRPr/>
            </a:pPr>
            <a:fld id="{37EA3358-D533-4DE3-BB7E-0C918E9F7417}" type="slidenum">
              <a:rPr lang="pt-BR" smtClean="0"/>
              <a:pPr>
                <a:defRPr/>
              </a:pPr>
              <a:t>28</a:t>
            </a:fld>
            <a:endParaRPr lang="pt-BR"/>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 name="Picture 2"/>
          <p:cNvPicPr/>
          <p:nvPr/>
        </p:nvPicPr>
        <p:blipFill>
          <a:blip r:embed="rId3" cstate="print"/>
          <a:srcRect t="18708"/>
          <a:stretch/>
        </p:blipFill>
        <p:spPr>
          <a:xfrm>
            <a:off x="0" y="2674440"/>
            <a:ext cx="9145440" cy="4184280"/>
          </a:xfrm>
          <a:prstGeom prst="rect">
            <a:avLst/>
          </a:prstGeom>
          <a:ln>
            <a:noFill/>
          </a:ln>
        </p:spPr>
      </p:pic>
      <p:sp>
        <p:nvSpPr>
          <p:cNvPr id="196" name="CustomShape 1"/>
          <p:cNvSpPr/>
          <p:nvPr/>
        </p:nvSpPr>
        <p:spPr>
          <a:xfrm>
            <a:off x="432540" y="620688"/>
            <a:ext cx="8280360" cy="114228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lstStyle/>
          <a:p>
            <a:pPr algn="ctr"/>
            <a:r>
              <a:rPr lang="pt-BR" sz="4400" b="1" strike="noStrike" spc="-1" dirty="0">
                <a:solidFill>
                  <a:srgbClr val="FFFFFF"/>
                </a:solidFill>
                <a:uFill>
                  <a:solidFill>
                    <a:srgbClr val="FFFFFF"/>
                  </a:solidFill>
                </a:uFill>
                <a:latin typeface="Century Gothic"/>
              </a:rPr>
              <a:t>Satélites de </a:t>
            </a:r>
            <a:r>
              <a:rPr lang="pt-BR" sz="4400" b="1" strike="noStrike" spc="-1" dirty="0" smtClean="0">
                <a:solidFill>
                  <a:srgbClr val="FFFFFF"/>
                </a:solidFill>
                <a:uFill>
                  <a:solidFill>
                    <a:srgbClr val="FFFFFF"/>
                  </a:solidFill>
                </a:uFill>
                <a:latin typeface="Century Gothic"/>
              </a:rPr>
              <a:t>Plutão </a:t>
            </a:r>
          </a:p>
          <a:p>
            <a:pPr algn="ctr"/>
            <a:r>
              <a:rPr lang="pt-BR" sz="2800" b="1" strike="noStrike" spc="-1" dirty="0" smtClean="0">
                <a:solidFill>
                  <a:srgbClr val="FFFFFF"/>
                </a:solidFill>
                <a:uFill>
                  <a:solidFill>
                    <a:srgbClr val="FFFFFF"/>
                  </a:solidFill>
                </a:uFill>
                <a:latin typeface="Century Gothic"/>
              </a:rPr>
              <a:t>(planeta anão)</a:t>
            </a:r>
            <a:endParaRPr lang="pt-BR" sz="2800" b="0" strike="noStrike" spc="-1" dirty="0">
              <a:solidFill>
                <a:srgbClr val="FFFFFF"/>
              </a:solidFill>
              <a:uFill>
                <a:solidFill>
                  <a:srgbClr val="FFFFFF"/>
                </a:solidFill>
              </a:uFill>
              <a:latin typeface="Arial"/>
            </a:endParaRPr>
          </a:p>
          <a:p>
            <a:pPr algn="ctr">
              <a:lnSpc>
                <a:spcPct val="100000"/>
              </a:lnSpc>
            </a:pPr>
            <a:endParaRPr lang="pt-BR" sz="1800" b="0" strike="noStrike" spc="-1" dirty="0">
              <a:solidFill>
                <a:srgbClr val="FFFFFF"/>
              </a:solidFill>
              <a:uFill>
                <a:solidFill>
                  <a:srgbClr val="FFFFFF"/>
                </a:solidFill>
              </a:uFill>
              <a:latin typeface="Arial"/>
            </a:endParaRPr>
          </a:p>
        </p:txBody>
      </p:sp>
      <p:sp>
        <p:nvSpPr>
          <p:cNvPr id="197" name="CustomShape 2"/>
          <p:cNvSpPr/>
          <p:nvPr/>
        </p:nvSpPr>
        <p:spPr>
          <a:xfrm>
            <a:off x="47160" y="6576480"/>
            <a:ext cx="2149560" cy="45504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sz="1200" b="0" strike="noStrike" spc="-1" dirty="0">
                <a:solidFill>
                  <a:schemeClr val="tx1"/>
                </a:solidFill>
                <a:uFill>
                  <a:solidFill>
                    <a:srgbClr val="FFFFFF"/>
                  </a:solidFill>
                </a:uFill>
                <a:latin typeface="Century Gothic"/>
                <a:ea typeface="DejaVu Sans"/>
              </a:rPr>
              <a:t>Crédito da imagem: NASA</a:t>
            </a:r>
            <a:endParaRPr lang="pt-BR" sz="1800" b="0" strike="noStrike" spc="-1" dirty="0">
              <a:solidFill>
                <a:schemeClr val="tx1"/>
              </a:solidFill>
              <a:uFill>
                <a:solidFill>
                  <a:srgbClr val="FFFFFF"/>
                </a:solidFill>
              </a:uFill>
              <a:latin typeface="Arial"/>
            </a:endParaRPr>
          </a:p>
          <a:p>
            <a:pPr>
              <a:lnSpc>
                <a:spcPct val="100000"/>
              </a:lnSpc>
            </a:pPr>
            <a:endParaRPr lang="pt-BR" sz="1800" b="0" strike="noStrike" spc="-1" dirty="0">
              <a:solidFill>
                <a:schemeClr val="tx1"/>
              </a:solidFill>
              <a:uFill>
                <a:solidFill>
                  <a:srgbClr val="FFFFFF"/>
                </a:solidFill>
              </a:uFill>
              <a:latin typeface="Arial"/>
            </a:endParaRPr>
          </a:p>
        </p:txBody>
      </p:sp>
    </p:spTree>
    <p:extLst>
      <p:ext uri="{BB962C8B-B14F-4D97-AF65-F5344CB8AC3E}">
        <p14:creationId xmlns:p14="http://schemas.microsoft.com/office/powerpoint/2010/main" val="36639080"/>
      </p:ext>
    </p:extLst>
  </p:cSld>
  <p:clrMapOvr>
    <a:masterClrMapping/>
  </p:clrMapOvr>
  <p:transition spd="slow">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0" y="0"/>
            <a:ext cx="9144000" cy="1143000"/>
          </a:xfrm>
          <a:solidFill>
            <a:schemeClr val="tx1"/>
          </a:solidFill>
        </p:spPr>
        <p:txBody>
          <a:bodyPr/>
          <a:lstStyle/>
          <a:p>
            <a:r>
              <a:rPr lang="pt-BR" dirty="0" smtClean="0">
                <a:solidFill>
                  <a:schemeClr val="bg1"/>
                </a:solidFill>
                <a:latin typeface="Century Gothic" pitchFamily="34" charset="0"/>
              </a:rPr>
              <a:t>Saturno</a:t>
            </a:r>
          </a:p>
        </p:txBody>
      </p:sp>
      <p:sp>
        <p:nvSpPr>
          <p:cNvPr id="36868" name="Rectangle 3"/>
          <p:cNvSpPr>
            <a:spLocks noChangeArrowheads="1"/>
          </p:cNvSpPr>
          <p:nvPr/>
        </p:nvSpPr>
        <p:spPr bwMode="auto">
          <a:xfrm>
            <a:off x="25515" y="6539970"/>
            <a:ext cx="2244525" cy="276999"/>
          </a:xfrm>
          <a:prstGeom prst="rect">
            <a:avLst/>
          </a:prstGeom>
          <a:noFill/>
          <a:ln w="9525">
            <a:noFill/>
            <a:miter lim="800000"/>
            <a:headEnd/>
            <a:tailEnd/>
          </a:ln>
        </p:spPr>
        <p:txBody>
          <a:bodyPr wrap="none">
            <a:spAutoFit/>
          </a:bodyPr>
          <a:lstStyle/>
          <a:p>
            <a:pPr algn="l" eaLnBrk="1" hangingPunct="1"/>
            <a:r>
              <a:rPr lang="pt-BR" sz="1200" b="0" dirty="0">
                <a:solidFill>
                  <a:srgbClr val="EE8800"/>
                </a:solidFill>
                <a:latin typeface="Century Gothic" pitchFamily="34" charset="0"/>
              </a:rPr>
              <a:t>Crédito da imagem: </a:t>
            </a:r>
            <a:r>
              <a:rPr lang="pt-BR" sz="1200" b="0" dirty="0" smtClean="0">
                <a:solidFill>
                  <a:srgbClr val="EE8800"/>
                </a:solidFill>
                <a:latin typeface="Century Gothic" pitchFamily="34" charset="0"/>
              </a:rPr>
              <a:t>NASA</a:t>
            </a:r>
            <a:endParaRPr lang="pt-BR" sz="1200" b="0" dirty="0">
              <a:solidFill>
                <a:srgbClr val="EE8800"/>
              </a:solidFill>
              <a:latin typeface="Century Gothic" pitchFamily="34" charset="0"/>
            </a:endParaRPr>
          </a:p>
        </p:txBody>
      </p:sp>
      <p:pic>
        <p:nvPicPr>
          <p:cNvPr id="102402" name="Picture 2" descr="http://apod.nasa.gov/apod/image/0412/saturn_malmerCassini_pre10.jpg"/>
          <p:cNvPicPr>
            <a:picLocks noChangeAspect="1" noChangeArrowheads="1"/>
          </p:cNvPicPr>
          <p:nvPr/>
        </p:nvPicPr>
        <p:blipFill>
          <a:blip r:embed="rId3" cstate="print"/>
          <a:srcRect l="7087" r="2362"/>
          <a:stretch>
            <a:fillRect/>
          </a:stretch>
        </p:blipFill>
        <p:spPr bwMode="auto">
          <a:xfrm>
            <a:off x="25515" y="1700808"/>
            <a:ext cx="9070372" cy="3935338"/>
          </a:xfrm>
          <a:prstGeom prst="rect">
            <a:avLst/>
          </a:prstGeom>
          <a:noFill/>
        </p:spPr>
      </p:pic>
      <p:sp>
        <p:nvSpPr>
          <p:cNvPr id="5" name="Espaço Reservado para Número de Slide 4"/>
          <p:cNvSpPr>
            <a:spLocks noGrp="1"/>
          </p:cNvSpPr>
          <p:nvPr>
            <p:ph type="sldNum" sz="quarter" idx="12"/>
          </p:nvPr>
        </p:nvSpPr>
        <p:spPr/>
        <p:txBody>
          <a:bodyPr/>
          <a:lstStyle/>
          <a:p>
            <a:pPr>
              <a:defRPr/>
            </a:pPr>
            <a:fld id="{37EA3358-D533-4DE3-BB7E-0C918E9F7417}" type="slidenum">
              <a:rPr lang="pt-BR" smtClean="0"/>
              <a:pPr>
                <a:defRPr/>
              </a:pPr>
              <a:t>3</a:t>
            </a:fld>
            <a:endParaRPr lang="pt-B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Ida and Dactyl (click to enlarge)"/>
          <p:cNvPicPr>
            <a:picLocks noChangeAspect="1" noChangeArrowheads="1"/>
          </p:cNvPicPr>
          <p:nvPr/>
        </p:nvPicPr>
        <p:blipFill>
          <a:blip r:embed="rId3" cstate="print"/>
          <a:srcRect/>
          <a:stretch>
            <a:fillRect/>
          </a:stretch>
        </p:blipFill>
        <p:spPr bwMode="auto">
          <a:xfrm>
            <a:off x="1043608" y="882588"/>
            <a:ext cx="7488832" cy="5555197"/>
          </a:xfrm>
          <a:prstGeom prst="rect">
            <a:avLst/>
          </a:prstGeom>
          <a:noFill/>
        </p:spPr>
      </p:pic>
      <p:sp>
        <p:nvSpPr>
          <p:cNvPr id="12" name="Rectangle 2"/>
          <p:cNvSpPr txBox="1">
            <a:spLocks noChangeArrowheads="1"/>
          </p:cNvSpPr>
          <p:nvPr/>
        </p:nvSpPr>
        <p:spPr bwMode="auto">
          <a:xfrm>
            <a:off x="36512" y="523528"/>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buClr>
                <a:srgbClr val="C00000"/>
              </a:buClr>
              <a:defRPr/>
            </a:pPr>
            <a:r>
              <a:rPr lang="pt-BR" sz="4000" kern="0" dirty="0" smtClean="0">
                <a:solidFill>
                  <a:schemeClr val="bg1"/>
                </a:solidFill>
                <a:latin typeface="Century Gothic" pitchFamily="34" charset="0"/>
                <a:ea typeface="+mj-ea"/>
                <a:cs typeface="+mj-cs"/>
              </a:rPr>
              <a:t>Ida: </a:t>
            </a:r>
            <a:r>
              <a:rPr lang="pt-BR" sz="4000" kern="0" dirty="0" err="1" smtClean="0">
                <a:solidFill>
                  <a:schemeClr val="bg1"/>
                </a:solidFill>
                <a:latin typeface="Century Gothic" pitchFamily="34" charset="0"/>
                <a:ea typeface="+mj-ea"/>
                <a:cs typeface="+mj-cs"/>
              </a:rPr>
              <a:t>Dactyl</a:t>
            </a:r>
            <a:endParaRPr lang="pt-BR" sz="4000" kern="0" dirty="0" smtClean="0">
              <a:solidFill>
                <a:schemeClr val="bg1"/>
              </a:solidFill>
              <a:latin typeface="Century Gothic" pitchFamily="34" charset="0"/>
              <a:ea typeface="+mj-ea"/>
              <a:cs typeface="+mj-cs"/>
            </a:endParaRPr>
          </a:p>
          <a:p>
            <a:pPr lvl="0">
              <a:buClr>
                <a:srgbClr val="C00000"/>
              </a:buClr>
              <a:defRPr/>
            </a:pPr>
            <a:r>
              <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rPr>
              <a:t>(asteroides)</a:t>
            </a:r>
          </a:p>
        </p:txBody>
      </p:sp>
      <p:pic>
        <p:nvPicPr>
          <p:cNvPr id="3073" name="Picture 1" descr="http://solarsystem.nasa.gov/images/spacer.gif"/>
          <p:cNvPicPr>
            <a:picLocks noChangeAspect="1" noChangeArrowheads="1"/>
          </p:cNvPicPr>
          <p:nvPr/>
        </p:nvPicPr>
        <p:blipFill>
          <a:blip r:embed="rId4"/>
          <a:srcRect/>
          <a:stretch>
            <a:fillRect/>
          </a:stretch>
        </p:blipFill>
        <p:spPr bwMode="auto">
          <a:xfrm>
            <a:off x="0" y="0"/>
            <a:ext cx="76200" cy="76200"/>
          </a:xfrm>
          <a:prstGeom prst="rect">
            <a:avLst/>
          </a:prstGeom>
          <a:noFill/>
        </p:spPr>
      </p:pic>
      <p:sp>
        <p:nvSpPr>
          <p:cNvPr id="6" name="Retângulo 5"/>
          <p:cNvSpPr/>
          <p:nvPr/>
        </p:nvSpPr>
        <p:spPr>
          <a:xfrm>
            <a:off x="179512" y="6536377"/>
            <a:ext cx="3876382" cy="276999"/>
          </a:xfrm>
          <a:prstGeom prst="rect">
            <a:avLst/>
          </a:prstGeom>
        </p:spPr>
        <p:txBody>
          <a:bodyPr wrap="none">
            <a:spAutoFit/>
          </a:bodyPr>
          <a:lstStyle/>
          <a:p>
            <a:r>
              <a:rPr lang="pt-BR" sz="1200" dirty="0" smtClean="0">
                <a:solidFill>
                  <a:srgbClr val="FFC000"/>
                </a:solidFill>
                <a:latin typeface="Century Gothic" pitchFamily="34" charset="0"/>
              </a:rPr>
              <a:t>Crédito da imagem: Lunar </a:t>
            </a:r>
            <a:r>
              <a:rPr lang="pt-BR" sz="1200" dirty="0" err="1" smtClean="0">
                <a:solidFill>
                  <a:srgbClr val="FFC000"/>
                </a:solidFill>
                <a:latin typeface="Century Gothic" pitchFamily="34" charset="0"/>
              </a:rPr>
              <a:t>and</a:t>
            </a:r>
            <a:r>
              <a:rPr lang="pt-BR" sz="1200" dirty="0" smtClean="0">
                <a:solidFill>
                  <a:srgbClr val="FFC000"/>
                </a:solidFill>
                <a:latin typeface="Century Gothic" pitchFamily="34" charset="0"/>
              </a:rPr>
              <a:t> </a:t>
            </a:r>
            <a:r>
              <a:rPr lang="pt-BR" sz="1200" dirty="0" err="1" smtClean="0">
                <a:solidFill>
                  <a:srgbClr val="FFC000"/>
                </a:solidFill>
                <a:latin typeface="Century Gothic" pitchFamily="34" charset="0"/>
              </a:rPr>
              <a:t>Planetary</a:t>
            </a:r>
            <a:r>
              <a:rPr lang="pt-BR" sz="1200" dirty="0" smtClean="0">
                <a:solidFill>
                  <a:srgbClr val="FFC000"/>
                </a:solidFill>
                <a:latin typeface="Century Gothic" pitchFamily="34" charset="0"/>
              </a:rPr>
              <a:t> </a:t>
            </a:r>
            <a:r>
              <a:rPr lang="pt-BR" sz="1200" dirty="0" err="1" smtClean="0">
                <a:solidFill>
                  <a:srgbClr val="FFC000"/>
                </a:solidFill>
                <a:latin typeface="Century Gothic" pitchFamily="34" charset="0"/>
              </a:rPr>
              <a:t>Institute</a:t>
            </a:r>
            <a:endParaRPr lang="pt-BR" sz="1200" dirty="0">
              <a:solidFill>
                <a:srgbClr val="FFC000"/>
              </a:solidFill>
              <a:latin typeface="Century Gothic" pitchFamily="34" charset="0"/>
            </a:endParaRPr>
          </a:p>
        </p:txBody>
      </p:sp>
      <p:sp>
        <p:nvSpPr>
          <p:cNvPr id="7" name="Espaço Reservado para Número de Slide 6"/>
          <p:cNvSpPr>
            <a:spLocks noGrp="1"/>
          </p:cNvSpPr>
          <p:nvPr>
            <p:ph type="sldNum" sz="quarter" idx="12"/>
          </p:nvPr>
        </p:nvSpPr>
        <p:spPr/>
        <p:txBody>
          <a:bodyPr/>
          <a:lstStyle/>
          <a:p>
            <a:pPr>
              <a:defRPr/>
            </a:pPr>
            <a:fld id="{37EA3358-D533-4DE3-BB7E-0C918E9F7417}" type="slidenum">
              <a:rPr lang="pt-BR" smtClean="0"/>
              <a:pPr>
                <a:defRPr/>
              </a:pPr>
              <a:t>30</a:t>
            </a:fld>
            <a:endParaRPr lang="pt-BR"/>
          </a:p>
        </p:txBody>
      </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51520" y="144132"/>
            <a:ext cx="8712968" cy="769441"/>
          </a:xfrm>
          <a:prstGeom prst="rect">
            <a:avLst/>
          </a:prstGeom>
        </p:spPr>
        <p:txBody>
          <a:bodyPr wrap="square">
            <a:spAutoFit/>
          </a:bodyPr>
          <a:lstStyle/>
          <a:p>
            <a:r>
              <a:rPr lang="pt-BR" sz="4400" dirty="0" smtClean="0">
                <a:solidFill>
                  <a:schemeClr val="bg1"/>
                </a:solidFill>
                <a:latin typeface="Century Gothic" pitchFamily="34" charset="0"/>
              </a:rPr>
              <a:t>Curta metragem: </a:t>
            </a:r>
            <a:r>
              <a:rPr lang="pt-BR" sz="4400" dirty="0" err="1" smtClean="0">
                <a:solidFill>
                  <a:schemeClr val="bg1"/>
                </a:solidFill>
                <a:latin typeface="Century Gothic" pitchFamily="34" charset="0"/>
              </a:rPr>
              <a:t>Wanderers</a:t>
            </a:r>
            <a:endParaRPr lang="pt-BR" sz="4400" dirty="0">
              <a:solidFill>
                <a:schemeClr val="bg1"/>
              </a:solidFill>
            </a:endParaRPr>
          </a:p>
        </p:txBody>
      </p:sp>
      <p:pic>
        <p:nvPicPr>
          <p:cNvPr id="2" name="Picture 2" descr="http://images.techtimes.com/data/images/full/27392/miranda-in-wanderers.jpg">
            <a:hlinkClick r:id="rId2" action="ppaction://hlinkfile"/>
          </p:cNvPr>
          <p:cNvPicPr>
            <a:picLocks noChangeAspect="1" noChangeArrowheads="1"/>
          </p:cNvPicPr>
          <p:nvPr/>
        </p:nvPicPr>
        <p:blipFill>
          <a:blip r:embed="rId3" cstate="print">
            <a:lum contrast="17000"/>
          </a:blip>
          <a:srcRect l="21805"/>
          <a:stretch>
            <a:fillRect/>
          </a:stretch>
        </p:blipFill>
        <p:spPr bwMode="auto">
          <a:xfrm>
            <a:off x="3220426" y="1844824"/>
            <a:ext cx="2775156" cy="2520000"/>
          </a:xfrm>
          <a:prstGeom prst="rect">
            <a:avLst/>
          </a:prstGeom>
          <a:noFill/>
          <a:ln w="25400">
            <a:solidFill>
              <a:srgbClr val="FFC000"/>
            </a:solidFill>
          </a:ln>
        </p:spPr>
      </p:pic>
      <p:sp>
        <p:nvSpPr>
          <p:cNvPr id="4" name="Espaço Reservado para Número de Slide 3"/>
          <p:cNvSpPr>
            <a:spLocks noGrp="1"/>
          </p:cNvSpPr>
          <p:nvPr>
            <p:ph type="sldNum" sz="quarter" idx="12"/>
          </p:nvPr>
        </p:nvSpPr>
        <p:spPr/>
        <p:txBody>
          <a:bodyPr/>
          <a:lstStyle/>
          <a:p>
            <a:pPr>
              <a:defRPr/>
            </a:pPr>
            <a:fld id="{46A989A7-BFA8-41F9-B30C-7A2DEB9A4CDD}" type="slidenum">
              <a:rPr lang="pt-BR" smtClean="0"/>
              <a:pPr>
                <a:defRPr/>
              </a:pPr>
              <a:t>31</a:t>
            </a:fld>
            <a:endParaRPr lang="pt-BR"/>
          </a:p>
        </p:txBody>
      </p:sp>
      <p:sp>
        <p:nvSpPr>
          <p:cNvPr id="3" name="Retângulo 2"/>
          <p:cNvSpPr/>
          <p:nvPr/>
        </p:nvSpPr>
        <p:spPr>
          <a:xfrm>
            <a:off x="565072" y="4746696"/>
            <a:ext cx="8085868" cy="1815882"/>
          </a:xfrm>
          <a:prstGeom prst="rect">
            <a:avLst/>
          </a:prstGeom>
        </p:spPr>
        <p:txBody>
          <a:bodyPr wrap="none">
            <a:spAutoFit/>
          </a:bodyPr>
          <a:lstStyle/>
          <a:p>
            <a:r>
              <a:rPr lang="pt-BR" sz="2800" dirty="0" smtClean="0">
                <a:solidFill>
                  <a:srgbClr val="FFC000"/>
                </a:solidFill>
                <a:latin typeface="Century Gothic" panose="020B0502020202020204" pitchFamily="34" charset="0"/>
              </a:rPr>
              <a:t>Para mais informações sobre </a:t>
            </a:r>
          </a:p>
          <a:p>
            <a:r>
              <a:rPr lang="pt-BR" sz="2800" dirty="0" smtClean="0">
                <a:solidFill>
                  <a:srgbClr val="FFC000"/>
                </a:solidFill>
                <a:latin typeface="Century Gothic" panose="020B0502020202020204" pitchFamily="34" charset="0"/>
              </a:rPr>
              <a:t>o curta (em inglês) acesse: </a:t>
            </a:r>
          </a:p>
          <a:p>
            <a:r>
              <a:rPr lang="pt-BR" sz="2800" dirty="0" smtClean="0">
                <a:solidFill>
                  <a:srgbClr val="FFC000"/>
                </a:solidFill>
                <a:latin typeface="Century Gothic" panose="020B0502020202020204" pitchFamily="34" charset="0"/>
                <a:hlinkClick r:id="rId4"/>
              </a:rPr>
              <a:t>http</a:t>
            </a:r>
            <a:r>
              <a:rPr lang="pt-BR" sz="2800" dirty="0">
                <a:solidFill>
                  <a:srgbClr val="FFC000"/>
                </a:solidFill>
                <a:latin typeface="Century Gothic" panose="020B0502020202020204" pitchFamily="34" charset="0"/>
                <a:hlinkClick r:id="rId4"/>
              </a:rPr>
              <a:t>://</a:t>
            </a:r>
            <a:r>
              <a:rPr lang="pt-BR" sz="2800" dirty="0" smtClean="0">
                <a:solidFill>
                  <a:srgbClr val="FFC000"/>
                </a:solidFill>
                <a:latin typeface="Century Gothic" panose="020B0502020202020204" pitchFamily="34" charset="0"/>
                <a:hlinkClick r:id="rId4"/>
              </a:rPr>
              <a:t>erikwernquist.com/wanderers/film.html</a:t>
            </a:r>
            <a:endParaRPr lang="pt-BR" sz="2800" dirty="0" smtClean="0">
              <a:solidFill>
                <a:srgbClr val="FFC000"/>
              </a:solidFill>
              <a:latin typeface="Century Gothic" panose="020B0502020202020204" pitchFamily="34" charset="0"/>
            </a:endParaRPr>
          </a:p>
          <a:p>
            <a:endParaRPr lang="pt-BR" sz="2800" dirty="0">
              <a:solidFill>
                <a:srgbClr val="FFC000"/>
              </a:solidFill>
              <a:latin typeface="Century Gothic" panose="020B0502020202020204" pitchFamily="34" charset="0"/>
            </a:endParaRPr>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3048368" y="2947591"/>
            <a:ext cx="3148619" cy="769441"/>
          </a:xfrm>
          <a:prstGeom prst="rect">
            <a:avLst/>
          </a:prstGeom>
        </p:spPr>
        <p:txBody>
          <a:bodyPr wrap="none">
            <a:spAutoFit/>
          </a:bodyPr>
          <a:lstStyle/>
          <a:p>
            <a:r>
              <a:rPr lang="pt-BR" sz="4400" dirty="0" smtClean="0">
                <a:solidFill>
                  <a:srgbClr val="FFC000"/>
                </a:solidFill>
                <a:latin typeface="Century Gothic" pitchFamily="34" charset="0"/>
              </a:rPr>
              <a:t>Apêndices</a:t>
            </a:r>
          </a:p>
        </p:txBody>
      </p:sp>
      <p:sp>
        <p:nvSpPr>
          <p:cNvPr id="3" name="Espaço Reservado para Número de Slide 2"/>
          <p:cNvSpPr>
            <a:spLocks noGrp="1"/>
          </p:cNvSpPr>
          <p:nvPr>
            <p:ph type="sldNum" sz="quarter" idx="12"/>
          </p:nvPr>
        </p:nvSpPr>
        <p:spPr/>
        <p:txBody>
          <a:bodyPr/>
          <a:lstStyle/>
          <a:p>
            <a:pPr>
              <a:defRPr/>
            </a:pPr>
            <a:fld id="{46A989A7-BFA8-41F9-B30C-7A2DEB9A4CDD}" type="slidenum">
              <a:rPr lang="pt-BR" smtClean="0"/>
              <a:pPr>
                <a:defRPr/>
              </a:pPr>
              <a:t>32</a:t>
            </a:fld>
            <a:endParaRPr lang="pt-BR"/>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365125" y="2017738"/>
            <a:ext cx="8534400" cy="3631759"/>
          </a:xfrm>
          <a:prstGeom prst="rect">
            <a:avLst/>
          </a:prstGeom>
          <a:noFill/>
          <a:ln w="9525">
            <a:noFill/>
            <a:miter lim="800000"/>
            <a:headEnd/>
            <a:tailEnd/>
          </a:ln>
        </p:spPr>
        <p:txBody>
          <a:bodyPr lIns="91436" tIns="45718" rIns="91436" bIns="45718">
            <a:spAutoFit/>
          </a:bodyPr>
          <a:lstStyle/>
          <a:p>
            <a:pPr algn="l">
              <a:spcBef>
                <a:spcPct val="50000"/>
              </a:spcBef>
              <a:defRPr/>
            </a:pPr>
            <a:r>
              <a:rPr lang="pt-BR" sz="2000" i="1" dirty="0">
                <a:solidFill>
                  <a:srgbClr val="66CCFF"/>
                </a:solidFill>
                <a:latin typeface="Century Gothic" pitchFamily="34" charset="0"/>
              </a:rPr>
              <a:t>Mercúrio      </a:t>
            </a:r>
            <a:r>
              <a:rPr lang="pt-BR" sz="2000" i="1" dirty="0" smtClean="0">
                <a:solidFill>
                  <a:srgbClr val="66CCFF"/>
                </a:solidFill>
                <a:latin typeface="Century Gothic" pitchFamily="34" charset="0"/>
              </a:rPr>
              <a:t>4.879 km           </a:t>
            </a:r>
            <a:r>
              <a:rPr lang="pt-BR" sz="2000" i="1" dirty="0">
                <a:solidFill>
                  <a:srgbClr val="66CCFF"/>
                </a:solidFill>
                <a:latin typeface="Century Gothic" pitchFamily="34" charset="0"/>
              </a:rPr>
              <a:t>5,43 g/cm</a:t>
            </a:r>
            <a:r>
              <a:rPr lang="pt-BR" sz="2000" i="1" baseline="30000" dirty="0">
                <a:solidFill>
                  <a:srgbClr val="66CCFF"/>
                </a:solidFill>
                <a:latin typeface="Century Gothic" pitchFamily="34" charset="0"/>
              </a:rPr>
              <a:t>3                  </a:t>
            </a:r>
            <a:r>
              <a:rPr lang="pt-BR" sz="2000" i="1" dirty="0">
                <a:solidFill>
                  <a:srgbClr val="66CCFF"/>
                </a:solidFill>
                <a:latin typeface="Century Gothic" pitchFamily="34" charset="0"/>
              </a:rPr>
              <a:t> </a:t>
            </a:r>
            <a:r>
              <a:rPr lang="pt-BR" sz="2000" i="1" dirty="0" smtClean="0">
                <a:solidFill>
                  <a:srgbClr val="66CCFF"/>
                </a:solidFill>
                <a:latin typeface="Century Gothic" pitchFamily="34" charset="0"/>
              </a:rPr>
              <a:t>260 </a:t>
            </a:r>
            <a:r>
              <a:rPr lang="pt-BR" sz="2000" i="1" dirty="0">
                <a:solidFill>
                  <a:srgbClr val="66CCFF"/>
                </a:solidFill>
                <a:latin typeface="Century Gothic" pitchFamily="34" charset="0"/>
              </a:rPr>
              <a:t>°C       Rochoso</a:t>
            </a:r>
          </a:p>
          <a:p>
            <a:pPr algn="l">
              <a:spcBef>
                <a:spcPct val="50000"/>
              </a:spcBef>
              <a:defRPr/>
            </a:pPr>
            <a:r>
              <a:rPr lang="pt-BR" sz="2000" i="1" dirty="0">
                <a:solidFill>
                  <a:srgbClr val="66CCFF"/>
                </a:solidFill>
                <a:latin typeface="Century Gothic" pitchFamily="34" charset="0"/>
              </a:rPr>
              <a:t>Vênus          </a:t>
            </a:r>
            <a:r>
              <a:rPr lang="pt-BR" sz="2000" i="1" dirty="0" smtClean="0">
                <a:solidFill>
                  <a:srgbClr val="66CCFF"/>
                </a:solidFill>
                <a:latin typeface="Century Gothic" pitchFamily="34" charset="0"/>
              </a:rPr>
              <a:t>12.104 km          5,24 </a:t>
            </a:r>
            <a:r>
              <a:rPr lang="pt-BR" sz="2000" i="1" dirty="0">
                <a:solidFill>
                  <a:srgbClr val="66CCFF"/>
                </a:solidFill>
                <a:latin typeface="Century Gothic" pitchFamily="34" charset="0"/>
              </a:rPr>
              <a:t>g/cm</a:t>
            </a:r>
            <a:r>
              <a:rPr lang="pt-BR" sz="2000" i="1" baseline="30000" dirty="0">
                <a:solidFill>
                  <a:srgbClr val="66CCFF"/>
                </a:solidFill>
                <a:latin typeface="Century Gothic" pitchFamily="34" charset="0"/>
              </a:rPr>
              <a:t>3        </a:t>
            </a:r>
            <a:r>
              <a:rPr lang="pt-BR" sz="2000" i="1" dirty="0">
                <a:solidFill>
                  <a:srgbClr val="66CCFF"/>
                </a:solidFill>
                <a:latin typeface="Century Gothic" pitchFamily="34" charset="0"/>
              </a:rPr>
              <a:t>       </a:t>
            </a:r>
            <a:r>
              <a:rPr lang="pt-BR" sz="2000" i="1" dirty="0" smtClean="0">
                <a:solidFill>
                  <a:srgbClr val="66CCFF"/>
                </a:solidFill>
                <a:latin typeface="Century Gothic" pitchFamily="34" charset="0"/>
              </a:rPr>
              <a:t>467 </a:t>
            </a:r>
            <a:r>
              <a:rPr lang="pt-BR" sz="2000" i="1" dirty="0">
                <a:solidFill>
                  <a:srgbClr val="66CCFF"/>
                </a:solidFill>
                <a:latin typeface="Century Gothic" pitchFamily="34" charset="0"/>
              </a:rPr>
              <a:t>°C       Rochoso</a:t>
            </a:r>
          </a:p>
          <a:p>
            <a:pPr algn="l">
              <a:spcBef>
                <a:spcPct val="50000"/>
              </a:spcBef>
              <a:defRPr/>
            </a:pPr>
            <a:r>
              <a:rPr lang="pt-BR" sz="2000" i="1" dirty="0">
                <a:solidFill>
                  <a:srgbClr val="66CCFF"/>
                </a:solidFill>
                <a:latin typeface="Century Gothic" pitchFamily="34" charset="0"/>
              </a:rPr>
              <a:t>Terra            </a:t>
            </a:r>
            <a:r>
              <a:rPr lang="pt-BR" sz="2000" i="1" dirty="0" smtClean="0">
                <a:solidFill>
                  <a:srgbClr val="66CCFF"/>
                </a:solidFill>
                <a:latin typeface="Century Gothic" pitchFamily="34" charset="0"/>
              </a:rPr>
              <a:t>12.756 km          </a:t>
            </a:r>
            <a:r>
              <a:rPr lang="pt-BR" sz="2000" i="1" dirty="0">
                <a:solidFill>
                  <a:srgbClr val="66CCFF"/>
                </a:solidFill>
                <a:latin typeface="Century Gothic" pitchFamily="34" charset="0"/>
              </a:rPr>
              <a:t>5,52 g/cm</a:t>
            </a:r>
            <a:r>
              <a:rPr lang="pt-BR" sz="2000" i="1" baseline="30000" dirty="0">
                <a:solidFill>
                  <a:srgbClr val="66CCFF"/>
                </a:solidFill>
                <a:latin typeface="Century Gothic" pitchFamily="34" charset="0"/>
              </a:rPr>
              <a:t>3</a:t>
            </a:r>
            <a:r>
              <a:rPr lang="pt-BR" sz="2000" i="1" dirty="0">
                <a:solidFill>
                  <a:srgbClr val="66CCFF"/>
                </a:solidFill>
                <a:latin typeface="Century Gothic" pitchFamily="34" charset="0"/>
              </a:rPr>
              <a:t>            22 °C          Rochoso</a:t>
            </a:r>
          </a:p>
          <a:p>
            <a:pPr algn="l">
              <a:spcBef>
                <a:spcPct val="50000"/>
              </a:spcBef>
              <a:defRPr/>
            </a:pPr>
            <a:r>
              <a:rPr lang="pt-BR" sz="2000" i="1" dirty="0">
                <a:solidFill>
                  <a:srgbClr val="66CCFF"/>
                </a:solidFill>
                <a:latin typeface="Century Gothic" pitchFamily="34" charset="0"/>
              </a:rPr>
              <a:t>Marte           </a:t>
            </a:r>
            <a:r>
              <a:rPr lang="pt-BR" sz="2000" i="1" dirty="0" smtClean="0">
                <a:solidFill>
                  <a:srgbClr val="66CCFF"/>
                </a:solidFill>
                <a:latin typeface="Century Gothic" pitchFamily="34" charset="0"/>
              </a:rPr>
              <a:t>6.792 km            3,91 </a:t>
            </a:r>
            <a:r>
              <a:rPr lang="pt-BR" sz="2000" i="1" dirty="0">
                <a:solidFill>
                  <a:srgbClr val="66CCFF"/>
                </a:solidFill>
                <a:latin typeface="Century Gothic" pitchFamily="34" charset="0"/>
              </a:rPr>
              <a:t>g/cm</a:t>
            </a:r>
            <a:r>
              <a:rPr lang="pt-BR" sz="2000" i="1" baseline="30000" dirty="0">
                <a:solidFill>
                  <a:srgbClr val="66CCFF"/>
                </a:solidFill>
                <a:latin typeface="Century Gothic" pitchFamily="34" charset="0"/>
              </a:rPr>
              <a:t>3                 </a:t>
            </a:r>
            <a:r>
              <a:rPr lang="pt-BR" sz="2000" i="1" dirty="0">
                <a:solidFill>
                  <a:srgbClr val="66CCFF"/>
                </a:solidFill>
                <a:latin typeface="Century Gothic" pitchFamily="34" charset="0"/>
              </a:rPr>
              <a:t>- </a:t>
            </a:r>
            <a:r>
              <a:rPr lang="pt-BR" sz="2000" i="1" dirty="0" smtClean="0">
                <a:solidFill>
                  <a:srgbClr val="66CCFF"/>
                </a:solidFill>
                <a:latin typeface="Century Gothic" pitchFamily="34" charset="0"/>
              </a:rPr>
              <a:t>63 </a:t>
            </a:r>
            <a:r>
              <a:rPr lang="pt-BR" sz="2000" i="1" dirty="0">
                <a:solidFill>
                  <a:srgbClr val="66CCFF"/>
                </a:solidFill>
                <a:latin typeface="Century Gothic" pitchFamily="34" charset="0"/>
              </a:rPr>
              <a:t>°C        Rochoso</a:t>
            </a:r>
            <a:r>
              <a:rPr lang="pt-BR" sz="2000" i="1" baseline="30000" dirty="0">
                <a:solidFill>
                  <a:srgbClr val="66CCFF"/>
                </a:solidFill>
                <a:latin typeface="Century Gothic" pitchFamily="34" charset="0"/>
              </a:rPr>
              <a:t>      </a:t>
            </a:r>
            <a:endParaRPr lang="pt-BR" sz="2000" i="1" dirty="0">
              <a:solidFill>
                <a:srgbClr val="66CCFF"/>
              </a:solidFill>
              <a:latin typeface="Century Gothic" pitchFamily="34" charset="0"/>
            </a:endParaRPr>
          </a:p>
          <a:p>
            <a:pPr algn="l">
              <a:spcBef>
                <a:spcPct val="50000"/>
              </a:spcBef>
              <a:defRPr/>
            </a:pPr>
            <a:r>
              <a:rPr lang="pt-BR" sz="2000" i="1" dirty="0">
                <a:solidFill>
                  <a:srgbClr val="FFFFCC"/>
                </a:solidFill>
                <a:latin typeface="Century Gothic" pitchFamily="34" charset="0"/>
              </a:rPr>
              <a:t>Júpiter         </a:t>
            </a:r>
            <a:r>
              <a:rPr lang="pt-BR" sz="2000" i="1" dirty="0" smtClean="0">
                <a:solidFill>
                  <a:srgbClr val="FFFFCC"/>
                </a:solidFill>
                <a:latin typeface="Century Gothic" pitchFamily="34" charset="0"/>
              </a:rPr>
              <a:t>142.984 km       </a:t>
            </a:r>
            <a:r>
              <a:rPr lang="pt-BR" sz="2000" i="1" dirty="0">
                <a:solidFill>
                  <a:srgbClr val="FFFFCC"/>
                </a:solidFill>
                <a:latin typeface="Century Gothic" pitchFamily="34" charset="0"/>
              </a:rPr>
              <a:t>1,33 g/cm</a:t>
            </a:r>
            <a:r>
              <a:rPr lang="pt-BR" sz="2000" i="1" baseline="30000" dirty="0">
                <a:solidFill>
                  <a:srgbClr val="FFFFCC"/>
                </a:solidFill>
                <a:latin typeface="Century Gothic" pitchFamily="34" charset="0"/>
              </a:rPr>
              <a:t>3</a:t>
            </a:r>
            <a:r>
              <a:rPr lang="pt-BR" sz="2000" i="1" dirty="0">
                <a:solidFill>
                  <a:srgbClr val="FFFFCC"/>
                </a:solidFill>
                <a:latin typeface="Century Gothic" pitchFamily="34" charset="0"/>
              </a:rPr>
              <a:t>          - </a:t>
            </a:r>
            <a:r>
              <a:rPr lang="pt-BR" sz="2000" i="1" dirty="0" smtClean="0">
                <a:solidFill>
                  <a:srgbClr val="FFFFCC"/>
                </a:solidFill>
                <a:latin typeface="Century Gothic" pitchFamily="34" charset="0"/>
              </a:rPr>
              <a:t>148 </a:t>
            </a:r>
            <a:r>
              <a:rPr lang="pt-BR" sz="2000" i="1" dirty="0">
                <a:solidFill>
                  <a:srgbClr val="FFFFCC"/>
                </a:solidFill>
                <a:latin typeface="Century Gothic" pitchFamily="34" charset="0"/>
              </a:rPr>
              <a:t>°C         Gasoso</a:t>
            </a:r>
          </a:p>
          <a:p>
            <a:pPr algn="l">
              <a:spcBef>
                <a:spcPct val="50000"/>
              </a:spcBef>
              <a:defRPr/>
            </a:pPr>
            <a:r>
              <a:rPr lang="pt-BR" sz="2000" i="1" dirty="0">
                <a:solidFill>
                  <a:srgbClr val="FFFFCC"/>
                </a:solidFill>
                <a:latin typeface="Century Gothic" pitchFamily="34" charset="0"/>
              </a:rPr>
              <a:t>Saturno       </a:t>
            </a:r>
            <a:r>
              <a:rPr lang="pt-BR" sz="2000" i="1" dirty="0" smtClean="0">
                <a:solidFill>
                  <a:srgbClr val="FFFFCC"/>
                </a:solidFill>
                <a:latin typeface="Century Gothic" pitchFamily="34" charset="0"/>
              </a:rPr>
              <a:t>120.536 km        0,69 </a:t>
            </a:r>
            <a:r>
              <a:rPr lang="pt-BR" sz="2000" i="1" dirty="0">
                <a:solidFill>
                  <a:srgbClr val="FFFFCC"/>
                </a:solidFill>
                <a:latin typeface="Century Gothic" pitchFamily="34" charset="0"/>
              </a:rPr>
              <a:t>g/cm</a:t>
            </a:r>
            <a:r>
              <a:rPr lang="pt-BR" sz="2000" i="1" baseline="30000" dirty="0">
                <a:solidFill>
                  <a:srgbClr val="FFFFCC"/>
                </a:solidFill>
                <a:latin typeface="Century Gothic" pitchFamily="34" charset="0"/>
              </a:rPr>
              <a:t>3</a:t>
            </a:r>
            <a:r>
              <a:rPr lang="pt-BR" sz="2000" i="1" dirty="0">
                <a:solidFill>
                  <a:srgbClr val="FFFFCC"/>
                </a:solidFill>
                <a:latin typeface="Century Gothic" pitchFamily="34" charset="0"/>
              </a:rPr>
              <a:t>          - </a:t>
            </a:r>
            <a:r>
              <a:rPr lang="pt-BR" sz="2000" i="1" dirty="0" smtClean="0">
                <a:solidFill>
                  <a:srgbClr val="FFFFCC"/>
                </a:solidFill>
                <a:latin typeface="Century Gothic" pitchFamily="34" charset="0"/>
              </a:rPr>
              <a:t>178 </a:t>
            </a:r>
            <a:r>
              <a:rPr lang="pt-BR" sz="2000" i="1" dirty="0">
                <a:solidFill>
                  <a:srgbClr val="FFFFCC"/>
                </a:solidFill>
                <a:latin typeface="Century Gothic" pitchFamily="34" charset="0"/>
              </a:rPr>
              <a:t>°C        Gasoso</a:t>
            </a:r>
          </a:p>
          <a:p>
            <a:pPr algn="l">
              <a:spcBef>
                <a:spcPct val="50000"/>
              </a:spcBef>
              <a:defRPr/>
            </a:pPr>
            <a:r>
              <a:rPr lang="pt-BR" sz="2000" i="1" dirty="0">
                <a:solidFill>
                  <a:srgbClr val="FFFFCC"/>
                </a:solidFill>
                <a:latin typeface="Century Gothic" pitchFamily="34" charset="0"/>
              </a:rPr>
              <a:t>Urano          </a:t>
            </a:r>
            <a:r>
              <a:rPr lang="pt-BR" sz="2000" i="1" dirty="0" smtClean="0">
                <a:solidFill>
                  <a:srgbClr val="FFFFCC"/>
                </a:solidFill>
                <a:latin typeface="Century Gothic" pitchFamily="34" charset="0"/>
              </a:rPr>
              <a:t>51.118 km          </a:t>
            </a:r>
            <a:r>
              <a:rPr lang="pt-BR" sz="2000" i="1" dirty="0">
                <a:solidFill>
                  <a:srgbClr val="FFFFCC"/>
                </a:solidFill>
                <a:latin typeface="Century Gothic" pitchFamily="34" charset="0"/>
              </a:rPr>
              <a:t>1,29 g/cm</a:t>
            </a:r>
            <a:r>
              <a:rPr lang="pt-BR" sz="2000" i="1" baseline="30000" dirty="0">
                <a:solidFill>
                  <a:srgbClr val="FFFFCC"/>
                </a:solidFill>
                <a:latin typeface="Century Gothic" pitchFamily="34" charset="0"/>
              </a:rPr>
              <a:t>3</a:t>
            </a:r>
            <a:r>
              <a:rPr lang="pt-BR" sz="2000" i="1" dirty="0">
                <a:solidFill>
                  <a:srgbClr val="FFFFCC"/>
                </a:solidFill>
                <a:latin typeface="Century Gothic" pitchFamily="34" charset="0"/>
              </a:rPr>
              <a:t>          - </a:t>
            </a:r>
            <a:r>
              <a:rPr lang="pt-BR" sz="2000" i="1" dirty="0" smtClean="0">
                <a:solidFill>
                  <a:srgbClr val="FFFFCC"/>
                </a:solidFill>
                <a:latin typeface="Century Gothic" pitchFamily="34" charset="0"/>
              </a:rPr>
              <a:t>218 </a:t>
            </a:r>
            <a:r>
              <a:rPr lang="pt-BR" sz="2000" i="1" dirty="0">
                <a:solidFill>
                  <a:srgbClr val="FFFFCC"/>
                </a:solidFill>
                <a:latin typeface="Century Gothic" pitchFamily="34" charset="0"/>
              </a:rPr>
              <a:t>°C        Gasoso</a:t>
            </a:r>
          </a:p>
          <a:p>
            <a:pPr algn="l">
              <a:spcBef>
                <a:spcPct val="50000"/>
              </a:spcBef>
              <a:defRPr/>
            </a:pPr>
            <a:r>
              <a:rPr lang="pt-BR" sz="2000" i="1" dirty="0">
                <a:solidFill>
                  <a:srgbClr val="FFFFCC"/>
                </a:solidFill>
                <a:latin typeface="Century Gothic" pitchFamily="34" charset="0"/>
              </a:rPr>
              <a:t>Netuno        </a:t>
            </a:r>
            <a:r>
              <a:rPr lang="pt-BR" sz="2000" i="1" dirty="0" smtClean="0">
                <a:solidFill>
                  <a:srgbClr val="FFFFCC"/>
                </a:solidFill>
                <a:latin typeface="Century Gothic" pitchFamily="34" charset="0"/>
              </a:rPr>
              <a:t>49.528 km          1,64 </a:t>
            </a:r>
            <a:r>
              <a:rPr lang="pt-BR" sz="2000" i="1" dirty="0">
                <a:solidFill>
                  <a:srgbClr val="FFFFCC"/>
                </a:solidFill>
                <a:latin typeface="Century Gothic" pitchFamily="34" charset="0"/>
              </a:rPr>
              <a:t>g/cm</a:t>
            </a:r>
            <a:r>
              <a:rPr lang="pt-BR" sz="2000" i="1" baseline="30000" dirty="0">
                <a:solidFill>
                  <a:srgbClr val="FFFFCC"/>
                </a:solidFill>
                <a:latin typeface="Century Gothic" pitchFamily="34" charset="0"/>
              </a:rPr>
              <a:t>3</a:t>
            </a:r>
            <a:r>
              <a:rPr lang="pt-BR" sz="2000" i="1" dirty="0">
                <a:solidFill>
                  <a:srgbClr val="FFFFCC"/>
                </a:solidFill>
                <a:latin typeface="Century Gothic" pitchFamily="34" charset="0"/>
              </a:rPr>
              <a:t>          - </a:t>
            </a:r>
            <a:r>
              <a:rPr lang="pt-BR" sz="2000" i="1" dirty="0" smtClean="0">
                <a:solidFill>
                  <a:srgbClr val="FFFFCC"/>
                </a:solidFill>
                <a:latin typeface="Century Gothic" pitchFamily="34" charset="0"/>
              </a:rPr>
              <a:t>220 </a:t>
            </a:r>
            <a:r>
              <a:rPr lang="pt-BR" sz="2000" i="1" dirty="0">
                <a:solidFill>
                  <a:srgbClr val="FFFFCC"/>
                </a:solidFill>
                <a:latin typeface="Century Gothic" pitchFamily="34" charset="0"/>
              </a:rPr>
              <a:t>°C        </a:t>
            </a:r>
            <a:r>
              <a:rPr lang="pt-BR" sz="2000" i="1" dirty="0" smtClean="0">
                <a:solidFill>
                  <a:srgbClr val="FFFFCC"/>
                </a:solidFill>
                <a:latin typeface="Century Gothic" pitchFamily="34" charset="0"/>
              </a:rPr>
              <a:t>Gasoso</a:t>
            </a:r>
            <a:endParaRPr lang="pt-BR" sz="2000" i="1" dirty="0">
              <a:solidFill>
                <a:srgbClr val="FFFFCC"/>
              </a:solidFill>
              <a:latin typeface="Century Gothic" pitchFamily="34" charset="0"/>
            </a:endParaRPr>
          </a:p>
        </p:txBody>
      </p:sp>
      <p:sp>
        <p:nvSpPr>
          <p:cNvPr id="38915" name="Text Box 3"/>
          <p:cNvSpPr txBox="1">
            <a:spLocks noChangeArrowheads="1"/>
          </p:cNvSpPr>
          <p:nvPr/>
        </p:nvSpPr>
        <p:spPr bwMode="auto">
          <a:xfrm>
            <a:off x="-381000" y="1647850"/>
            <a:ext cx="10439400" cy="384175"/>
          </a:xfrm>
          <a:prstGeom prst="rect">
            <a:avLst/>
          </a:prstGeom>
          <a:noFill/>
          <a:ln w="9525">
            <a:noFill/>
            <a:miter lim="800000"/>
            <a:headEnd/>
            <a:tailEnd/>
          </a:ln>
        </p:spPr>
        <p:txBody>
          <a:bodyPr lIns="91436" tIns="45718" rIns="91436" bIns="45718">
            <a:spAutoFit/>
          </a:bodyPr>
          <a:lstStyle/>
          <a:p>
            <a:pPr algn="l">
              <a:spcBef>
                <a:spcPct val="50000"/>
              </a:spcBef>
            </a:pPr>
            <a:r>
              <a:rPr lang="pt-BR" sz="1900" i="1" dirty="0">
                <a:solidFill>
                  <a:srgbClr val="FF5229"/>
                </a:solidFill>
                <a:latin typeface="Century Gothic" pitchFamily="34" charset="0"/>
              </a:rPr>
              <a:t>            </a:t>
            </a:r>
            <a:r>
              <a:rPr lang="pt-BR" sz="1900" i="1" dirty="0">
                <a:solidFill>
                  <a:schemeClr val="bg1"/>
                </a:solidFill>
                <a:latin typeface="Century Gothic" pitchFamily="34" charset="0"/>
              </a:rPr>
              <a:t>Planeta         Diâmetro         </a:t>
            </a:r>
            <a:r>
              <a:rPr lang="pt-BR" sz="1900" i="1" dirty="0" smtClean="0">
                <a:solidFill>
                  <a:schemeClr val="bg1"/>
                </a:solidFill>
                <a:latin typeface="Century Gothic" pitchFamily="34" charset="0"/>
              </a:rPr>
              <a:t> </a:t>
            </a:r>
            <a:r>
              <a:rPr lang="pt-BR" sz="1900" i="1" dirty="0">
                <a:solidFill>
                  <a:schemeClr val="bg1"/>
                </a:solidFill>
                <a:latin typeface="Century Gothic" pitchFamily="34" charset="0"/>
              </a:rPr>
              <a:t>Dens.  </a:t>
            </a:r>
            <a:r>
              <a:rPr lang="pt-BR" sz="1900" i="1" dirty="0" smtClean="0">
                <a:solidFill>
                  <a:schemeClr val="bg1"/>
                </a:solidFill>
                <a:latin typeface="Century Gothic" pitchFamily="34" charset="0"/>
              </a:rPr>
              <a:t>Média    Temp</a:t>
            </a:r>
            <a:r>
              <a:rPr lang="pt-BR" sz="1900" i="1" dirty="0">
                <a:solidFill>
                  <a:schemeClr val="bg1"/>
                </a:solidFill>
                <a:latin typeface="Century Gothic" pitchFamily="34" charset="0"/>
              </a:rPr>
              <a:t>. </a:t>
            </a:r>
            <a:r>
              <a:rPr lang="pt-BR" sz="1900" i="1" dirty="0" smtClean="0">
                <a:solidFill>
                  <a:schemeClr val="bg1"/>
                </a:solidFill>
                <a:latin typeface="Century Gothic" pitchFamily="34" charset="0"/>
              </a:rPr>
              <a:t>Média    </a:t>
            </a:r>
            <a:r>
              <a:rPr lang="pt-BR" sz="1900" i="1" dirty="0">
                <a:solidFill>
                  <a:schemeClr val="bg1"/>
                </a:solidFill>
                <a:latin typeface="Century Gothic" pitchFamily="34" charset="0"/>
              </a:rPr>
              <a:t>Composição</a:t>
            </a:r>
            <a:endParaRPr lang="pt-BR" sz="1400" b="0" dirty="0">
              <a:solidFill>
                <a:schemeClr val="bg1"/>
              </a:solidFill>
              <a:latin typeface="Century Gothic" pitchFamily="34" charset="0"/>
            </a:endParaRPr>
          </a:p>
        </p:txBody>
      </p:sp>
      <p:sp>
        <p:nvSpPr>
          <p:cNvPr id="37892" name="Line 4"/>
          <p:cNvSpPr>
            <a:spLocks noChangeShapeType="1"/>
          </p:cNvSpPr>
          <p:nvPr/>
        </p:nvSpPr>
        <p:spPr bwMode="auto">
          <a:xfrm flipH="1">
            <a:off x="1619672" y="1971700"/>
            <a:ext cx="26566" cy="3779094"/>
          </a:xfrm>
          <a:prstGeom prst="line">
            <a:avLst/>
          </a:prstGeom>
          <a:noFill/>
          <a:ln w="28575">
            <a:solidFill>
              <a:srgbClr val="FFC000"/>
            </a:solidFill>
            <a:round/>
            <a:headEnd type="none" w="sm" len="sm"/>
            <a:tailEnd type="none" w="sm" len="sm"/>
          </a:ln>
        </p:spPr>
        <p:txBody>
          <a:bodyPr wrap="none" anchor="ctr"/>
          <a:lstStyle/>
          <a:p>
            <a:pPr>
              <a:defRPr/>
            </a:pPr>
            <a:endParaRPr lang="pt-BR">
              <a:latin typeface="Century Gothic" pitchFamily="34" charset="0"/>
            </a:endParaRPr>
          </a:p>
        </p:txBody>
      </p:sp>
      <p:sp>
        <p:nvSpPr>
          <p:cNvPr id="37893" name="Line 5"/>
          <p:cNvSpPr>
            <a:spLocks noChangeShapeType="1"/>
          </p:cNvSpPr>
          <p:nvPr/>
        </p:nvSpPr>
        <p:spPr bwMode="auto">
          <a:xfrm>
            <a:off x="274638" y="5737250"/>
            <a:ext cx="8676000" cy="0"/>
          </a:xfrm>
          <a:prstGeom prst="line">
            <a:avLst/>
          </a:prstGeom>
          <a:noFill/>
          <a:ln w="28575">
            <a:solidFill>
              <a:srgbClr val="FFC000"/>
            </a:solidFill>
            <a:round/>
            <a:headEnd type="none" w="sm" len="sm"/>
            <a:tailEnd type="none" w="sm" len="sm"/>
          </a:ln>
        </p:spPr>
        <p:txBody>
          <a:bodyPr wrap="none" anchor="ctr"/>
          <a:lstStyle/>
          <a:p>
            <a:pPr>
              <a:defRPr/>
            </a:pPr>
            <a:endParaRPr lang="pt-BR">
              <a:latin typeface="Century Gothic" pitchFamily="34" charset="0"/>
            </a:endParaRPr>
          </a:p>
        </p:txBody>
      </p:sp>
      <p:sp>
        <p:nvSpPr>
          <p:cNvPr id="37894" name="Line 6"/>
          <p:cNvSpPr>
            <a:spLocks noChangeShapeType="1"/>
          </p:cNvSpPr>
          <p:nvPr/>
        </p:nvSpPr>
        <p:spPr bwMode="auto">
          <a:xfrm flipH="1">
            <a:off x="3706267" y="2006629"/>
            <a:ext cx="1637" cy="3721205"/>
          </a:xfrm>
          <a:prstGeom prst="line">
            <a:avLst/>
          </a:prstGeom>
          <a:noFill/>
          <a:ln w="28575">
            <a:solidFill>
              <a:srgbClr val="FFC000"/>
            </a:solidFill>
            <a:round/>
            <a:headEnd type="none" w="sm" len="sm"/>
            <a:tailEnd type="none" w="sm" len="sm"/>
          </a:ln>
        </p:spPr>
        <p:txBody>
          <a:bodyPr wrap="none" anchor="ctr"/>
          <a:lstStyle/>
          <a:p>
            <a:pPr>
              <a:defRPr/>
            </a:pPr>
            <a:endParaRPr lang="pt-BR">
              <a:latin typeface="Century Gothic" pitchFamily="34" charset="0"/>
            </a:endParaRPr>
          </a:p>
        </p:txBody>
      </p:sp>
      <p:sp>
        <p:nvSpPr>
          <p:cNvPr id="37895" name="Line 7"/>
          <p:cNvSpPr>
            <a:spLocks noChangeShapeType="1"/>
          </p:cNvSpPr>
          <p:nvPr/>
        </p:nvSpPr>
        <p:spPr bwMode="auto">
          <a:xfrm flipH="1">
            <a:off x="5508104" y="2006629"/>
            <a:ext cx="36910" cy="3721205"/>
          </a:xfrm>
          <a:prstGeom prst="line">
            <a:avLst/>
          </a:prstGeom>
          <a:noFill/>
          <a:ln w="28575">
            <a:solidFill>
              <a:srgbClr val="FFC000"/>
            </a:solidFill>
            <a:round/>
            <a:headEnd type="none" w="sm" len="sm"/>
            <a:tailEnd type="none" w="sm" len="sm"/>
          </a:ln>
        </p:spPr>
        <p:txBody>
          <a:bodyPr wrap="none" anchor="ctr"/>
          <a:lstStyle/>
          <a:p>
            <a:pPr>
              <a:defRPr/>
            </a:pPr>
            <a:endParaRPr lang="pt-BR">
              <a:latin typeface="Century Gothic" pitchFamily="34" charset="0"/>
            </a:endParaRPr>
          </a:p>
        </p:txBody>
      </p:sp>
      <p:sp>
        <p:nvSpPr>
          <p:cNvPr id="37896" name="Line 8"/>
          <p:cNvSpPr>
            <a:spLocks noChangeShapeType="1"/>
          </p:cNvSpPr>
          <p:nvPr/>
        </p:nvSpPr>
        <p:spPr bwMode="auto">
          <a:xfrm>
            <a:off x="7216328" y="2043142"/>
            <a:ext cx="19968" cy="3690114"/>
          </a:xfrm>
          <a:prstGeom prst="line">
            <a:avLst/>
          </a:prstGeom>
          <a:noFill/>
          <a:ln w="28575">
            <a:solidFill>
              <a:srgbClr val="FFC000"/>
            </a:solidFill>
            <a:round/>
            <a:headEnd type="none" w="sm" len="sm"/>
            <a:tailEnd type="none" w="sm" len="sm"/>
          </a:ln>
        </p:spPr>
        <p:txBody>
          <a:bodyPr wrap="none" anchor="ctr"/>
          <a:lstStyle/>
          <a:p>
            <a:pPr>
              <a:defRPr/>
            </a:pPr>
            <a:endParaRPr lang="pt-BR">
              <a:latin typeface="Century Gothic" pitchFamily="34" charset="0"/>
            </a:endParaRPr>
          </a:p>
        </p:txBody>
      </p:sp>
      <p:sp>
        <p:nvSpPr>
          <p:cNvPr id="37897" name="Line 9"/>
          <p:cNvSpPr>
            <a:spLocks noChangeShapeType="1"/>
          </p:cNvSpPr>
          <p:nvPr/>
        </p:nvSpPr>
        <p:spPr bwMode="auto">
          <a:xfrm>
            <a:off x="274638" y="1628800"/>
            <a:ext cx="8686800" cy="0"/>
          </a:xfrm>
          <a:prstGeom prst="line">
            <a:avLst/>
          </a:prstGeom>
          <a:noFill/>
          <a:ln w="28575">
            <a:solidFill>
              <a:srgbClr val="FFC000"/>
            </a:solidFill>
            <a:round/>
            <a:headEnd type="none" w="sm" len="sm"/>
            <a:tailEnd type="none" w="sm" len="sm"/>
          </a:ln>
        </p:spPr>
        <p:txBody>
          <a:bodyPr wrap="none" anchor="ctr"/>
          <a:lstStyle/>
          <a:p>
            <a:pPr>
              <a:defRPr/>
            </a:pPr>
            <a:endParaRPr lang="pt-BR">
              <a:latin typeface="Century Gothic" pitchFamily="34" charset="0"/>
            </a:endParaRPr>
          </a:p>
        </p:txBody>
      </p:sp>
      <p:sp>
        <p:nvSpPr>
          <p:cNvPr id="37898" name="Line 10"/>
          <p:cNvSpPr>
            <a:spLocks noChangeShapeType="1"/>
          </p:cNvSpPr>
          <p:nvPr/>
        </p:nvSpPr>
        <p:spPr bwMode="auto">
          <a:xfrm>
            <a:off x="274638" y="2011388"/>
            <a:ext cx="8686800" cy="0"/>
          </a:xfrm>
          <a:prstGeom prst="line">
            <a:avLst/>
          </a:prstGeom>
          <a:noFill/>
          <a:ln w="28575">
            <a:solidFill>
              <a:srgbClr val="FFC000"/>
            </a:solidFill>
            <a:round/>
            <a:headEnd type="none" w="sm" len="sm"/>
            <a:tailEnd type="none" w="sm" len="sm"/>
          </a:ln>
        </p:spPr>
        <p:txBody>
          <a:bodyPr wrap="none" anchor="ctr"/>
          <a:lstStyle/>
          <a:p>
            <a:pPr>
              <a:defRPr/>
            </a:pPr>
            <a:endParaRPr lang="pt-BR">
              <a:latin typeface="Century Gothic" pitchFamily="34" charset="0"/>
            </a:endParaRPr>
          </a:p>
        </p:txBody>
      </p:sp>
      <p:sp>
        <p:nvSpPr>
          <p:cNvPr id="38923" name="Rectangle 11"/>
          <p:cNvSpPr>
            <a:spLocks noGrp="1" noChangeArrowheads="1"/>
          </p:cNvSpPr>
          <p:nvPr>
            <p:ph type="title"/>
          </p:nvPr>
        </p:nvSpPr>
        <p:spPr>
          <a:xfrm>
            <a:off x="-108520" y="197768"/>
            <a:ext cx="9396536" cy="1143000"/>
          </a:xfrm>
        </p:spPr>
        <p:txBody>
          <a:bodyPr/>
          <a:lstStyle/>
          <a:p>
            <a:r>
              <a:rPr lang="pt-BR" sz="3600" dirty="0" smtClean="0">
                <a:solidFill>
                  <a:schemeClr val="bg1"/>
                </a:solidFill>
                <a:latin typeface="Century Gothic" pitchFamily="34" charset="0"/>
              </a:rPr>
              <a:t>Dados físicos: planetas</a:t>
            </a:r>
          </a:p>
        </p:txBody>
      </p:sp>
      <p:sp>
        <p:nvSpPr>
          <p:cNvPr id="12" name="Retângulo 11"/>
          <p:cNvSpPr/>
          <p:nvPr/>
        </p:nvSpPr>
        <p:spPr>
          <a:xfrm>
            <a:off x="107504" y="6548790"/>
            <a:ext cx="6534472" cy="276999"/>
          </a:xfrm>
          <a:prstGeom prst="rect">
            <a:avLst/>
          </a:prstGeom>
        </p:spPr>
        <p:txBody>
          <a:bodyPr wrap="square">
            <a:spAutoFit/>
          </a:bodyPr>
          <a:lstStyle/>
          <a:p>
            <a:pPr algn="l">
              <a:spcBef>
                <a:spcPct val="30000"/>
              </a:spcBef>
              <a:defRPr/>
            </a:pPr>
            <a:r>
              <a:rPr lang="pt-BR" sz="1200" b="0" dirty="0" smtClean="0">
                <a:solidFill>
                  <a:srgbClr val="FFC000"/>
                </a:solidFill>
                <a:latin typeface="Century Gothic" pitchFamily="34" charset="0"/>
              </a:rPr>
              <a:t>Fonte dos dados: Bond, Peter: </a:t>
            </a:r>
            <a:r>
              <a:rPr lang="pt-BR" sz="1200" b="0" dirty="0" err="1" smtClean="0">
                <a:solidFill>
                  <a:srgbClr val="FFC000"/>
                </a:solidFill>
                <a:latin typeface="Century Gothic" pitchFamily="34" charset="0"/>
              </a:rPr>
              <a:t>Exploring</a:t>
            </a:r>
            <a:r>
              <a:rPr lang="pt-BR" sz="1200" b="0" dirty="0" smtClean="0">
                <a:solidFill>
                  <a:srgbClr val="FFC000"/>
                </a:solidFill>
                <a:latin typeface="Century Gothic" pitchFamily="34" charset="0"/>
              </a:rPr>
              <a:t> </a:t>
            </a:r>
            <a:r>
              <a:rPr lang="pt-BR" sz="1200" b="0" dirty="0" err="1" smtClean="0">
                <a:solidFill>
                  <a:srgbClr val="FFC000"/>
                </a:solidFill>
                <a:latin typeface="Century Gothic" pitchFamily="34" charset="0"/>
              </a:rPr>
              <a:t>the</a:t>
            </a:r>
            <a:r>
              <a:rPr lang="pt-BR" sz="1200" b="0" dirty="0" smtClean="0">
                <a:solidFill>
                  <a:srgbClr val="FFC000"/>
                </a:solidFill>
                <a:latin typeface="Century Gothic" pitchFamily="34" charset="0"/>
              </a:rPr>
              <a:t> Solar System (2012)</a:t>
            </a:r>
          </a:p>
        </p:txBody>
      </p:sp>
      <p:sp>
        <p:nvSpPr>
          <p:cNvPr id="13" name="Espaço Reservado para Número de Slide 12"/>
          <p:cNvSpPr>
            <a:spLocks noGrp="1"/>
          </p:cNvSpPr>
          <p:nvPr>
            <p:ph type="sldNum" sz="quarter" idx="12"/>
          </p:nvPr>
        </p:nvSpPr>
        <p:spPr/>
        <p:txBody>
          <a:bodyPr/>
          <a:lstStyle/>
          <a:p>
            <a:pPr>
              <a:defRPr/>
            </a:pPr>
            <a:fld id="{37EA3358-D533-4DE3-BB7E-0C918E9F7417}" type="slidenum">
              <a:rPr lang="pt-BR" smtClean="0"/>
              <a:pPr>
                <a:defRPr/>
              </a:pPr>
              <a:t>33</a:t>
            </a:fld>
            <a:endParaRPr lang="pt-BR"/>
          </a:p>
        </p:txBody>
      </p:sp>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82116" y="2047199"/>
            <a:ext cx="9070404" cy="4801310"/>
          </a:xfrm>
          <a:prstGeom prst="rect">
            <a:avLst/>
          </a:prstGeom>
          <a:noFill/>
          <a:ln w="9525">
            <a:noFill/>
            <a:miter lim="800000"/>
            <a:headEnd/>
            <a:tailEnd/>
          </a:ln>
        </p:spPr>
        <p:txBody>
          <a:bodyPr wrap="square" lIns="91436" tIns="45718" rIns="91436" bIns="45718">
            <a:spAutoFit/>
          </a:bodyPr>
          <a:lstStyle/>
          <a:p>
            <a:pPr algn="l">
              <a:spcBef>
                <a:spcPct val="50000"/>
              </a:spcBef>
              <a:defRPr/>
            </a:pPr>
            <a:r>
              <a:rPr lang="pt-BR" sz="2000" i="1" dirty="0">
                <a:solidFill>
                  <a:srgbClr val="53D2FF"/>
                </a:solidFill>
                <a:latin typeface="Century Gothic" pitchFamily="34" charset="0"/>
              </a:rPr>
              <a:t>Mercúrio   </a:t>
            </a:r>
            <a:r>
              <a:rPr lang="pt-BR" sz="2000" i="1" dirty="0" smtClean="0">
                <a:solidFill>
                  <a:srgbClr val="53D2FF"/>
                </a:solidFill>
                <a:latin typeface="Century Gothic" pitchFamily="34" charset="0"/>
              </a:rPr>
              <a:t>       59 </a:t>
            </a:r>
            <a:r>
              <a:rPr lang="pt-BR" sz="2000" i="1" dirty="0">
                <a:solidFill>
                  <a:srgbClr val="53D2FF"/>
                </a:solidFill>
                <a:latin typeface="Century Gothic" pitchFamily="34" charset="0"/>
              </a:rPr>
              <a:t>dias       </a:t>
            </a:r>
            <a:r>
              <a:rPr lang="pt-BR" sz="2000" i="1" dirty="0" smtClean="0">
                <a:solidFill>
                  <a:srgbClr val="53D2FF"/>
                </a:solidFill>
                <a:latin typeface="Century Gothic" pitchFamily="34" charset="0"/>
              </a:rPr>
              <a:t>    </a:t>
            </a:r>
            <a:r>
              <a:rPr lang="pt-BR" sz="2000" i="1" dirty="0">
                <a:solidFill>
                  <a:srgbClr val="53D2FF"/>
                </a:solidFill>
                <a:latin typeface="Century Gothic" pitchFamily="34" charset="0"/>
              </a:rPr>
              <a:t>88 dias       </a:t>
            </a:r>
            <a:r>
              <a:rPr lang="pt-BR" sz="2000" i="1" dirty="0" smtClean="0">
                <a:solidFill>
                  <a:srgbClr val="53D2FF"/>
                </a:solidFill>
                <a:latin typeface="Century Gothic" pitchFamily="34" charset="0"/>
              </a:rPr>
              <a:t>  </a:t>
            </a:r>
            <a:r>
              <a:rPr lang="pt-BR" sz="2000" i="1" dirty="0">
                <a:solidFill>
                  <a:srgbClr val="53D2FF"/>
                </a:solidFill>
                <a:latin typeface="Century Gothic" pitchFamily="34" charset="0"/>
              </a:rPr>
              <a:t>57,9 milhões km     </a:t>
            </a:r>
            <a:r>
              <a:rPr lang="pt-BR" sz="2000" i="1" dirty="0" smtClean="0">
                <a:solidFill>
                  <a:srgbClr val="53D2FF"/>
                </a:solidFill>
                <a:latin typeface="Century Gothic" pitchFamily="34" charset="0"/>
              </a:rPr>
              <a:t> 115,9 dias</a:t>
            </a:r>
            <a:endParaRPr lang="pt-BR" sz="2000" i="1" dirty="0">
              <a:solidFill>
                <a:srgbClr val="53D2FF"/>
              </a:solidFill>
              <a:latin typeface="Century Gothic" pitchFamily="34" charset="0"/>
            </a:endParaRPr>
          </a:p>
          <a:p>
            <a:pPr algn="l">
              <a:spcBef>
                <a:spcPct val="50000"/>
              </a:spcBef>
              <a:defRPr/>
            </a:pPr>
            <a:r>
              <a:rPr lang="pt-BR" sz="2000" i="1" dirty="0">
                <a:solidFill>
                  <a:srgbClr val="53D2FF"/>
                </a:solidFill>
                <a:latin typeface="Century Gothic" pitchFamily="34" charset="0"/>
              </a:rPr>
              <a:t>Vênus       </a:t>
            </a:r>
            <a:r>
              <a:rPr lang="pt-BR" sz="2000" i="1" dirty="0" smtClean="0">
                <a:solidFill>
                  <a:srgbClr val="53D2FF"/>
                </a:solidFill>
                <a:latin typeface="Century Gothic" pitchFamily="34" charset="0"/>
              </a:rPr>
              <a:t>    -243 dias*        </a:t>
            </a:r>
            <a:r>
              <a:rPr lang="pt-BR" sz="2000" i="1" dirty="0">
                <a:solidFill>
                  <a:srgbClr val="53D2FF"/>
                </a:solidFill>
                <a:latin typeface="Century Gothic" pitchFamily="34" charset="0"/>
              </a:rPr>
              <a:t>225 dias   </a:t>
            </a:r>
            <a:r>
              <a:rPr lang="pt-BR" sz="2000" i="1" dirty="0" smtClean="0">
                <a:solidFill>
                  <a:srgbClr val="53D2FF"/>
                </a:solidFill>
                <a:latin typeface="Century Gothic" pitchFamily="34" charset="0"/>
              </a:rPr>
              <a:t>    </a:t>
            </a:r>
            <a:r>
              <a:rPr lang="pt-BR" sz="2000" i="1" dirty="0">
                <a:solidFill>
                  <a:srgbClr val="53D2FF"/>
                </a:solidFill>
                <a:latin typeface="Century Gothic" pitchFamily="34" charset="0"/>
              </a:rPr>
              <a:t>108,2 milhões km     </a:t>
            </a:r>
            <a:r>
              <a:rPr lang="pt-BR" sz="2000" i="1" dirty="0" smtClean="0">
                <a:solidFill>
                  <a:srgbClr val="53D2FF"/>
                </a:solidFill>
                <a:latin typeface="Century Gothic" pitchFamily="34" charset="0"/>
              </a:rPr>
              <a:t>583,9 dias </a:t>
            </a:r>
            <a:endParaRPr lang="pt-BR" sz="2000" i="1" dirty="0">
              <a:solidFill>
                <a:srgbClr val="53D2FF"/>
              </a:solidFill>
              <a:latin typeface="Century Gothic" pitchFamily="34" charset="0"/>
            </a:endParaRPr>
          </a:p>
          <a:p>
            <a:pPr algn="l">
              <a:spcBef>
                <a:spcPct val="50000"/>
              </a:spcBef>
              <a:defRPr/>
            </a:pPr>
            <a:r>
              <a:rPr lang="pt-BR" sz="2000" i="1" dirty="0">
                <a:solidFill>
                  <a:srgbClr val="53D2FF"/>
                </a:solidFill>
                <a:latin typeface="Century Gothic" pitchFamily="34" charset="0"/>
              </a:rPr>
              <a:t>Terra        </a:t>
            </a:r>
            <a:r>
              <a:rPr lang="pt-BR" sz="2000" i="1" dirty="0" smtClean="0">
                <a:solidFill>
                  <a:srgbClr val="53D2FF"/>
                </a:solidFill>
                <a:latin typeface="Century Gothic" pitchFamily="34" charset="0"/>
              </a:rPr>
              <a:t>       23</a:t>
            </a:r>
            <a:r>
              <a:rPr lang="pt-BR" sz="2000" i="1" baseline="30000" dirty="0" smtClean="0">
                <a:solidFill>
                  <a:srgbClr val="53D2FF"/>
                </a:solidFill>
                <a:latin typeface="Century Gothic" pitchFamily="34" charset="0"/>
              </a:rPr>
              <a:t>h </a:t>
            </a:r>
            <a:r>
              <a:rPr lang="pt-BR" sz="2000" i="1" dirty="0">
                <a:solidFill>
                  <a:srgbClr val="53D2FF"/>
                </a:solidFill>
                <a:latin typeface="Century Gothic" pitchFamily="34" charset="0"/>
              </a:rPr>
              <a:t>56</a:t>
            </a:r>
            <a:r>
              <a:rPr lang="pt-BR" sz="2000" i="1" baseline="30000" dirty="0">
                <a:solidFill>
                  <a:srgbClr val="53D2FF"/>
                </a:solidFill>
                <a:latin typeface="Century Gothic" pitchFamily="34" charset="0"/>
              </a:rPr>
              <a:t>min</a:t>
            </a:r>
            <a:r>
              <a:rPr lang="pt-BR" sz="2000" i="1" dirty="0">
                <a:solidFill>
                  <a:srgbClr val="53D2FF"/>
                </a:solidFill>
                <a:latin typeface="Century Gothic" pitchFamily="34" charset="0"/>
              </a:rPr>
              <a:t>  </a:t>
            </a:r>
            <a:r>
              <a:rPr lang="pt-BR" sz="2000" i="1" dirty="0" smtClean="0">
                <a:solidFill>
                  <a:srgbClr val="53D2FF"/>
                </a:solidFill>
                <a:latin typeface="Century Gothic" pitchFamily="34" charset="0"/>
              </a:rPr>
              <a:t>  365,25 </a:t>
            </a:r>
            <a:r>
              <a:rPr lang="pt-BR" sz="2000" i="1" dirty="0">
                <a:solidFill>
                  <a:srgbClr val="53D2FF"/>
                </a:solidFill>
                <a:latin typeface="Century Gothic" pitchFamily="34" charset="0"/>
              </a:rPr>
              <a:t>dias   </a:t>
            </a:r>
            <a:r>
              <a:rPr lang="pt-BR" sz="2000" i="1" dirty="0" smtClean="0">
                <a:solidFill>
                  <a:srgbClr val="53D2FF"/>
                </a:solidFill>
                <a:latin typeface="Century Gothic" pitchFamily="34" charset="0"/>
              </a:rPr>
              <a:t>    149,6 </a:t>
            </a:r>
            <a:r>
              <a:rPr lang="pt-BR" sz="2000" i="1" dirty="0">
                <a:solidFill>
                  <a:srgbClr val="53D2FF"/>
                </a:solidFill>
                <a:latin typeface="Century Gothic" pitchFamily="34" charset="0"/>
              </a:rPr>
              <a:t>milhões </a:t>
            </a:r>
            <a:r>
              <a:rPr lang="pt-BR" sz="2000" i="1" dirty="0" smtClean="0">
                <a:solidFill>
                  <a:srgbClr val="53D2FF"/>
                </a:solidFill>
                <a:latin typeface="Century Gothic" pitchFamily="34" charset="0"/>
              </a:rPr>
              <a:t>km              -</a:t>
            </a:r>
            <a:endParaRPr lang="pt-BR" sz="2000" i="1" dirty="0">
              <a:solidFill>
                <a:srgbClr val="53D2FF"/>
              </a:solidFill>
              <a:latin typeface="Century Gothic" pitchFamily="34" charset="0"/>
            </a:endParaRPr>
          </a:p>
          <a:p>
            <a:pPr algn="l">
              <a:spcBef>
                <a:spcPct val="50000"/>
              </a:spcBef>
              <a:defRPr/>
            </a:pPr>
            <a:r>
              <a:rPr lang="pt-BR" sz="2000" i="1" dirty="0">
                <a:solidFill>
                  <a:srgbClr val="53D2FF"/>
                </a:solidFill>
                <a:latin typeface="Century Gothic" pitchFamily="34" charset="0"/>
              </a:rPr>
              <a:t>Marte      </a:t>
            </a:r>
            <a:r>
              <a:rPr lang="pt-BR" sz="2000" i="1" dirty="0" smtClean="0">
                <a:solidFill>
                  <a:srgbClr val="53D2FF"/>
                </a:solidFill>
                <a:latin typeface="Century Gothic" pitchFamily="34" charset="0"/>
              </a:rPr>
              <a:t>        </a:t>
            </a:r>
            <a:r>
              <a:rPr lang="pt-BR" sz="2000" i="1" dirty="0">
                <a:solidFill>
                  <a:srgbClr val="53D2FF"/>
                </a:solidFill>
                <a:latin typeface="Century Gothic" pitchFamily="34" charset="0"/>
              </a:rPr>
              <a:t>24</a:t>
            </a:r>
            <a:r>
              <a:rPr lang="pt-BR" sz="2000" i="1" baseline="30000" dirty="0">
                <a:solidFill>
                  <a:srgbClr val="53D2FF"/>
                </a:solidFill>
                <a:latin typeface="Century Gothic" pitchFamily="34" charset="0"/>
              </a:rPr>
              <a:t>h</a:t>
            </a:r>
            <a:r>
              <a:rPr lang="pt-BR" sz="2000" i="1" dirty="0">
                <a:solidFill>
                  <a:srgbClr val="53D2FF"/>
                </a:solidFill>
                <a:latin typeface="Century Gothic" pitchFamily="34" charset="0"/>
              </a:rPr>
              <a:t>37</a:t>
            </a:r>
            <a:r>
              <a:rPr lang="pt-BR" sz="2000" i="1" baseline="30000" dirty="0">
                <a:solidFill>
                  <a:srgbClr val="53D2FF"/>
                </a:solidFill>
                <a:latin typeface="Century Gothic" pitchFamily="34" charset="0"/>
              </a:rPr>
              <a:t>min</a:t>
            </a:r>
            <a:r>
              <a:rPr lang="pt-BR" sz="2000" i="1" dirty="0">
                <a:solidFill>
                  <a:srgbClr val="53D2FF"/>
                </a:solidFill>
                <a:latin typeface="Century Gothic" pitchFamily="34" charset="0"/>
              </a:rPr>
              <a:t>  </a:t>
            </a:r>
            <a:r>
              <a:rPr lang="pt-BR" sz="2000" i="1" dirty="0" smtClean="0">
                <a:solidFill>
                  <a:srgbClr val="53D2FF"/>
                </a:solidFill>
                <a:latin typeface="Century Gothic" pitchFamily="34" charset="0"/>
              </a:rPr>
              <a:t>       687 </a:t>
            </a:r>
            <a:r>
              <a:rPr lang="pt-BR" sz="2000" i="1" dirty="0">
                <a:solidFill>
                  <a:srgbClr val="53D2FF"/>
                </a:solidFill>
                <a:latin typeface="Century Gothic" pitchFamily="34" charset="0"/>
              </a:rPr>
              <a:t>dias   </a:t>
            </a:r>
            <a:r>
              <a:rPr lang="pt-BR" sz="2000" i="1" dirty="0" smtClean="0">
                <a:solidFill>
                  <a:srgbClr val="53D2FF"/>
                </a:solidFill>
                <a:latin typeface="Century Gothic" pitchFamily="34" charset="0"/>
              </a:rPr>
              <a:t>    </a:t>
            </a:r>
            <a:r>
              <a:rPr lang="pt-BR" sz="2000" i="1" dirty="0">
                <a:solidFill>
                  <a:srgbClr val="53D2FF"/>
                </a:solidFill>
                <a:latin typeface="Century Gothic" pitchFamily="34" charset="0"/>
              </a:rPr>
              <a:t>227,9 milhões </a:t>
            </a:r>
            <a:r>
              <a:rPr lang="pt-BR" sz="2000" i="1" dirty="0" smtClean="0">
                <a:solidFill>
                  <a:srgbClr val="53D2FF"/>
                </a:solidFill>
                <a:latin typeface="Century Gothic" pitchFamily="34" charset="0"/>
              </a:rPr>
              <a:t>km     779,9 dias</a:t>
            </a:r>
            <a:endParaRPr lang="pt-BR" sz="2000" i="1" dirty="0">
              <a:solidFill>
                <a:srgbClr val="53D2FF"/>
              </a:solidFill>
              <a:latin typeface="Century Gothic" pitchFamily="34" charset="0"/>
            </a:endParaRPr>
          </a:p>
          <a:p>
            <a:pPr algn="l">
              <a:spcBef>
                <a:spcPct val="50000"/>
              </a:spcBef>
              <a:defRPr/>
            </a:pPr>
            <a:r>
              <a:rPr lang="pt-BR" sz="2000" i="1" dirty="0">
                <a:solidFill>
                  <a:srgbClr val="FFFFCC"/>
                </a:solidFill>
                <a:latin typeface="Century Gothic" pitchFamily="34" charset="0"/>
              </a:rPr>
              <a:t>Júpiter      </a:t>
            </a:r>
            <a:r>
              <a:rPr lang="pt-BR" sz="2000" i="1" dirty="0" smtClean="0">
                <a:solidFill>
                  <a:srgbClr val="FFFFCC"/>
                </a:solidFill>
                <a:latin typeface="Century Gothic" pitchFamily="34" charset="0"/>
              </a:rPr>
              <a:t>      09</a:t>
            </a:r>
            <a:r>
              <a:rPr lang="pt-BR" sz="2000" i="1" baseline="30000" dirty="0" smtClean="0">
                <a:solidFill>
                  <a:srgbClr val="FFFFCC"/>
                </a:solidFill>
                <a:latin typeface="Century Gothic" pitchFamily="34" charset="0"/>
              </a:rPr>
              <a:t>h</a:t>
            </a:r>
            <a:r>
              <a:rPr lang="pt-BR" sz="2000" i="1" dirty="0" smtClean="0">
                <a:solidFill>
                  <a:srgbClr val="FFFFCC"/>
                </a:solidFill>
                <a:latin typeface="Century Gothic" pitchFamily="34" charset="0"/>
              </a:rPr>
              <a:t>50</a:t>
            </a:r>
            <a:r>
              <a:rPr lang="pt-BR" sz="2000" i="1" baseline="30000" dirty="0" smtClean="0">
                <a:solidFill>
                  <a:srgbClr val="FFFFCC"/>
                </a:solidFill>
                <a:latin typeface="Century Gothic" pitchFamily="34" charset="0"/>
              </a:rPr>
              <a:t>min</a:t>
            </a:r>
            <a:r>
              <a:rPr lang="pt-BR" sz="2000" i="1" dirty="0" smtClean="0">
                <a:solidFill>
                  <a:srgbClr val="FFFFCC"/>
                </a:solidFill>
                <a:latin typeface="Century Gothic" pitchFamily="34" charset="0"/>
              </a:rPr>
              <a:t>     </a:t>
            </a:r>
            <a:r>
              <a:rPr lang="pt-BR" sz="2000" i="1" dirty="0">
                <a:solidFill>
                  <a:srgbClr val="FFFFCC"/>
                </a:solidFill>
                <a:latin typeface="Century Gothic" pitchFamily="34" charset="0"/>
              </a:rPr>
              <a:t>11,86 </a:t>
            </a:r>
            <a:r>
              <a:rPr lang="pt-BR" sz="2000" i="1" dirty="0" smtClean="0">
                <a:solidFill>
                  <a:srgbClr val="FFFFCC"/>
                </a:solidFill>
                <a:latin typeface="Century Gothic" pitchFamily="34" charset="0"/>
              </a:rPr>
              <a:t>anos       </a:t>
            </a:r>
            <a:r>
              <a:rPr lang="pt-BR" sz="2000" i="1" dirty="0">
                <a:solidFill>
                  <a:srgbClr val="FFFFCC"/>
                </a:solidFill>
                <a:latin typeface="Century Gothic" pitchFamily="34" charset="0"/>
              </a:rPr>
              <a:t>778,3 milhões </a:t>
            </a:r>
            <a:r>
              <a:rPr lang="pt-BR" sz="2000" i="1" dirty="0" smtClean="0">
                <a:solidFill>
                  <a:srgbClr val="FFFFCC"/>
                </a:solidFill>
                <a:latin typeface="Century Gothic" pitchFamily="34" charset="0"/>
              </a:rPr>
              <a:t>km     398,9 dias</a:t>
            </a:r>
            <a:endParaRPr lang="pt-BR" sz="2000" i="1" dirty="0">
              <a:solidFill>
                <a:srgbClr val="FFFFCC"/>
              </a:solidFill>
              <a:latin typeface="Century Gothic" pitchFamily="34" charset="0"/>
            </a:endParaRPr>
          </a:p>
          <a:p>
            <a:pPr algn="l">
              <a:spcBef>
                <a:spcPct val="50000"/>
              </a:spcBef>
              <a:defRPr/>
            </a:pPr>
            <a:r>
              <a:rPr lang="pt-BR" sz="2000" i="1" dirty="0">
                <a:solidFill>
                  <a:srgbClr val="FFFFCC"/>
                </a:solidFill>
                <a:latin typeface="Century Gothic" pitchFamily="34" charset="0"/>
              </a:rPr>
              <a:t>Saturno    </a:t>
            </a:r>
            <a:r>
              <a:rPr lang="pt-BR" sz="2000" i="1" dirty="0" smtClean="0">
                <a:solidFill>
                  <a:srgbClr val="FFFFCC"/>
                </a:solidFill>
                <a:latin typeface="Century Gothic" pitchFamily="34" charset="0"/>
              </a:rPr>
              <a:t>      10</a:t>
            </a:r>
            <a:r>
              <a:rPr lang="pt-BR" sz="2000" i="1" baseline="30000" dirty="0" smtClean="0">
                <a:solidFill>
                  <a:srgbClr val="FFFFCC"/>
                </a:solidFill>
                <a:latin typeface="Century Gothic" pitchFamily="34" charset="0"/>
              </a:rPr>
              <a:t>h</a:t>
            </a:r>
            <a:r>
              <a:rPr lang="pt-BR" sz="2000" i="1" dirty="0" smtClean="0">
                <a:solidFill>
                  <a:srgbClr val="FFFFCC"/>
                </a:solidFill>
                <a:latin typeface="Century Gothic" pitchFamily="34" charset="0"/>
              </a:rPr>
              <a:t>14</a:t>
            </a:r>
            <a:r>
              <a:rPr lang="pt-BR" sz="2000" i="1" baseline="30000" dirty="0" smtClean="0">
                <a:solidFill>
                  <a:srgbClr val="FFFFCC"/>
                </a:solidFill>
                <a:latin typeface="Century Gothic" pitchFamily="34" charset="0"/>
              </a:rPr>
              <a:t>min</a:t>
            </a:r>
            <a:r>
              <a:rPr lang="pt-BR" sz="2000" i="1" dirty="0" smtClean="0">
                <a:solidFill>
                  <a:srgbClr val="FFFFCC"/>
                </a:solidFill>
                <a:latin typeface="Century Gothic" pitchFamily="34" charset="0"/>
              </a:rPr>
              <a:t>        </a:t>
            </a:r>
            <a:r>
              <a:rPr lang="pt-BR" sz="2000" i="1" dirty="0">
                <a:solidFill>
                  <a:srgbClr val="FFFFCC"/>
                </a:solidFill>
                <a:latin typeface="Century Gothic" pitchFamily="34" charset="0"/>
              </a:rPr>
              <a:t>29,5 anos     </a:t>
            </a:r>
            <a:r>
              <a:rPr lang="pt-BR" sz="2000" i="1" dirty="0" smtClean="0">
                <a:solidFill>
                  <a:srgbClr val="FFFFCC"/>
                </a:solidFill>
                <a:latin typeface="Century Gothic" pitchFamily="34" charset="0"/>
              </a:rPr>
              <a:t>     </a:t>
            </a:r>
            <a:r>
              <a:rPr lang="pt-BR" sz="2000" i="1" dirty="0">
                <a:solidFill>
                  <a:srgbClr val="FFFFCC"/>
                </a:solidFill>
                <a:latin typeface="Century Gothic" pitchFamily="34" charset="0"/>
              </a:rPr>
              <a:t>1,42 bilhões km </a:t>
            </a:r>
            <a:r>
              <a:rPr lang="pt-BR" sz="2000" i="1" dirty="0" smtClean="0">
                <a:solidFill>
                  <a:srgbClr val="FFFFCC"/>
                </a:solidFill>
                <a:latin typeface="Century Gothic" pitchFamily="34" charset="0"/>
              </a:rPr>
              <a:t>   378,1 dias</a:t>
            </a:r>
            <a:endParaRPr lang="pt-BR" sz="2000" i="1" dirty="0">
              <a:solidFill>
                <a:srgbClr val="FFFFCC"/>
              </a:solidFill>
              <a:latin typeface="Century Gothic" pitchFamily="34" charset="0"/>
            </a:endParaRPr>
          </a:p>
          <a:p>
            <a:pPr algn="l">
              <a:spcBef>
                <a:spcPct val="50000"/>
              </a:spcBef>
              <a:defRPr/>
            </a:pPr>
            <a:r>
              <a:rPr lang="pt-BR" sz="2000" i="1" dirty="0">
                <a:solidFill>
                  <a:srgbClr val="FFFFCC"/>
                </a:solidFill>
                <a:latin typeface="Century Gothic" pitchFamily="34" charset="0"/>
              </a:rPr>
              <a:t>Urano      </a:t>
            </a:r>
            <a:r>
              <a:rPr lang="pt-BR" sz="2000" i="1" dirty="0" smtClean="0">
                <a:solidFill>
                  <a:srgbClr val="FFFFCC"/>
                </a:solidFill>
                <a:latin typeface="Century Gothic" pitchFamily="34" charset="0"/>
              </a:rPr>
              <a:t>      -17</a:t>
            </a:r>
            <a:r>
              <a:rPr lang="pt-BR" sz="2000" i="1" baseline="30000" dirty="0" smtClean="0">
                <a:solidFill>
                  <a:srgbClr val="FFFFCC"/>
                </a:solidFill>
                <a:latin typeface="Century Gothic" pitchFamily="34" charset="0"/>
              </a:rPr>
              <a:t>h</a:t>
            </a:r>
            <a:r>
              <a:rPr lang="pt-BR" sz="2000" i="1" dirty="0" smtClean="0">
                <a:solidFill>
                  <a:srgbClr val="FFFFCC"/>
                </a:solidFill>
                <a:latin typeface="Century Gothic" pitchFamily="34" charset="0"/>
              </a:rPr>
              <a:t>14</a:t>
            </a:r>
            <a:r>
              <a:rPr lang="pt-BR" sz="2000" i="1" baseline="30000" dirty="0" smtClean="0">
                <a:solidFill>
                  <a:srgbClr val="FFFFCC"/>
                </a:solidFill>
                <a:latin typeface="Century Gothic" pitchFamily="34" charset="0"/>
              </a:rPr>
              <a:t>min</a:t>
            </a:r>
            <a:r>
              <a:rPr lang="pt-BR" sz="2000" i="1" dirty="0" smtClean="0">
                <a:solidFill>
                  <a:srgbClr val="FFFFCC"/>
                </a:solidFill>
                <a:latin typeface="Century Gothic" pitchFamily="34" charset="0"/>
              </a:rPr>
              <a:t>*        </a:t>
            </a:r>
            <a:r>
              <a:rPr lang="pt-BR" sz="2000" i="1" dirty="0">
                <a:solidFill>
                  <a:srgbClr val="FFFFCC"/>
                </a:solidFill>
                <a:latin typeface="Century Gothic" pitchFamily="34" charset="0"/>
              </a:rPr>
              <a:t>84 anos    </a:t>
            </a:r>
            <a:r>
              <a:rPr lang="pt-BR" sz="2000" i="1" dirty="0" smtClean="0">
                <a:solidFill>
                  <a:srgbClr val="FFFFCC"/>
                </a:solidFill>
                <a:latin typeface="Century Gothic" pitchFamily="34" charset="0"/>
              </a:rPr>
              <a:t>         </a:t>
            </a:r>
            <a:r>
              <a:rPr lang="pt-BR" sz="2000" i="1" dirty="0">
                <a:solidFill>
                  <a:srgbClr val="FFFFCC"/>
                </a:solidFill>
                <a:latin typeface="Century Gothic" pitchFamily="34" charset="0"/>
              </a:rPr>
              <a:t>2,9 bilhões km   </a:t>
            </a:r>
            <a:r>
              <a:rPr lang="pt-BR" sz="2000" i="1" dirty="0" smtClean="0">
                <a:solidFill>
                  <a:srgbClr val="FFFFCC"/>
                </a:solidFill>
                <a:latin typeface="Century Gothic" pitchFamily="34" charset="0"/>
              </a:rPr>
              <a:t> 369,7 dias</a:t>
            </a:r>
            <a:endParaRPr lang="pt-BR" sz="2000" i="1" dirty="0">
              <a:solidFill>
                <a:srgbClr val="FFFFCC"/>
              </a:solidFill>
              <a:latin typeface="Century Gothic" pitchFamily="34" charset="0"/>
            </a:endParaRPr>
          </a:p>
          <a:p>
            <a:pPr algn="l">
              <a:spcBef>
                <a:spcPct val="50000"/>
              </a:spcBef>
              <a:defRPr/>
            </a:pPr>
            <a:r>
              <a:rPr lang="pt-BR" sz="2000" i="1" dirty="0" smtClean="0">
                <a:solidFill>
                  <a:srgbClr val="FFFFCC"/>
                </a:solidFill>
                <a:latin typeface="Century Gothic" pitchFamily="34" charset="0"/>
              </a:rPr>
              <a:t>Netuno           16</a:t>
            </a:r>
            <a:r>
              <a:rPr lang="pt-BR" sz="2000" i="1" baseline="30000" dirty="0" smtClean="0">
                <a:solidFill>
                  <a:srgbClr val="FFFFCC"/>
                </a:solidFill>
                <a:latin typeface="Century Gothic" pitchFamily="34" charset="0"/>
              </a:rPr>
              <a:t>h</a:t>
            </a:r>
            <a:r>
              <a:rPr lang="pt-BR" sz="2000" i="1" dirty="0" smtClean="0">
                <a:solidFill>
                  <a:srgbClr val="FFFFCC"/>
                </a:solidFill>
                <a:latin typeface="Century Gothic" pitchFamily="34" charset="0"/>
              </a:rPr>
              <a:t>07</a:t>
            </a:r>
            <a:r>
              <a:rPr lang="pt-BR" sz="2000" i="1" baseline="30000" dirty="0" smtClean="0">
                <a:solidFill>
                  <a:srgbClr val="FFFFCC"/>
                </a:solidFill>
                <a:latin typeface="Century Gothic" pitchFamily="34" charset="0"/>
              </a:rPr>
              <a:t>min</a:t>
            </a:r>
            <a:r>
              <a:rPr lang="pt-BR" sz="2000" i="1" dirty="0" smtClean="0">
                <a:solidFill>
                  <a:srgbClr val="FFFFCC"/>
                </a:solidFill>
                <a:latin typeface="Century Gothic" pitchFamily="34" charset="0"/>
              </a:rPr>
              <a:t>     164,8 </a:t>
            </a:r>
            <a:r>
              <a:rPr lang="pt-BR" sz="2000" i="1" dirty="0">
                <a:solidFill>
                  <a:srgbClr val="FFFFCC"/>
                </a:solidFill>
                <a:latin typeface="Century Gothic" pitchFamily="34" charset="0"/>
              </a:rPr>
              <a:t>anos   </a:t>
            </a:r>
            <a:r>
              <a:rPr lang="pt-BR" sz="2000" i="1" dirty="0" smtClean="0">
                <a:solidFill>
                  <a:srgbClr val="FFFFCC"/>
                </a:solidFill>
                <a:latin typeface="Century Gothic" pitchFamily="34" charset="0"/>
              </a:rPr>
              <a:t>         </a:t>
            </a:r>
            <a:r>
              <a:rPr lang="pt-BR" sz="2000" i="1" dirty="0">
                <a:solidFill>
                  <a:srgbClr val="FFFFCC"/>
                </a:solidFill>
                <a:latin typeface="Century Gothic" pitchFamily="34" charset="0"/>
              </a:rPr>
              <a:t>4,5 bilhões km    </a:t>
            </a:r>
            <a:r>
              <a:rPr lang="pt-BR" sz="2000" i="1" dirty="0" smtClean="0">
                <a:solidFill>
                  <a:srgbClr val="FFFFCC"/>
                </a:solidFill>
                <a:latin typeface="Century Gothic" pitchFamily="34" charset="0"/>
              </a:rPr>
              <a:t>367,5 dias</a:t>
            </a:r>
          </a:p>
          <a:p>
            <a:pPr algn="l">
              <a:spcBef>
                <a:spcPct val="50000"/>
              </a:spcBef>
              <a:defRPr/>
            </a:pPr>
            <a:endParaRPr lang="pt-BR" sz="1400" i="1" dirty="0">
              <a:solidFill>
                <a:srgbClr val="FFFFCC"/>
              </a:solidFill>
              <a:latin typeface="Century Gothic" pitchFamily="34" charset="0"/>
            </a:endParaRPr>
          </a:p>
          <a:p>
            <a:pPr algn="l">
              <a:spcBef>
                <a:spcPct val="50000"/>
              </a:spcBef>
              <a:defRPr/>
            </a:pPr>
            <a:r>
              <a:rPr lang="pt-BR" i="1" dirty="0" smtClean="0">
                <a:solidFill>
                  <a:srgbClr val="FFC000"/>
                </a:solidFill>
                <a:latin typeface="Century Gothic" pitchFamily="34" charset="0"/>
              </a:rPr>
              <a:t>* Rotação em sentido retrógrado.</a:t>
            </a:r>
            <a:r>
              <a:rPr lang="pt-BR" sz="2200" i="1" dirty="0">
                <a:solidFill>
                  <a:srgbClr val="C00000"/>
                </a:solidFill>
                <a:latin typeface="Century Gothic" pitchFamily="34" charset="0"/>
              </a:rPr>
              <a:t/>
            </a:r>
            <a:br>
              <a:rPr lang="pt-BR" sz="2200" i="1" dirty="0">
                <a:solidFill>
                  <a:srgbClr val="C00000"/>
                </a:solidFill>
                <a:latin typeface="Century Gothic" pitchFamily="34" charset="0"/>
              </a:rPr>
            </a:br>
            <a:endParaRPr lang="pt-BR" sz="2200" i="1" dirty="0">
              <a:solidFill>
                <a:srgbClr val="C00000"/>
              </a:solidFill>
              <a:latin typeface="Century Gothic" pitchFamily="34" charset="0"/>
            </a:endParaRPr>
          </a:p>
        </p:txBody>
      </p:sp>
      <p:sp>
        <p:nvSpPr>
          <p:cNvPr id="39939" name="Text Box 3"/>
          <p:cNvSpPr txBox="1">
            <a:spLocks noChangeArrowheads="1"/>
          </p:cNvSpPr>
          <p:nvPr/>
        </p:nvSpPr>
        <p:spPr bwMode="auto">
          <a:xfrm>
            <a:off x="163066" y="1615399"/>
            <a:ext cx="8839200" cy="400105"/>
          </a:xfrm>
          <a:prstGeom prst="rect">
            <a:avLst/>
          </a:prstGeom>
          <a:noFill/>
          <a:ln w="9525">
            <a:noFill/>
            <a:miter lim="800000"/>
            <a:headEnd/>
            <a:tailEnd/>
          </a:ln>
        </p:spPr>
        <p:txBody>
          <a:bodyPr lIns="91436" tIns="45718" rIns="91436" bIns="45718">
            <a:spAutoFit/>
          </a:bodyPr>
          <a:lstStyle/>
          <a:p>
            <a:pPr algn="l">
              <a:spcBef>
                <a:spcPct val="50000"/>
              </a:spcBef>
            </a:pPr>
            <a:r>
              <a:rPr lang="pt-BR" sz="1700" i="1" dirty="0">
                <a:solidFill>
                  <a:srgbClr val="FF5229"/>
                </a:solidFill>
                <a:latin typeface="Century Gothic" pitchFamily="34" charset="0"/>
              </a:rPr>
              <a:t> </a:t>
            </a:r>
            <a:r>
              <a:rPr lang="pt-BR" sz="2000" i="1" dirty="0">
                <a:solidFill>
                  <a:schemeClr val="bg1"/>
                </a:solidFill>
                <a:latin typeface="Century Gothic" pitchFamily="34" charset="0"/>
              </a:rPr>
              <a:t>Planeta </a:t>
            </a:r>
            <a:r>
              <a:rPr lang="pt-BR" sz="2000" i="1" dirty="0" smtClean="0">
                <a:solidFill>
                  <a:schemeClr val="bg1"/>
                </a:solidFill>
                <a:latin typeface="Century Gothic" pitchFamily="34" charset="0"/>
              </a:rPr>
              <a:t>        Rotação      </a:t>
            </a:r>
            <a:r>
              <a:rPr lang="pt-BR" sz="2000" i="1" dirty="0">
                <a:solidFill>
                  <a:schemeClr val="bg1"/>
                </a:solidFill>
                <a:latin typeface="Century Gothic" pitchFamily="34" charset="0"/>
              </a:rPr>
              <a:t>Translação        </a:t>
            </a:r>
            <a:r>
              <a:rPr lang="pt-BR" sz="2000" i="1" dirty="0" err="1">
                <a:solidFill>
                  <a:schemeClr val="bg1"/>
                </a:solidFill>
                <a:latin typeface="Century Gothic" pitchFamily="34" charset="0"/>
              </a:rPr>
              <a:t>Dist</a:t>
            </a:r>
            <a:r>
              <a:rPr lang="pt-BR" sz="2000" i="1" dirty="0">
                <a:solidFill>
                  <a:schemeClr val="bg1"/>
                </a:solidFill>
                <a:latin typeface="Century Gothic" pitchFamily="34" charset="0"/>
              </a:rPr>
              <a:t>. </a:t>
            </a:r>
            <a:r>
              <a:rPr lang="pt-BR" sz="2000" i="1" dirty="0" smtClean="0">
                <a:solidFill>
                  <a:schemeClr val="bg1"/>
                </a:solidFill>
                <a:latin typeface="Century Gothic" pitchFamily="34" charset="0"/>
              </a:rPr>
              <a:t>Média </a:t>
            </a:r>
            <a:r>
              <a:rPr lang="pt-BR" sz="2000" i="1" dirty="0">
                <a:solidFill>
                  <a:schemeClr val="bg1"/>
                </a:solidFill>
                <a:latin typeface="Century Gothic" pitchFamily="34" charset="0"/>
              </a:rPr>
              <a:t>Sol </a:t>
            </a:r>
            <a:r>
              <a:rPr lang="pt-BR" sz="2000" i="1" dirty="0" smtClean="0">
                <a:solidFill>
                  <a:schemeClr val="bg1"/>
                </a:solidFill>
                <a:latin typeface="Century Gothic" pitchFamily="34" charset="0"/>
              </a:rPr>
              <a:t>      P. </a:t>
            </a:r>
            <a:r>
              <a:rPr lang="pt-BR" sz="2000" i="1" dirty="0" err="1" smtClean="0">
                <a:solidFill>
                  <a:schemeClr val="bg1"/>
                </a:solidFill>
                <a:latin typeface="Century Gothic" pitchFamily="34" charset="0"/>
              </a:rPr>
              <a:t>Sinódico</a:t>
            </a:r>
            <a:endParaRPr lang="pt-BR" sz="2000" b="0" dirty="0">
              <a:solidFill>
                <a:schemeClr val="bg1"/>
              </a:solidFill>
              <a:latin typeface="Century Gothic" pitchFamily="34" charset="0"/>
            </a:endParaRPr>
          </a:p>
        </p:txBody>
      </p:sp>
      <p:sp>
        <p:nvSpPr>
          <p:cNvPr id="39940" name="Rectangle 5"/>
          <p:cNvSpPr>
            <a:spLocks noGrp="1" noChangeArrowheads="1"/>
          </p:cNvSpPr>
          <p:nvPr>
            <p:ph type="title"/>
          </p:nvPr>
        </p:nvSpPr>
        <p:spPr>
          <a:xfrm>
            <a:off x="357188" y="332656"/>
            <a:ext cx="8229600" cy="928688"/>
          </a:xfrm>
        </p:spPr>
        <p:txBody>
          <a:bodyPr/>
          <a:lstStyle/>
          <a:p>
            <a:r>
              <a:rPr lang="pt-BR" sz="4000" dirty="0" smtClean="0">
                <a:solidFill>
                  <a:schemeClr val="bg1"/>
                </a:solidFill>
                <a:latin typeface="Century Gothic" pitchFamily="34" charset="0"/>
              </a:rPr>
              <a:t>Dados orbitais: planetas</a:t>
            </a:r>
          </a:p>
        </p:txBody>
      </p:sp>
      <p:sp>
        <p:nvSpPr>
          <p:cNvPr id="6" name="Line 4"/>
          <p:cNvSpPr>
            <a:spLocks noChangeShapeType="1"/>
          </p:cNvSpPr>
          <p:nvPr/>
        </p:nvSpPr>
        <p:spPr bwMode="auto">
          <a:xfrm flipH="1">
            <a:off x="1547664" y="2012274"/>
            <a:ext cx="0" cy="3726631"/>
          </a:xfrm>
          <a:prstGeom prst="line">
            <a:avLst/>
          </a:prstGeom>
          <a:noFill/>
          <a:ln w="28575">
            <a:solidFill>
              <a:srgbClr val="FFC000"/>
            </a:solidFill>
            <a:round/>
            <a:headEnd type="none" w="sm" len="sm"/>
            <a:tailEnd type="none" w="sm" len="sm"/>
          </a:ln>
        </p:spPr>
        <p:txBody>
          <a:bodyPr wrap="none" anchor="ctr"/>
          <a:lstStyle/>
          <a:p>
            <a:pPr>
              <a:defRPr/>
            </a:pPr>
            <a:endParaRPr lang="pt-BR">
              <a:latin typeface="Century Gothic" pitchFamily="34" charset="0"/>
            </a:endParaRPr>
          </a:p>
        </p:txBody>
      </p:sp>
      <p:sp>
        <p:nvSpPr>
          <p:cNvPr id="7" name="Line 5"/>
          <p:cNvSpPr>
            <a:spLocks noChangeShapeType="1"/>
          </p:cNvSpPr>
          <p:nvPr/>
        </p:nvSpPr>
        <p:spPr bwMode="auto">
          <a:xfrm flipV="1">
            <a:off x="216024" y="5719855"/>
            <a:ext cx="8640000" cy="24632"/>
          </a:xfrm>
          <a:prstGeom prst="line">
            <a:avLst/>
          </a:prstGeom>
          <a:noFill/>
          <a:ln w="28575">
            <a:solidFill>
              <a:srgbClr val="FFC000"/>
            </a:solidFill>
            <a:round/>
            <a:headEnd type="none" w="sm" len="sm"/>
            <a:tailEnd type="none" w="sm" len="sm"/>
          </a:ln>
        </p:spPr>
        <p:txBody>
          <a:bodyPr wrap="none" anchor="ctr"/>
          <a:lstStyle/>
          <a:p>
            <a:pPr>
              <a:defRPr/>
            </a:pPr>
            <a:endParaRPr lang="pt-BR">
              <a:latin typeface="Century Gothic" pitchFamily="34" charset="0"/>
            </a:endParaRPr>
          </a:p>
        </p:txBody>
      </p:sp>
      <p:sp>
        <p:nvSpPr>
          <p:cNvPr id="8" name="Line 6"/>
          <p:cNvSpPr>
            <a:spLocks noChangeShapeType="1"/>
          </p:cNvSpPr>
          <p:nvPr/>
        </p:nvSpPr>
        <p:spPr bwMode="auto">
          <a:xfrm flipH="1">
            <a:off x="3117577" y="1993229"/>
            <a:ext cx="14263" cy="3744000"/>
          </a:xfrm>
          <a:prstGeom prst="line">
            <a:avLst/>
          </a:prstGeom>
          <a:noFill/>
          <a:ln w="28575">
            <a:solidFill>
              <a:srgbClr val="FFC000"/>
            </a:solidFill>
            <a:round/>
            <a:headEnd type="none" w="sm" len="sm"/>
            <a:tailEnd type="none" w="sm" len="sm"/>
          </a:ln>
        </p:spPr>
        <p:txBody>
          <a:bodyPr wrap="none" anchor="ctr"/>
          <a:lstStyle/>
          <a:p>
            <a:pPr>
              <a:defRPr/>
            </a:pPr>
            <a:endParaRPr lang="pt-BR">
              <a:latin typeface="Century Gothic" pitchFamily="34" charset="0"/>
            </a:endParaRPr>
          </a:p>
        </p:txBody>
      </p:sp>
      <p:sp>
        <p:nvSpPr>
          <p:cNvPr id="9" name="Line 7"/>
          <p:cNvSpPr>
            <a:spLocks noChangeShapeType="1"/>
          </p:cNvSpPr>
          <p:nvPr/>
        </p:nvSpPr>
        <p:spPr bwMode="auto">
          <a:xfrm flipH="1">
            <a:off x="4860032" y="2013545"/>
            <a:ext cx="1" cy="3708000"/>
          </a:xfrm>
          <a:prstGeom prst="line">
            <a:avLst/>
          </a:prstGeom>
          <a:noFill/>
          <a:ln w="28575">
            <a:solidFill>
              <a:srgbClr val="FFC000"/>
            </a:solidFill>
            <a:round/>
            <a:headEnd type="none" w="sm" len="sm"/>
            <a:tailEnd type="none" w="sm" len="sm"/>
          </a:ln>
        </p:spPr>
        <p:txBody>
          <a:bodyPr wrap="none" anchor="ctr"/>
          <a:lstStyle/>
          <a:p>
            <a:pPr>
              <a:defRPr/>
            </a:pPr>
            <a:endParaRPr lang="pt-BR">
              <a:latin typeface="Century Gothic" pitchFamily="34" charset="0"/>
            </a:endParaRPr>
          </a:p>
        </p:txBody>
      </p:sp>
      <p:sp>
        <p:nvSpPr>
          <p:cNvPr id="10" name="Line 8"/>
          <p:cNvSpPr>
            <a:spLocks noChangeShapeType="1"/>
          </p:cNvSpPr>
          <p:nvPr/>
        </p:nvSpPr>
        <p:spPr bwMode="auto">
          <a:xfrm flipH="1">
            <a:off x="7380312" y="1993228"/>
            <a:ext cx="0" cy="3742762"/>
          </a:xfrm>
          <a:prstGeom prst="line">
            <a:avLst/>
          </a:prstGeom>
          <a:noFill/>
          <a:ln w="28575">
            <a:solidFill>
              <a:srgbClr val="FFC000"/>
            </a:solidFill>
            <a:round/>
            <a:headEnd type="none" w="sm" len="sm"/>
            <a:tailEnd type="none" w="sm" len="sm"/>
          </a:ln>
        </p:spPr>
        <p:txBody>
          <a:bodyPr wrap="none" anchor="ctr"/>
          <a:lstStyle/>
          <a:p>
            <a:pPr>
              <a:defRPr/>
            </a:pPr>
            <a:endParaRPr lang="pt-BR">
              <a:latin typeface="Century Gothic" pitchFamily="34" charset="0"/>
            </a:endParaRPr>
          </a:p>
        </p:txBody>
      </p:sp>
      <p:sp>
        <p:nvSpPr>
          <p:cNvPr id="11" name="Line 9"/>
          <p:cNvSpPr>
            <a:spLocks noChangeShapeType="1"/>
          </p:cNvSpPr>
          <p:nvPr/>
        </p:nvSpPr>
        <p:spPr bwMode="auto">
          <a:xfrm>
            <a:off x="144016" y="1636037"/>
            <a:ext cx="8686800" cy="0"/>
          </a:xfrm>
          <a:prstGeom prst="line">
            <a:avLst/>
          </a:prstGeom>
          <a:noFill/>
          <a:ln w="28575">
            <a:solidFill>
              <a:srgbClr val="FFC000"/>
            </a:solidFill>
            <a:round/>
            <a:headEnd type="none" w="sm" len="sm"/>
            <a:tailEnd type="none" w="sm" len="sm"/>
          </a:ln>
        </p:spPr>
        <p:txBody>
          <a:bodyPr wrap="none" anchor="ctr"/>
          <a:lstStyle/>
          <a:p>
            <a:pPr>
              <a:defRPr/>
            </a:pPr>
            <a:endParaRPr lang="pt-BR">
              <a:latin typeface="Century Gothic" pitchFamily="34" charset="0"/>
            </a:endParaRPr>
          </a:p>
        </p:txBody>
      </p:sp>
      <p:sp>
        <p:nvSpPr>
          <p:cNvPr id="12" name="Line 10"/>
          <p:cNvSpPr>
            <a:spLocks noChangeShapeType="1"/>
          </p:cNvSpPr>
          <p:nvPr/>
        </p:nvSpPr>
        <p:spPr bwMode="auto">
          <a:xfrm>
            <a:off x="144016" y="2018624"/>
            <a:ext cx="8686800" cy="0"/>
          </a:xfrm>
          <a:prstGeom prst="line">
            <a:avLst/>
          </a:prstGeom>
          <a:noFill/>
          <a:ln w="28575">
            <a:solidFill>
              <a:srgbClr val="FFC000"/>
            </a:solidFill>
            <a:round/>
            <a:headEnd type="none" w="sm" len="sm"/>
            <a:tailEnd type="none" w="sm" len="sm"/>
          </a:ln>
        </p:spPr>
        <p:txBody>
          <a:bodyPr wrap="none" anchor="ctr"/>
          <a:lstStyle/>
          <a:p>
            <a:pPr>
              <a:defRPr/>
            </a:pPr>
            <a:endParaRPr lang="pt-BR">
              <a:latin typeface="Century Gothic" pitchFamily="34" charset="0"/>
            </a:endParaRPr>
          </a:p>
        </p:txBody>
      </p:sp>
      <p:sp>
        <p:nvSpPr>
          <p:cNvPr id="13" name="Retângulo 12"/>
          <p:cNvSpPr/>
          <p:nvPr/>
        </p:nvSpPr>
        <p:spPr>
          <a:xfrm>
            <a:off x="107504" y="6548790"/>
            <a:ext cx="6534472" cy="276999"/>
          </a:xfrm>
          <a:prstGeom prst="rect">
            <a:avLst/>
          </a:prstGeom>
        </p:spPr>
        <p:txBody>
          <a:bodyPr wrap="square">
            <a:spAutoFit/>
          </a:bodyPr>
          <a:lstStyle/>
          <a:p>
            <a:pPr algn="l">
              <a:spcBef>
                <a:spcPct val="30000"/>
              </a:spcBef>
              <a:defRPr/>
            </a:pPr>
            <a:r>
              <a:rPr lang="pt-BR" sz="1200" b="0" dirty="0" smtClean="0">
                <a:solidFill>
                  <a:srgbClr val="FFC000"/>
                </a:solidFill>
                <a:latin typeface="Century Gothic" pitchFamily="34" charset="0"/>
              </a:rPr>
              <a:t>Fonte dos dados: Bond, Peter: </a:t>
            </a:r>
            <a:r>
              <a:rPr lang="pt-BR" sz="1200" b="0" dirty="0" err="1" smtClean="0">
                <a:solidFill>
                  <a:srgbClr val="FFC000"/>
                </a:solidFill>
                <a:latin typeface="Century Gothic" pitchFamily="34" charset="0"/>
              </a:rPr>
              <a:t>Exploring</a:t>
            </a:r>
            <a:r>
              <a:rPr lang="pt-BR" sz="1200" b="0" dirty="0" smtClean="0">
                <a:solidFill>
                  <a:srgbClr val="FFC000"/>
                </a:solidFill>
                <a:latin typeface="Century Gothic" pitchFamily="34" charset="0"/>
              </a:rPr>
              <a:t> </a:t>
            </a:r>
            <a:r>
              <a:rPr lang="pt-BR" sz="1200" b="0" dirty="0" err="1" smtClean="0">
                <a:solidFill>
                  <a:srgbClr val="FFC000"/>
                </a:solidFill>
                <a:latin typeface="Century Gothic" pitchFamily="34" charset="0"/>
              </a:rPr>
              <a:t>the</a:t>
            </a:r>
            <a:r>
              <a:rPr lang="pt-BR" sz="1200" b="0" dirty="0" smtClean="0">
                <a:solidFill>
                  <a:srgbClr val="FFC000"/>
                </a:solidFill>
                <a:latin typeface="Century Gothic" pitchFamily="34" charset="0"/>
              </a:rPr>
              <a:t> Solar System (2012)</a:t>
            </a:r>
          </a:p>
        </p:txBody>
      </p:sp>
      <p:sp>
        <p:nvSpPr>
          <p:cNvPr id="14" name="Espaço Reservado para Número de Slide 13"/>
          <p:cNvSpPr>
            <a:spLocks noGrp="1"/>
          </p:cNvSpPr>
          <p:nvPr>
            <p:ph type="sldNum" sz="quarter" idx="12"/>
          </p:nvPr>
        </p:nvSpPr>
        <p:spPr/>
        <p:txBody>
          <a:bodyPr/>
          <a:lstStyle/>
          <a:p>
            <a:pPr>
              <a:defRPr/>
            </a:pPr>
            <a:fld id="{37EA3358-D533-4DE3-BB7E-0C918E9F7417}" type="slidenum">
              <a:rPr lang="pt-BR" smtClean="0"/>
              <a:pPr>
                <a:defRPr/>
              </a:pPr>
              <a:t>34</a:t>
            </a:fld>
            <a:endParaRPr lang="pt-B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Número de Slide 7"/>
          <p:cNvSpPr>
            <a:spLocks noGrp="1"/>
          </p:cNvSpPr>
          <p:nvPr>
            <p:ph type="sldNum" sz="quarter" idx="12"/>
          </p:nvPr>
        </p:nvSpPr>
        <p:spPr/>
        <p:txBody>
          <a:bodyPr/>
          <a:lstStyle/>
          <a:p>
            <a:pPr>
              <a:defRPr/>
            </a:pPr>
            <a:fld id="{37EA3358-D533-4DE3-BB7E-0C918E9F7417}" type="slidenum">
              <a:rPr lang="pt-BR" smtClean="0"/>
              <a:pPr>
                <a:defRPr/>
              </a:pPr>
              <a:t>4</a:t>
            </a:fld>
            <a:endParaRPr lang="pt-BR"/>
          </a:p>
        </p:txBody>
      </p:sp>
      <p:sp>
        <p:nvSpPr>
          <p:cNvPr id="9" name="Subtítulo 2"/>
          <p:cNvSpPr txBox="1">
            <a:spLocks/>
          </p:cNvSpPr>
          <p:nvPr/>
        </p:nvSpPr>
        <p:spPr>
          <a:xfrm>
            <a:off x="1907704" y="2572753"/>
            <a:ext cx="6840760" cy="3312368"/>
          </a:xfrm>
          <a:prstGeom prst="rect">
            <a:avLst/>
          </a:prstGeom>
        </p:spPr>
        <p:txBody>
          <a:bodyPr>
            <a:noAutofit/>
          </a:bodyPr>
          <a:lstStyle/>
          <a:p>
            <a:pPr marL="0" marR="0" lvl="1" indent="-28575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kumimoji="0" lang="pt-BR" sz="2800" b="0" i="0" u="none" strike="noStrike" kern="0" cap="none" spc="0" normalizeH="0" baseline="0" noProof="0" dirty="0" smtClean="0">
                <a:ln>
                  <a:noFill/>
                </a:ln>
                <a:solidFill>
                  <a:srgbClr val="FFC000"/>
                </a:solidFill>
                <a:effectLst/>
                <a:uLnTx/>
                <a:uFillTx/>
                <a:latin typeface="Century Gothic" pitchFamily="34" charset="0"/>
              </a:rPr>
              <a:t>distância ao Sol: 1,43 bilhões de </a:t>
            </a:r>
            <a:r>
              <a:rPr kumimoji="0" lang="pt-BR" sz="2800" b="0" i="0" u="none" strike="noStrike" kern="0" cap="none" spc="0" normalizeH="0" noProof="0" dirty="0" smtClean="0">
                <a:ln>
                  <a:noFill/>
                </a:ln>
                <a:solidFill>
                  <a:srgbClr val="FFC000"/>
                </a:solidFill>
                <a:effectLst/>
                <a:uLnTx/>
                <a:uFillTx/>
                <a:latin typeface="Century Gothic" pitchFamily="34" charset="0"/>
              </a:rPr>
              <a:t>km</a:t>
            </a:r>
          </a:p>
          <a:p>
            <a:pPr marL="0" marR="0" lvl="1" indent="-28575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2800" b="0" kern="0" dirty="0" smtClean="0">
                <a:solidFill>
                  <a:srgbClr val="FFC000"/>
                </a:solidFill>
                <a:latin typeface="Century Gothic" pitchFamily="34" charset="0"/>
              </a:rPr>
              <a:t>translação: 29,4 anos</a:t>
            </a:r>
          </a:p>
          <a:p>
            <a:pPr marL="0" lvl="1" indent="-285750" algn="just">
              <a:spcBef>
                <a:spcPct val="20000"/>
              </a:spcBef>
              <a:buClr>
                <a:srgbClr val="FFC000"/>
              </a:buClr>
              <a:buFont typeface="Wingdings" pitchFamily="2" charset="2"/>
              <a:buChar char="v"/>
              <a:defRPr/>
            </a:pPr>
            <a:r>
              <a:rPr lang="pt-BR" sz="2800" b="0" kern="0" dirty="0" smtClean="0">
                <a:solidFill>
                  <a:srgbClr val="FFC000"/>
                </a:solidFill>
                <a:effectLst>
                  <a:outerShdw blurRad="50800" dist="38100" dir="16200000" rotWithShape="0">
                    <a:prstClr val="black">
                      <a:alpha val="84000"/>
                    </a:prstClr>
                  </a:outerShdw>
                </a:effectLst>
                <a:latin typeface="Century Gothic" pitchFamily="34" charset="0"/>
              </a:rPr>
              <a:t>rotação</a:t>
            </a:r>
            <a:r>
              <a:rPr lang="pt-BR" sz="2800" b="0" kern="0" dirty="0">
                <a:solidFill>
                  <a:srgbClr val="FFC000"/>
                </a:solidFill>
                <a:effectLst>
                  <a:outerShdw blurRad="50800" dist="38100" dir="16200000" rotWithShape="0">
                    <a:prstClr val="black">
                      <a:alpha val="84000"/>
                    </a:prstClr>
                  </a:outerShdw>
                </a:effectLst>
                <a:latin typeface="Century Gothic" pitchFamily="34" charset="0"/>
              </a:rPr>
              <a:t>: </a:t>
            </a:r>
            <a:r>
              <a:rPr lang="pt-BR" sz="2800" b="0" kern="0" dirty="0" smtClean="0">
                <a:solidFill>
                  <a:srgbClr val="FFC000"/>
                </a:solidFill>
                <a:effectLst>
                  <a:outerShdw blurRad="50800" dist="38100" dir="16200000" rotWithShape="0">
                    <a:prstClr val="black">
                      <a:alpha val="84000"/>
                    </a:prstClr>
                  </a:outerShdw>
                </a:effectLst>
                <a:latin typeface="Century Gothic" pitchFamily="34" charset="0"/>
              </a:rPr>
              <a:t>10,7 h*</a:t>
            </a:r>
            <a:endParaRPr lang="pt-BR" sz="2800" b="0" kern="0" dirty="0" smtClean="0">
              <a:solidFill>
                <a:srgbClr val="FFC000"/>
              </a:solidFill>
              <a:latin typeface="Century Gothic" pitchFamily="34" charset="0"/>
            </a:endParaRPr>
          </a:p>
          <a:p>
            <a:pPr marL="0" lvl="1" indent="-285750" algn="just">
              <a:spcBef>
                <a:spcPct val="20000"/>
              </a:spcBef>
              <a:buClr>
                <a:srgbClr val="FFC000"/>
              </a:buClr>
              <a:buFont typeface="Wingdings" pitchFamily="2" charset="2"/>
              <a:buChar char="v"/>
            </a:pPr>
            <a:r>
              <a:rPr kumimoji="0" lang="pt-BR" sz="2800" b="0" i="0" u="none" strike="noStrike" kern="0" cap="none" spc="0" normalizeH="0" noProof="0" dirty="0" smtClean="0">
                <a:ln>
                  <a:noFill/>
                </a:ln>
                <a:solidFill>
                  <a:srgbClr val="FFC000"/>
                </a:solidFill>
                <a:effectLst>
                  <a:outerShdw blurRad="50800" dist="38100" dir="16200000" rotWithShape="0">
                    <a:prstClr val="black">
                      <a:alpha val="84000"/>
                    </a:prstClr>
                  </a:outerShdw>
                </a:effectLst>
                <a:uLnTx/>
                <a:uFillTx/>
                <a:latin typeface="Century Gothic" pitchFamily="34" charset="0"/>
              </a:rPr>
              <a:t>diâmetro equatorial: 120,5 mil km</a:t>
            </a:r>
            <a:endParaRPr lang="pt-BR" sz="2800" b="0" kern="0" noProof="0" dirty="0" smtClean="0">
              <a:solidFill>
                <a:schemeClr val="accent2">
                  <a:lumMod val="40000"/>
                  <a:lumOff val="60000"/>
                </a:schemeClr>
              </a:solidFill>
              <a:effectLst>
                <a:outerShdw blurRad="50800" dist="38100" dir="16200000" rotWithShape="0">
                  <a:prstClr val="black">
                    <a:alpha val="84000"/>
                  </a:prstClr>
                </a:outerShdw>
              </a:effectLst>
              <a:latin typeface="Century Gothic" pitchFamily="34" charset="0"/>
            </a:endParaRPr>
          </a:p>
          <a:p>
            <a:pPr marL="0" marR="0" lvl="1" indent="-28575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2800" b="0" kern="0" dirty="0" smtClean="0">
                <a:solidFill>
                  <a:srgbClr val="FFC000"/>
                </a:solidFill>
                <a:effectLst>
                  <a:outerShdw blurRad="50800" dist="38100" dir="16200000" rotWithShape="0">
                    <a:prstClr val="black">
                      <a:alpha val="84000"/>
                    </a:prstClr>
                  </a:outerShdw>
                </a:effectLst>
                <a:latin typeface="Century Gothic" pitchFamily="34" charset="0"/>
              </a:rPr>
              <a:t>densidade 0,69 g/cm</a:t>
            </a:r>
            <a:r>
              <a:rPr lang="pt-BR" sz="2800" b="0" kern="0" baseline="30000" dirty="0" smtClean="0">
                <a:solidFill>
                  <a:srgbClr val="FFC000"/>
                </a:solidFill>
                <a:effectLst>
                  <a:outerShdw blurRad="50800" dist="38100" dir="16200000" rotWithShape="0">
                    <a:prstClr val="black">
                      <a:alpha val="84000"/>
                    </a:prstClr>
                  </a:outerShdw>
                </a:effectLst>
                <a:latin typeface="Century Gothic" pitchFamily="34" charset="0"/>
              </a:rPr>
              <a:t>3</a:t>
            </a:r>
          </a:p>
          <a:p>
            <a:pPr marL="0" lvl="1" indent="-285750" algn="just">
              <a:spcBef>
                <a:spcPct val="20000"/>
              </a:spcBef>
              <a:buClr>
                <a:srgbClr val="FFC000"/>
              </a:buClr>
              <a:buFont typeface="Wingdings" pitchFamily="2" charset="2"/>
              <a:buChar char="v"/>
              <a:defRPr/>
            </a:pPr>
            <a:r>
              <a:rPr lang="pt-BR" sz="2800" b="0" kern="0" dirty="0" err="1" smtClean="0">
                <a:solidFill>
                  <a:srgbClr val="FFC000"/>
                </a:solidFill>
                <a:effectLst>
                  <a:outerShdw blurRad="50800" dist="38100" dir="16200000" rotWithShape="0">
                    <a:prstClr val="black">
                      <a:alpha val="84000"/>
                    </a:prstClr>
                  </a:outerShdw>
                </a:effectLst>
                <a:latin typeface="Century Gothic" pitchFamily="34" charset="0"/>
              </a:rPr>
              <a:t>gravid</a:t>
            </a:r>
            <a:r>
              <a:rPr lang="pt-BR" sz="2800" b="0" kern="0" dirty="0" smtClean="0">
                <a:solidFill>
                  <a:srgbClr val="FFC000"/>
                </a:solidFill>
                <a:effectLst>
                  <a:outerShdw blurRad="50800" dist="38100" dir="16200000" rotWithShape="0">
                    <a:prstClr val="black">
                      <a:alpha val="84000"/>
                    </a:prstClr>
                  </a:outerShdw>
                </a:effectLst>
                <a:latin typeface="Century Gothic" pitchFamily="34" charset="0"/>
              </a:rPr>
              <a:t>. sup.: 0,92 </a:t>
            </a:r>
            <a:r>
              <a:rPr lang="pt-BR" sz="2800" i="1" kern="0" dirty="0">
                <a:solidFill>
                  <a:srgbClr val="FFC000"/>
                </a:solidFill>
                <a:effectLst>
                  <a:outerShdw blurRad="50800" dist="38100" dir="16200000" rotWithShape="0">
                    <a:prstClr val="black">
                      <a:alpha val="84000"/>
                    </a:prstClr>
                  </a:outerShdw>
                </a:effectLst>
                <a:latin typeface="Century Gothic" pitchFamily="34" charset="0"/>
              </a:rPr>
              <a:t>g</a:t>
            </a:r>
            <a:endParaRPr lang="pt-BR" sz="2800" i="1" kern="0" baseline="-25000" dirty="0">
              <a:solidFill>
                <a:srgbClr val="FFC000"/>
              </a:solidFill>
              <a:effectLst>
                <a:outerShdw blurRad="50800" dist="38100" dir="16200000" rotWithShape="0">
                  <a:prstClr val="black">
                    <a:alpha val="84000"/>
                  </a:prstClr>
                </a:outerShdw>
              </a:effectLst>
              <a:latin typeface="Century Gothic" pitchFamily="34" charset="0"/>
            </a:endParaRPr>
          </a:p>
        </p:txBody>
      </p:sp>
      <p:sp>
        <p:nvSpPr>
          <p:cNvPr id="36866" name="Rectangle 4"/>
          <p:cNvSpPr>
            <a:spLocks noGrp="1" noChangeArrowheads="1"/>
          </p:cNvSpPr>
          <p:nvPr>
            <p:ph type="title"/>
          </p:nvPr>
        </p:nvSpPr>
        <p:spPr>
          <a:xfrm>
            <a:off x="1907704" y="0"/>
            <a:ext cx="7236296" cy="1143000"/>
          </a:xfrm>
          <a:solidFill>
            <a:schemeClr val="tx1"/>
          </a:solidFill>
        </p:spPr>
        <p:txBody>
          <a:bodyPr/>
          <a:lstStyle/>
          <a:p>
            <a:r>
              <a:rPr lang="pt-BR" dirty="0" smtClean="0">
                <a:solidFill>
                  <a:schemeClr val="bg1"/>
                </a:solidFill>
                <a:latin typeface="Century Gothic" pitchFamily="34" charset="0"/>
              </a:rPr>
              <a:t>Em números</a:t>
            </a:r>
          </a:p>
        </p:txBody>
      </p:sp>
      <p:sp>
        <p:nvSpPr>
          <p:cNvPr id="7" name="Rectangle 3"/>
          <p:cNvSpPr>
            <a:spLocks noChangeArrowheads="1"/>
          </p:cNvSpPr>
          <p:nvPr/>
        </p:nvSpPr>
        <p:spPr bwMode="auto">
          <a:xfrm>
            <a:off x="25515" y="6539970"/>
            <a:ext cx="2244525" cy="276999"/>
          </a:xfrm>
          <a:prstGeom prst="rect">
            <a:avLst/>
          </a:prstGeom>
          <a:noFill/>
          <a:ln w="9525">
            <a:noFill/>
            <a:miter lim="800000"/>
            <a:headEnd/>
            <a:tailEnd/>
          </a:ln>
        </p:spPr>
        <p:txBody>
          <a:bodyPr wrap="none">
            <a:spAutoFit/>
          </a:bodyPr>
          <a:lstStyle/>
          <a:p>
            <a:pPr algn="l" eaLnBrk="1" hangingPunct="1"/>
            <a:r>
              <a:rPr lang="pt-BR" sz="1200" b="0" dirty="0">
                <a:solidFill>
                  <a:srgbClr val="EE8800"/>
                </a:solidFill>
                <a:latin typeface="Century Gothic" pitchFamily="34" charset="0"/>
              </a:rPr>
              <a:t>Crédito da imagem: </a:t>
            </a:r>
            <a:r>
              <a:rPr lang="pt-BR" sz="1200" b="0" dirty="0" smtClean="0">
                <a:solidFill>
                  <a:srgbClr val="EE8800"/>
                </a:solidFill>
                <a:latin typeface="Century Gothic" pitchFamily="34" charset="0"/>
              </a:rPr>
              <a:t>NASA</a:t>
            </a:r>
            <a:endParaRPr lang="pt-BR" sz="1200" b="0" dirty="0">
              <a:solidFill>
                <a:srgbClr val="EE8800"/>
              </a:solidFill>
              <a:latin typeface="Century Gothic" pitchFamily="34" charset="0"/>
            </a:endParaRPr>
          </a:p>
        </p:txBody>
      </p:sp>
      <p:pic>
        <p:nvPicPr>
          <p:cNvPr id="10" name="Picture 2" descr="http://apod.nasa.gov/apod/image/0412/saturn_malmerCassini_pre10.jpg"/>
          <p:cNvPicPr>
            <a:picLocks noChangeAspect="1" noChangeArrowheads="1"/>
          </p:cNvPicPr>
          <p:nvPr/>
        </p:nvPicPr>
        <p:blipFill>
          <a:blip r:embed="rId3" cstate="print"/>
          <a:srcRect l="7087" r="2362"/>
          <a:stretch>
            <a:fillRect/>
          </a:stretch>
        </p:blipFill>
        <p:spPr bwMode="auto">
          <a:xfrm>
            <a:off x="25515" y="382721"/>
            <a:ext cx="3538373" cy="1535184"/>
          </a:xfrm>
          <a:prstGeom prst="rect">
            <a:avLst/>
          </a:prstGeom>
          <a:noFill/>
        </p:spPr>
      </p:pic>
    </p:spTree>
    <p:extLst>
      <p:ext uri="{BB962C8B-B14F-4D97-AF65-F5344CB8AC3E}">
        <p14:creationId xmlns:p14="http://schemas.microsoft.com/office/powerpoint/2010/main" val="42872415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2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20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20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20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20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522622" y="1124744"/>
            <a:ext cx="5921814" cy="769441"/>
          </a:xfrm>
          <a:prstGeom prst="rect">
            <a:avLst/>
          </a:prstGeom>
        </p:spPr>
        <p:txBody>
          <a:bodyPr wrap="none">
            <a:spAutoFit/>
          </a:bodyPr>
          <a:lstStyle/>
          <a:p>
            <a:r>
              <a:rPr lang="pt-BR" sz="4400" dirty="0" smtClean="0">
                <a:solidFill>
                  <a:schemeClr val="bg1"/>
                </a:solidFill>
                <a:latin typeface="Century Gothic" pitchFamily="34" charset="0"/>
              </a:rPr>
              <a:t>Nos anéis de Saturno</a:t>
            </a:r>
            <a:endParaRPr lang="pt-BR" sz="4400" dirty="0">
              <a:solidFill>
                <a:schemeClr val="bg1"/>
              </a:solidFill>
            </a:endParaRPr>
          </a:p>
        </p:txBody>
      </p:sp>
      <p:pic>
        <p:nvPicPr>
          <p:cNvPr id="1026" name="Picture 2">
            <a:hlinkClick r:id="rId3" action="ppaction://hlinkfile"/>
          </p:cNvPr>
          <p:cNvPicPr>
            <a:picLocks noChangeAspect="1" noChangeArrowheads="1"/>
          </p:cNvPicPr>
          <p:nvPr/>
        </p:nvPicPr>
        <p:blipFill>
          <a:blip r:embed="rId4" cstate="print"/>
          <a:srcRect/>
          <a:stretch>
            <a:fillRect/>
          </a:stretch>
        </p:blipFill>
        <p:spPr bwMode="auto">
          <a:xfrm>
            <a:off x="3131840" y="2564904"/>
            <a:ext cx="2647135" cy="2520000"/>
          </a:xfrm>
          <a:prstGeom prst="rect">
            <a:avLst/>
          </a:prstGeom>
          <a:noFill/>
          <a:ln w="25400">
            <a:solidFill>
              <a:srgbClr val="FFC000"/>
            </a:solidFill>
            <a:miter lim="800000"/>
            <a:headEnd/>
            <a:tailEnd/>
          </a:ln>
        </p:spPr>
      </p:pic>
      <p:sp>
        <p:nvSpPr>
          <p:cNvPr id="4" name="Espaço Reservado para Número de Slide 3"/>
          <p:cNvSpPr>
            <a:spLocks noGrp="1"/>
          </p:cNvSpPr>
          <p:nvPr>
            <p:ph type="sldNum" sz="quarter" idx="12"/>
          </p:nvPr>
        </p:nvSpPr>
        <p:spPr/>
        <p:txBody>
          <a:bodyPr/>
          <a:lstStyle/>
          <a:p>
            <a:pPr>
              <a:defRPr/>
            </a:pPr>
            <a:fld id="{46A989A7-BFA8-41F9-B30C-7A2DEB9A4CDD}" type="slidenum">
              <a:rPr lang="pt-BR" smtClean="0"/>
              <a:pPr>
                <a:defRPr/>
              </a:pPr>
              <a:t>5</a:t>
            </a:fld>
            <a:endParaRPr lang="pt-B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7art-screensavers.com/screens/3d-planet-uranus/uranus-big1.jpg"/>
          <p:cNvPicPr>
            <a:picLocks noChangeAspect="1" noChangeArrowheads="1"/>
          </p:cNvPicPr>
          <p:nvPr/>
        </p:nvPicPr>
        <p:blipFill>
          <a:blip r:embed="rId3" cstate="print">
            <a:lum bright="10000" contrast="24000"/>
          </a:blip>
          <a:srcRect b="4724"/>
          <a:stretch>
            <a:fillRect/>
          </a:stretch>
        </p:blipFill>
        <p:spPr bwMode="auto">
          <a:xfrm>
            <a:off x="0" y="279360"/>
            <a:ext cx="9144000" cy="6534016"/>
          </a:xfrm>
          <a:prstGeom prst="rect">
            <a:avLst/>
          </a:prstGeom>
          <a:noFill/>
        </p:spPr>
      </p:pic>
      <p:sp>
        <p:nvSpPr>
          <p:cNvPr id="36866" name="Rectangle 4"/>
          <p:cNvSpPr>
            <a:spLocks noGrp="1" noChangeArrowheads="1"/>
          </p:cNvSpPr>
          <p:nvPr>
            <p:ph type="title"/>
          </p:nvPr>
        </p:nvSpPr>
        <p:spPr>
          <a:xfrm>
            <a:off x="0" y="0"/>
            <a:ext cx="9144000" cy="1143000"/>
          </a:xfrm>
          <a:solidFill>
            <a:schemeClr val="tx1"/>
          </a:solidFill>
        </p:spPr>
        <p:txBody>
          <a:bodyPr/>
          <a:lstStyle/>
          <a:p>
            <a:r>
              <a:rPr lang="pt-BR" dirty="0" smtClean="0">
                <a:solidFill>
                  <a:schemeClr val="bg1"/>
                </a:solidFill>
                <a:latin typeface="Century Gothic" pitchFamily="34" charset="0"/>
              </a:rPr>
              <a:t>Urano</a:t>
            </a:r>
          </a:p>
        </p:txBody>
      </p:sp>
      <p:sp>
        <p:nvSpPr>
          <p:cNvPr id="36868" name="Rectangle 3"/>
          <p:cNvSpPr>
            <a:spLocks noChangeArrowheads="1"/>
          </p:cNvSpPr>
          <p:nvPr/>
        </p:nvSpPr>
        <p:spPr bwMode="auto">
          <a:xfrm>
            <a:off x="0" y="6536377"/>
            <a:ext cx="2244525" cy="276999"/>
          </a:xfrm>
          <a:prstGeom prst="rect">
            <a:avLst/>
          </a:prstGeom>
          <a:noFill/>
          <a:ln w="9525">
            <a:noFill/>
            <a:miter lim="800000"/>
            <a:headEnd/>
            <a:tailEnd/>
          </a:ln>
        </p:spPr>
        <p:txBody>
          <a:bodyPr wrap="none">
            <a:spAutoFit/>
          </a:bodyPr>
          <a:lstStyle/>
          <a:p>
            <a:pPr algn="l" eaLnBrk="1" hangingPunct="1"/>
            <a:r>
              <a:rPr lang="pt-BR" sz="1200" b="0" dirty="0">
                <a:solidFill>
                  <a:srgbClr val="EE8800"/>
                </a:solidFill>
                <a:latin typeface="Century Gothic" pitchFamily="34" charset="0"/>
              </a:rPr>
              <a:t>Crédito da imagem: </a:t>
            </a:r>
            <a:r>
              <a:rPr lang="pt-BR" sz="1200" b="0" dirty="0" smtClean="0">
                <a:solidFill>
                  <a:srgbClr val="EE8800"/>
                </a:solidFill>
                <a:latin typeface="Century Gothic" pitchFamily="34" charset="0"/>
              </a:rPr>
              <a:t>NASA</a:t>
            </a:r>
            <a:endParaRPr lang="pt-BR" sz="1200" b="0" dirty="0">
              <a:solidFill>
                <a:srgbClr val="EE8800"/>
              </a:solidFill>
              <a:latin typeface="Century Gothic" pitchFamily="34" charset="0"/>
            </a:endParaRPr>
          </a:p>
        </p:txBody>
      </p:sp>
      <p:sp>
        <p:nvSpPr>
          <p:cNvPr id="5" name="Espaço Reservado para Número de Slide 4"/>
          <p:cNvSpPr>
            <a:spLocks noGrp="1"/>
          </p:cNvSpPr>
          <p:nvPr>
            <p:ph type="sldNum" sz="quarter" idx="12"/>
          </p:nvPr>
        </p:nvSpPr>
        <p:spPr/>
        <p:txBody>
          <a:bodyPr/>
          <a:lstStyle/>
          <a:p>
            <a:pPr>
              <a:defRPr/>
            </a:pPr>
            <a:fld id="{37EA3358-D533-4DE3-BB7E-0C918E9F7417}" type="slidenum">
              <a:rPr lang="pt-BR" smtClean="0"/>
              <a:pPr>
                <a:defRPr/>
              </a:pPr>
              <a:t>6</a:t>
            </a:fld>
            <a:endParaRPr lang="pt-B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Número de Slide 7"/>
          <p:cNvSpPr>
            <a:spLocks noGrp="1"/>
          </p:cNvSpPr>
          <p:nvPr>
            <p:ph type="sldNum" sz="quarter" idx="12"/>
          </p:nvPr>
        </p:nvSpPr>
        <p:spPr/>
        <p:txBody>
          <a:bodyPr/>
          <a:lstStyle/>
          <a:p>
            <a:pPr>
              <a:defRPr/>
            </a:pPr>
            <a:fld id="{37EA3358-D533-4DE3-BB7E-0C918E9F7417}" type="slidenum">
              <a:rPr lang="pt-BR" smtClean="0"/>
              <a:pPr>
                <a:defRPr/>
              </a:pPr>
              <a:t>7</a:t>
            </a:fld>
            <a:endParaRPr lang="pt-BR"/>
          </a:p>
        </p:txBody>
      </p:sp>
      <p:sp>
        <p:nvSpPr>
          <p:cNvPr id="9" name="Subtítulo 2"/>
          <p:cNvSpPr txBox="1">
            <a:spLocks/>
          </p:cNvSpPr>
          <p:nvPr/>
        </p:nvSpPr>
        <p:spPr>
          <a:xfrm>
            <a:off x="2105472" y="2455413"/>
            <a:ext cx="6840760" cy="3681764"/>
          </a:xfrm>
          <a:prstGeom prst="rect">
            <a:avLst/>
          </a:prstGeom>
        </p:spPr>
        <p:txBody>
          <a:bodyPr>
            <a:noAutofit/>
          </a:bodyPr>
          <a:lstStyle/>
          <a:p>
            <a:pPr marL="0" marR="0" lvl="1" indent="-28575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kumimoji="0" lang="pt-BR" sz="2800" b="0" i="0" u="none" strike="noStrike" kern="0" cap="none" spc="0" normalizeH="0" baseline="0" noProof="0" dirty="0" smtClean="0">
                <a:ln>
                  <a:noFill/>
                </a:ln>
                <a:solidFill>
                  <a:srgbClr val="FFC000"/>
                </a:solidFill>
                <a:effectLst/>
                <a:uLnTx/>
                <a:uFillTx/>
                <a:latin typeface="Century Gothic" pitchFamily="34" charset="0"/>
              </a:rPr>
              <a:t>distância ao Sol: 2,87 bilhões de </a:t>
            </a:r>
            <a:r>
              <a:rPr kumimoji="0" lang="pt-BR" sz="2800" b="0" i="0" u="none" strike="noStrike" kern="0" cap="none" spc="0" normalizeH="0" noProof="0" dirty="0" smtClean="0">
                <a:ln>
                  <a:noFill/>
                </a:ln>
                <a:solidFill>
                  <a:srgbClr val="FFC000"/>
                </a:solidFill>
                <a:effectLst/>
                <a:uLnTx/>
                <a:uFillTx/>
                <a:latin typeface="Century Gothic" pitchFamily="34" charset="0"/>
              </a:rPr>
              <a:t>km</a:t>
            </a:r>
          </a:p>
          <a:p>
            <a:pPr marL="0" marR="0" lvl="1" indent="-28575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2800" b="0" kern="0" dirty="0" smtClean="0">
                <a:solidFill>
                  <a:srgbClr val="FFC000"/>
                </a:solidFill>
                <a:latin typeface="Century Gothic" pitchFamily="34" charset="0"/>
              </a:rPr>
              <a:t>translação: 83,7 anos</a:t>
            </a:r>
          </a:p>
          <a:p>
            <a:pPr marL="0" lvl="1" indent="-285750" algn="just">
              <a:spcBef>
                <a:spcPct val="20000"/>
              </a:spcBef>
              <a:buClr>
                <a:srgbClr val="FFC000"/>
              </a:buClr>
              <a:buFont typeface="Wingdings" pitchFamily="2" charset="2"/>
              <a:buChar char="v"/>
              <a:defRPr/>
            </a:pPr>
            <a:r>
              <a:rPr lang="pt-BR" sz="2800" b="0" kern="0" dirty="0" smtClean="0">
                <a:solidFill>
                  <a:srgbClr val="FFC000"/>
                </a:solidFill>
                <a:effectLst>
                  <a:outerShdw blurRad="50800" dist="38100" dir="16200000" rotWithShape="0">
                    <a:prstClr val="black">
                      <a:alpha val="84000"/>
                    </a:prstClr>
                  </a:outerShdw>
                </a:effectLst>
                <a:latin typeface="Century Gothic" pitchFamily="34" charset="0"/>
              </a:rPr>
              <a:t>rotação</a:t>
            </a:r>
            <a:r>
              <a:rPr lang="pt-BR" sz="2800" b="0" kern="0" dirty="0">
                <a:solidFill>
                  <a:srgbClr val="FFC000"/>
                </a:solidFill>
                <a:effectLst>
                  <a:outerShdw blurRad="50800" dist="38100" dir="16200000" rotWithShape="0">
                    <a:prstClr val="black">
                      <a:alpha val="84000"/>
                    </a:prstClr>
                  </a:outerShdw>
                </a:effectLst>
                <a:latin typeface="Century Gothic" pitchFamily="34" charset="0"/>
              </a:rPr>
              <a:t>: </a:t>
            </a:r>
            <a:r>
              <a:rPr lang="pt-BR" sz="2800" b="0" kern="0" dirty="0" smtClean="0">
                <a:solidFill>
                  <a:srgbClr val="FFC000"/>
                </a:solidFill>
                <a:effectLst>
                  <a:outerShdw blurRad="50800" dist="38100" dir="16200000" rotWithShape="0">
                    <a:prstClr val="black">
                      <a:alpha val="84000"/>
                    </a:prstClr>
                  </a:outerShdw>
                </a:effectLst>
                <a:latin typeface="Century Gothic" pitchFamily="34" charset="0"/>
              </a:rPr>
              <a:t>-17,2h</a:t>
            </a:r>
            <a:endParaRPr lang="pt-BR" sz="2800" b="0" kern="0" dirty="0" smtClean="0">
              <a:solidFill>
                <a:srgbClr val="FFC000"/>
              </a:solidFill>
              <a:latin typeface="Century Gothic" pitchFamily="34" charset="0"/>
            </a:endParaRPr>
          </a:p>
          <a:p>
            <a:pPr marL="0" lvl="1" indent="-285750" algn="just">
              <a:spcBef>
                <a:spcPct val="20000"/>
              </a:spcBef>
              <a:buClr>
                <a:srgbClr val="FFC000"/>
              </a:buClr>
              <a:buFont typeface="Wingdings" pitchFamily="2" charset="2"/>
              <a:buChar char="v"/>
            </a:pPr>
            <a:r>
              <a:rPr kumimoji="0" lang="pt-BR" sz="2800" b="0" i="0" u="none" strike="noStrike" kern="0" cap="none" spc="0" normalizeH="0" noProof="0" dirty="0" smtClean="0">
                <a:ln>
                  <a:noFill/>
                </a:ln>
                <a:solidFill>
                  <a:srgbClr val="FFC000"/>
                </a:solidFill>
                <a:effectLst>
                  <a:outerShdw blurRad="50800" dist="38100" dir="16200000" rotWithShape="0">
                    <a:prstClr val="black">
                      <a:alpha val="84000"/>
                    </a:prstClr>
                  </a:outerShdw>
                </a:effectLst>
                <a:uLnTx/>
                <a:uFillTx/>
                <a:latin typeface="Century Gothic" pitchFamily="34" charset="0"/>
              </a:rPr>
              <a:t>diâmetro equatorial: 51,1 mil km</a:t>
            </a:r>
            <a:endParaRPr lang="pt-BR" sz="2800" b="0" kern="0" noProof="0" dirty="0" smtClean="0">
              <a:solidFill>
                <a:schemeClr val="accent2">
                  <a:lumMod val="40000"/>
                  <a:lumOff val="60000"/>
                </a:schemeClr>
              </a:solidFill>
              <a:effectLst>
                <a:outerShdw blurRad="50800" dist="38100" dir="16200000" rotWithShape="0">
                  <a:prstClr val="black">
                    <a:alpha val="84000"/>
                  </a:prstClr>
                </a:outerShdw>
              </a:effectLst>
              <a:latin typeface="Century Gothic" pitchFamily="34" charset="0"/>
            </a:endParaRPr>
          </a:p>
          <a:p>
            <a:pPr marL="0" marR="0" lvl="1" indent="-28575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2800" b="0" kern="0" dirty="0" smtClean="0">
                <a:solidFill>
                  <a:srgbClr val="FFC000"/>
                </a:solidFill>
                <a:effectLst>
                  <a:outerShdw blurRad="50800" dist="38100" dir="16200000" rotWithShape="0">
                    <a:prstClr val="black">
                      <a:alpha val="84000"/>
                    </a:prstClr>
                  </a:outerShdw>
                </a:effectLst>
                <a:latin typeface="Century Gothic" pitchFamily="34" charset="0"/>
              </a:rPr>
              <a:t>densidade 1,27 g/cm</a:t>
            </a:r>
            <a:r>
              <a:rPr lang="pt-BR" sz="2800" b="0" kern="0" baseline="30000" dirty="0" smtClean="0">
                <a:solidFill>
                  <a:srgbClr val="FFC000"/>
                </a:solidFill>
                <a:effectLst>
                  <a:outerShdw blurRad="50800" dist="38100" dir="16200000" rotWithShape="0">
                    <a:prstClr val="black">
                      <a:alpha val="84000"/>
                    </a:prstClr>
                  </a:outerShdw>
                </a:effectLst>
                <a:latin typeface="Century Gothic" pitchFamily="34" charset="0"/>
              </a:rPr>
              <a:t>3</a:t>
            </a:r>
          </a:p>
          <a:p>
            <a:pPr marL="0" lvl="1" indent="-285750" algn="just">
              <a:spcBef>
                <a:spcPct val="20000"/>
              </a:spcBef>
              <a:buClr>
                <a:srgbClr val="FFC000"/>
              </a:buClr>
              <a:buFont typeface="Wingdings" pitchFamily="2" charset="2"/>
              <a:buChar char="v"/>
              <a:defRPr/>
            </a:pPr>
            <a:r>
              <a:rPr lang="pt-BR" sz="2800" b="0" kern="0" dirty="0" err="1" smtClean="0">
                <a:solidFill>
                  <a:srgbClr val="FFC000"/>
                </a:solidFill>
                <a:effectLst>
                  <a:outerShdw blurRad="50800" dist="38100" dir="16200000" rotWithShape="0">
                    <a:prstClr val="black">
                      <a:alpha val="84000"/>
                    </a:prstClr>
                  </a:outerShdw>
                </a:effectLst>
                <a:latin typeface="Century Gothic" pitchFamily="34" charset="0"/>
              </a:rPr>
              <a:t>gravid</a:t>
            </a:r>
            <a:r>
              <a:rPr lang="pt-BR" sz="2800" b="0" kern="0" dirty="0" smtClean="0">
                <a:solidFill>
                  <a:srgbClr val="FFC000"/>
                </a:solidFill>
                <a:effectLst>
                  <a:outerShdw blurRad="50800" dist="38100" dir="16200000" rotWithShape="0">
                    <a:prstClr val="black">
                      <a:alpha val="84000"/>
                    </a:prstClr>
                  </a:outerShdw>
                </a:effectLst>
                <a:latin typeface="Century Gothic" pitchFamily="34" charset="0"/>
              </a:rPr>
              <a:t>. sup.: 0,89 </a:t>
            </a:r>
            <a:r>
              <a:rPr lang="pt-BR" sz="2800" i="1" kern="0" dirty="0">
                <a:solidFill>
                  <a:srgbClr val="FFC000"/>
                </a:solidFill>
                <a:effectLst>
                  <a:outerShdw blurRad="50800" dist="38100" dir="16200000" rotWithShape="0">
                    <a:prstClr val="black">
                      <a:alpha val="84000"/>
                    </a:prstClr>
                  </a:outerShdw>
                </a:effectLst>
                <a:latin typeface="Century Gothic" pitchFamily="34" charset="0"/>
              </a:rPr>
              <a:t>g</a:t>
            </a:r>
            <a:endParaRPr lang="pt-BR" sz="2800" i="1" kern="0" baseline="-25000" dirty="0">
              <a:solidFill>
                <a:srgbClr val="FFC000"/>
              </a:solidFill>
              <a:effectLst>
                <a:outerShdw blurRad="50800" dist="38100" dir="16200000" rotWithShape="0">
                  <a:prstClr val="black">
                    <a:alpha val="84000"/>
                  </a:prstClr>
                </a:outerShdw>
              </a:effectLst>
              <a:latin typeface="Century Gothic" pitchFamily="34" charset="0"/>
            </a:endParaRPr>
          </a:p>
        </p:txBody>
      </p:sp>
      <p:sp>
        <p:nvSpPr>
          <p:cNvPr id="36866" name="Rectangle 4"/>
          <p:cNvSpPr>
            <a:spLocks noGrp="1" noChangeArrowheads="1"/>
          </p:cNvSpPr>
          <p:nvPr>
            <p:ph type="title"/>
          </p:nvPr>
        </p:nvSpPr>
        <p:spPr>
          <a:xfrm>
            <a:off x="1907704" y="0"/>
            <a:ext cx="7236296" cy="1143000"/>
          </a:xfrm>
          <a:solidFill>
            <a:schemeClr val="tx1"/>
          </a:solidFill>
        </p:spPr>
        <p:txBody>
          <a:bodyPr/>
          <a:lstStyle/>
          <a:p>
            <a:r>
              <a:rPr lang="pt-BR" dirty="0" smtClean="0">
                <a:solidFill>
                  <a:schemeClr val="bg1"/>
                </a:solidFill>
                <a:latin typeface="Century Gothic" pitchFamily="34" charset="0"/>
              </a:rPr>
              <a:t>Em números</a:t>
            </a:r>
          </a:p>
        </p:txBody>
      </p:sp>
      <p:sp>
        <p:nvSpPr>
          <p:cNvPr id="7" name="Rectangle 3"/>
          <p:cNvSpPr>
            <a:spLocks noChangeArrowheads="1"/>
          </p:cNvSpPr>
          <p:nvPr/>
        </p:nvSpPr>
        <p:spPr bwMode="auto">
          <a:xfrm>
            <a:off x="25515" y="6539970"/>
            <a:ext cx="2244525" cy="276999"/>
          </a:xfrm>
          <a:prstGeom prst="rect">
            <a:avLst/>
          </a:prstGeom>
          <a:noFill/>
          <a:ln w="9525">
            <a:noFill/>
            <a:miter lim="800000"/>
            <a:headEnd/>
            <a:tailEnd/>
          </a:ln>
        </p:spPr>
        <p:txBody>
          <a:bodyPr wrap="none">
            <a:spAutoFit/>
          </a:bodyPr>
          <a:lstStyle/>
          <a:p>
            <a:pPr algn="l" eaLnBrk="1" hangingPunct="1"/>
            <a:r>
              <a:rPr lang="pt-BR" sz="1200" b="0" dirty="0">
                <a:solidFill>
                  <a:srgbClr val="EE8800"/>
                </a:solidFill>
                <a:latin typeface="Century Gothic" pitchFamily="34" charset="0"/>
              </a:rPr>
              <a:t>Crédito da imagem: </a:t>
            </a:r>
            <a:r>
              <a:rPr lang="pt-BR" sz="1200" b="0" dirty="0" smtClean="0">
                <a:solidFill>
                  <a:srgbClr val="EE8800"/>
                </a:solidFill>
                <a:latin typeface="Century Gothic" pitchFamily="34" charset="0"/>
              </a:rPr>
              <a:t>NASA</a:t>
            </a:r>
            <a:endParaRPr lang="pt-BR" sz="1200" b="0" dirty="0">
              <a:solidFill>
                <a:srgbClr val="EE8800"/>
              </a:solidFill>
              <a:latin typeface="Century Gothic" pitchFamily="34" charset="0"/>
            </a:endParaRPr>
          </a:p>
        </p:txBody>
      </p:sp>
      <p:pic>
        <p:nvPicPr>
          <p:cNvPr id="11" name="Picture 2" descr="http://7art-screensavers.com/screens/3d-planet-uranus/uranus-big1.jpg"/>
          <p:cNvPicPr>
            <a:picLocks noChangeAspect="1" noChangeArrowheads="1"/>
          </p:cNvPicPr>
          <p:nvPr/>
        </p:nvPicPr>
        <p:blipFill>
          <a:blip r:embed="rId3" cstate="print">
            <a:lum bright="10000" contrast="24000"/>
          </a:blip>
          <a:srcRect b="4724"/>
          <a:stretch>
            <a:fillRect/>
          </a:stretch>
        </p:blipFill>
        <p:spPr bwMode="auto">
          <a:xfrm>
            <a:off x="251520" y="116632"/>
            <a:ext cx="2593867" cy="1853496"/>
          </a:xfrm>
          <a:prstGeom prst="rect">
            <a:avLst/>
          </a:prstGeom>
          <a:noFill/>
        </p:spPr>
      </p:pic>
    </p:spTree>
    <p:extLst>
      <p:ext uri="{BB962C8B-B14F-4D97-AF65-F5344CB8AC3E}">
        <p14:creationId xmlns:p14="http://schemas.microsoft.com/office/powerpoint/2010/main" val="34112204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2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20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20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20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20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0" y="0"/>
            <a:ext cx="9144000" cy="1143000"/>
          </a:xfrm>
          <a:solidFill>
            <a:schemeClr val="tx1"/>
          </a:solidFill>
        </p:spPr>
        <p:txBody>
          <a:bodyPr/>
          <a:lstStyle/>
          <a:p>
            <a:r>
              <a:rPr lang="pt-BR" dirty="0" smtClean="0">
                <a:solidFill>
                  <a:schemeClr val="bg1"/>
                </a:solidFill>
                <a:latin typeface="Century Gothic" pitchFamily="34" charset="0"/>
              </a:rPr>
              <a:t>Netuno</a:t>
            </a:r>
          </a:p>
        </p:txBody>
      </p:sp>
      <p:sp>
        <p:nvSpPr>
          <p:cNvPr id="36868" name="Rectangle 3"/>
          <p:cNvSpPr>
            <a:spLocks noChangeArrowheads="1"/>
          </p:cNvSpPr>
          <p:nvPr/>
        </p:nvSpPr>
        <p:spPr bwMode="auto">
          <a:xfrm>
            <a:off x="0" y="6536377"/>
            <a:ext cx="2244525" cy="276999"/>
          </a:xfrm>
          <a:prstGeom prst="rect">
            <a:avLst/>
          </a:prstGeom>
          <a:noFill/>
          <a:ln w="9525">
            <a:noFill/>
            <a:miter lim="800000"/>
            <a:headEnd/>
            <a:tailEnd/>
          </a:ln>
        </p:spPr>
        <p:txBody>
          <a:bodyPr wrap="none">
            <a:spAutoFit/>
          </a:bodyPr>
          <a:lstStyle/>
          <a:p>
            <a:pPr algn="l" eaLnBrk="1" hangingPunct="1"/>
            <a:r>
              <a:rPr lang="pt-BR" sz="1200" b="0" dirty="0">
                <a:solidFill>
                  <a:srgbClr val="EE8800"/>
                </a:solidFill>
                <a:latin typeface="Century Gothic" pitchFamily="34" charset="0"/>
              </a:rPr>
              <a:t>Crédito da imagem: </a:t>
            </a:r>
            <a:r>
              <a:rPr lang="pt-BR" sz="1200" b="0" dirty="0" smtClean="0">
                <a:solidFill>
                  <a:srgbClr val="EE8800"/>
                </a:solidFill>
                <a:latin typeface="Century Gothic" pitchFamily="34" charset="0"/>
              </a:rPr>
              <a:t>NASA</a:t>
            </a:r>
            <a:endParaRPr lang="pt-BR" sz="1200" b="0" dirty="0">
              <a:solidFill>
                <a:srgbClr val="EE8800"/>
              </a:solidFill>
              <a:latin typeface="Century Gothic" pitchFamily="34" charset="0"/>
            </a:endParaRPr>
          </a:p>
        </p:txBody>
      </p:sp>
      <p:pic>
        <p:nvPicPr>
          <p:cNvPr id="6" name="Picture 2"/>
          <p:cNvPicPr>
            <a:picLocks noChangeAspect="1" noChangeArrowheads="1"/>
          </p:cNvPicPr>
          <p:nvPr/>
        </p:nvPicPr>
        <p:blipFill>
          <a:blip r:embed="rId3" cstate="print">
            <a:lum bright="9000" contrast="15000"/>
          </a:blip>
          <a:srcRect/>
          <a:stretch>
            <a:fillRect/>
          </a:stretch>
        </p:blipFill>
        <p:spPr bwMode="auto">
          <a:xfrm>
            <a:off x="2483768" y="1844824"/>
            <a:ext cx="3951944" cy="3337197"/>
          </a:xfrm>
          <a:prstGeom prst="rect">
            <a:avLst/>
          </a:prstGeom>
          <a:noFill/>
          <a:ln w="9525">
            <a:noFill/>
            <a:miter lim="800000"/>
            <a:headEnd/>
            <a:tailEnd/>
          </a:ln>
        </p:spPr>
      </p:pic>
      <p:sp>
        <p:nvSpPr>
          <p:cNvPr id="5" name="Espaço Reservado para Número de Slide 4"/>
          <p:cNvSpPr>
            <a:spLocks noGrp="1"/>
          </p:cNvSpPr>
          <p:nvPr>
            <p:ph type="sldNum" sz="quarter" idx="12"/>
          </p:nvPr>
        </p:nvSpPr>
        <p:spPr/>
        <p:txBody>
          <a:bodyPr/>
          <a:lstStyle/>
          <a:p>
            <a:pPr>
              <a:defRPr/>
            </a:pPr>
            <a:fld id="{37EA3358-D533-4DE3-BB7E-0C918E9F7417}" type="slidenum">
              <a:rPr lang="pt-BR" smtClean="0"/>
              <a:pPr>
                <a:defRPr/>
              </a:pPr>
              <a:t>8</a:t>
            </a:fld>
            <a:endParaRPr lang="pt-B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Número de Slide 7"/>
          <p:cNvSpPr>
            <a:spLocks noGrp="1"/>
          </p:cNvSpPr>
          <p:nvPr>
            <p:ph type="sldNum" sz="quarter" idx="12"/>
          </p:nvPr>
        </p:nvSpPr>
        <p:spPr/>
        <p:txBody>
          <a:bodyPr/>
          <a:lstStyle/>
          <a:p>
            <a:pPr>
              <a:defRPr/>
            </a:pPr>
            <a:fld id="{37EA3358-D533-4DE3-BB7E-0C918E9F7417}" type="slidenum">
              <a:rPr lang="pt-BR" smtClean="0"/>
              <a:pPr>
                <a:defRPr/>
              </a:pPr>
              <a:t>9</a:t>
            </a:fld>
            <a:endParaRPr lang="pt-BR"/>
          </a:p>
        </p:txBody>
      </p:sp>
      <p:sp>
        <p:nvSpPr>
          <p:cNvPr id="9" name="Subtítulo 2"/>
          <p:cNvSpPr txBox="1">
            <a:spLocks/>
          </p:cNvSpPr>
          <p:nvPr/>
        </p:nvSpPr>
        <p:spPr>
          <a:xfrm>
            <a:off x="2105472" y="2455413"/>
            <a:ext cx="6840760" cy="3681764"/>
          </a:xfrm>
          <a:prstGeom prst="rect">
            <a:avLst/>
          </a:prstGeom>
        </p:spPr>
        <p:txBody>
          <a:bodyPr>
            <a:noAutofit/>
          </a:bodyPr>
          <a:lstStyle/>
          <a:p>
            <a:pPr marL="0" marR="0" lvl="1" indent="-28575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kumimoji="0" lang="pt-BR" sz="2800" b="0" i="0" u="none" strike="noStrike" kern="0" cap="none" spc="0" normalizeH="0" baseline="0" noProof="0" dirty="0" smtClean="0">
                <a:ln>
                  <a:noFill/>
                </a:ln>
                <a:solidFill>
                  <a:srgbClr val="FFC000"/>
                </a:solidFill>
                <a:effectLst/>
                <a:uLnTx/>
                <a:uFillTx/>
                <a:latin typeface="Century Gothic" pitchFamily="34" charset="0"/>
              </a:rPr>
              <a:t>distância ao Sol: 4,5</a:t>
            </a:r>
            <a:r>
              <a:rPr kumimoji="0" lang="pt-BR" sz="2800" b="0" i="0" u="none" strike="noStrike" kern="0" cap="none" spc="0" normalizeH="0" noProof="0" dirty="0" smtClean="0">
                <a:ln>
                  <a:noFill/>
                </a:ln>
                <a:solidFill>
                  <a:srgbClr val="FFC000"/>
                </a:solidFill>
                <a:effectLst/>
                <a:uLnTx/>
                <a:uFillTx/>
                <a:latin typeface="Century Gothic" pitchFamily="34" charset="0"/>
              </a:rPr>
              <a:t> </a:t>
            </a:r>
            <a:r>
              <a:rPr kumimoji="0" lang="pt-BR" sz="2800" b="0" i="0" u="none" strike="noStrike" kern="0" cap="none" spc="0" normalizeH="0" baseline="0" noProof="0" dirty="0" smtClean="0">
                <a:ln>
                  <a:noFill/>
                </a:ln>
                <a:solidFill>
                  <a:srgbClr val="FFC000"/>
                </a:solidFill>
                <a:effectLst/>
                <a:uLnTx/>
                <a:uFillTx/>
                <a:latin typeface="Century Gothic" pitchFamily="34" charset="0"/>
              </a:rPr>
              <a:t>bilhões de </a:t>
            </a:r>
            <a:r>
              <a:rPr kumimoji="0" lang="pt-BR" sz="2800" b="0" i="0" u="none" strike="noStrike" kern="0" cap="none" spc="0" normalizeH="0" noProof="0" dirty="0" smtClean="0">
                <a:ln>
                  <a:noFill/>
                </a:ln>
                <a:solidFill>
                  <a:srgbClr val="FFC000"/>
                </a:solidFill>
                <a:effectLst/>
                <a:uLnTx/>
                <a:uFillTx/>
                <a:latin typeface="Century Gothic" pitchFamily="34" charset="0"/>
              </a:rPr>
              <a:t>km</a:t>
            </a:r>
          </a:p>
          <a:p>
            <a:pPr marL="0" marR="0" lvl="1" indent="-28575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2800" b="0" kern="0" dirty="0" smtClean="0">
                <a:solidFill>
                  <a:srgbClr val="FFC000"/>
                </a:solidFill>
                <a:latin typeface="Century Gothic" pitchFamily="34" charset="0"/>
              </a:rPr>
              <a:t>translação: 163,7 anos</a:t>
            </a:r>
          </a:p>
          <a:p>
            <a:pPr marL="0" lvl="1" indent="-285750" algn="just">
              <a:spcBef>
                <a:spcPct val="20000"/>
              </a:spcBef>
              <a:buClr>
                <a:srgbClr val="FFC000"/>
              </a:buClr>
              <a:buFont typeface="Wingdings" pitchFamily="2" charset="2"/>
              <a:buChar char="v"/>
              <a:defRPr/>
            </a:pPr>
            <a:r>
              <a:rPr lang="pt-BR" sz="2800" b="0" kern="0" dirty="0" smtClean="0">
                <a:solidFill>
                  <a:srgbClr val="FFC000"/>
                </a:solidFill>
                <a:effectLst>
                  <a:outerShdw blurRad="50800" dist="38100" dir="16200000" rotWithShape="0">
                    <a:prstClr val="black">
                      <a:alpha val="84000"/>
                    </a:prstClr>
                  </a:outerShdw>
                </a:effectLst>
                <a:latin typeface="Century Gothic" pitchFamily="34" charset="0"/>
              </a:rPr>
              <a:t>rotação: 16,1h</a:t>
            </a:r>
            <a:endParaRPr lang="pt-BR" sz="2800" b="0" kern="0" dirty="0" smtClean="0">
              <a:solidFill>
                <a:srgbClr val="FFC000"/>
              </a:solidFill>
              <a:latin typeface="Century Gothic" pitchFamily="34" charset="0"/>
            </a:endParaRPr>
          </a:p>
          <a:p>
            <a:pPr marL="0" lvl="1" indent="-285750" algn="just">
              <a:spcBef>
                <a:spcPct val="20000"/>
              </a:spcBef>
              <a:buClr>
                <a:srgbClr val="FFC000"/>
              </a:buClr>
              <a:buFont typeface="Wingdings" pitchFamily="2" charset="2"/>
              <a:buChar char="v"/>
            </a:pPr>
            <a:r>
              <a:rPr kumimoji="0" lang="pt-BR" sz="2800" b="0" i="0" u="none" strike="noStrike" kern="0" cap="none" spc="0" normalizeH="0" noProof="0" dirty="0" smtClean="0">
                <a:ln>
                  <a:noFill/>
                </a:ln>
                <a:solidFill>
                  <a:srgbClr val="FFC000"/>
                </a:solidFill>
                <a:effectLst>
                  <a:outerShdw blurRad="50800" dist="38100" dir="16200000" rotWithShape="0">
                    <a:prstClr val="black">
                      <a:alpha val="84000"/>
                    </a:prstClr>
                  </a:outerShdw>
                </a:effectLst>
                <a:uLnTx/>
                <a:uFillTx/>
                <a:latin typeface="Century Gothic" pitchFamily="34" charset="0"/>
              </a:rPr>
              <a:t>diâmetro equatorial: 49,5 mil km</a:t>
            </a:r>
            <a:endParaRPr lang="pt-BR" sz="2800" b="0" kern="0" noProof="0" dirty="0" smtClean="0">
              <a:solidFill>
                <a:schemeClr val="accent2">
                  <a:lumMod val="40000"/>
                  <a:lumOff val="60000"/>
                </a:schemeClr>
              </a:solidFill>
              <a:effectLst>
                <a:outerShdw blurRad="50800" dist="38100" dir="16200000" rotWithShape="0">
                  <a:prstClr val="black">
                    <a:alpha val="84000"/>
                  </a:prstClr>
                </a:outerShdw>
              </a:effectLst>
              <a:latin typeface="Century Gothic" pitchFamily="34" charset="0"/>
            </a:endParaRPr>
          </a:p>
          <a:p>
            <a:pPr marL="0" marR="0" lvl="1" indent="-28575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2800" b="0" kern="0" dirty="0" smtClean="0">
                <a:solidFill>
                  <a:srgbClr val="FFC000"/>
                </a:solidFill>
                <a:effectLst>
                  <a:outerShdw blurRad="50800" dist="38100" dir="16200000" rotWithShape="0">
                    <a:prstClr val="black">
                      <a:alpha val="84000"/>
                    </a:prstClr>
                  </a:outerShdw>
                </a:effectLst>
                <a:latin typeface="Century Gothic" pitchFamily="34" charset="0"/>
              </a:rPr>
              <a:t>densidade 1,64 g/cm</a:t>
            </a:r>
            <a:r>
              <a:rPr lang="pt-BR" sz="2800" b="0" kern="0" baseline="30000" dirty="0" smtClean="0">
                <a:solidFill>
                  <a:srgbClr val="FFC000"/>
                </a:solidFill>
                <a:effectLst>
                  <a:outerShdw blurRad="50800" dist="38100" dir="16200000" rotWithShape="0">
                    <a:prstClr val="black">
                      <a:alpha val="84000"/>
                    </a:prstClr>
                  </a:outerShdw>
                </a:effectLst>
                <a:latin typeface="Century Gothic" pitchFamily="34" charset="0"/>
              </a:rPr>
              <a:t>3</a:t>
            </a:r>
          </a:p>
          <a:p>
            <a:pPr marL="0" lvl="1" indent="-285750" algn="just">
              <a:spcBef>
                <a:spcPct val="20000"/>
              </a:spcBef>
              <a:buClr>
                <a:srgbClr val="FFC000"/>
              </a:buClr>
              <a:buFont typeface="Wingdings" pitchFamily="2" charset="2"/>
              <a:buChar char="v"/>
              <a:defRPr/>
            </a:pPr>
            <a:r>
              <a:rPr lang="pt-BR" sz="2800" b="0" kern="0" dirty="0" err="1" smtClean="0">
                <a:solidFill>
                  <a:srgbClr val="FFC000"/>
                </a:solidFill>
                <a:effectLst>
                  <a:outerShdw blurRad="50800" dist="38100" dir="16200000" rotWithShape="0">
                    <a:prstClr val="black">
                      <a:alpha val="84000"/>
                    </a:prstClr>
                  </a:outerShdw>
                </a:effectLst>
                <a:latin typeface="Century Gothic" pitchFamily="34" charset="0"/>
              </a:rPr>
              <a:t>gravid</a:t>
            </a:r>
            <a:r>
              <a:rPr lang="pt-BR" sz="2800" b="0" kern="0" dirty="0" smtClean="0">
                <a:solidFill>
                  <a:srgbClr val="FFC000"/>
                </a:solidFill>
                <a:effectLst>
                  <a:outerShdw blurRad="50800" dist="38100" dir="16200000" rotWithShape="0">
                    <a:prstClr val="black">
                      <a:alpha val="84000"/>
                    </a:prstClr>
                  </a:outerShdw>
                </a:effectLst>
                <a:latin typeface="Century Gothic" pitchFamily="34" charset="0"/>
              </a:rPr>
              <a:t>. sup.: 1,12 </a:t>
            </a:r>
            <a:r>
              <a:rPr lang="pt-BR" sz="2800" i="1" kern="0" dirty="0">
                <a:solidFill>
                  <a:srgbClr val="FFC000"/>
                </a:solidFill>
                <a:effectLst>
                  <a:outerShdw blurRad="50800" dist="38100" dir="16200000" rotWithShape="0">
                    <a:prstClr val="black">
                      <a:alpha val="84000"/>
                    </a:prstClr>
                  </a:outerShdw>
                </a:effectLst>
                <a:latin typeface="Century Gothic" pitchFamily="34" charset="0"/>
              </a:rPr>
              <a:t>g</a:t>
            </a:r>
            <a:endParaRPr lang="pt-BR" sz="2800" i="1" kern="0" baseline="-25000" dirty="0">
              <a:solidFill>
                <a:srgbClr val="FFC000"/>
              </a:solidFill>
              <a:effectLst>
                <a:outerShdw blurRad="50800" dist="38100" dir="16200000" rotWithShape="0">
                  <a:prstClr val="black">
                    <a:alpha val="84000"/>
                  </a:prstClr>
                </a:outerShdw>
              </a:effectLst>
              <a:latin typeface="Century Gothic" pitchFamily="34" charset="0"/>
            </a:endParaRPr>
          </a:p>
        </p:txBody>
      </p:sp>
      <p:sp>
        <p:nvSpPr>
          <p:cNvPr id="36866" name="Rectangle 4"/>
          <p:cNvSpPr>
            <a:spLocks noGrp="1" noChangeArrowheads="1"/>
          </p:cNvSpPr>
          <p:nvPr>
            <p:ph type="title"/>
          </p:nvPr>
        </p:nvSpPr>
        <p:spPr>
          <a:xfrm>
            <a:off x="1907704" y="0"/>
            <a:ext cx="7236296" cy="1143000"/>
          </a:xfrm>
          <a:solidFill>
            <a:schemeClr val="tx1"/>
          </a:solidFill>
        </p:spPr>
        <p:txBody>
          <a:bodyPr/>
          <a:lstStyle/>
          <a:p>
            <a:r>
              <a:rPr lang="pt-BR" dirty="0" smtClean="0">
                <a:solidFill>
                  <a:schemeClr val="bg1"/>
                </a:solidFill>
                <a:latin typeface="Century Gothic" pitchFamily="34" charset="0"/>
              </a:rPr>
              <a:t>Em números</a:t>
            </a:r>
          </a:p>
        </p:txBody>
      </p:sp>
      <p:sp>
        <p:nvSpPr>
          <p:cNvPr id="7" name="Rectangle 3"/>
          <p:cNvSpPr>
            <a:spLocks noChangeArrowheads="1"/>
          </p:cNvSpPr>
          <p:nvPr/>
        </p:nvSpPr>
        <p:spPr bwMode="auto">
          <a:xfrm>
            <a:off x="25515" y="6539970"/>
            <a:ext cx="2244525" cy="276999"/>
          </a:xfrm>
          <a:prstGeom prst="rect">
            <a:avLst/>
          </a:prstGeom>
          <a:noFill/>
          <a:ln w="9525">
            <a:noFill/>
            <a:miter lim="800000"/>
            <a:headEnd/>
            <a:tailEnd/>
          </a:ln>
        </p:spPr>
        <p:txBody>
          <a:bodyPr wrap="none">
            <a:spAutoFit/>
          </a:bodyPr>
          <a:lstStyle/>
          <a:p>
            <a:pPr algn="l" eaLnBrk="1" hangingPunct="1"/>
            <a:r>
              <a:rPr lang="pt-BR" sz="1200" b="0" dirty="0">
                <a:solidFill>
                  <a:srgbClr val="EE8800"/>
                </a:solidFill>
                <a:latin typeface="Century Gothic" pitchFamily="34" charset="0"/>
              </a:rPr>
              <a:t>Crédito da imagem: </a:t>
            </a:r>
            <a:r>
              <a:rPr lang="pt-BR" sz="1200" b="0" dirty="0" smtClean="0">
                <a:solidFill>
                  <a:srgbClr val="EE8800"/>
                </a:solidFill>
                <a:latin typeface="Century Gothic" pitchFamily="34" charset="0"/>
              </a:rPr>
              <a:t>NASA</a:t>
            </a:r>
            <a:endParaRPr lang="pt-BR" sz="1200" b="0" dirty="0">
              <a:solidFill>
                <a:srgbClr val="EE8800"/>
              </a:solidFill>
              <a:latin typeface="Century Gothic" pitchFamily="34" charset="0"/>
            </a:endParaRPr>
          </a:p>
        </p:txBody>
      </p:sp>
      <p:pic>
        <p:nvPicPr>
          <p:cNvPr id="10" name="Picture 2"/>
          <p:cNvPicPr>
            <a:picLocks noChangeAspect="1" noChangeArrowheads="1"/>
          </p:cNvPicPr>
          <p:nvPr/>
        </p:nvPicPr>
        <p:blipFill>
          <a:blip r:embed="rId3" cstate="print">
            <a:lum bright="9000" contrast="15000"/>
          </a:blip>
          <a:srcRect/>
          <a:stretch>
            <a:fillRect/>
          </a:stretch>
        </p:blipFill>
        <p:spPr bwMode="auto">
          <a:xfrm>
            <a:off x="611560" y="405232"/>
            <a:ext cx="2296135" cy="1938958"/>
          </a:xfrm>
          <a:prstGeom prst="rect">
            <a:avLst/>
          </a:prstGeom>
          <a:noFill/>
          <a:ln w="9525">
            <a:noFill/>
            <a:miter lim="800000"/>
            <a:headEnd/>
            <a:tailEnd/>
          </a:ln>
        </p:spPr>
      </p:pic>
    </p:spTree>
    <p:extLst>
      <p:ext uri="{BB962C8B-B14F-4D97-AF65-F5344CB8AC3E}">
        <p14:creationId xmlns:p14="http://schemas.microsoft.com/office/powerpoint/2010/main" val="32431388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2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20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20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20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20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BR" sz="1600" b="1" i="0" u="none" strike="noStrike" cap="none" normalizeH="0" baseline="0" smtClean="0">
            <a:ln>
              <a:noFill/>
            </a:ln>
            <a:solidFill>
              <a:srgbClr val="FF0066"/>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BR" sz="1600" b="1" i="0" u="none" strike="noStrike" cap="none" normalizeH="0" baseline="0" smtClean="0">
            <a:ln>
              <a:noFill/>
            </a:ln>
            <a:solidFill>
              <a:srgbClr val="FF0066"/>
            </a:solidFill>
            <a:effectLst/>
            <a:latin typeface="Arial"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14365</TotalTime>
  <Words>2197</Words>
  <Application>Microsoft Office PowerPoint</Application>
  <PresentationFormat>Apresentação na tela (4:3)</PresentationFormat>
  <Paragraphs>459</Paragraphs>
  <Slides>34</Slides>
  <Notes>31</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34</vt:i4>
      </vt:variant>
    </vt:vector>
  </HeadingPairs>
  <TitlesOfParts>
    <vt:vector size="41" baseType="lpstr">
      <vt:lpstr>Arial</vt:lpstr>
      <vt:lpstr>Century Gothic</vt:lpstr>
      <vt:lpstr>Courier New</vt:lpstr>
      <vt:lpstr>DejaVu Sans</vt:lpstr>
      <vt:lpstr>Times New Roman</vt:lpstr>
      <vt:lpstr>Wingdings</vt:lpstr>
      <vt:lpstr>Blank Presentation</vt:lpstr>
      <vt:lpstr>Apresentação do PowerPoint</vt:lpstr>
      <vt:lpstr>Planetas Jovianos (continuação)</vt:lpstr>
      <vt:lpstr>Saturno</vt:lpstr>
      <vt:lpstr>Em números</vt:lpstr>
      <vt:lpstr>Apresentação do PowerPoint</vt:lpstr>
      <vt:lpstr>Urano</vt:lpstr>
      <vt:lpstr>Em números</vt:lpstr>
      <vt:lpstr>Netuno</vt:lpstr>
      <vt:lpstr>Em números</vt:lpstr>
      <vt:lpstr>Satélites</vt:lpstr>
      <vt:lpstr>Principais satélites do Sistema Solar</vt:lpstr>
      <vt:lpstr>Satélites: planetas terrestres</vt:lpstr>
      <vt:lpstr>Satélites:  planetas jovianos</vt:lpstr>
      <vt:lpstr>Apresentação do PowerPoint</vt:lpstr>
      <vt:lpstr>Apresentação do PowerPoint</vt:lpstr>
      <vt:lpstr>Apresentação do PowerPoint</vt:lpstr>
      <vt:lpstr>Apresentação do PowerPoint</vt:lpstr>
      <vt:lpstr>Apresentação do PowerPoint</vt:lpstr>
      <vt:lpstr>Apresentação do PowerPoint</vt:lpstr>
      <vt:lpstr>Destaque: Europa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Dados físicos: planetas</vt:lpstr>
      <vt:lpstr>Dados orbitais: planetas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Calendários</dc:title>
  <dc:creator>Iagusp</dc:creator>
  <cp:lastModifiedBy>ANDRE</cp:lastModifiedBy>
  <cp:revision>1021</cp:revision>
  <cp:lastPrinted>2000-05-01T12:23:36Z</cp:lastPrinted>
  <dcterms:created xsi:type="dcterms:W3CDTF">1995-06-17T23:31:02Z</dcterms:created>
  <dcterms:modified xsi:type="dcterms:W3CDTF">2018-06-22T13:23:06Z</dcterms:modified>
</cp:coreProperties>
</file>