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961" r:id="rId2"/>
    <p:sldId id="927" r:id="rId3"/>
    <p:sldId id="978" r:id="rId4"/>
    <p:sldId id="979" r:id="rId5"/>
    <p:sldId id="980" r:id="rId6"/>
    <p:sldId id="990" r:id="rId7"/>
    <p:sldId id="985" r:id="rId8"/>
    <p:sldId id="987" r:id="rId9"/>
    <p:sldId id="986" r:id="rId10"/>
    <p:sldId id="989" r:id="rId11"/>
    <p:sldId id="988" r:id="rId12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5A"/>
    <a:srgbClr val="FFFFCC"/>
    <a:srgbClr val="000066"/>
    <a:srgbClr val="0066FF"/>
    <a:srgbClr val="00CC99"/>
    <a:srgbClr val="143C2B"/>
    <a:srgbClr val="005392"/>
    <a:srgbClr val="0000FF"/>
    <a:srgbClr val="EE8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34" autoAdjust="0"/>
  </p:normalViewPr>
  <p:slideViewPr>
    <p:cSldViewPr>
      <p:cViewPr varScale="1">
        <p:scale>
          <a:sx n="61" d="100"/>
          <a:sy n="61" d="100"/>
        </p:scale>
        <p:origin x="564" y="60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FA652CD-3B31-4DA3-A018-E4E32F35A5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27E86-A91C-48BC-BC6F-3157D93EDA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  <a:ln/>
        </p:spPr>
        <p:txBody>
          <a:bodyPr wrap="none" anchor="ctr"/>
          <a:lstStyle/>
          <a:p>
            <a:r>
              <a:rPr lang="pt-BR" dirty="0" smtClean="0"/>
              <a:t>Fonte da imagem: http://www.superbwallpapers.com/space/green-nebula-22094/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43F6D-B3BC-43C7-9F61-0D3E427049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55AC8-A920-4769-B1A2-5912854039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7A315-CC19-44C3-8593-18B8EBEC57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B8734-B6FD-4E2E-86CF-4B48DF8D70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31C9D-6521-4E9E-9867-0D56DF9C17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2774E-4E5F-42E4-9C2D-D1ED87FE5F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47BA4-A96F-4A96-AB57-9474F24371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8D6FD-40CF-4EB0-807D-3CD31BDC69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E96D3-7929-4008-98A5-E4F536520F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1A674-F612-46AE-A196-8603CB9EAC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229ED-2D68-4DDB-BE4F-5D3D651D7D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6C6CC0E-1808-46ED-B6CB-D709E7537B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9"/>
          <a:stretch/>
        </p:blipFill>
        <p:spPr>
          <a:xfrm>
            <a:off x="827584" y="2276872"/>
            <a:ext cx="4752000" cy="4248000"/>
          </a:xfrm>
          <a:prstGeom prst="rect">
            <a:avLst/>
          </a:prstGeom>
        </p:spPr>
      </p:pic>
      <p:sp>
        <p:nvSpPr>
          <p:cNvPr id="3074" name="Subtítulo 3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1752600"/>
          </a:xfrm>
        </p:spPr>
        <p:txBody>
          <a:bodyPr/>
          <a:lstStyle/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Apresentação do minicurso</a:t>
            </a:r>
          </a:p>
          <a:p>
            <a:pPr defTabSz="1153698">
              <a:spcBef>
                <a:spcPct val="0"/>
              </a:spcBef>
            </a:pPr>
            <a:r>
              <a:rPr lang="pt-BR" sz="3600" dirty="0" smtClean="0">
                <a:ln w="34925">
                  <a:noFill/>
                </a:ln>
                <a:solidFill>
                  <a:srgbClr val="FFC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Sistema Solar</a:t>
            </a:r>
            <a:endParaRPr lang="pt-BR" sz="3600" dirty="0" smtClean="0">
              <a:ln w="34925">
                <a:noFill/>
              </a:ln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AutoShape 9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AutoShape 11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AutoShape 13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016" y="66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44624"/>
            <a:ext cx="15238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ângulo 10"/>
          <p:cNvSpPr/>
          <p:nvPr/>
        </p:nvSpPr>
        <p:spPr>
          <a:xfrm>
            <a:off x="5701362" y="1213302"/>
            <a:ext cx="40552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itchFamily="34" charset="0"/>
              </a:rPr>
              <a:t>Centro de Divulgação da Astronomia</a:t>
            </a:r>
          </a:p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itchFamily="34" charset="0"/>
              </a:rPr>
              <a:t>Observatório Dietrich </a:t>
            </a:r>
            <a:r>
              <a:rPr lang="pt-BR" sz="1050" b="1" dirty="0" err="1" smtClean="0">
                <a:solidFill>
                  <a:schemeClr val="bg1"/>
                </a:solidFill>
                <a:latin typeface="Century Gothic" pitchFamily="34" charset="0"/>
              </a:rPr>
              <a:t>Schiel</a:t>
            </a:r>
            <a:endParaRPr lang="pt-BR" sz="1050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084168" y="4924325"/>
            <a:ext cx="2952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André Luiz da Silva/</a:t>
            </a:r>
          </a:p>
          <a:p>
            <a:pPr algn="l"/>
            <a:r>
              <a:rPr lang="pt-BR" sz="1400" dirty="0" smtClean="0">
                <a:solidFill>
                  <a:srgbClr val="FFC000"/>
                </a:solidFill>
                <a:latin typeface="Century Gothic" pitchFamily="34" charset="0"/>
              </a:rPr>
              <a:t>Observatório  Dietrich </a:t>
            </a:r>
            <a:r>
              <a:rPr lang="pt-BR" sz="1400" dirty="0" err="1" smtClean="0">
                <a:solidFill>
                  <a:srgbClr val="FFC000"/>
                </a:solidFill>
                <a:latin typeface="Century Gothic" pitchFamily="34" charset="0"/>
              </a:rPr>
              <a:t>Schiel</a:t>
            </a:r>
            <a:endParaRPr lang="pt-BR" sz="140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1400" dirty="0" smtClean="0">
                <a:solidFill>
                  <a:srgbClr val="FFC000"/>
                </a:solidFill>
                <a:latin typeface="Century Gothic" pitchFamily="34" charset="0"/>
              </a:rPr>
              <a:t>/CDCC/USP</a:t>
            </a:r>
          </a:p>
          <a:p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1" y="-173421"/>
            <a:ext cx="117293" cy="36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5370" tIns="57685" rIns="115370" bIns="57685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" y="19461"/>
            <a:ext cx="117293" cy="36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5370" tIns="57685" rIns="115370" bIns="57685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764704"/>
            <a:ext cx="842493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aula 3: </a:t>
            </a:r>
          </a:p>
          <a:p>
            <a:endParaRPr lang="pt-BR" sz="3600" dirty="0">
              <a:solidFill>
                <a:srgbClr val="FFC000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endParaRPr lang="pt-BR" sz="3600" dirty="0" smtClean="0">
              <a:solidFill>
                <a:srgbClr val="FFC000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endParaRPr lang="pt-BR" dirty="0" smtClean="0">
              <a:solidFill>
                <a:srgbClr val="FFC000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Satélites naturais</a:t>
            </a:r>
          </a:p>
          <a:p>
            <a:pPr algn="l">
              <a:buFont typeface="Arial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600" b="0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Planetas anões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548680"/>
            <a:ext cx="856895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aula 4:</a:t>
            </a:r>
          </a:p>
          <a:p>
            <a:endParaRPr lang="pt-BR" sz="3600" dirty="0">
              <a:solidFill>
                <a:srgbClr val="FFC000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pt-BR" sz="3200" b="0" dirty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corpos menores</a:t>
            </a:r>
          </a:p>
          <a:p>
            <a:pPr algn="l">
              <a:buFont typeface="Arial" pitchFamily="34" charset="0"/>
              <a:buChar char="•"/>
            </a:pPr>
            <a:endParaRPr lang="pt-BR" sz="3200" b="0" dirty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formação </a:t>
            </a:r>
            <a:r>
              <a:rPr lang="pt-BR" sz="3200" b="0" dirty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do Sistema Solar</a:t>
            </a: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marL="261938" indent="-261938" algn="l">
              <a:buFont typeface="Arial" pitchFamily="34" charset="0"/>
              <a:buChar char="•"/>
            </a:pPr>
            <a:r>
              <a:rPr lang="pt-BR" sz="3200" b="0" dirty="0" err="1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exoplanetas</a:t>
            </a:r>
            <a:endParaRPr lang="pt-BR" sz="3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251520" y="478413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Objetivos: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51520" y="1568981"/>
            <a:ext cx="89289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visão </a:t>
            </a: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geral sobre os aspectos mais relevantes do </a:t>
            </a:r>
            <a:r>
              <a:rPr lang="pt-BR" sz="3600" dirty="0">
                <a:solidFill>
                  <a:schemeClr val="bg1"/>
                </a:solidFill>
                <a:latin typeface="Century Gothic" pitchFamily="34" charset="0"/>
              </a:rPr>
              <a:t>Sistema Solar</a:t>
            </a: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 para os interessados </a:t>
            </a:r>
            <a:r>
              <a:rPr lang="pt-BR" sz="3600" dirty="0">
                <a:solidFill>
                  <a:schemeClr val="bg1"/>
                </a:solidFill>
                <a:latin typeface="Century Gothic" pitchFamily="34" charset="0"/>
              </a:rPr>
              <a:t>sem formação prévia sobre o assunto</a:t>
            </a: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.</a:t>
            </a:r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abordar tópicos sobre sistemas </a:t>
            </a:r>
            <a:r>
              <a:rPr lang="pt-BR" sz="3600" dirty="0" err="1" smtClean="0">
                <a:solidFill>
                  <a:schemeClr val="bg1"/>
                </a:solidFill>
                <a:latin typeface="Century Gothic" pitchFamily="34" charset="0"/>
              </a:rPr>
              <a:t>exoplanetários</a:t>
            </a:r>
            <a:endParaRPr lang="pt-BR" sz="3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pt-BR" sz="3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774553"/>
            <a:ext cx="7848872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Público-alvo: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C85A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algn="l"/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interessados em geral 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com idade igual ou superior a 14 anos. </a:t>
            </a:r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/>
            </a:r>
            <a:b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</a:br>
            <a:r>
              <a:rPr lang="pt-BR" sz="2400" dirty="0" smtClean="0">
                <a:solidFill>
                  <a:srgbClr val="00C85A"/>
                </a:solidFill>
                <a:latin typeface="Century Gothic" pitchFamily="34" charset="0"/>
              </a:rPr>
              <a:t/>
            </a:r>
            <a:br>
              <a:rPr lang="pt-BR" sz="2400" dirty="0" smtClean="0">
                <a:solidFill>
                  <a:srgbClr val="00C85A"/>
                </a:solidFill>
                <a:latin typeface="Century Gothic" pitchFamily="34" charset="0"/>
              </a:rPr>
            </a:b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23528" y="167199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Duração e horário: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23528" y="1340768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pt-BR" sz="3600" b="0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200" b="0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quatro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 semanas </a:t>
            </a:r>
          </a:p>
          <a:p>
            <a:pPr algn="l"/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(23 de novembro a 14 de dezembro- 2018);</a:t>
            </a:r>
            <a:endParaRPr lang="pt-BR" sz="3200" b="0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v"/>
            </a:pP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Carga horária de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08 horas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endParaRPr lang="pt-BR" sz="32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Sempre às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sextas-feiras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, das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19h às 21h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550421"/>
            <a:ext cx="78488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Certificado de participação: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539552" y="2379652"/>
            <a:ext cx="784887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Será concedido para os participantes que obtiverem </a:t>
            </a:r>
            <a:r>
              <a:rPr lang="pt-BR" sz="3200" b="0" kern="0" dirty="0" smtClean="0">
                <a:solidFill>
                  <a:srgbClr val="FFC000"/>
                </a:solidFill>
                <a:latin typeface="Century Gothic" pitchFamily="34" charset="0"/>
                <a:ea typeface="+mj-ea"/>
                <a:cs typeface="+mj-cs"/>
              </a:rPr>
              <a:t>frequência maior que 8</a:t>
            </a: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5% . (</a:t>
            </a:r>
            <a:r>
              <a:rPr kumimoji="0" lang="pt-BR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precisará comparecer às quatro aulas!</a:t>
            </a: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)</a:t>
            </a:r>
            <a:r>
              <a:rPr kumimoji="0" lang="pt-B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C85A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/>
            </a:r>
            <a:br>
              <a:rPr kumimoji="0" lang="pt-B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C85A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</a:b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C85A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/>
            </a:r>
            <a:b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C85A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</a:b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400" b="0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itchFamily="34" charset="0"/>
              <a:ea typeface="+mj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000" b="0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23528" y="167199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Dúvidas mais frequentes: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6914" y="980728"/>
            <a:ext cx="914501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pt-BR" sz="3600" b="0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O </a:t>
            </a: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curso começa mesmo às 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19h?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 Tem </a:t>
            </a: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intervalo nessas duas horas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Faltei em uma aula. Posso continuar vindo?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Compareci, mas esqueci de assinar. E agora?</a:t>
            </a:r>
            <a:endParaRPr lang="pt-BR" sz="2800" b="0" dirty="0">
              <a:solidFill>
                <a:srgbClr val="FFC000"/>
              </a:solidFill>
              <a:latin typeface="Century Gothic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 Posso </a:t>
            </a: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comer no auditório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 Qual é a senha do </a:t>
            </a:r>
            <a:r>
              <a:rPr lang="pt-BR" sz="2800" b="0" dirty="0" err="1" smtClean="0">
                <a:solidFill>
                  <a:srgbClr val="FFC000"/>
                </a:solidFill>
                <a:latin typeface="Century Gothic" pitchFamily="34" charset="0"/>
              </a:rPr>
              <a:t>wi-fi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 Preciso anotar? (o material será disponibilizado?)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Eu quero anotar! Como faço?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 Como obter o material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Ainda não me inscrevi. Como faço?</a:t>
            </a:r>
            <a:endParaRPr lang="pt-BR" sz="28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?</a:t>
            </a:r>
            <a:endParaRPr lang="pt-BR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9521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755576" y="2493477"/>
            <a:ext cx="7772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Programação do Curso </a:t>
            </a:r>
            <a:b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980728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aula 1:</a:t>
            </a:r>
          </a:p>
          <a:p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/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 observação dos planetas a partir da superfície terrestre</a:t>
            </a:r>
          </a:p>
          <a:p>
            <a:pPr algn="l">
              <a:buFont typeface="Arial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movimentos e órbitas dos corpos do Sistema Solar</a:t>
            </a:r>
          </a:p>
          <a:p>
            <a:pPr algn="l">
              <a:buFont typeface="Arial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54868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aula 2:</a:t>
            </a:r>
          </a:p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l"/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3600" b="0" dirty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planetas terrestres </a:t>
            </a:r>
          </a:p>
          <a:p>
            <a:pPr algn="l">
              <a:buFont typeface="Arial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600" b="0" dirty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planetas </a:t>
            </a:r>
            <a:r>
              <a:rPr lang="pt-BR" sz="3600" b="0" dirty="0" err="1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jovianos</a:t>
            </a: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l"/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/>
            <a:endParaRPr lang="pt-BR" sz="3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8759</TotalTime>
  <Words>266</Words>
  <Application>Microsoft Office PowerPoint</Application>
  <PresentationFormat>Apresentação na tela (4:3)</PresentationFormat>
  <Paragraphs>69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Aharoni</vt:lpstr>
      <vt:lpstr>Arial</vt:lpstr>
      <vt:lpstr>Calibri</vt:lpstr>
      <vt:lpstr>Century Gothic</vt:lpstr>
      <vt:lpstr>Times New Roman</vt:lpstr>
      <vt:lpstr>Wingdings</vt:lpstr>
      <vt:lpstr>Blank Presentation</vt:lpstr>
      <vt:lpstr>Apresentação do PowerPoint</vt:lpstr>
      <vt:lpstr>Objetivos:</vt:lpstr>
      <vt:lpstr>Público-alvo:  interessados em geral com idade igual ou superior a 14 anos.      </vt:lpstr>
      <vt:lpstr>Duração e horário:</vt:lpstr>
      <vt:lpstr>Certificado de participação:</vt:lpstr>
      <vt:lpstr>Dúvidas mais frequentes:</vt:lpstr>
      <vt:lpstr>Programação do Curso  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ANDRE</cp:lastModifiedBy>
  <cp:revision>554</cp:revision>
  <cp:lastPrinted>2000-05-01T12:23:36Z</cp:lastPrinted>
  <dcterms:created xsi:type="dcterms:W3CDTF">1995-06-17T23:31:02Z</dcterms:created>
  <dcterms:modified xsi:type="dcterms:W3CDTF">2018-11-23T18:51:17Z</dcterms:modified>
</cp:coreProperties>
</file>