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039" r:id="rId2"/>
    <p:sldId id="1135" r:id="rId3"/>
    <p:sldId id="1119" r:id="rId4"/>
    <p:sldId id="1120" r:id="rId5"/>
    <p:sldId id="1178" r:id="rId6"/>
    <p:sldId id="1161" r:id="rId7"/>
    <p:sldId id="1040" r:id="rId8"/>
    <p:sldId id="1164" r:id="rId9"/>
    <p:sldId id="1165" r:id="rId10"/>
    <p:sldId id="1167" r:id="rId11"/>
    <p:sldId id="1168" r:id="rId12"/>
    <p:sldId id="1169" r:id="rId13"/>
    <p:sldId id="1152" r:id="rId14"/>
    <p:sldId id="1127" r:id="rId15"/>
    <p:sldId id="1154" r:id="rId16"/>
    <p:sldId id="1183" r:id="rId17"/>
    <p:sldId id="1170" r:id="rId18"/>
    <p:sldId id="1171" r:id="rId19"/>
    <p:sldId id="1179" r:id="rId20"/>
    <p:sldId id="1181" r:id="rId21"/>
    <p:sldId id="1182" r:id="rId22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EE8800"/>
    <a:srgbClr val="53D2FF"/>
    <a:srgbClr val="00FF00"/>
    <a:srgbClr val="CC6600"/>
    <a:srgbClr val="00CC99"/>
    <a:srgbClr val="143C2B"/>
    <a:srgbClr val="00539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1" autoAdjust="0"/>
  </p:normalViewPr>
  <p:slideViewPr>
    <p:cSldViewPr>
      <p:cViewPr varScale="1">
        <p:scale>
          <a:sx n="69" d="100"/>
          <a:sy n="69" d="100"/>
        </p:scale>
        <p:origin x="466" y="6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7C4B1CD6-53F7-4671-A733-C3A342D041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3B2880E-EC6A-4ED7-8498-4BDFCD845F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32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789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24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Fonte da imagem: http://testedos100dias.com.br/toyotaetios/?</a:t>
            </a:r>
            <a:r>
              <a:rPr lang="pt-BR" dirty="0" err="1" smtClean="0"/>
              <a:t>cat</a:t>
            </a:r>
            <a:r>
              <a:rPr lang="pt-BR" dirty="0" smtClean="0"/>
              <a:t>=20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Century Gothic" pitchFamily="34" charset="0"/>
              </a:rPr>
              <a:t>A</a:t>
            </a:r>
            <a:r>
              <a:rPr lang="pt-BR" baseline="0" dirty="0" smtClean="0">
                <a:latin typeface="Century Gothic" pitchFamily="34" charset="0"/>
              </a:rPr>
              <a:t> extensão abarcada no céu por essa figura é de cerca de 40°.</a:t>
            </a:r>
            <a:endParaRPr lang="pt-BR" dirty="0">
              <a:latin typeface="Century Gothic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B2880E-EC6A-4ED7-8498-4BDFCD845F75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142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DCADA3-68AA-43D8-89B1-6E062523E337}" type="slidenum">
              <a:rPr kumimoji="0" lang="pt-BR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5721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7521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422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265238" y="657225"/>
            <a:ext cx="4327525" cy="32448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CADA3-68AA-43D8-89B1-6E062523E337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D73F-2765-4B57-AE6B-A82B159AD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714B-24FB-422F-BF07-D98BD475C5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11FF-2C1D-4EA9-BEC1-9AD83273BD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C0FF-BF03-478F-9249-8968140DE1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93BF-6E20-4A31-A7BF-B45AB4DCEE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6B816-6C78-488E-AE2C-6B418D54D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F9819-4C2D-4B67-995C-4B1CCD5A3C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A3358-D533-4DE3-BB7E-0C918E9F74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989A7-BFA8-41F9-B30C-7A2DEB9A4C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5EF1-8C41-43D4-99BF-3F551ED9A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AA29B-EE7E-4422-9787-20B6E8AD7A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06ACD8F-111F-433C-9055-4389A16978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configurationssimulator.sw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synodiccalculator.sw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estedos100dias.com.br/toyotaetios/?cat=2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ons.wikimedia.org/wiki/User:Sea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retrograde.swf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24" y="252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Agrupar 1"/>
          <p:cNvGrpSpPr/>
          <p:nvPr/>
        </p:nvGrpSpPr>
        <p:grpSpPr>
          <a:xfrm>
            <a:off x="2893050" y="332656"/>
            <a:ext cx="4055214" cy="1584176"/>
            <a:chOff x="5701362" y="44624"/>
            <a:chExt cx="4055214" cy="1584176"/>
          </a:xfrm>
        </p:grpSpPr>
        <p:pic>
          <p:nvPicPr>
            <p:cNvPr id="10" name="Picture 1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20272" y="44624"/>
              <a:ext cx="1523820" cy="1296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tângulo 10"/>
            <p:cNvSpPr/>
            <p:nvPr/>
          </p:nvSpPr>
          <p:spPr>
            <a:xfrm>
              <a:off x="5701362" y="1213302"/>
              <a:ext cx="405521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1050" b="1" dirty="0" smtClean="0">
                  <a:solidFill>
                    <a:schemeClr val="bg1"/>
                  </a:solidFill>
                  <a:latin typeface="Century Gothic" pitchFamily="34" charset="0"/>
                </a:rPr>
                <a:t>Centro de Divulgação da Astronomia</a:t>
              </a:r>
            </a:p>
            <a:p>
              <a:pPr algn="ctr"/>
              <a:r>
                <a:rPr lang="pt-BR" sz="1050" b="1" dirty="0" smtClean="0">
                  <a:solidFill>
                    <a:schemeClr val="bg1"/>
                  </a:solidFill>
                  <a:latin typeface="Century Gothic" pitchFamily="34" charset="0"/>
                </a:rPr>
                <a:t>Observatório Dietrich </a:t>
              </a:r>
              <a:r>
                <a:rPr lang="pt-BR" sz="1050" b="1" dirty="0" err="1" smtClean="0">
                  <a:solidFill>
                    <a:schemeClr val="bg1"/>
                  </a:solidFill>
                  <a:latin typeface="Century Gothic" pitchFamily="34" charset="0"/>
                </a:rPr>
                <a:t>Schiel</a:t>
              </a:r>
              <a:endParaRPr lang="pt-BR" sz="1050" b="1" dirty="0" smtClean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2" name="Subtítulo 3"/>
          <p:cNvSpPr txBox="1">
            <a:spLocks/>
          </p:cNvSpPr>
          <p:nvPr/>
        </p:nvSpPr>
        <p:spPr bwMode="auto">
          <a:xfrm>
            <a:off x="539552" y="2828528"/>
            <a:ext cx="821531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itchFamily="2" charset="2"/>
              <a:buNone/>
              <a:tabLst/>
              <a:defRPr/>
            </a:pPr>
            <a:r>
              <a:rPr lang="pt-BR" sz="4400" kern="0" noProof="0" dirty="0" smtClean="0">
                <a:solidFill>
                  <a:srgbClr val="FFC000"/>
                </a:solidFill>
                <a:latin typeface="Century Gothic" pitchFamily="34" charset="0"/>
              </a:rPr>
              <a:t>Planetas: observação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5652120" y="5212357"/>
            <a:ext cx="3456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</a:t>
            </a: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72" y="0"/>
            <a:ext cx="1916832" cy="191683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\Documents\OBSERVATÓRIO\Eventos_no_Observatório\Semana Marciana\SA_oposição_Marte\textos_semana_marciana\Textos_Univ_Nebraska\Elongations_arquivos\elongation.jpg"/>
          <p:cNvPicPr>
            <a:picLocks noChangeAspect="1" noChangeArrowheads="1"/>
          </p:cNvPicPr>
          <p:nvPr/>
        </p:nvPicPr>
        <p:blipFill rotWithShape="1">
          <a:blip r:embed="rId2" cstate="print"/>
          <a:srcRect l="5902" t="-722" r="11184" b="722"/>
          <a:stretch/>
        </p:blipFill>
        <p:spPr bwMode="auto">
          <a:xfrm>
            <a:off x="19730" y="-20711"/>
            <a:ext cx="9104540" cy="6862945"/>
          </a:xfrm>
          <a:prstGeom prst="rect">
            <a:avLst/>
          </a:prstGeom>
          <a:noFill/>
        </p:spPr>
      </p:pic>
      <p:sp>
        <p:nvSpPr>
          <p:cNvPr id="20482" name="Título 3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Elongação</a:t>
            </a:r>
            <a:endParaRPr lang="pt-BR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5680074" y="6535564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imagem: </a:t>
            </a: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http://astro.unl.edu</a:t>
            </a:r>
          </a:p>
        </p:txBody>
      </p:sp>
      <p:cxnSp>
        <p:nvCxnSpPr>
          <p:cNvPr id="6" name="Conector de seta reta 5"/>
          <p:cNvCxnSpPr/>
          <p:nvPr/>
        </p:nvCxnSpPr>
        <p:spPr bwMode="auto">
          <a:xfrm flipH="1" flipV="1">
            <a:off x="590222" y="996494"/>
            <a:ext cx="1238578" cy="4160722"/>
          </a:xfrm>
          <a:prstGeom prst="straightConnector1">
            <a:avLst/>
          </a:prstGeom>
          <a:solidFill>
            <a:schemeClr val="accent1"/>
          </a:solidFill>
          <a:ln w="155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Arco 6"/>
          <p:cNvSpPr/>
          <p:nvPr/>
        </p:nvSpPr>
        <p:spPr bwMode="auto">
          <a:xfrm rot="20578165">
            <a:off x="590683" y="4372682"/>
            <a:ext cx="2844288" cy="2741895"/>
          </a:xfrm>
          <a:prstGeom prst="arc">
            <a:avLst>
              <a:gd name="adj1" fmla="val 16565023"/>
              <a:gd name="adj2" fmla="val 300437"/>
            </a:avLst>
          </a:prstGeom>
          <a:noFill/>
          <a:ln w="155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10" name="Conector de seta reta 9"/>
          <p:cNvCxnSpPr/>
          <p:nvPr/>
        </p:nvCxnSpPr>
        <p:spPr bwMode="auto">
          <a:xfrm flipV="1">
            <a:off x="2743200" y="4941168"/>
            <a:ext cx="4709120" cy="709824"/>
          </a:xfrm>
          <a:prstGeom prst="straightConnector1">
            <a:avLst/>
          </a:prstGeom>
          <a:solidFill>
            <a:schemeClr val="accent1"/>
          </a:solidFill>
          <a:ln w="155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98555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10"/>
          <p:cNvGrpSpPr>
            <a:grpSpLocks noChangeAspect="1"/>
          </p:cNvGrpSpPr>
          <p:nvPr/>
        </p:nvGrpSpPr>
        <p:grpSpPr>
          <a:xfrm>
            <a:off x="4061870" y="3516524"/>
            <a:ext cx="1256975" cy="1244429"/>
            <a:chOff x="4230514" y="2138607"/>
            <a:chExt cx="4721895" cy="4674769"/>
          </a:xfrm>
        </p:grpSpPr>
        <p:sp>
          <p:nvSpPr>
            <p:cNvPr id="27" name="Elipse 26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29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  <p:cxnSp>
        <p:nvCxnSpPr>
          <p:cNvPr id="12" name="Conector reto 11"/>
          <p:cNvCxnSpPr/>
          <p:nvPr/>
        </p:nvCxnSpPr>
        <p:spPr>
          <a:xfrm flipV="1">
            <a:off x="4716016" y="292494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Oposição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superiores)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80169" y="28386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576344" y="3190809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401384" y="2679736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4283968" y="4644425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5652120" y="3636313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16" name="Retângulo 8"/>
          <p:cNvSpPr>
            <a:spLocks noChangeArrowheads="1"/>
          </p:cNvSpPr>
          <p:nvPr/>
        </p:nvSpPr>
        <p:spPr bwMode="auto">
          <a:xfrm>
            <a:off x="6876256" y="2628201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 bwMode="auto">
          <a:xfrm flipH="1">
            <a:off x="4703478" y="3472092"/>
            <a:ext cx="1099838" cy="6778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Arco 17"/>
          <p:cNvSpPr/>
          <p:nvPr/>
        </p:nvSpPr>
        <p:spPr bwMode="auto">
          <a:xfrm rot="19720724">
            <a:off x="5361197" y="2942397"/>
            <a:ext cx="901247" cy="929762"/>
          </a:xfrm>
          <a:prstGeom prst="arc">
            <a:avLst>
              <a:gd name="adj1" fmla="val 11005257"/>
              <a:gd name="adj2" fmla="val 21433180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cxnSp>
        <p:nvCxnSpPr>
          <p:cNvPr id="19" name="Conector de seta reta 18"/>
          <p:cNvCxnSpPr/>
          <p:nvPr/>
        </p:nvCxnSpPr>
        <p:spPr bwMode="auto">
          <a:xfrm flipV="1">
            <a:off x="5868144" y="2906257"/>
            <a:ext cx="858771" cy="52274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763688" y="2196153"/>
            <a:ext cx="3816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180°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Triângulo isósceles 19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00FF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1" name="Triângulo isósceles 20"/>
          <p:cNvSpPr/>
          <p:nvPr/>
        </p:nvSpPr>
        <p:spPr bwMode="auto">
          <a:xfrm rot="10486454">
            <a:off x="3324785" y="4142949"/>
            <a:ext cx="154538" cy="356400"/>
          </a:xfrm>
          <a:prstGeom prst="triangle">
            <a:avLst/>
          </a:prstGeom>
          <a:solidFill>
            <a:srgbClr val="53D2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6929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 animBg="1"/>
      <p:bldP spid="28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10"/>
          <p:cNvGrpSpPr>
            <a:grpSpLocks noChangeAspect="1"/>
          </p:cNvGrpSpPr>
          <p:nvPr/>
        </p:nvGrpSpPr>
        <p:grpSpPr>
          <a:xfrm>
            <a:off x="4090898" y="3531038"/>
            <a:ext cx="1256975" cy="1244429"/>
            <a:chOff x="4230514" y="2138607"/>
            <a:chExt cx="4721895" cy="4674769"/>
          </a:xfrm>
        </p:grpSpPr>
        <p:sp>
          <p:nvSpPr>
            <p:cNvPr id="33" name="Elipse 32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34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Máximas elongações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inferiores)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1403648" y="1916832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oeste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9" name="Retângulo 8"/>
          <p:cNvSpPr>
            <a:spLocks noChangeArrowheads="1"/>
          </p:cNvSpPr>
          <p:nvPr/>
        </p:nvSpPr>
        <p:spPr bwMode="auto">
          <a:xfrm>
            <a:off x="3347864" y="4869160"/>
            <a:ext cx="612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Máxima elongação leste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4499992" y="25649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FF00"/>
              </a:solidFill>
            </a:endParaRPr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727184" y="436510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8"/>
          <p:cNvSpPr>
            <a:spLocks noChangeArrowheads="1"/>
          </p:cNvSpPr>
          <p:nvPr/>
        </p:nvSpPr>
        <p:spPr bwMode="auto">
          <a:xfrm>
            <a:off x="3491880" y="3852337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0" name="Retângulo 8"/>
          <p:cNvSpPr>
            <a:spLocks noChangeArrowheads="1"/>
          </p:cNvSpPr>
          <p:nvPr/>
        </p:nvSpPr>
        <p:spPr bwMode="auto">
          <a:xfrm>
            <a:off x="6876256" y="2636912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1" name="Retângulo 8"/>
          <p:cNvSpPr>
            <a:spLocks noChangeArrowheads="1"/>
          </p:cNvSpPr>
          <p:nvPr/>
        </p:nvSpPr>
        <p:spPr bwMode="auto">
          <a:xfrm>
            <a:off x="6228184" y="429309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42" name="Retângulo 8"/>
          <p:cNvSpPr>
            <a:spLocks noChangeArrowheads="1"/>
          </p:cNvSpPr>
          <p:nvPr/>
        </p:nvSpPr>
        <p:spPr bwMode="auto">
          <a:xfrm>
            <a:off x="2699792" y="2852936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23" name="Triângulo isósceles 22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4737348" y="2957286"/>
            <a:ext cx="1892052" cy="119179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Arco 25"/>
          <p:cNvSpPr/>
          <p:nvPr/>
        </p:nvSpPr>
        <p:spPr bwMode="auto">
          <a:xfrm rot="15382871">
            <a:off x="5669180" y="2628383"/>
            <a:ext cx="901247" cy="956384"/>
          </a:xfrm>
          <a:prstGeom prst="arc">
            <a:avLst>
              <a:gd name="adj1" fmla="val 14339439"/>
              <a:gd name="adj2" fmla="val 18368813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32" name="Conector de seta reta 31"/>
          <p:cNvCxnSpPr/>
          <p:nvPr/>
        </p:nvCxnSpPr>
        <p:spPr bwMode="auto">
          <a:xfrm flipH="1" flipV="1">
            <a:off x="4728120" y="2817543"/>
            <a:ext cx="1901280" cy="147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Conector de seta reta 46"/>
          <p:cNvCxnSpPr/>
          <p:nvPr/>
        </p:nvCxnSpPr>
        <p:spPr bwMode="auto">
          <a:xfrm flipH="1">
            <a:off x="5994401" y="2968171"/>
            <a:ext cx="642256" cy="166309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0" name="Arco 49"/>
          <p:cNvSpPr/>
          <p:nvPr/>
        </p:nvSpPr>
        <p:spPr bwMode="auto">
          <a:xfrm rot="12962267">
            <a:off x="5817274" y="2875732"/>
            <a:ext cx="901247" cy="935154"/>
          </a:xfrm>
          <a:prstGeom prst="arc">
            <a:avLst>
              <a:gd name="adj1" fmla="val 14121799"/>
              <a:gd name="adj2" fmla="val 18168665"/>
            </a:avLst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 rot="10486454">
            <a:off x="3337485" y="4142949"/>
            <a:ext cx="154538" cy="356400"/>
          </a:xfrm>
          <a:prstGeom prst="triangle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0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775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7" grpId="0" animBg="1"/>
      <p:bldP spid="27" grpId="1" animBg="1"/>
      <p:bldP spid="27" grpId="2" animBg="1"/>
      <p:bldP spid="8" grpId="0" animBg="1"/>
      <p:bldP spid="41" grpId="0"/>
      <p:bldP spid="42" grpId="0"/>
      <p:bldP spid="42" grpId="1"/>
      <p:bldP spid="26" grpId="0" animBg="1"/>
      <p:bldP spid="26" grpId="1" animBg="1"/>
      <p:bldP spid="50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10"/>
          <p:cNvGrpSpPr>
            <a:grpSpLocks noChangeAspect="1"/>
          </p:cNvGrpSpPr>
          <p:nvPr/>
        </p:nvGrpSpPr>
        <p:grpSpPr>
          <a:xfrm>
            <a:off x="4076384" y="3502010"/>
            <a:ext cx="1256975" cy="1244429"/>
            <a:chOff x="4230514" y="2138607"/>
            <a:chExt cx="4721895" cy="4674769"/>
          </a:xfrm>
        </p:grpSpPr>
        <p:sp>
          <p:nvSpPr>
            <p:cNvPr id="24" name="Elipse 23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25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  <p:cxnSp>
        <p:nvCxnSpPr>
          <p:cNvPr id="12" name="Conector reto 11"/>
          <p:cNvCxnSpPr/>
          <p:nvPr/>
        </p:nvCxnSpPr>
        <p:spPr>
          <a:xfrm flipV="1">
            <a:off x="4716016" y="2910430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Conjunção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(de planeta superior)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80169" y="28386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576344" y="3176295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2399254" y="5105610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8"/>
          <p:cNvSpPr>
            <a:spLocks noChangeArrowheads="1"/>
          </p:cNvSpPr>
          <p:nvPr/>
        </p:nvSpPr>
        <p:spPr bwMode="auto">
          <a:xfrm>
            <a:off x="4283968" y="4644425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5" name="Retângulo 8"/>
          <p:cNvSpPr>
            <a:spLocks noChangeArrowheads="1"/>
          </p:cNvSpPr>
          <p:nvPr/>
        </p:nvSpPr>
        <p:spPr bwMode="auto">
          <a:xfrm>
            <a:off x="5652120" y="3636313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16" name="Retângulo 8"/>
          <p:cNvSpPr>
            <a:spLocks noChangeArrowheads="1"/>
          </p:cNvSpPr>
          <p:nvPr/>
        </p:nvSpPr>
        <p:spPr bwMode="auto">
          <a:xfrm>
            <a:off x="539552" y="5517232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cxnSp>
        <p:nvCxnSpPr>
          <p:cNvPr id="17" name="Conector de seta reta 16"/>
          <p:cNvCxnSpPr/>
          <p:nvPr/>
        </p:nvCxnSpPr>
        <p:spPr bwMode="auto">
          <a:xfrm flipH="1">
            <a:off x="4703478" y="3409911"/>
            <a:ext cx="1150670" cy="71096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Conector de seta reta 18"/>
          <p:cNvCxnSpPr/>
          <p:nvPr/>
        </p:nvCxnSpPr>
        <p:spPr bwMode="auto">
          <a:xfrm flipH="1">
            <a:off x="2633870" y="3429000"/>
            <a:ext cx="3234274" cy="193813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2843808" y="2268161"/>
            <a:ext cx="3816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Triângulo isósceles 19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00FF00"/>
          </a:solidFill>
          <a:ln w="127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1" name="Triângulo isósceles 20"/>
          <p:cNvSpPr/>
          <p:nvPr/>
        </p:nvSpPr>
        <p:spPr bwMode="auto">
          <a:xfrm rot="10486454">
            <a:off x="3324785" y="4142949"/>
            <a:ext cx="154538" cy="356400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28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o 10"/>
          <p:cNvGrpSpPr>
            <a:grpSpLocks noChangeAspect="1"/>
          </p:cNvGrpSpPr>
          <p:nvPr/>
        </p:nvGrpSpPr>
        <p:grpSpPr>
          <a:xfrm>
            <a:off x="4119926" y="3516524"/>
            <a:ext cx="1256975" cy="1244429"/>
            <a:chOff x="4230514" y="2138607"/>
            <a:chExt cx="4721895" cy="4674769"/>
          </a:xfrm>
        </p:grpSpPr>
        <p:sp>
          <p:nvSpPr>
            <p:cNvPr id="31" name="Elipse 30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33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Conjunções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(de planeta inferior)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372200" y="2708920"/>
            <a:ext cx="512575" cy="51257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467544" y="5796553"/>
            <a:ext cx="4248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Conjunção Superior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9" name="Retângulo 8"/>
          <p:cNvSpPr>
            <a:spLocks noChangeArrowheads="1"/>
          </p:cNvSpPr>
          <p:nvPr/>
        </p:nvSpPr>
        <p:spPr bwMode="auto">
          <a:xfrm>
            <a:off x="3563888" y="1844824"/>
            <a:ext cx="403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Conjunção Inferior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3341028" y="4610838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FF00"/>
              </a:solidFill>
            </a:endParaRPr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5624314" y="3206864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8"/>
          <p:cNvSpPr>
            <a:spLocks noChangeArrowheads="1"/>
          </p:cNvSpPr>
          <p:nvPr/>
        </p:nvSpPr>
        <p:spPr bwMode="auto">
          <a:xfrm>
            <a:off x="3491880" y="3852337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0" name="Retângulo 8"/>
          <p:cNvSpPr>
            <a:spLocks noChangeArrowheads="1"/>
          </p:cNvSpPr>
          <p:nvPr/>
        </p:nvSpPr>
        <p:spPr bwMode="auto">
          <a:xfrm>
            <a:off x="6876256" y="2636912"/>
            <a:ext cx="12961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B0F0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00B0F0"/>
              </a:solidFill>
              <a:latin typeface="Century Gothic" pitchFamily="34" charset="0"/>
            </a:endParaRPr>
          </a:p>
        </p:txBody>
      </p:sp>
      <p:sp>
        <p:nvSpPr>
          <p:cNvPr id="41" name="Retângulo 8"/>
          <p:cNvSpPr>
            <a:spLocks noChangeArrowheads="1"/>
          </p:cNvSpPr>
          <p:nvPr/>
        </p:nvSpPr>
        <p:spPr bwMode="auto">
          <a:xfrm>
            <a:off x="6012160" y="3501008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42" name="Retângulo 8"/>
          <p:cNvSpPr>
            <a:spLocks noChangeArrowheads="1"/>
          </p:cNvSpPr>
          <p:nvPr/>
        </p:nvSpPr>
        <p:spPr bwMode="auto">
          <a:xfrm>
            <a:off x="2601144" y="5109567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23" name="Triângulo isósceles 22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4725555" y="2965207"/>
            <a:ext cx="1921351" cy="120637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Conector de seta reta 31"/>
          <p:cNvCxnSpPr/>
          <p:nvPr/>
        </p:nvCxnSpPr>
        <p:spPr bwMode="auto">
          <a:xfrm flipH="1">
            <a:off x="3597315" y="2965207"/>
            <a:ext cx="3049591" cy="190191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Triângulo isósceles 23"/>
          <p:cNvSpPr/>
          <p:nvPr/>
        </p:nvSpPr>
        <p:spPr bwMode="auto">
          <a:xfrm rot="10486454">
            <a:off x="3337485" y="4142949"/>
            <a:ext cx="154538" cy="356400"/>
          </a:xfrm>
          <a:prstGeom prst="triangle">
            <a:avLst/>
          </a:prstGeom>
          <a:solidFill>
            <a:srgbClr val="00FF00"/>
          </a:solidFill>
          <a:ln w="12700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0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4" name="Retângulo 8"/>
          <p:cNvSpPr>
            <a:spLocks noChangeArrowheads="1"/>
          </p:cNvSpPr>
          <p:nvPr/>
        </p:nvSpPr>
        <p:spPr bwMode="auto">
          <a:xfrm>
            <a:off x="52563" y="3331391"/>
            <a:ext cx="3347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47" name="Conector de seta reta 46"/>
          <p:cNvCxnSpPr/>
          <p:nvPr/>
        </p:nvCxnSpPr>
        <p:spPr bwMode="auto">
          <a:xfrm flipH="1">
            <a:off x="5807220" y="2976783"/>
            <a:ext cx="820076" cy="50205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7" grpId="0" animBg="1"/>
      <p:bldP spid="27" grpId="1" animBg="1"/>
      <p:bldP spid="27" grpId="2" animBg="1"/>
      <p:bldP spid="8" grpId="0" animBg="1"/>
      <p:bldP spid="41" grpId="0"/>
      <p:bldP spid="42" grpId="0"/>
      <p:bldP spid="42" grpId="1"/>
      <p:bldP spid="30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10"/>
          <p:cNvGrpSpPr>
            <a:grpSpLocks noChangeAspect="1"/>
          </p:cNvGrpSpPr>
          <p:nvPr/>
        </p:nvGrpSpPr>
        <p:grpSpPr>
          <a:xfrm>
            <a:off x="4105412" y="3531038"/>
            <a:ext cx="1256975" cy="1244429"/>
            <a:chOff x="4230514" y="2138607"/>
            <a:chExt cx="4721895" cy="4674769"/>
          </a:xfrm>
        </p:grpSpPr>
        <p:sp>
          <p:nvSpPr>
            <p:cNvPr id="34" name="Elipse 33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35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Quadraturas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(planetas superiores)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" name="Elipse 4"/>
          <p:cNvSpPr>
            <a:spLocks noChangeAspect="1"/>
          </p:cNvSpPr>
          <p:nvPr/>
        </p:nvSpPr>
        <p:spPr>
          <a:xfrm>
            <a:off x="2339752" y="1844824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>
            <a:spLocks noChangeAspect="1"/>
          </p:cNvSpPr>
          <p:nvPr/>
        </p:nvSpPr>
        <p:spPr>
          <a:xfrm>
            <a:off x="3392869" y="2825933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>
            <a:spLocks noChangeAspect="1"/>
          </p:cNvSpPr>
          <p:nvPr/>
        </p:nvSpPr>
        <p:spPr>
          <a:xfrm rot="8065015">
            <a:off x="6315273" y="2624743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8"/>
          <p:cNvSpPr>
            <a:spLocks noChangeArrowheads="1"/>
          </p:cNvSpPr>
          <p:nvPr/>
        </p:nvSpPr>
        <p:spPr bwMode="auto">
          <a:xfrm>
            <a:off x="35496" y="5076473"/>
            <a:ext cx="37444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Quadratura </a:t>
            </a:r>
          </a:p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Oeste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9" name="Retângulo 8"/>
          <p:cNvSpPr>
            <a:spLocks noChangeArrowheads="1"/>
          </p:cNvSpPr>
          <p:nvPr/>
        </p:nvSpPr>
        <p:spPr bwMode="auto">
          <a:xfrm>
            <a:off x="5508104" y="5076473"/>
            <a:ext cx="37444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Quadratura </a:t>
            </a:r>
          </a:p>
          <a:p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Leste</a:t>
            </a:r>
            <a:endParaRPr lang="pt-BR" sz="32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4499992" y="2603004"/>
            <a:ext cx="512575" cy="512575"/>
          </a:xfrm>
          <a:prstGeom prst="ellipse">
            <a:avLst/>
          </a:prstGeom>
          <a:solidFill>
            <a:srgbClr val="53D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FF00"/>
              </a:solidFill>
            </a:endParaRPr>
          </a:p>
        </p:txBody>
      </p:sp>
      <p:sp>
        <p:nvSpPr>
          <p:cNvPr id="8" name="Elipse 7"/>
          <p:cNvSpPr>
            <a:spLocks noChangeAspect="1"/>
          </p:cNvSpPr>
          <p:nvPr/>
        </p:nvSpPr>
        <p:spPr>
          <a:xfrm>
            <a:off x="2515374" y="2606427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8"/>
          <p:cNvSpPr>
            <a:spLocks noChangeArrowheads="1"/>
          </p:cNvSpPr>
          <p:nvPr/>
        </p:nvSpPr>
        <p:spPr bwMode="auto">
          <a:xfrm>
            <a:off x="3491880" y="3852337"/>
            <a:ext cx="9361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C000"/>
                </a:solidFill>
                <a:latin typeface="Century Gothic" pitchFamily="34" charset="0"/>
              </a:rPr>
              <a:t>Sol</a:t>
            </a:r>
            <a:endParaRPr lang="pt-BR" sz="3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40" name="Retângulo 8"/>
          <p:cNvSpPr>
            <a:spLocks noChangeArrowheads="1"/>
          </p:cNvSpPr>
          <p:nvPr/>
        </p:nvSpPr>
        <p:spPr bwMode="auto">
          <a:xfrm>
            <a:off x="6876256" y="2636912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41" name="Retângulo 8"/>
          <p:cNvSpPr>
            <a:spLocks noChangeArrowheads="1"/>
          </p:cNvSpPr>
          <p:nvPr/>
        </p:nvSpPr>
        <p:spPr bwMode="auto">
          <a:xfrm>
            <a:off x="3923928" y="2060848"/>
            <a:ext cx="1872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53D2FF"/>
                </a:solidFill>
                <a:latin typeface="Century Gothic" pitchFamily="34" charset="0"/>
              </a:rPr>
              <a:t>Terra</a:t>
            </a:r>
            <a:endParaRPr lang="pt-BR" sz="3200" dirty="0">
              <a:solidFill>
                <a:srgbClr val="53D2FF"/>
              </a:solidFill>
              <a:latin typeface="Century Gothic" pitchFamily="34" charset="0"/>
            </a:endParaRPr>
          </a:p>
        </p:txBody>
      </p:sp>
      <p:sp>
        <p:nvSpPr>
          <p:cNvPr id="23" name="Triângulo isósceles 22"/>
          <p:cNvSpPr/>
          <p:nvPr/>
        </p:nvSpPr>
        <p:spPr bwMode="auto">
          <a:xfrm rot="10457348">
            <a:off x="2257412" y="4221088"/>
            <a:ext cx="216024" cy="432048"/>
          </a:xfrm>
          <a:prstGeom prst="triangle">
            <a:avLst/>
          </a:prstGeom>
          <a:solidFill>
            <a:srgbClr val="00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cxnSp>
        <p:nvCxnSpPr>
          <p:cNvPr id="25" name="Conector de seta reta 24"/>
          <p:cNvCxnSpPr/>
          <p:nvPr/>
        </p:nvCxnSpPr>
        <p:spPr bwMode="auto">
          <a:xfrm flipH="1">
            <a:off x="4738816" y="2823519"/>
            <a:ext cx="18536" cy="137777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Conector de seta reta 31"/>
          <p:cNvCxnSpPr/>
          <p:nvPr/>
        </p:nvCxnSpPr>
        <p:spPr bwMode="auto">
          <a:xfrm flipH="1" flipV="1">
            <a:off x="4743450" y="2838450"/>
            <a:ext cx="1866901" cy="28575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4" name="Triângulo isósceles 23"/>
          <p:cNvSpPr/>
          <p:nvPr/>
        </p:nvSpPr>
        <p:spPr bwMode="auto">
          <a:xfrm rot="10486454">
            <a:off x="3337485" y="4142949"/>
            <a:ext cx="154538" cy="356400"/>
          </a:xfrm>
          <a:prstGeom prst="triangle">
            <a:avLst/>
          </a:prstGeom>
          <a:solidFill>
            <a:srgbClr val="53D2FF"/>
          </a:solidFill>
          <a:ln w="12700" cap="flat" cmpd="sng" algn="ctr">
            <a:solidFill>
              <a:srgbClr val="53D2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0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48" name="Conector de seta reta 47"/>
          <p:cNvCxnSpPr/>
          <p:nvPr/>
        </p:nvCxnSpPr>
        <p:spPr bwMode="auto">
          <a:xfrm>
            <a:off x="2743200" y="2838450"/>
            <a:ext cx="20193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0" name="Retângulo 8"/>
          <p:cNvSpPr>
            <a:spLocks noChangeArrowheads="1"/>
          </p:cNvSpPr>
          <p:nvPr/>
        </p:nvSpPr>
        <p:spPr bwMode="auto">
          <a:xfrm>
            <a:off x="683568" y="2564904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endParaRPr lang="pt-BR" sz="32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61" name="Retângulo 8"/>
          <p:cNvSpPr>
            <a:spLocks noChangeArrowheads="1"/>
          </p:cNvSpPr>
          <p:nvPr/>
        </p:nvSpPr>
        <p:spPr bwMode="auto">
          <a:xfrm>
            <a:off x="144016" y="1556792"/>
            <a:ext cx="35638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latin typeface="Century Gothic" pitchFamily="34" charset="0"/>
              </a:rPr>
              <a:t>Elongação = 90°</a:t>
            </a:r>
            <a:endParaRPr lang="pt-BR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62" name="Retângulo 61"/>
          <p:cNvSpPr>
            <a:spLocks noChangeAspect="1"/>
          </p:cNvSpPr>
          <p:nvPr/>
        </p:nvSpPr>
        <p:spPr bwMode="auto">
          <a:xfrm>
            <a:off x="4456559" y="2852940"/>
            <a:ext cx="293793" cy="293793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63" name="Retângulo 62"/>
          <p:cNvSpPr>
            <a:spLocks noChangeAspect="1"/>
          </p:cNvSpPr>
          <p:nvPr/>
        </p:nvSpPr>
        <p:spPr bwMode="auto">
          <a:xfrm>
            <a:off x="4770884" y="2852936"/>
            <a:ext cx="293793" cy="293793"/>
          </a:xfrm>
          <a:prstGeom prst="rect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4544840" y="2946069"/>
            <a:ext cx="108000" cy="1080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31" name="Elipse 30"/>
          <p:cNvSpPr/>
          <p:nvPr/>
        </p:nvSpPr>
        <p:spPr bwMode="auto">
          <a:xfrm>
            <a:off x="4865868" y="2947569"/>
            <a:ext cx="108000" cy="1080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8" grpId="0"/>
      <p:bldP spid="28" grpId="1"/>
      <p:bldP spid="29" grpId="0"/>
      <p:bldP spid="8" grpId="0" animBg="1"/>
      <p:bldP spid="8" grpId="1" animBg="1"/>
      <p:bldP spid="40" grpId="0"/>
      <p:bldP spid="30" grpId="0"/>
      <p:bldP spid="60" grpId="0"/>
      <p:bldP spid="60" grpId="1"/>
      <p:bldP spid="61" grpId="0"/>
      <p:bldP spid="62" grpId="0" animBg="1"/>
      <p:bldP spid="62" grpId="1" animBg="1"/>
      <p:bldP spid="63" grpId="0" animBg="1"/>
      <p:bldP spid="26" grpId="0" animBg="1"/>
      <p:bldP spid="26" grpId="1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16116" y="1124744"/>
            <a:ext cx="773481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 smtClean="0">
                <a:solidFill>
                  <a:schemeClr val="bg1"/>
                </a:solidFill>
                <a:latin typeface="Century Gothic" pitchFamily="34" charset="0"/>
              </a:rPr>
              <a:t>Configurações planetárias: </a:t>
            </a:r>
          </a:p>
          <a:p>
            <a:r>
              <a:rPr lang="pt-BR" sz="4400" dirty="0" smtClean="0">
                <a:solidFill>
                  <a:schemeClr val="bg1"/>
                </a:solidFill>
                <a:latin typeface="Century Gothic" pitchFamily="34" charset="0"/>
              </a:rPr>
              <a:t>simulador</a:t>
            </a:r>
            <a:endParaRPr lang="pt-BR" sz="4400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lum bright="-21000" contrast="28000"/>
          </a:blip>
          <a:srcRect/>
          <a:stretch>
            <a:fillRect/>
          </a:stretch>
        </p:blipFill>
        <p:spPr bwMode="auto">
          <a:xfrm>
            <a:off x="3347864" y="2924944"/>
            <a:ext cx="2406230" cy="2520000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7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U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niversidade de Nebraska-Lincoln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268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4625"/>
            <a:ext cx="7772400" cy="86460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Período </a:t>
            </a:r>
            <a:r>
              <a:rPr lang="pt-BR" dirty="0" err="1" smtClean="0">
                <a:solidFill>
                  <a:schemeClr val="bg1"/>
                </a:solidFill>
                <a:latin typeface="Century Gothic" pitchFamily="34" charset="0"/>
              </a:rPr>
              <a:t>sinódico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51520" y="53012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53D2FF"/>
                </a:solidFill>
                <a:latin typeface="Century Gothic" pitchFamily="34" charset="0"/>
              </a:rPr>
              <a:t>1</a:t>
            </a:r>
            <a:r>
              <a:rPr lang="pt-BR" sz="2800" dirty="0" smtClean="0">
                <a:solidFill>
                  <a:srgbClr val="53D2FF"/>
                </a:solidFill>
                <a:latin typeface="Century Gothic" pitchFamily="34" charset="0"/>
              </a:rPr>
              <a:t>= 1 ano</a:t>
            </a:r>
            <a:endParaRPr lang="pt-BR" sz="2800" baseline="-25000" dirty="0">
              <a:solidFill>
                <a:srgbClr val="53D2FF"/>
              </a:solidFill>
              <a:latin typeface="Century Gothic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323528" y="5858108"/>
            <a:ext cx="266429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P</a:t>
            </a:r>
            <a:r>
              <a:rPr lang="pt-BR" sz="2800" baseline="-25000" dirty="0" smtClean="0">
                <a:solidFill>
                  <a:srgbClr val="00FF00"/>
                </a:solidFill>
                <a:latin typeface="Century Gothic" pitchFamily="34" charset="0"/>
              </a:rPr>
              <a:t>2</a:t>
            </a:r>
            <a:r>
              <a:rPr lang="pt-BR" sz="2800" dirty="0" smtClean="0">
                <a:solidFill>
                  <a:srgbClr val="00FF00"/>
                </a:solidFill>
                <a:latin typeface="Century Gothic" pitchFamily="34" charset="0"/>
              </a:rPr>
              <a:t>= 3 anos</a:t>
            </a:r>
            <a:endParaRPr lang="pt-BR" sz="2800" baseline="-25000" dirty="0">
              <a:solidFill>
                <a:srgbClr val="00FF00"/>
              </a:solidFill>
              <a:latin typeface="Century Gothic" pitchFamily="34" charset="0"/>
            </a:endParaRPr>
          </a:p>
        </p:txBody>
      </p:sp>
      <p:sp>
        <p:nvSpPr>
          <p:cNvPr id="16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André Luiz da Silva/CDA/CDCC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 flipV="1">
            <a:off x="2678584" y="3632324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V="1">
            <a:off x="4716016" y="2348880"/>
            <a:ext cx="1944216" cy="1224136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>
            <a:spLocks noChangeAspect="1"/>
          </p:cNvSpPr>
          <p:nvPr/>
        </p:nvSpPr>
        <p:spPr>
          <a:xfrm>
            <a:off x="2339752" y="1268760"/>
            <a:ext cx="4680520" cy="468052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>
            <a:spLocks noChangeAspect="1"/>
          </p:cNvSpPr>
          <p:nvPr/>
        </p:nvSpPr>
        <p:spPr>
          <a:xfrm>
            <a:off x="3392869" y="2249869"/>
            <a:ext cx="2691299" cy="2691299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>
            <a:spLocks noChangeAspect="1"/>
          </p:cNvSpPr>
          <p:nvPr/>
        </p:nvSpPr>
        <p:spPr>
          <a:xfrm>
            <a:off x="5595656" y="2618665"/>
            <a:ext cx="512575" cy="512575"/>
          </a:xfrm>
          <a:prstGeom prst="ellipse">
            <a:avLst/>
          </a:prstGeom>
          <a:solidFill>
            <a:srgbClr val="53D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>
            <a:spLocks noChangeAspect="1"/>
          </p:cNvSpPr>
          <p:nvPr/>
        </p:nvSpPr>
        <p:spPr>
          <a:xfrm rot="8065015">
            <a:off x="6372200" y="2132856"/>
            <a:ext cx="512575" cy="512575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5" name="Grupo 10"/>
          <p:cNvGrpSpPr>
            <a:grpSpLocks noChangeAspect="1"/>
          </p:cNvGrpSpPr>
          <p:nvPr/>
        </p:nvGrpSpPr>
        <p:grpSpPr>
          <a:xfrm>
            <a:off x="4105412" y="2967924"/>
            <a:ext cx="1256975" cy="1244429"/>
            <a:chOff x="4230514" y="2138607"/>
            <a:chExt cx="4721895" cy="4674769"/>
          </a:xfrm>
        </p:grpSpPr>
        <p:sp>
          <p:nvSpPr>
            <p:cNvPr id="27" name="Elipse 26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43000">
                  <a:schemeClr val="bg1"/>
                </a:gs>
                <a:gs pos="47000">
                  <a:srgbClr val="FFC000"/>
                </a:gs>
                <a:gs pos="100000">
                  <a:srgbClr val="FFC00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  <p:sp>
          <p:nvSpPr>
            <p:cNvPr id="28" name="Oval 3"/>
            <p:cNvSpPr>
              <a:spLocks noChangeArrowheads="1"/>
            </p:cNvSpPr>
            <p:nvPr/>
          </p:nvSpPr>
          <p:spPr bwMode="auto">
            <a:xfrm>
              <a:off x="5279229" y="3160568"/>
              <a:ext cx="2677146" cy="2650426"/>
            </a:xfrm>
            <a:prstGeom prst="ellipse">
              <a:avLst/>
            </a:prstGeom>
            <a:gradFill flip="none" rotWithShape="1">
              <a:gsLst>
                <a:gs pos="76000">
                  <a:srgbClr val="FFCC00"/>
                </a:gs>
                <a:gs pos="12000">
                  <a:schemeClr val="bg1"/>
                </a:gs>
                <a:gs pos="100000">
                  <a:srgbClr val="FFC000"/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pt-BR" sz="1600" b="1">
                <a:solidFill>
                  <a:srgbClr val="FF00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073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949 C 0.04132 0.07708 0.02622 0.20116 -0.03889 0.26435 C -0.10365 0.32639 -0.19323 0.30579 -0.24132 0.21759 C -0.28733 0.1331 -0.27361 0.01435 -0.20885 -0.04977 C -0.14462 -0.11204 -0.0533 -0.09769 -0.00555 -0.00949 Z " pathEditMode="relative" rAng="3245165" ptsTypes="fffff">
                                      <p:cBhvr>
                                        <p:cTn id="20" dur="5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11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764 C 0.07622 0.15393 0.03785 0.37986 -0.08698 0.46759 C -0.20434 0.56481 -0.35764 0.51296 -0.43212 0.35093 C -0.50382 0.19167 -0.47135 -0.00926 -0.35434 -0.10579 C -0.2368 -0.20232 -0.07621 -0.16134 -0.00052 -0.00764 Z " pathEditMode="relative" rAng="-1392445" ptsTypes="fffff">
                                      <p:cBhvr>
                                        <p:cTn id="22" dur="15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00" y="18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/>
      <p:bldP spid="16" grpId="0"/>
      <p:bldP spid="21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196752"/>
            <a:ext cx="7772400" cy="4906888"/>
          </a:xfrm>
        </p:spPr>
        <p:txBody>
          <a:bodyPr/>
          <a:lstStyle/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Tem a ver com o período orbital dos dois planetas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Expressa como:</a:t>
            </a: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Clr>
                <a:srgbClr val="FFC000"/>
              </a:buClr>
              <a:buFont typeface="Courier New" pitchFamily="49" charset="0"/>
              <a:buChar char="o"/>
            </a:pPr>
            <a:endParaRPr lang="pt-BR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  <p:grpSp>
        <p:nvGrpSpPr>
          <p:cNvPr id="2" name="Grupo 18"/>
          <p:cNvGrpSpPr/>
          <p:nvPr/>
        </p:nvGrpSpPr>
        <p:grpSpPr>
          <a:xfrm>
            <a:off x="1187624" y="3861048"/>
            <a:ext cx="6984776" cy="1510427"/>
            <a:chOff x="1403648" y="4005064"/>
            <a:chExt cx="6984776" cy="1510427"/>
          </a:xfrm>
        </p:grpSpPr>
        <p:grpSp>
          <p:nvGrpSpPr>
            <p:cNvPr id="4" name="Grupo 17"/>
            <p:cNvGrpSpPr/>
            <p:nvPr/>
          </p:nvGrpSpPr>
          <p:grpSpPr>
            <a:xfrm>
              <a:off x="1403648" y="4005064"/>
              <a:ext cx="3144984" cy="1510427"/>
              <a:chOff x="1403648" y="4005064"/>
              <a:chExt cx="3144984" cy="1510427"/>
            </a:xfrm>
          </p:grpSpPr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1475656" y="4005064"/>
                <a:ext cx="581438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6" name="Text Box 8"/>
              <p:cNvSpPr txBox="1">
                <a:spLocks noChangeArrowheads="1"/>
              </p:cNvSpPr>
              <p:nvPr/>
            </p:nvSpPr>
            <p:spPr bwMode="auto">
              <a:xfrm>
                <a:off x="1403648" y="4869160"/>
                <a:ext cx="72008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S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2349744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2349745" y="4841790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FF0000"/>
                    </a:solidFill>
                    <a:latin typeface="Century Gothic" pitchFamily="34" charset="0"/>
                  </a:rPr>
                  <a:t>1</a:t>
                </a:r>
                <a:endParaRPr lang="pt-BR" sz="3600" baseline="-25000" dirty="0">
                  <a:solidFill>
                    <a:srgbClr val="FF00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9" name="Conector reto 8"/>
              <p:cNvCxnSpPr/>
              <p:nvPr/>
            </p:nvCxnSpPr>
            <p:spPr bwMode="auto">
              <a:xfrm>
                <a:off x="1547664" y="4789601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924104" y="4473026"/>
                <a:ext cx="54675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>
                    <a:solidFill>
                      <a:srgbClr val="FFC000"/>
                    </a:solidFill>
                    <a:latin typeface="Century Gothic" pitchFamily="34" charset="0"/>
                  </a:rPr>
                  <a:t>=</a:t>
                </a:r>
              </a:p>
            </p:txBody>
          </p:sp>
          <p:cxnSp>
            <p:nvCxnSpPr>
              <p:cNvPr id="11" name="Conector reto 10"/>
              <p:cNvCxnSpPr/>
              <p:nvPr/>
            </p:nvCxnSpPr>
            <p:spPr bwMode="auto">
              <a:xfrm>
                <a:off x="2682433" y="4785298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3491880" y="4005064"/>
                <a:ext cx="998120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FFC000"/>
                    </a:solidFill>
                    <a:latin typeface="Century Gothic" pitchFamily="34" charset="0"/>
                  </a:rPr>
                  <a:t>1</a:t>
                </a:r>
                <a:endParaRPr lang="pt-BR" sz="3600" baseline="30000" dirty="0">
                  <a:solidFill>
                    <a:srgbClr val="FFC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3550513" y="4841717"/>
                <a:ext cx="998119" cy="6463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sz="36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P</a:t>
                </a:r>
                <a:r>
                  <a:rPr lang="pt-BR" sz="3600" baseline="-25000" dirty="0" smtClean="0">
                    <a:solidFill>
                      <a:srgbClr val="00FF00"/>
                    </a:solidFill>
                    <a:latin typeface="Century Gothic" pitchFamily="34" charset="0"/>
                  </a:rPr>
                  <a:t>2</a:t>
                </a:r>
                <a:endParaRPr lang="pt-BR" sz="3600" baseline="-25000" dirty="0">
                  <a:solidFill>
                    <a:srgbClr val="00FF00"/>
                  </a:solidFill>
                  <a:latin typeface="Century Gothic" pitchFamily="34" charset="0"/>
                </a:endParaRPr>
              </a:p>
            </p:txBody>
          </p:sp>
          <p:cxnSp>
            <p:nvCxnSpPr>
              <p:cNvPr id="14" name="Conector reto 13"/>
              <p:cNvCxnSpPr/>
              <p:nvPr/>
            </p:nvCxnSpPr>
            <p:spPr bwMode="auto">
              <a:xfrm>
                <a:off x="3851920" y="4785225"/>
                <a:ext cx="360040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" name="Conector reto 14"/>
              <p:cNvCxnSpPr/>
              <p:nvPr/>
            </p:nvCxnSpPr>
            <p:spPr bwMode="auto">
              <a:xfrm>
                <a:off x="3256400" y="4797152"/>
                <a:ext cx="21602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4499992" y="4350003"/>
              <a:ext cx="3888432" cy="6463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, com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FF0000"/>
                  </a:solidFill>
                  <a:latin typeface="Century Gothic" pitchFamily="34" charset="0"/>
                </a:rPr>
                <a:t>1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FFC000"/>
                  </a:solidFill>
                  <a:latin typeface="Century Gothic" pitchFamily="34" charset="0"/>
                </a:rPr>
                <a:t>&lt;</a:t>
              </a:r>
              <a:r>
                <a:rPr lang="pt-BR" sz="3600" baseline="-25000" dirty="0" smtClean="0">
                  <a:solidFill>
                    <a:srgbClr val="FFC000"/>
                  </a:solidFill>
                  <a:latin typeface="Century Gothic" pitchFamily="34" charset="0"/>
                </a:rPr>
                <a:t>  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P</a:t>
              </a:r>
              <a:r>
                <a:rPr lang="pt-BR" sz="3600" baseline="-25000" dirty="0" smtClean="0">
                  <a:solidFill>
                    <a:srgbClr val="00FF00"/>
                  </a:solidFill>
                  <a:latin typeface="Century Gothic" pitchFamily="34" charset="0"/>
                </a:rPr>
                <a:t>2</a:t>
              </a:r>
              <a:r>
                <a:rPr lang="pt-BR" sz="3600" dirty="0" smtClean="0">
                  <a:solidFill>
                    <a:srgbClr val="00FF00"/>
                  </a:solidFill>
                  <a:latin typeface="Century Gothic" pitchFamily="34" charset="0"/>
                </a:rPr>
                <a:t> </a:t>
              </a:r>
              <a:r>
                <a:rPr lang="pt-BR" sz="3600" dirty="0" smtClean="0">
                  <a:solidFill>
                    <a:srgbClr val="FF0000"/>
                  </a:solidFill>
                  <a:latin typeface="Century Gothic" pitchFamily="34" charset="0"/>
                </a:rPr>
                <a:t> </a:t>
              </a:r>
              <a:endParaRPr lang="pt-BR" sz="3600" baseline="-25000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5" name="Título 1"/>
          <p:cNvSpPr txBox="1">
            <a:spLocks/>
          </p:cNvSpPr>
          <p:nvPr/>
        </p:nvSpPr>
        <p:spPr bwMode="auto">
          <a:xfrm>
            <a:off x="685800" y="4462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Período sinódico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4" name="Elipse 23"/>
          <p:cNvSpPr>
            <a:spLocks/>
          </p:cNvSpPr>
          <p:nvPr/>
        </p:nvSpPr>
        <p:spPr>
          <a:xfrm>
            <a:off x="6084168" y="2189923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/>
          </p:cNvSpPr>
          <p:nvPr/>
        </p:nvSpPr>
        <p:spPr>
          <a:xfrm>
            <a:off x="6393622" y="2477956"/>
            <a:ext cx="828000" cy="82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7136764" y="2752306"/>
            <a:ext cx="157698" cy="15769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438478" y="2765988"/>
            <a:ext cx="157698" cy="157698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" name="Grupo 10"/>
          <p:cNvGrpSpPr>
            <a:grpSpLocks noChangeAspect="1"/>
          </p:cNvGrpSpPr>
          <p:nvPr/>
        </p:nvGrpSpPr>
        <p:grpSpPr>
          <a:xfrm>
            <a:off x="6557045" y="2625722"/>
            <a:ext cx="515614" cy="510468"/>
            <a:chOff x="4230514" y="2138607"/>
            <a:chExt cx="4721895" cy="4674769"/>
          </a:xfrm>
        </p:grpSpPr>
        <p:sp>
          <p:nvSpPr>
            <p:cNvPr id="30" name="Elipse 29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5210627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0208 C 0.00695 0.03171 -0.01093 0.06528 -0.0368 0.06968 C -0.06232 0.075 -0.08611 0.05185 -0.08993 0.01783 C -0.09409 -0.01551 -0.07725 -0.04629 -0.05121 -0.05208 C -0.02587 -0.05741 -0.00087 -0.03611 0.00313 -0.00208 Z " pathEditMode="relative" rAng="4860000" ptsTypes="AAAAA">
                                      <p:cBhvr>
                                        <p:cTn id="25" dur="3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1065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949 C 0.00903 0.0507 -0.02344 0.11135 -0.06736 0.11551 C -0.11059 0.125 -0.15017 0.08288 -0.1566 0.02315 C -0.1625 -0.03564 -0.13438 -0.08935 -0.09045 -0.09791 C -0.04809 -0.10601 -0.00538 -0.06759 0.00173 -0.00949 Z " pathEditMode="relative" rAng="0" ptsTypes="AAAAA">
                                      <p:cBhvr>
                                        <p:cTn id="27" dur="5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7" grpId="1" animBg="1"/>
      <p:bldP spid="28" grpId="0" animBg="1"/>
      <p:bldP spid="2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36426" y="2047199"/>
            <a:ext cx="7606284" cy="447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Mercúrio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     88 </a:t>
            </a: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dias  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         115,9 dias</a:t>
            </a:r>
            <a:endParaRPr lang="pt-BR" sz="2000" i="1" dirty="0">
              <a:solidFill>
                <a:srgbClr val="53D2FF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Vênus    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    225 </a:t>
            </a: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dias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          583,9 dias (1,6 anos) </a:t>
            </a:r>
            <a:endParaRPr lang="pt-BR" sz="2000" i="1" dirty="0">
              <a:solidFill>
                <a:srgbClr val="53D2FF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Terra     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365,25 </a:t>
            </a:r>
            <a:r>
              <a:rPr lang="pt-BR" sz="2000" i="1" dirty="0">
                <a:solidFill>
                  <a:srgbClr val="53D2FF"/>
                </a:solidFill>
                <a:latin typeface="Century Gothic" pitchFamily="34" charset="0"/>
              </a:rPr>
              <a:t>dias   </a:t>
            </a: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                    -------------</a:t>
            </a: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 smtClean="0">
                <a:solidFill>
                  <a:srgbClr val="53D2FF"/>
                </a:solidFill>
                <a:latin typeface="Century Gothic" pitchFamily="34" charset="0"/>
              </a:rPr>
              <a:t>Marte                   687 dias                      779,9 dias (2,13 anos)</a:t>
            </a: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Júpiter               11,86 anos                    398,9 dias</a:t>
            </a:r>
            <a:endParaRPr lang="pt-BR" sz="2000" i="1" dirty="0">
              <a:solidFill>
                <a:srgbClr val="FFFFCC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FFFFCC"/>
                </a:solidFill>
                <a:latin typeface="Century Gothic" pitchFamily="34" charset="0"/>
              </a:rPr>
              <a:t>Saturno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              29,5 anos                     378,1 dias</a:t>
            </a:r>
            <a:endParaRPr lang="pt-BR" sz="2000" i="1" dirty="0">
              <a:solidFill>
                <a:srgbClr val="FFFFCC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FFFFCC"/>
                </a:solidFill>
                <a:latin typeface="Century Gothic" pitchFamily="34" charset="0"/>
              </a:rPr>
              <a:t>Urano     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               84 </a:t>
            </a:r>
            <a:r>
              <a:rPr lang="pt-BR" sz="2000" i="1" dirty="0">
                <a:solidFill>
                  <a:srgbClr val="FFFFCC"/>
                </a:solidFill>
                <a:latin typeface="Century Gothic" pitchFamily="34" charset="0"/>
              </a:rPr>
              <a:t>anos   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                369,7 dias</a:t>
            </a:r>
            <a:endParaRPr lang="pt-BR" sz="2000" i="1" dirty="0">
              <a:solidFill>
                <a:srgbClr val="FFFFCC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000" i="1" dirty="0">
                <a:solidFill>
                  <a:srgbClr val="FFFFCC"/>
                </a:solidFill>
                <a:latin typeface="Century Gothic" pitchFamily="34" charset="0"/>
              </a:rPr>
              <a:t>Netuno   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           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164,8 </a:t>
            </a:r>
            <a:r>
              <a:rPr lang="pt-BR" sz="2000" i="1">
                <a:solidFill>
                  <a:srgbClr val="FFFFCC"/>
                </a:solidFill>
                <a:latin typeface="Century Gothic" pitchFamily="34" charset="0"/>
              </a:rPr>
              <a:t>anos   </a:t>
            </a:r>
            <a:r>
              <a:rPr lang="pt-BR" sz="2000" i="1" smtClean="0">
                <a:solidFill>
                  <a:srgbClr val="FFFFCC"/>
                </a:solidFill>
                <a:latin typeface="Century Gothic" pitchFamily="34" charset="0"/>
              </a:rPr>
              <a:t>               </a:t>
            </a:r>
            <a:r>
              <a:rPr lang="pt-BR" sz="2000" i="1" smtClean="0">
                <a:solidFill>
                  <a:srgbClr val="FFFFCC"/>
                </a:solidFill>
                <a:latin typeface="Century Gothic" pitchFamily="34" charset="0"/>
              </a:rPr>
              <a:t>367,5 </a:t>
            </a:r>
            <a:r>
              <a:rPr lang="pt-BR" sz="2000" i="1" dirty="0" smtClean="0">
                <a:solidFill>
                  <a:srgbClr val="FFFFCC"/>
                </a:solidFill>
                <a:latin typeface="Century Gothic" pitchFamily="34" charset="0"/>
              </a:rPr>
              <a:t>dias</a:t>
            </a:r>
            <a:endParaRPr lang="pt-BR" sz="2000" i="1" dirty="0">
              <a:solidFill>
                <a:srgbClr val="FFFFCC"/>
              </a:solidFill>
              <a:latin typeface="Century Gothic" pitchFamily="34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pt-BR" sz="2200" i="1" dirty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pt-BR" sz="2200" i="1" dirty="0">
                <a:solidFill>
                  <a:srgbClr val="C00000"/>
                </a:solidFill>
                <a:latin typeface="Century Gothic" pitchFamily="34" charset="0"/>
              </a:rPr>
            </a:br>
            <a:endParaRPr lang="pt-BR" sz="2200" i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17376" y="1615399"/>
            <a:ext cx="7669412" cy="40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700" i="1" dirty="0">
                <a:solidFill>
                  <a:srgbClr val="FF5229"/>
                </a:solidFill>
                <a:latin typeface="Century Gothic" pitchFamily="34" charset="0"/>
              </a:rPr>
              <a:t> </a:t>
            </a:r>
            <a:r>
              <a:rPr lang="pt-BR" sz="2000" i="1" dirty="0" smtClean="0">
                <a:solidFill>
                  <a:schemeClr val="bg1"/>
                </a:solidFill>
                <a:latin typeface="Century Gothic" pitchFamily="34" charset="0"/>
              </a:rPr>
              <a:t>Planeta          Translação                       Período Sinódico</a:t>
            </a:r>
          </a:p>
        </p:txBody>
      </p:sp>
      <p:sp>
        <p:nvSpPr>
          <p:cNvPr id="39940" name="Rectangle 5"/>
          <p:cNvSpPr>
            <a:spLocks noGrp="1" noChangeArrowheads="1"/>
          </p:cNvSpPr>
          <p:nvPr>
            <p:ph type="title"/>
          </p:nvPr>
        </p:nvSpPr>
        <p:spPr>
          <a:xfrm>
            <a:off x="357188" y="332656"/>
            <a:ext cx="8229600" cy="928688"/>
          </a:xfrm>
        </p:spPr>
        <p:txBody>
          <a:bodyPr/>
          <a:lstStyle/>
          <a:p>
            <a:r>
              <a:rPr lang="pt-BR" sz="4000" dirty="0" smtClean="0">
                <a:solidFill>
                  <a:schemeClr val="bg1"/>
                </a:solidFill>
                <a:latin typeface="Century Gothic" pitchFamily="34" charset="0"/>
              </a:rPr>
              <a:t>Planetas: períodos sinódicos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301974" y="1993224"/>
            <a:ext cx="0" cy="3726631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970334" y="5719855"/>
            <a:ext cx="7508552" cy="24632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5254302" y="1993229"/>
            <a:ext cx="14263" cy="374400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98326" y="1604505"/>
            <a:ext cx="7644384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898326" y="2018624"/>
            <a:ext cx="7644384" cy="0"/>
          </a:xfrm>
          <a:prstGeom prst="line">
            <a:avLst/>
          </a:prstGeom>
          <a:noFill/>
          <a:ln w="25400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t-BR">
              <a:latin typeface="Century Gothic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07504" y="6548790"/>
            <a:ext cx="6534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30000"/>
              </a:spcBef>
              <a:defRPr/>
            </a:pPr>
            <a:r>
              <a:rPr lang="pt-BR" sz="1200" b="0" dirty="0" smtClean="0">
                <a:solidFill>
                  <a:srgbClr val="FFC000"/>
                </a:solidFill>
                <a:latin typeface="Century Gothic" pitchFamily="34" charset="0"/>
              </a:rPr>
              <a:t>Fonte dos dados: Bond, Peter: </a:t>
            </a:r>
            <a:r>
              <a:rPr lang="pt-BR" sz="1200" b="0" dirty="0" err="1" smtClean="0">
                <a:solidFill>
                  <a:srgbClr val="FFC000"/>
                </a:solidFill>
                <a:latin typeface="Century Gothic" pitchFamily="34" charset="0"/>
              </a:rPr>
              <a:t>Exploring</a:t>
            </a:r>
            <a:r>
              <a:rPr lang="pt-BR" sz="1200" b="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1200" b="0" dirty="0" err="1" smtClean="0">
                <a:solidFill>
                  <a:srgbClr val="FFC000"/>
                </a:solidFill>
                <a:latin typeface="Century Gothic" pitchFamily="34" charset="0"/>
              </a:rPr>
              <a:t>the</a:t>
            </a:r>
            <a:r>
              <a:rPr lang="pt-BR" sz="1200" b="0" dirty="0" smtClean="0">
                <a:solidFill>
                  <a:srgbClr val="FFC000"/>
                </a:solidFill>
                <a:latin typeface="Century Gothic" pitchFamily="34" charset="0"/>
              </a:rPr>
              <a:t> Solar System (2012)</a:t>
            </a:r>
          </a:p>
        </p:txBody>
      </p:sp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A3358-D533-4DE3-BB7E-0C918E9F7417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88248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Como identificar </a:t>
            </a:r>
            <a:b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um planeta no céu?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>
          <a:xfrm>
            <a:off x="683568" y="2636912"/>
            <a:ext cx="77724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Apêndice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001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384726" y="547048"/>
            <a:ext cx="479330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 smtClean="0">
                <a:solidFill>
                  <a:schemeClr val="bg1"/>
                </a:solidFill>
                <a:latin typeface="Century Gothic" pitchFamily="34" charset="0"/>
              </a:rPr>
              <a:t>Calculadora de </a:t>
            </a:r>
          </a:p>
          <a:p>
            <a:r>
              <a:rPr lang="pt-BR" sz="4400" dirty="0" smtClean="0">
                <a:solidFill>
                  <a:schemeClr val="bg1"/>
                </a:solidFill>
                <a:latin typeface="Century Gothic" pitchFamily="34" charset="0"/>
              </a:rPr>
              <a:t>período sinódico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7" name="Text Box 141"/>
          <p:cNvSpPr txBox="1">
            <a:spLocks noChangeArrowheads="1"/>
          </p:cNvSpPr>
          <p:nvPr/>
        </p:nvSpPr>
        <p:spPr bwMode="auto">
          <a:xfrm>
            <a:off x="35496" y="6525344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U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niversidade de Nebraska-Lincoln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2" name="Imagem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492896"/>
            <a:ext cx="2867025" cy="2809875"/>
          </a:xfrm>
          <a:prstGeom prst="rect">
            <a:avLst/>
          </a:prstGeom>
          <a:ln w="2540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7343427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4464496"/>
          </a:xfrm>
        </p:spPr>
        <p:txBody>
          <a:bodyPr>
            <a:normAutofit/>
          </a:bodyPr>
          <a:lstStyle/>
          <a:p>
            <a:pPr algn="just">
              <a:buClr>
                <a:srgbClr val="FFC000"/>
              </a:buClr>
              <a:buFont typeface="Courier New" pitchFamily="49" charset="0"/>
              <a:buChar char="o"/>
            </a:pPr>
            <a:r>
              <a:rPr lang="pt-BR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13500000" algn="br" rotWithShape="0">
                    <a:schemeClr val="tx1">
                      <a:alpha val="62000"/>
                    </a:schemeClr>
                  </a:outerShdw>
                </a:effectLst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(praticamente)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não cintila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Courier New" pitchFamily="49" charset="0"/>
              <a:buChar char="o"/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Courier New" pitchFamily="49" charset="0"/>
              <a:buChar char="o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brilho aparente maior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que o das estrelas</a:t>
            </a:r>
          </a:p>
          <a:p>
            <a:pPr algn="just">
              <a:buClr>
                <a:srgbClr val="FFC000"/>
              </a:buClr>
            </a:pPr>
            <a:endParaRPr lang="pt-BR" sz="36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just">
              <a:buClr>
                <a:srgbClr val="FFC000"/>
              </a:buClr>
              <a:buFont typeface="Courier New" pitchFamily="49" charset="0"/>
              <a:buChar char="o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se deslocam pelo </a:t>
            </a:r>
            <a:r>
              <a:rPr lang="pt-BR" sz="3600" dirty="0" smtClean="0">
                <a:solidFill>
                  <a:schemeClr val="bg1"/>
                </a:solidFill>
                <a:latin typeface="Century Gothic" pitchFamily="34" charset="0"/>
              </a:rPr>
              <a:t>Zodíaco</a:t>
            </a:r>
          </a:p>
          <a:p>
            <a:pPr algn="l">
              <a:buClr>
                <a:schemeClr val="accent2">
                  <a:lumMod val="75000"/>
                </a:schemeClr>
              </a:buClr>
              <a:buFont typeface="Courier New" pitchFamily="49" charset="0"/>
              <a:buChar char="o"/>
            </a:pPr>
            <a:endParaRPr lang="pt-BR" dirty="0">
              <a:solidFill>
                <a:schemeClr val="accent2">
                  <a:lumMod val="75000"/>
                </a:schemeClr>
              </a:solidFill>
              <a:effectLst>
                <a:outerShdw blurRad="50800" dist="38100" dir="13500000" algn="br" rotWithShape="0">
                  <a:schemeClr val="tx1">
                    <a:alpha val="62000"/>
                  </a:scheme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067944" y="1196752"/>
            <a:ext cx="4680520" cy="4016474"/>
          </a:xfr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l">
              <a:buClr>
                <a:srgbClr val="00FF00"/>
              </a:buClr>
              <a:buFont typeface="Wingdings" pitchFamily="2" charset="2"/>
              <a:buChar char="v"/>
              <a:defRPr/>
            </a:pPr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00FF00"/>
                </a:solidFill>
                <a:latin typeface="Century Gothic" pitchFamily="34" charset="0"/>
              </a:rPr>
              <a:t>Sentido direto:</a:t>
            </a:r>
          </a:p>
          <a:p>
            <a:pPr lvl="1" algn="l"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de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oeste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para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leste</a:t>
            </a:r>
            <a:endParaRPr lang="pt-BR" dirty="0">
              <a:solidFill>
                <a:srgbClr val="FFC000"/>
              </a:solidFill>
              <a:latin typeface="Century Gothic" pitchFamily="34" charset="0"/>
            </a:endParaRPr>
          </a:p>
          <a:p>
            <a:pPr lvl="1" algn="l"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sentido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contrário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ao do movimento diário aparente</a:t>
            </a: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lvl="1" algn="l">
              <a:buClr>
                <a:srgbClr val="00FF00"/>
              </a:buClr>
              <a:buFont typeface="Courier New" pitchFamily="49" charset="0"/>
              <a:buChar char="o"/>
              <a:defRPr/>
            </a:pPr>
            <a:endParaRPr lang="pt-BR" b="0" dirty="0" smtClean="0">
              <a:solidFill>
                <a:schemeClr val="accent6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pt-BR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FF0000"/>
                </a:solidFill>
                <a:latin typeface="Century Gothic" pitchFamily="34" charset="0"/>
              </a:rPr>
              <a:t>Sentido retrógrado:</a:t>
            </a:r>
          </a:p>
          <a:p>
            <a:pPr lvl="1" algn="l"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de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leste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para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oeste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</a:p>
          <a:p>
            <a:pPr lvl="1" algn="l">
              <a:buClr>
                <a:srgbClr val="FFC000"/>
              </a:buClr>
              <a:buFont typeface="Arial" pitchFamily="34" charset="0"/>
              <a:buChar char="•"/>
              <a:defRPr/>
            </a:pP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o </a:t>
            </a: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mesmo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 sentido do movimento diário aparente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)</a:t>
            </a:r>
          </a:p>
        </p:txBody>
      </p:sp>
      <p:pic>
        <p:nvPicPr>
          <p:cNvPr id="63490" name="Picture 2" descr="http://testedos100dias.com.br/toyotaetios/wp-content/uploads/2013/04/MCAM1996.jpg"/>
          <p:cNvPicPr>
            <a:picLocks noChangeAspect="1" noChangeArrowheads="1"/>
          </p:cNvPicPr>
          <p:nvPr/>
        </p:nvPicPr>
        <p:blipFill>
          <a:blip r:embed="rId3" cstate="print"/>
          <a:srcRect l="31748" r="20409"/>
          <a:stretch>
            <a:fillRect/>
          </a:stretch>
        </p:blipFill>
        <p:spPr bwMode="auto">
          <a:xfrm>
            <a:off x="323528" y="707308"/>
            <a:ext cx="3672408" cy="4897368"/>
          </a:xfrm>
          <a:prstGeom prst="rect">
            <a:avLst/>
          </a:prstGeom>
          <a:noFill/>
        </p:spPr>
      </p:pic>
      <p:sp>
        <p:nvSpPr>
          <p:cNvPr id="8" name="Elipse 7"/>
          <p:cNvSpPr/>
          <p:nvPr/>
        </p:nvSpPr>
        <p:spPr bwMode="auto">
          <a:xfrm>
            <a:off x="1863773" y="1411768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9" name="Elipse 8"/>
          <p:cNvSpPr/>
          <p:nvPr/>
        </p:nvSpPr>
        <p:spPr bwMode="auto">
          <a:xfrm>
            <a:off x="2059742" y="1720264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0" name="Elipse 9"/>
          <p:cNvSpPr/>
          <p:nvPr/>
        </p:nvSpPr>
        <p:spPr bwMode="auto">
          <a:xfrm>
            <a:off x="2059742" y="1321312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1" name="Elipse 10"/>
          <p:cNvSpPr/>
          <p:nvPr/>
        </p:nvSpPr>
        <p:spPr bwMode="auto">
          <a:xfrm>
            <a:off x="2268541" y="1629360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2" name="Elipse 11"/>
          <p:cNvSpPr/>
          <p:nvPr/>
        </p:nvSpPr>
        <p:spPr bwMode="auto">
          <a:xfrm>
            <a:off x="2275766" y="1268760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3" name="Elipse 12"/>
          <p:cNvSpPr/>
          <p:nvPr/>
        </p:nvSpPr>
        <p:spPr bwMode="auto">
          <a:xfrm>
            <a:off x="2483768" y="1575649"/>
            <a:ext cx="288032" cy="288032"/>
          </a:xfrm>
          <a:prstGeom prst="ellipse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1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-12754" y="6433591"/>
            <a:ext cx="6317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</a:rPr>
              <a:t>Fonte da imagem: </a:t>
            </a:r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http://testedos100dias.com.br/toyotaetios/?</a:t>
            </a:r>
            <a:r>
              <a:rPr lang="pt-BR" sz="1400" b="0" dirty="0" err="1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cat</a:t>
            </a:r>
            <a:r>
              <a:rPr lang="pt-BR" sz="1400" b="0" dirty="0" smtClean="0">
                <a:solidFill>
                  <a:srgbClr val="FFC000"/>
                </a:solidFill>
                <a:latin typeface="Century Gothic" pitchFamily="34" charset="0"/>
                <a:hlinkClick r:id="rId4"/>
              </a:rPr>
              <a:t>=20</a:t>
            </a:r>
            <a:endParaRPr lang="pt-BR" sz="14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fontAlgn="ctr"/>
            <a:endParaRPr lang="en-US" sz="1400" b="0" dirty="0" smtClean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64369"/>
            <a:ext cx="5616624" cy="5616624"/>
          </a:xfrm>
          <a:prstGeom prst="rect">
            <a:avLst/>
          </a:prstGeom>
        </p:spPr>
      </p:pic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224136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Exemplo de movimento </a:t>
            </a:r>
            <a:b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planetário: Marte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Text Box 141"/>
          <p:cNvSpPr txBox="1">
            <a:spLocks noChangeArrowheads="1"/>
          </p:cNvSpPr>
          <p:nvPr/>
        </p:nvSpPr>
        <p:spPr bwMode="auto">
          <a:xfrm>
            <a:off x="35496" y="6581001"/>
            <a:ext cx="4824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 da imagem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: </a:t>
            </a:r>
            <a:r>
              <a:rPr lang="pt-BR" sz="1200" dirty="0" err="1" smtClean="0">
                <a:solidFill>
                  <a:srgbClr val="FFC000"/>
                </a:solidFill>
                <a:latin typeface="Century Gothic" pitchFamily="34" charset="0"/>
              </a:rPr>
              <a:t>wikipedia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/ © 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  <a:hlinkClick r:id="rId4" tooltip="User:Seav"/>
              </a:rPr>
              <a:t>Eugene Alvin Villar</a:t>
            </a:r>
            <a:r>
              <a:rPr lang="pt-BR" sz="1200" dirty="0" smtClean="0">
                <a:solidFill>
                  <a:srgbClr val="FFC000"/>
                </a:solidFill>
                <a:latin typeface="Century Gothic" panose="020B0502020202020204" pitchFamily="34" charset="0"/>
              </a:rPr>
              <a:t>, 2008 </a:t>
            </a:r>
          </a:p>
          <a:p>
            <a:pPr algn="l">
              <a:defRPr/>
            </a:pP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7" name="Seta para a esquerda 4"/>
          <p:cNvSpPr>
            <a:spLocks noChangeArrowheads="1"/>
          </p:cNvSpPr>
          <p:nvPr/>
        </p:nvSpPr>
        <p:spPr bwMode="auto">
          <a:xfrm>
            <a:off x="35496" y="4127052"/>
            <a:ext cx="2508299" cy="1214438"/>
          </a:xfrm>
          <a:prstGeom prst="leftArrow">
            <a:avLst>
              <a:gd name="adj1" fmla="val 69642"/>
              <a:gd name="adj2" fmla="val 50001"/>
            </a:avLst>
          </a:prstGeom>
          <a:noFill/>
          <a:ln w="25400" algn="ctr">
            <a:solidFill>
              <a:schemeClr val="accent2">
                <a:lumMod val="40000"/>
                <a:lumOff val="60000"/>
              </a:schemeClr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8" name="Seta para a esquerda 5"/>
          <p:cNvSpPr>
            <a:spLocks noChangeArrowheads="1"/>
          </p:cNvSpPr>
          <p:nvPr/>
        </p:nvSpPr>
        <p:spPr bwMode="auto">
          <a:xfrm rot="10800000">
            <a:off x="6588224" y="1124744"/>
            <a:ext cx="2520280" cy="1143000"/>
          </a:xfrm>
          <a:prstGeom prst="leftArrow">
            <a:avLst>
              <a:gd name="adj1" fmla="val 69478"/>
              <a:gd name="adj2" fmla="val 50003"/>
            </a:avLst>
          </a:prstGeom>
          <a:noFill/>
          <a:ln w="25400" algn="ctr">
            <a:solidFill>
              <a:schemeClr val="accent2">
                <a:lumMod val="40000"/>
                <a:lumOff val="60000"/>
              </a:schemeClr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0" name="Text Box 141"/>
          <p:cNvSpPr txBox="1">
            <a:spLocks noChangeArrowheads="1"/>
          </p:cNvSpPr>
          <p:nvPr/>
        </p:nvSpPr>
        <p:spPr bwMode="auto">
          <a:xfrm>
            <a:off x="599579" y="4343076"/>
            <a:ext cx="20882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Lado Leste</a:t>
            </a:r>
          </a:p>
          <a:p>
            <a:pPr algn="l">
              <a:defRPr/>
            </a:pP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(Sol nascente)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sp>
        <p:nvSpPr>
          <p:cNvPr id="11" name="Text Box 141"/>
          <p:cNvSpPr txBox="1">
            <a:spLocks noChangeArrowheads="1"/>
          </p:cNvSpPr>
          <p:nvPr/>
        </p:nvSpPr>
        <p:spPr bwMode="auto">
          <a:xfrm>
            <a:off x="6660232" y="1331641"/>
            <a:ext cx="19442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Lado Oeste</a:t>
            </a:r>
          </a:p>
          <a:p>
            <a:pPr algn="l">
              <a:defRPr/>
            </a:pPr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(Sol poente)</a:t>
            </a:r>
            <a:endParaRPr lang="pt-BR" sz="2000" dirty="0">
              <a:solidFill>
                <a:srgbClr val="FFC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58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3"/>
          <p:cNvSpPr>
            <a:spLocks noGrp="1"/>
          </p:cNvSpPr>
          <p:nvPr>
            <p:ph type="title"/>
          </p:nvPr>
        </p:nvSpPr>
        <p:spPr>
          <a:xfrm>
            <a:off x="714375" y="83671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Movimento retrógrado de um planeta e laçada</a:t>
            </a:r>
          </a:p>
        </p:txBody>
      </p:sp>
      <p:sp>
        <p:nvSpPr>
          <p:cNvPr id="4" name="Text Box 141"/>
          <p:cNvSpPr txBox="1">
            <a:spLocks noChangeArrowheads="1"/>
          </p:cNvSpPr>
          <p:nvPr/>
        </p:nvSpPr>
        <p:spPr bwMode="auto">
          <a:xfrm>
            <a:off x="0" y="6580188"/>
            <a:ext cx="35004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rgbClr val="FFC000"/>
                </a:solidFill>
                <a:latin typeface="Century Gothic" pitchFamily="34" charset="0"/>
              </a:rPr>
              <a:t>Crédito: U</a:t>
            </a:r>
            <a:r>
              <a:rPr lang="pt-BR" sz="1200" dirty="0" smtClean="0">
                <a:solidFill>
                  <a:srgbClr val="FFC000"/>
                </a:solidFill>
                <a:latin typeface="Century Gothic" pitchFamily="34" charset="0"/>
              </a:rPr>
              <a:t>niversidade de Nebraska-Lincoln</a:t>
            </a:r>
            <a:endParaRPr lang="pt-BR" sz="1200" dirty="0">
              <a:solidFill>
                <a:srgbClr val="FFC000"/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1552" b="1559"/>
          <a:stretch>
            <a:fillRect/>
          </a:stretch>
        </p:blipFill>
        <p:spPr bwMode="auto">
          <a:xfrm>
            <a:off x="3275856" y="2852936"/>
            <a:ext cx="2530539" cy="2520000"/>
          </a:xfrm>
          <a:prstGeom prst="rect">
            <a:avLst/>
          </a:prstGeom>
          <a:noFill/>
          <a:ln w="31750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3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b="0" dirty="0" smtClean="0">
                <a:solidFill>
                  <a:srgbClr val="ADADEB"/>
                </a:solidFill>
              </a:rPr>
              <a:t/>
            </a:r>
            <a:br>
              <a:rPr lang="pt-BR" b="0" dirty="0" smtClean="0">
                <a:solidFill>
                  <a:srgbClr val="ADADEB"/>
                </a:solidFill>
              </a:rPr>
            </a:b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Configurações </a:t>
            </a:r>
            <a:b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</a:b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planetárias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24936" cy="5328592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São posições especiais do sistema </a:t>
            </a:r>
            <a:r>
              <a:rPr lang="pt-BR" dirty="0" smtClean="0">
                <a:solidFill>
                  <a:srgbClr val="FFFF00"/>
                </a:solidFill>
                <a:latin typeface="Century Gothic" pitchFamily="34" charset="0"/>
              </a:rPr>
              <a:t>Sol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,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53D2FF"/>
                </a:solidFill>
                <a:latin typeface="Century Gothic" pitchFamily="34" charset="0"/>
              </a:rPr>
              <a:t>Terra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e</a:t>
            </a: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</a:t>
            </a:r>
            <a:r>
              <a:rPr lang="pt-BR" dirty="0" smtClean="0">
                <a:solidFill>
                  <a:srgbClr val="00FF00"/>
                </a:solidFill>
                <a:latin typeface="Century Gothic" pitchFamily="34" charset="0"/>
              </a:rPr>
              <a:t>planeta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;</a:t>
            </a:r>
            <a:r>
              <a:rPr lang="pt-BR" b="0" dirty="0" smtClean="0">
                <a:solidFill>
                  <a:srgbClr val="00FF00"/>
                </a:solidFill>
                <a:latin typeface="Century Gothic" pitchFamily="34" charset="0"/>
              </a:rPr>
              <a:t> 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os planetas podem ser:</a:t>
            </a:r>
          </a:p>
          <a:p>
            <a:pPr algn="just">
              <a:lnSpc>
                <a:spcPct val="120000"/>
              </a:lnSpc>
            </a:pPr>
            <a:endParaRPr lang="pt-BR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latin typeface="Century Gothic" pitchFamily="34" charset="0"/>
              </a:rPr>
              <a:t>Inferiores</a:t>
            </a:r>
            <a:r>
              <a:rPr lang="pt-BR" b="0" dirty="0" smtClean="0">
                <a:solidFill>
                  <a:srgbClr val="FFC000"/>
                </a:solidFill>
                <a:latin typeface="Century Gothic" pitchFamily="34" charset="0"/>
              </a:rPr>
              <a:t> (órbitas internas à da Terra)</a:t>
            </a: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endParaRPr lang="pt-BR" b="0" dirty="0" smtClean="0">
              <a:solidFill>
                <a:schemeClr val="accent2">
                  <a:lumMod val="40000"/>
                  <a:lumOff val="60000"/>
                </a:schemeClr>
              </a:solidFill>
              <a:latin typeface="Century Gothic" pitchFamily="34" charset="0"/>
            </a:endParaRPr>
          </a:p>
          <a:p>
            <a:pPr marL="1887538" lvl="1" indent="-273050" algn="just">
              <a:lnSpc>
                <a:spcPct val="120000"/>
              </a:lnSpc>
            </a:pPr>
            <a:r>
              <a:rPr lang="pt-BR" b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entury Gothic" pitchFamily="34" charset="0"/>
              </a:rPr>
              <a:t>  </a:t>
            </a:r>
            <a:r>
              <a:rPr lang="pt-BR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Superiores</a:t>
            </a:r>
            <a:r>
              <a:rPr lang="pt-BR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(órbitas externas à da Terra)</a:t>
            </a:r>
            <a:endParaRPr lang="pt-BR" b="0" dirty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2" name="Elipse 21"/>
          <p:cNvSpPr>
            <a:spLocks/>
          </p:cNvSpPr>
          <p:nvPr/>
        </p:nvSpPr>
        <p:spPr>
          <a:xfrm>
            <a:off x="395696" y="2276872"/>
            <a:ext cx="1440000" cy="1440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Elipse 22"/>
          <p:cNvSpPr>
            <a:spLocks/>
          </p:cNvSpPr>
          <p:nvPr/>
        </p:nvSpPr>
        <p:spPr>
          <a:xfrm>
            <a:off x="719664" y="2564905"/>
            <a:ext cx="828000" cy="828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Elipse 24"/>
          <p:cNvSpPr>
            <a:spLocks noChangeAspect="1"/>
          </p:cNvSpPr>
          <p:nvPr/>
        </p:nvSpPr>
        <p:spPr>
          <a:xfrm>
            <a:off x="1448292" y="2839255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Elipse 25"/>
          <p:cNvSpPr>
            <a:spLocks noChangeAspect="1"/>
          </p:cNvSpPr>
          <p:nvPr/>
        </p:nvSpPr>
        <p:spPr>
          <a:xfrm>
            <a:off x="1750006" y="2852937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Elipse 26"/>
          <p:cNvSpPr>
            <a:spLocks noChangeAspect="1"/>
          </p:cNvSpPr>
          <p:nvPr/>
        </p:nvSpPr>
        <p:spPr>
          <a:xfrm>
            <a:off x="395536" y="4221088"/>
            <a:ext cx="1440000" cy="1440000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Elipse 27"/>
          <p:cNvSpPr>
            <a:spLocks noChangeAspect="1"/>
          </p:cNvSpPr>
          <p:nvPr/>
        </p:nvSpPr>
        <p:spPr>
          <a:xfrm>
            <a:off x="719664" y="4509121"/>
            <a:ext cx="828000" cy="828000"/>
          </a:xfrm>
          <a:prstGeom prst="ellipse">
            <a:avLst/>
          </a:prstGeom>
          <a:noFill/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Elipse 29"/>
          <p:cNvSpPr>
            <a:spLocks noChangeAspect="1"/>
          </p:cNvSpPr>
          <p:nvPr/>
        </p:nvSpPr>
        <p:spPr>
          <a:xfrm>
            <a:off x="1461814" y="4783471"/>
            <a:ext cx="157698" cy="15769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Elipse 30"/>
          <p:cNvSpPr>
            <a:spLocks noChangeAspect="1"/>
          </p:cNvSpPr>
          <p:nvPr/>
        </p:nvSpPr>
        <p:spPr>
          <a:xfrm>
            <a:off x="1763528" y="4797153"/>
            <a:ext cx="157698" cy="157698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Box 141"/>
          <p:cNvSpPr txBox="1">
            <a:spLocks noChangeArrowheads="1"/>
          </p:cNvSpPr>
          <p:nvPr/>
        </p:nvSpPr>
        <p:spPr bwMode="auto">
          <a:xfrm>
            <a:off x="35496" y="6453336"/>
            <a:ext cx="4824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Crédito da imagem</a:t>
            </a: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: André Luiz da Silva/CDA/CDCC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grpSp>
        <p:nvGrpSpPr>
          <p:cNvPr id="16" name="Grupo 10"/>
          <p:cNvGrpSpPr>
            <a:grpSpLocks noChangeAspect="1"/>
          </p:cNvGrpSpPr>
          <p:nvPr/>
        </p:nvGrpSpPr>
        <p:grpSpPr>
          <a:xfrm>
            <a:off x="868573" y="2712671"/>
            <a:ext cx="515614" cy="510468"/>
            <a:chOff x="4230514" y="2138607"/>
            <a:chExt cx="4721895" cy="4674769"/>
          </a:xfrm>
        </p:grpSpPr>
        <p:sp>
          <p:nvSpPr>
            <p:cNvPr id="18" name="Elipse 17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grpSp>
        <p:nvGrpSpPr>
          <p:cNvPr id="20" name="Grupo 10"/>
          <p:cNvGrpSpPr>
            <a:grpSpLocks noChangeAspect="1"/>
          </p:cNvGrpSpPr>
          <p:nvPr/>
        </p:nvGrpSpPr>
        <p:grpSpPr>
          <a:xfrm>
            <a:off x="862139" y="4667887"/>
            <a:ext cx="515614" cy="510468"/>
            <a:chOff x="4230514" y="2138607"/>
            <a:chExt cx="4721895" cy="4674769"/>
          </a:xfrm>
        </p:grpSpPr>
        <p:sp>
          <p:nvSpPr>
            <p:cNvPr id="21" name="Elipse 20"/>
            <p:cNvSpPr/>
            <p:nvPr/>
          </p:nvSpPr>
          <p:spPr bwMode="auto">
            <a:xfrm>
              <a:off x="4230514" y="2138607"/>
              <a:ext cx="4721895" cy="4674769"/>
            </a:xfrm>
            <a:prstGeom prst="ellipse">
              <a:avLst/>
            </a:prstGeom>
            <a:gradFill>
              <a:gsLst>
                <a:gs pos="7000">
                  <a:schemeClr val="bg1"/>
                </a:gs>
                <a:gs pos="32000">
                  <a:srgbClr val="FFC000"/>
                </a:gs>
                <a:gs pos="100000">
                  <a:schemeClr val="tx1">
                    <a:alpha val="23000"/>
                  </a:schemeClr>
                </a:gs>
              </a:gsLst>
              <a:path path="shape">
                <a:fillToRect l="50000" t="50000" r="50000" b="50000"/>
              </a:path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1" i="0" u="none" strike="noStrike" cap="none" normalizeH="0" baseline="0" smtClean="0">
                <a:ln>
                  <a:noFill/>
                </a:ln>
                <a:solidFill>
                  <a:srgbClr val="FF0066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"/>
            <p:cNvSpPr>
              <a:spLocks noChangeArrowheads="1"/>
            </p:cNvSpPr>
            <p:nvPr/>
          </p:nvSpPr>
          <p:spPr bwMode="auto">
            <a:xfrm>
              <a:off x="5279230" y="3226845"/>
              <a:ext cx="2677146" cy="2650427"/>
            </a:xfrm>
            <a:prstGeom prst="ellipse">
              <a:avLst/>
            </a:prstGeom>
            <a:gradFill flip="none" rotWithShape="1">
              <a:gsLst>
                <a:gs pos="85000">
                  <a:srgbClr val="FFC000"/>
                </a:gs>
                <a:gs pos="12000">
                  <a:schemeClr val="bg1"/>
                </a:gs>
                <a:gs pos="100000">
                  <a:srgbClr val="4D0808">
                    <a:alpha val="17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57150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6353377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07 C 0.0073 0.03333 -0.01111 0.06643 -0.03698 0.07037 C -0.06267 0.07523 -0.08593 0.05162 -0.08958 0.01736 C -0.09323 -0.01597 -0.07604 -0.04653 -0.05 -0.05162 C -0.02465 -0.05648 0.00018 -0.03472 0.00382 -0.0007 Z " pathEditMode="relative" rAng="4912194" ptsTypes="fffff">
                                      <p:cBhvr>
                                        <p:cTn id="30" dur="30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949 C 0.00903 0.0507 -0.02344 0.11134 -0.06736 0.11551 C -0.11059 0.125 -0.15017 0.08287 -0.1566 0.02315 C -0.1625 -0.03565 -0.13437 -0.08935 -0.09045 -0.09791 C -0.04809 -0.10602 -0.00538 -0.06759 0.00174 -0.00949 Z " pathEditMode="relative" rAng="0" ptsTypes="fffff">
                                      <p:cBhvr>
                                        <p:cTn id="32" dur="50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139 C 0.00573 0.03264 -0.01267 0.06574 -0.03854 0.06967 C -0.06423 0.07453 -0.0875 0.05092 -0.09114 0.01666 C -0.09479 -0.01667 -0.0776 -0.04723 -0.05156 -0.05232 C -0.02621 -0.05718 -0.00139 -0.03542 0.00226 -0.00139 Z " pathEditMode="relative" rAng="4912194" ptsTypes="fffff">
                                      <p:cBhvr>
                                        <p:cTn id="55" dur="50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0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741 C 0.00746 0.05278 -0.025 0.11342 -0.06892 0.11759 C -0.11215 0.12708 -0.15174 0.08495 -0.15816 0.02523 C -0.16406 -0.03357 -0.13594 -0.08727 -0.09201 -0.09583 C -0.04965 -0.10394 -0.00695 -0.06551 0.00017 -0.00741 Z " pathEditMode="relative" rAng="0" ptsTypes="fffff">
                                      <p:cBhvr>
                                        <p:cTn id="57" dur="10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8" grpId="0" animBg="1"/>
      <p:bldP spid="30" grpId="0" animBg="1"/>
      <p:bldP spid="30" grpId="1" animBg="1"/>
      <p:bldP spid="31" grpId="0" animBg="1"/>
      <p:bldP spid="31" grpId="1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7384"/>
            <a:ext cx="9144000" cy="147002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entury Gothic" pitchFamily="34" charset="0"/>
              </a:rPr>
              <a:t>Há várias configurações planetárias:</a:t>
            </a:r>
            <a:endParaRPr lang="pt-BR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4608512"/>
          </a:xfrm>
        </p:spPr>
        <p:txBody>
          <a:bodyPr>
            <a:noAutofit/>
          </a:bodyPr>
          <a:lstStyle/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C</a:t>
            </a: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onjunções (planetas inferiores e superiores)</a:t>
            </a:r>
          </a:p>
          <a:p>
            <a:pPr marL="0" lvl="1" algn="just">
              <a:buClr>
                <a:srgbClr val="FFC000"/>
              </a:buClr>
              <a:buFont typeface="Wingdings" pitchFamily="2" charset="2"/>
              <a:buChar char="v"/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Máximas elongações (planetas inferiores)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Quadraturas (planetas superiores)</a:t>
            </a:r>
          </a:p>
          <a:p>
            <a:pPr marL="0" lvl="1" algn="just">
              <a:lnSpc>
                <a:spcPct val="120000"/>
              </a:lnSpc>
              <a:buClr>
                <a:srgbClr val="FFC000"/>
              </a:buClr>
            </a:pPr>
            <a:endParaRPr lang="pt-BR" sz="1800" b="0" dirty="0" smtClean="0">
              <a:solidFill>
                <a:srgbClr val="FFC000"/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  <a:p>
            <a:pPr marL="0" lvl="1" algn="just">
              <a:lnSpc>
                <a:spcPct val="120000"/>
              </a:lnSpc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84000"/>
                    </a:prstClr>
                  </a:outerShdw>
                </a:effectLst>
                <a:latin typeface="Century Gothic" pitchFamily="34" charset="0"/>
              </a:rPr>
              <a:t> Oposições (planetas superiores)</a:t>
            </a:r>
          </a:p>
          <a:p>
            <a:pPr marL="0" lvl="1" algn="just">
              <a:lnSpc>
                <a:spcPct val="120000"/>
              </a:lnSpc>
            </a:pP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84000"/>
                  </a:prst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46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8820</TotalTime>
  <Words>469</Words>
  <Application>Microsoft Office PowerPoint</Application>
  <PresentationFormat>Apresentação na tela (4:3)</PresentationFormat>
  <Paragraphs>138</Paragraphs>
  <Slides>21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Courier New</vt:lpstr>
      <vt:lpstr>Times New Roman</vt:lpstr>
      <vt:lpstr>Wingdings</vt:lpstr>
      <vt:lpstr>Blank Presentation</vt:lpstr>
      <vt:lpstr>Apresentação do PowerPoint</vt:lpstr>
      <vt:lpstr> Como identificar  um planeta no céu?</vt:lpstr>
      <vt:lpstr>Apresentação do PowerPoint</vt:lpstr>
      <vt:lpstr>Apresentação do PowerPoint</vt:lpstr>
      <vt:lpstr>Exemplo de movimento  planetário: Marte</vt:lpstr>
      <vt:lpstr>Movimento retrógrado de um planeta e laçada</vt:lpstr>
      <vt:lpstr> Configurações  planetárias</vt:lpstr>
      <vt:lpstr>Apresentação do PowerPoint</vt:lpstr>
      <vt:lpstr>Há várias configurações planetárias:</vt:lpstr>
      <vt:lpstr>Elongação</vt:lpstr>
      <vt:lpstr>Oposição  (planetas superiores)</vt:lpstr>
      <vt:lpstr>Máximas elongações (planetas inferiores)</vt:lpstr>
      <vt:lpstr>Conjunção  (de planeta superior)</vt:lpstr>
      <vt:lpstr>Conjunções  (de planeta inferior)</vt:lpstr>
      <vt:lpstr>Quadraturas (planetas superiores)</vt:lpstr>
      <vt:lpstr>Apresentação do PowerPoint</vt:lpstr>
      <vt:lpstr>Período sinódico</vt:lpstr>
      <vt:lpstr>Apresentação do PowerPoint</vt:lpstr>
      <vt:lpstr>Planetas: períodos sinódicos</vt:lpstr>
      <vt:lpstr>Apêndice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Observatório</cp:lastModifiedBy>
  <cp:revision>558</cp:revision>
  <cp:lastPrinted>2000-05-01T12:23:36Z</cp:lastPrinted>
  <dcterms:created xsi:type="dcterms:W3CDTF">1995-06-17T23:31:02Z</dcterms:created>
  <dcterms:modified xsi:type="dcterms:W3CDTF">2018-11-23T23:24:05Z</dcterms:modified>
</cp:coreProperties>
</file>