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1180" r:id="rId2"/>
    <p:sldId id="1138" r:id="rId3"/>
    <p:sldId id="1139" r:id="rId4"/>
    <p:sldId id="1140" r:id="rId5"/>
    <p:sldId id="1172" r:id="rId6"/>
    <p:sldId id="1173" r:id="rId7"/>
    <p:sldId id="1174" r:id="rId8"/>
    <p:sldId id="1175" r:id="rId9"/>
    <p:sldId id="1176" r:id="rId10"/>
    <p:sldId id="1177" r:id="rId11"/>
    <p:sldId id="1144" r:id="rId12"/>
    <p:sldId id="1158" r:id="rId13"/>
    <p:sldId id="1159" r:id="rId14"/>
    <p:sldId id="1160" r:id="rId15"/>
    <p:sldId id="1148" r:id="rId16"/>
    <p:sldId id="1149" r:id="rId17"/>
    <p:sldId id="1150" r:id="rId18"/>
    <p:sldId id="1181" r:id="rId19"/>
    <p:sldId id="1147" r:id="rId20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EE8800"/>
    <a:srgbClr val="53D2FF"/>
    <a:srgbClr val="00FF00"/>
    <a:srgbClr val="CC6600"/>
    <a:srgbClr val="00CC99"/>
    <a:srgbClr val="143C2B"/>
    <a:srgbClr val="00539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71" autoAdjust="0"/>
  </p:normalViewPr>
  <p:slideViewPr>
    <p:cSldViewPr>
      <p:cViewPr varScale="1">
        <p:scale>
          <a:sx n="61" d="100"/>
          <a:sy n="61" d="100"/>
        </p:scale>
        <p:origin x="1332" y="5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C4B1CD6-53F7-4671-A733-C3A342D041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3B2880E-EC6A-4ED7-8498-4BDFCD845F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br/url?sa=i&amp;rct=j&amp;q=&amp;esrc=s&amp;source=images&amp;cd=&amp;cad=rja&amp;uact=8&amp;ved=0CAYQjB0&amp;url=http://funny-pictures.picphotos.net/welcome-to-scotland-funny-picture/dailyhaha.com*_pics*welcome-to-scotland.jpg/&amp;ei=RCYTVdPsG8GKyATV2YKoBA&amp;bvm=bv.89217033,d.aWw&amp;psig=AFQjCNFcb3tySQyH5mWB1wtsNRxKVV1E-A&amp;ust=1427404666173035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br/url?sa=i&amp;rct=j&amp;q=&amp;esrc=s&amp;source=images&amp;cd=&amp;cad=rja&amp;uact=8&amp;ved=0CAYQjB0&amp;url=http://funny-pictures.picphotos.net/welcome-to-scotland-funny-picture/dailyhaha.com*_pics*welcome-to-scotland.jpg/&amp;ei=RCYTVdPsG8GKyATV2YKoBA&amp;bvm=bv.89217033,d.aWw&amp;psig=AFQjCNFcb3tySQyH5mWB1wtsNRxKVV1E-A&amp;ust=1427404666173035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139868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Crédito da figura: </a:t>
            </a:r>
            <a:r>
              <a:rPr lang="pt-BR" dirty="0" err="1" smtClean="0"/>
              <a:t>Wikipedia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pt-BR" dirty="0" smtClean="0"/>
              <a:t>Fonte da imagem: </a:t>
            </a:r>
            <a:r>
              <a:rPr lang="en-US" sz="1200" b="0" i="0" u="sng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hlinkClick r:id="rId3"/>
              </a:rPr>
              <a:t>funny-pictures.picphotos.net</a:t>
            </a:r>
            <a:endParaRPr lang="en-US" sz="1200" b="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762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512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pt-BR" dirty="0" smtClean="0"/>
              <a:t>Fonte da imagem: </a:t>
            </a:r>
            <a:r>
              <a:rPr lang="en-US" sz="1200" b="0" i="0" u="sng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hlinkClick r:id="rId3"/>
              </a:rPr>
              <a:t>funny-pictures.picphotos.net</a:t>
            </a:r>
            <a:endParaRPr lang="en-US" sz="1200" b="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D73F-2765-4B57-AE6B-A82B159AD9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714B-24FB-422F-BF07-D98BD475C5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11FF-2C1D-4EA9-BEC1-9AD83273BD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C0FF-BF03-478F-9249-8968140DE1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93BF-6E20-4A31-A7BF-B45AB4DCEE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6B816-6C78-488E-AE2C-6B418D54D2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F9819-4C2D-4B67-995C-4B1CCD5A3C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A3358-D533-4DE3-BB7E-0C918E9F74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989A7-BFA8-41F9-B30C-7A2DEB9A4C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15EF1-8C41-43D4-99BF-3F551ED9A7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A29B-EE7E-4422-9787-20B6E8AD7A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06ACD8F-111F-433C-9055-4389A16978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graphicleftovers.com/graphic/2496018-funny-jupiter-planet-cartoon-illustra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pl.nasa.gov/edu/pdfs/exoplanets_answer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mat.uc.pt/~helios/Mestre/H34bode.ht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kepler.sw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google.com.br/url?sa=i&amp;rct=j&amp;q=&amp;esrc=s&amp;source=images&amp;cd=&amp;cad=rja&amp;uact=8&amp;ved=0CAYQjB0&amp;url=http://funny-pictures.picphotos.net/welcome-to-scotland-funny-picture/dailyhaha.com*_pics*welcome-to-scotland.jpg/&amp;ei=RCYTVdPsG8GKyATV2YKoBA&amp;bvm=bv.89217033,d.aWw&amp;psig=AFQjCNFcb3tySQyH5mWB1wtsNRxKVV1E-A&amp;ust=142740466617303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024" y="252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Agrupar 1"/>
          <p:cNvGrpSpPr/>
          <p:nvPr/>
        </p:nvGrpSpPr>
        <p:grpSpPr>
          <a:xfrm>
            <a:off x="2893050" y="332656"/>
            <a:ext cx="4055214" cy="1584176"/>
            <a:chOff x="5701362" y="44624"/>
            <a:chExt cx="4055214" cy="1584176"/>
          </a:xfrm>
        </p:grpSpPr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20272" y="44624"/>
              <a:ext cx="1523820" cy="1296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tângulo 10"/>
            <p:cNvSpPr/>
            <p:nvPr/>
          </p:nvSpPr>
          <p:spPr>
            <a:xfrm>
              <a:off x="5701362" y="1213302"/>
              <a:ext cx="405521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1050" b="1" dirty="0" smtClean="0">
                  <a:solidFill>
                    <a:schemeClr val="bg1"/>
                  </a:solidFill>
                  <a:latin typeface="Century Gothic" pitchFamily="34" charset="0"/>
                </a:rPr>
                <a:t>Centro de Divulgação da Astronomia</a:t>
              </a:r>
            </a:p>
            <a:p>
              <a:pPr algn="ctr"/>
              <a:r>
                <a:rPr lang="pt-BR" sz="1050" b="1" dirty="0" smtClean="0">
                  <a:solidFill>
                    <a:schemeClr val="bg1"/>
                  </a:solidFill>
                  <a:latin typeface="Century Gothic" pitchFamily="34" charset="0"/>
                </a:rPr>
                <a:t>Observatório Dietrich </a:t>
              </a:r>
              <a:r>
                <a:rPr lang="pt-BR" sz="105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Schiel</a:t>
              </a:r>
              <a:endParaRPr lang="pt-BR" sz="1050" b="1" dirty="0" smtClean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12" name="Subtítulo 3"/>
          <p:cNvSpPr txBox="1">
            <a:spLocks/>
          </p:cNvSpPr>
          <p:nvPr/>
        </p:nvSpPr>
        <p:spPr bwMode="auto">
          <a:xfrm>
            <a:off x="539552" y="2492896"/>
            <a:ext cx="82153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lang="pt-BR" sz="4400" kern="0" noProof="0" dirty="0" smtClean="0">
                <a:solidFill>
                  <a:srgbClr val="FFC000"/>
                </a:solidFill>
                <a:latin typeface="Century Gothic" pitchFamily="34" charset="0"/>
              </a:rPr>
              <a:t>Planetas</a:t>
            </a:r>
            <a:r>
              <a:rPr lang="pt-BR" sz="4400" kern="0" noProof="0" dirty="0" smtClean="0">
                <a:solidFill>
                  <a:srgbClr val="FFC000"/>
                </a:solidFill>
                <a:latin typeface="Century Gothic" pitchFamily="34" charset="0"/>
              </a:rPr>
              <a:t>:</a:t>
            </a:r>
            <a:endParaRPr lang="pt-BR" sz="4400" kern="0" noProof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pt-BR" sz="4400" b="1" i="0" u="none" strike="noStrike" kern="0" cap="none" spc="0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movimentos</a:t>
            </a:r>
            <a:r>
              <a:rPr kumimoji="0" lang="pt-BR" sz="4400" b="1" i="0" u="none" strike="noStrike" kern="0" cap="none" spc="0" normalizeH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e órbitas</a:t>
            </a:r>
            <a:endParaRPr kumimoji="0" lang="pt-BR" sz="44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FFC000"/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rgbClr val="FFC00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672" y="0"/>
            <a:ext cx="1916832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297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Exemplos da terceira lei -2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11487" y="1556792"/>
            <a:ext cx="4825009" cy="1171575"/>
            <a:chOff x="1518" y="1480"/>
            <a:chExt cx="3403" cy="738"/>
          </a:xfrm>
        </p:grpSpPr>
        <p:sp>
          <p:nvSpPr>
            <p:cNvPr id="712710" name="Text Box 6"/>
            <p:cNvSpPr txBox="1">
              <a:spLocks noChangeArrowheads="1"/>
            </p:cNvSpPr>
            <p:nvPr/>
          </p:nvSpPr>
          <p:spPr bwMode="auto">
            <a:xfrm>
              <a:off x="1519" y="152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T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2</a:t>
              </a:r>
            </a:p>
          </p:txBody>
        </p:sp>
        <p:sp>
          <p:nvSpPr>
            <p:cNvPr id="712711" name="Text Box 7"/>
            <p:cNvSpPr txBox="1">
              <a:spLocks noChangeArrowheads="1"/>
            </p:cNvSpPr>
            <p:nvPr/>
          </p:nvSpPr>
          <p:spPr bwMode="auto">
            <a:xfrm>
              <a:off x="1518" y="1480"/>
              <a:ext cx="2359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4000" dirty="0" smtClean="0">
                  <a:solidFill>
                    <a:srgbClr val="FFFF00"/>
                  </a:solidFill>
                  <a:latin typeface="Century Gothic" pitchFamily="34" charset="0"/>
                </a:rPr>
                <a:t>__</a:t>
              </a:r>
              <a:endParaRPr lang="pt-BR" sz="4000" dirty="0">
                <a:solidFill>
                  <a:srgbClr val="FFFF00"/>
                </a:solidFill>
                <a:latin typeface="Century Gothic" pitchFamily="34" charset="0"/>
              </a:endParaRPr>
            </a:p>
          </p:txBody>
        </p:sp>
        <p:sp>
          <p:nvSpPr>
            <p:cNvPr id="712712" name="Text Box 8"/>
            <p:cNvSpPr txBox="1">
              <a:spLocks noChangeArrowheads="1"/>
            </p:cNvSpPr>
            <p:nvPr/>
          </p:nvSpPr>
          <p:spPr bwMode="auto">
            <a:xfrm>
              <a:off x="1519" y="1888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a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712713" name="Text Box 9"/>
            <p:cNvSpPr txBox="1">
              <a:spLocks noChangeArrowheads="1"/>
            </p:cNvSpPr>
            <p:nvPr/>
          </p:nvSpPr>
          <p:spPr bwMode="auto">
            <a:xfrm>
              <a:off x="1836" y="169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=</a:t>
              </a:r>
            </a:p>
          </p:txBody>
        </p:sp>
        <p:sp>
          <p:nvSpPr>
            <p:cNvPr id="712714" name="Text Box 10"/>
            <p:cNvSpPr txBox="1">
              <a:spLocks noChangeArrowheads="1"/>
            </p:cNvSpPr>
            <p:nvPr/>
          </p:nvSpPr>
          <p:spPr bwMode="auto">
            <a:xfrm>
              <a:off x="2562" y="1661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constante</a:t>
              </a:r>
            </a:p>
          </p:txBody>
        </p:sp>
      </p:grp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683568" y="1844824"/>
            <a:ext cx="7416824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Júpiter: </a:t>
            </a:r>
          </a:p>
          <a:p>
            <a:pPr algn="l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≈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11,86 anos </a:t>
            </a:r>
          </a:p>
          <a:p>
            <a:pPr algn="l"/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≈ 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5,20 UA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4365104"/>
            <a:ext cx="58143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72008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57656" y="4365104"/>
            <a:ext cx="2006232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(11,86)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63688" y="5201830"/>
            <a:ext cx="164619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(5,20)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 bwMode="auto">
          <a:xfrm>
            <a:off x="755576" y="5149641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32016" y="4833066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cxnSp>
        <p:nvCxnSpPr>
          <p:cNvPr id="23" name="Conector reto 22"/>
          <p:cNvCxnSpPr/>
          <p:nvPr/>
        </p:nvCxnSpPr>
        <p:spPr bwMode="auto">
          <a:xfrm>
            <a:off x="1822249" y="5145338"/>
            <a:ext cx="1453607" cy="118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tângulo de cantos arredondados 23"/>
          <p:cNvSpPr/>
          <p:nvPr/>
        </p:nvSpPr>
        <p:spPr bwMode="auto">
          <a:xfrm>
            <a:off x="6444208" y="4149080"/>
            <a:ext cx="2016224" cy="19442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635896" y="4797152"/>
            <a:ext cx="504056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= 1,0004... ≈  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27650" name="Picture 2" descr="http://cloud.graphicleftovers.com/31137/2496018/funny-jupiter-planet-cartoon-illustr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700808"/>
            <a:ext cx="1152128" cy="1152128"/>
          </a:xfrm>
          <a:prstGeom prst="rect">
            <a:avLst/>
          </a:prstGeom>
          <a:noFill/>
        </p:spPr>
      </p:pic>
      <p:sp>
        <p:nvSpPr>
          <p:cNvPr id="25" name="Retângulo 24"/>
          <p:cNvSpPr/>
          <p:nvPr/>
        </p:nvSpPr>
        <p:spPr>
          <a:xfrm>
            <a:off x="-1766" y="6433591"/>
            <a:ext cx="3709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r>
              <a:rPr lang="pt-BR" sz="1400" b="0" dirty="0" smtClean="0">
                <a:solidFill>
                  <a:schemeClr val="tx1"/>
                </a:solidFill>
                <a:latin typeface="Century Gothic" pitchFamily="34" charset="0"/>
                <a:hlinkClick r:id="rId4"/>
              </a:rPr>
              <a:t>graphicleftovers.com</a:t>
            </a:r>
            <a:endParaRPr lang="pt-BR" sz="1400" dirty="0" smtClean="0">
              <a:latin typeface="Century Gothic" pitchFamily="34" charset="0"/>
            </a:endParaRPr>
          </a:p>
          <a:p>
            <a:pPr fontAlgn="ctr"/>
            <a:endParaRPr lang="en-US" sz="14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934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8" grpId="0"/>
      <p:bldP spid="19" grpId="0"/>
      <p:bldP spid="22" grpId="0"/>
      <p:bldP spid="24" grpId="0" animBg="1"/>
      <p:bldP spid="20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755576" y="1628800"/>
            <a:ext cx="7416824" cy="3970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Unidade de distância mais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apropriada no Sistema Solar:</a:t>
            </a:r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a Unidade Astronômica (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UA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)</a:t>
            </a:r>
          </a:p>
          <a:p>
            <a:pPr algn="just"/>
            <a:endParaRPr lang="pt-BR" sz="3600" b="0" dirty="0" smtClean="0">
              <a:solidFill>
                <a:srgbClr val="53D2FF"/>
              </a:solidFill>
              <a:latin typeface="Century Gothic" pitchFamily="34" charset="0"/>
            </a:endParaRPr>
          </a:p>
          <a:p>
            <a:pPr algn="just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UA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  <a:cs typeface="Consolas"/>
              </a:rPr>
              <a:t>≈ 149,6 milhões de km</a:t>
            </a:r>
            <a:endParaRPr lang="pt-BR" sz="3600" b="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00" y="404664"/>
            <a:ext cx="8204448" cy="1143000"/>
          </a:xfrm>
        </p:spPr>
        <p:txBody>
          <a:bodyPr/>
          <a:lstStyle/>
          <a:p>
            <a:pPr algn="l"/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Para o Sistema Solar, a 3ª lei é dada por:</a:t>
            </a:r>
          </a:p>
        </p:txBody>
      </p:sp>
      <p:sp>
        <p:nvSpPr>
          <p:cNvPr id="712710" name="Text Box 6"/>
          <p:cNvSpPr txBox="1">
            <a:spLocks noChangeArrowheads="1"/>
          </p:cNvSpPr>
          <p:nvPr/>
        </p:nvSpPr>
        <p:spPr bwMode="auto">
          <a:xfrm>
            <a:off x="3059832" y="1484784"/>
            <a:ext cx="936104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712712" name="Text Box 8"/>
          <p:cNvSpPr txBox="1">
            <a:spLocks noChangeArrowheads="1"/>
          </p:cNvSpPr>
          <p:nvPr/>
        </p:nvSpPr>
        <p:spPr bwMode="auto">
          <a:xfrm>
            <a:off x="2987824" y="2421409"/>
            <a:ext cx="1080120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712713" name="Text Box 9"/>
          <p:cNvSpPr txBox="1">
            <a:spLocks noChangeArrowheads="1"/>
          </p:cNvSpPr>
          <p:nvPr/>
        </p:nvSpPr>
        <p:spPr bwMode="auto">
          <a:xfrm>
            <a:off x="3995236" y="1916584"/>
            <a:ext cx="1151757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712714" name="Text Box 10"/>
          <p:cNvSpPr txBox="1">
            <a:spLocks noChangeArrowheads="1"/>
          </p:cNvSpPr>
          <p:nvPr/>
        </p:nvSpPr>
        <p:spPr bwMode="auto">
          <a:xfrm>
            <a:off x="4752360" y="1851497"/>
            <a:ext cx="1331808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 smtClean="0">
                <a:solidFill>
                  <a:srgbClr val="FFC000"/>
                </a:solidFill>
                <a:latin typeface="Century Gothic" pitchFamily="34" charset="0"/>
              </a:rPr>
              <a:t>1</a:t>
            </a:r>
            <a:endParaRPr lang="pt-BR" sz="6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323528" y="3789040"/>
            <a:ext cx="8254310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2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: </a:t>
            </a: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período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t-BR" sz="3200" b="0" dirty="0">
                <a:solidFill>
                  <a:srgbClr val="FFC000"/>
                </a:solidFill>
                <a:latin typeface="Century Gothic" pitchFamily="34" charset="0"/>
              </a:rPr>
              <a:t>de translação em torno do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Sol,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em anos</a:t>
            </a:r>
          </a:p>
          <a:p>
            <a:pPr algn="l"/>
            <a:endParaRPr lang="pt-BR" sz="3200" b="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: </a:t>
            </a: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distância média </a:t>
            </a:r>
            <a:r>
              <a:rPr lang="pt-BR" sz="3200" b="0" dirty="0">
                <a:solidFill>
                  <a:srgbClr val="FFC000"/>
                </a:solidFill>
                <a:latin typeface="Century Gothic" pitchFamily="34" charset="0"/>
              </a:rPr>
              <a:t>do planeta ao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Sol, em unidades astronômicas (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UA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)</a:t>
            </a:r>
            <a:endParaRPr lang="pt-BR" sz="3200" b="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11" name="Conector reto 10"/>
          <p:cNvCxnSpPr/>
          <p:nvPr/>
        </p:nvCxnSpPr>
        <p:spPr bwMode="auto">
          <a:xfrm>
            <a:off x="3032962" y="2421283"/>
            <a:ext cx="890966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580112" y="2134597"/>
            <a:ext cx="187220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1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10" grpId="0"/>
      <p:bldP spid="712713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755576" y="548680"/>
            <a:ext cx="7416824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Para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outros sistemas planetários:</a:t>
            </a: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uma pequena modificação na terceira lei:</a:t>
            </a:r>
          </a:p>
          <a:p>
            <a:pPr algn="just"/>
            <a:endParaRPr lang="pt-BR" sz="3600" b="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059832" y="2916534"/>
            <a:ext cx="936104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987824" y="3853159"/>
            <a:ext cx="1080120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995236" y="3348334"/>
            <a:ext cx="1151757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752360" y="2852936"/>
            <a:ext cx="1331808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 smtClean="0">
                <a:solidFill>
                  <a:srgbClr val="FFC000"/>
                </a:solidFill>
                <a:latin typeface="Century Gothic" pitchFamily="34" charset="0"/>
              </a:rPr>
              <a:t>1</a:t>
            </a:r>
            <a:endParaRPr lang="pt-BR" sz="6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 bwMode="auto">
          <a:xfrm>
            <a:off x="3032962" y="3853033"/>
            <a:ext cx="890966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Conector reto 7"/>
          <p:cNvCxnSpPr/>
          <p:nvPr/>
        </p:nvCxnSpPr>
        <p:spPr bwMode="auto">
          <a:xfrm>
            <a:off x="5004048" y="3861048"/>
            <a:ext cx="890966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788024" y="3861048"/>
            <a:ext cx="1512168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 smtClean="0">
                <a:solidFill>
                  <a:srgbClr val="FFC000"/>
                </a:solidFill>
                <a:latin typeface="Century Gothic" pitchFamily="34" charset="0"/>
              </a:rPr>
              <a:t>M</a:t>
            </a:r>
            <a:r>
              <a:rPr lang="pt-BR" sz="6000" baseline="-25000" dirty="0" smtClean="0">
                <a:solidFill>
                  <a:srgbClr val="FFC000"/>
                </a:solidFill>
                <a:latin typeface="Century Gothic" pitchFamily="34" charset="0"/>
              </a:rPr>
              <a:t>*</a:t>
            </a:r>
            <a:endParaRPr lang="pt-BR" sz="6000" baseline="-25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54194" y="4894128"/>
            <a:ext cx="8254310" cy="16312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</a:rPr>
              <a:t>Onde:</a:t>
            </a:r>
          </a:p>
          <a:p>
            <a:pPr algn="l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, </a:t>
            </a:r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:</a:t>
            </a: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como antes</a:t>
            </a:r>
            <a:endParaRPr lang="pt-BR" sz="3200" b="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M</a:t>
            </a:r>
            <a:r>
              <a:rPr lang="pt-BR" sz="3200" baseline="-25000" dirty="0" smtClean="0">
                <a:solidFill>
                  <a:srgbClr val="FFC000"/>
                </a:solidFill>
                <a:latin typeface="Century Gothic" pitchFamily="34" charset="0"/>
              </a:rPr>
              <a:t>*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: é a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massa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 da estrela, em </a:t>
            </a:r>
            <a:r>
              <a:rPr lang="pt-BR" sz="3200" kern="0" dirty="0" smtClean="0">
                <a:solidFill>
                  <a:schemeClr val="bg1"/>
                </a:solidFill>
                <a:latin typeface="Century Gothic" pitchFamily="34" charset="0"/>
              </a:rPr>
              <a:t>M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ʘ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7768"/>
            <a:ext cx="8784976" cy="1143000"/>
          </a:xfrm>
        </p:spPr>
        <p:txBody>
          <a:bodyPr/>
          <a:lstStyle/>
          <a:p>
            <a:pPr algn="l"/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Exemplo: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terceira lei de Kepler para o sistema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Kepler 5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1835696" y="1844824"/>
            <a:ext cx="741682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M</a:t>
            </a:r>
            <a:r>
              <a:rPr lang="pt-BR" sz="3600" b="0" baseline="-25000" dirty="0" smtClean="0">
                <a:solidFill>
                  <a:srgbClr val="FFC000"/>
                </a:solidFill>
                <a:latin typeface="Century Gothic" pitchFamily="34" charset="0"/>
              </a:rPr>
              <a:t>*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=1,37</a:t>
            </a:r>
            <a:r>
              <a:rPr lang="pt-BR" sz="3600" kern="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t-BR" sz="3600" b="0" kern="0" dirty="0" smtClean="0">
                <a:solidFill>
                  <a:srgbClr val="FFC000"/>
                </a:solidFill>
                <a:latin typeface="Century Gothic" pitchFamily="34" charset="0"/>
              </a:rPr>
              <a:t>M</a:t>
            </a:r>
            <a:r>
              <a:rPr lang="pt-BR" sz="2400" b="0" dirty="0" smtClean="0">
                <a:solidFill>
                  <a:srgbClr val="FFC000"/>
                </a:solidFill>
                <a:latin typeface="Arial"/>
                <a:cs typeface="Arial"/>
              </a:rPr>
              <a:t>ʘ</a:t>
            </a:r>
            <a:endParaRPr lang="pt-BR" sz="3600" b="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907704" y="2996952"/>
            <a:ext cx="58143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835696" y="3861048"/>
            <a:ext cx="72008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="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923928" y="3474530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364088" y="3430741"/>
            <a:ext cx="187220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925808" y="2996952"/>
            <a:ext cx="99812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1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781793" y="3833678"/>
            <a:ext cx="128615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1,37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 bwMode="auto">
          <a:xfrm>
            <a:off x="1979712" y="3781489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356152" y="3464914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cxnSp>
        <p:nvCxnSpPr>
          <p:cNvPr id="23" name="Conector reto 22"/>
          <p:cNvCxnSpPr/>
          <p:nvPr/>
        </p:nvCxnSpPr>
        <p:spPr bwMode="auto">
          <a:xfrm>
            <a:off x="3046385" y="3777186"/>
            <a:ext cx="792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tângulo de cantos arredondados 23"/>
          <p:cNvSpPr/>
          <p:nvPr/>
        </p:nvSpPr>
        <p:spPr bwMode="auto">
          <a:xfrm>
            <a:off x="1763688" y="2852936"/>
            <a:ext cx="5256584" cy="19442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0" y="573325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pt-BR" sz="2000" b="0" dirty="0" smtClean="0">
                <a:solidFill>
                  <a:srgbClr val="FFC000"/>
                </a:solidFill>
                <a:latin typeface="Century Gothic" pitchFamily="34" charset="0"/>
              </a:rPr>
              <a:t>Referência: </a:t>
            </a:r>
            <a:r>
              <a:rPr lang="pt-BR" sz="2000" b="0" dirty="0" smtClean="0">
                <a:solidFill>
                  <a:srgbClr val="FFC000"/>
                </a:solidFill>
                <a:latin typeface="Century Gothic" pitchFamily="34" charset="0"/>
                <a:hlinkClick r:id="rId3"/>
              </a:rPr>
              <a:t>http://www.jpl.nasa.gov/edu/pdfs/exoplanets_answers.pdf</a:t>
            </a:r>
            <a:endParaRPr lang="pt-BR" sz="20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fontAlgn="ctr"/>
            <a:r>
              <a:rPr lang="pt-BR" sz="2000" b="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en-US" sz="20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427984" y="3474613"/>
            <a:ext cx="108012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0,73</a:t>
            </a:r>
            <a:endParaRPr lang="pt-BR" sz="3600" b="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8" grpId="0"/>
      <p:bldP spid="19" grpId="0"/>
      <p:bldP spid="22" grpId="0"/>
      <p:bldP spid="24" grpId="0" animBg="1"/>
      <p:bldP spid="25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7724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Distâncias aproximadas</a:t>
            </a:r>
            <a:b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 e a lei de </a:t>
            </a:r>
            <a:r>
              <a:rPr lang="pt-BR" dirty="0" err="1" smtClean="0">
                <a:solidFill>
                  <a:srgbClr val="FFC000"/>
                </a:solidFill>
                <a:latin typeface="Century Gothic" pitchFamily="34" charset="0"/>
              </a:rPr>
              <a:t>Titius-Bode</a:t>
            </a: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540" y="404664"/>
            <a:ext cx="828092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Lei de </a:t>
            </a:r>
            <a:r>
              <a:rPr lang="pt-BR" dirty="0" err="1" smtClean="0">
                <a:solidFill>
                  <a:schemeClr val="bg1"/>
                </a:solidFill>
                <a:latin typeface="Century Gothic" pitchFamily="34" charset="0"/>
              </a:rPr>
              <a:t>Titius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-Bode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endParaRPr lang="pt-BR" sz="2000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00" y="1916793"/>
            <a:ext cx="3757092" cy="3757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mat.uc.pt/~helios/Mestre/bod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793"/>
            <a:ext cx="3193502" cy="381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4676488" y="5733256"/>
            <a:ext cx="3560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dirty="0">
                <a:solidFill>
                  <a:schemeClr val="bg1"/>
                </a:solidFill>
                <a:latin typeface="Century Gothic" pitchFamily="34" charset="0"/>
              </a:rPr>
              <a:t>Johann </a:t>
            </a:r>
            <a:r>
              <a:rPr lang="pt-BR" sz="1800" dirty="0" err="1">
                <a:solidFill>
                  <a:schemeClr val="bg1"/>
                </a:solidFill>
                <a:latin typeface="Century Gothic" pitchFamily="34" charset="0"/>
              </a:rPr>
              <a:t>Elert</a:t>
            </a:r>
            <a:r>
              <a:rPr lang="pt-BR" sz="1800" dirty="0">
                <a:solidFill>
                  <a:schemeClr val="bg1"/>
                </a:solidFill>
                <a:latin typeface="Century Gothic" pitchFamily="34" charset="0"/>
              </a:rPr>
              <a:t> Bode (1747-1826)</a:t>
            </a:r>
            <a:endParaRPr lang="pt-BR" sz="1800" dirty="0"/>
          </a:p>
        </p:txBody>
      </p:sp>
      <p:sp>
        <p:nvSpPr>
          <p:cNvPr id="3" name="Retângulo 2"/>
          <p:cNvSpPr/>
          <p:nvPr/>
        </p:nvSpPr>
        <p:spPr>
          <a:xfrm>
            <a:off x="703632" y="5754742"/>
            <a:ext cx="3868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dirty="0">
                <a:solidFill>
                  <a:schemeClr val="bg1"/>
                </a:solidFill>
                <a:latin typeface="Century Gothic" pitchFamily="34" charset="0"/>
              </a:rPr>
              <a:t>Johann Daniel </a:t>
            </a:r>
            <a:r>
              <a:rPr lang="pt-BR" sz="1800" dirty="0" err="1">
                <a:solidFill>
                  <a:schemeClr val="bg1"/>
                </a:solidFill>
                <a:latin typeface="Century Gothic" pitchFamily="34" charset="0"/>
              </a:rPr>
              <a:t>Titius</a:t>
            </a:r>
            <a:r>
              <a:rPr lang="pt-BR" sz="1800" dirty="0">
                <a:solidFill>
                  <a:schemeClr val="bg1"/>
                </a:solidFill>
                <a:latin typeface="Century Gothic" pitchFamily="34" charset="0"/>
              </a:rPr>
              <a:t> (1729-1796</a:t>
            </a:r>
            <a:r>
              <a:rPr lang="pt-BR" sz="1800" dirty="0" smtClean="0">
                <a:solidFill>
                  <a:schemeClr val="bg1"/>
                </a:solidFill>
                <a:latin typeface="Century Gothic" pitchFamily="34" charset="0"/>
              </a:rPr>
              <a:t>) </a:t>
            </a:r>
            <a:endParaRPr lang="pt-BR" sz="1800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6576607"/>
            <a:ext cx="7991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pt-BR" sz="1200" b="0" dirty="0" smtClean="0">
                <a:solidFill>
                  <a:srgbClr val="EE8800"/>
                </a:solidFill>
                <a:latin typeface="Century Gothic" pitchFamily="34" charset="0"/>
              </a:rPr>
              <a:t>Fonte das imagens: João Fernandes</a:t>
            </a:r>
            <a:r>
              <a:rPr lang="pt-BR" sz="1200" b="0" dirty="0">
                <a:solidFill>
                  <a:srgbClr val="EE8800"/>
                </a:solidFill>
                <a:latin typeface="Century Gothic" pitchFamily="34" charset="0"/>
              </a:rPr>
              <a:t>, disponíveis em </a:t>
            </a:r>
            <a:r>
              <a:rPr lang="pt-BR" sz="1200" b="0" dirty="0">
                <a:solidFill>
                  <a:srgbClr val="EE8800"/>
                </a:solidFill>
                <a:latin typeface="Century Gothic" pitchFamily="34" charset="0"/>
                <a:hlinkClick r:id="rId4"/>
              </a:rPr>
              <a:t>http://www.mat.uc.pt/~</a:t>
            </a:r>
            <a:r>
              <a:rPr lang="pt-BR" sz="1200" b="0" dirty="0" smtClean="0">
                <a:solidFill>
                  <a:srgbClr val="EE8800"/>
                </a:solidFill>
                <a:latin typeface="Century Gothic" pitchFamily="34" charset="0"/>
                <a:hlinkClick r:id="rId4"/>
              </a:rPr>
              <a:t>helios/Mestre/H34bode.htm</a:t>
            </a:r>
            <a:endParaRPr lang="pt-BR" sz="1200" b="0" dirty="0" smtClean="0">
              <a:solidFill>
                <a:srgbClr val="EE8800"/>
              </a:solidFill>
              <a:latin typeface="Century Gothic" pitchFamily="34" charset="0"/>
            </a:endParaRPr>
          </a:p>
          <a:p>
            <a:pPr algn="l" eaLnBrk="1" hangingPunct="1"/>
            <a:endParaRPr lang="pt-BR" sz="1200" b="0" dirty="0">
              <a:solidFill>
                <a:srgbClr val="EE88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4574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8092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Lei de </a:t>
            </a:r>
            <a:r>
              <a:rPr lang="pt-BR" dirty="0" err="1" smtClean="0">
                <a:solidFill>
                  <a:schemeClr val="bg1"/>
                </a:solidFill>
                <a:latin typeface="Century Gothic" pitchFamily="34" charset="0"/>
              </a:rPr>
              <a:t>Titius-Bode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Johann Daniel </a:t>
            </a:r>
            <a:r>
              <a:rPr lang="pt-BR" sz="2000" dirty="0" err="1" smtClean="0">
                <a:solidFill>
                  <a:schemeClr val="bg1"/>
                </a:solidFill>
                <a:latin typeface="Century Gothic" pitchFamily="34" charset="0"/>
              </a:rPr>
              <a:t>Titius</a:t>
            </a:r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 (1729-1796); Johann </a:t>
            </a:r>
            <a:r>
              <a:rPr lang="pt-BR" sz="2000" dirty="0" err="1" smtClean="0">
                <a:solidFill>
                  <a:schemeClr val="bg1"/>
                </a:solidFill>
                <a:latin typeface="Century Gothic" pitchFamily="34" charset="0"/>
              </a:rPr>
              <a:t>Elert</a:t>
            </a:r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 Bode (1747-1826)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84200" y="2000250"/>
            <a:ext cx="7488238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0   3    6    12   24   48     96   192   384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71500" y="3143250"/>
            <a:ext cx="752792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4   7   10   16   28   52   100   196   388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85750" y="4221163"/>
            <a:ext cx="871537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800" dirty="0">
                <a:solidFill>
                  <a:schemeClr val="bg1"/>
                </a:solidFill>
                <a:latin typeface="Century Gothic" pitchFamily="34" charset="0"/>
              </a:rPr>
              <a:t>0,4    0,7   1,0    1,6    2,8    5,2    10,0    19,6    38,8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323850" y="1268760"/>
            <a:ext cx="806457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1800" dirty="0">
                <a:solidFill>
                  <a:schemeClr val="bg1"/>
                </a:solidFill>
                <a:latin typeface="Century Gothic" pitchFamily="34" charset="0"/>
              </a:rPr>
              <a:t>Passo 1: </a:t>
            </a:r>
            <a:r>
              <a:rPr lang="pt-BR" sz="1800" dirty="0">
                <a:solidFill>
                  <a:srgbClr val="FFC000"/>
                </a:solidFill>
                <a:latin typeface="Century Gothic" pitchFamily="34" charset="0"/>
              </a:rPr>
              <a:t>sequência onde o próximo é o dobro do primeiro, com exceção do primeiro termo, que é zero:</a:t>
            </a:r>
          </a:p>
        </p:txBody>
      </p:sp>
      <p:sp>
        <p:nvSpPr>
          <p:cNvPr id="713735" name="Text Box 7"/>
          <p:cNvSpPr txBox="1">
            <a:spLocks noChangeArrowheads="1"/>
          </p:cNvSpPr>
          <p:nvPr/>
        </p:nvSpPr>
        <p:spPr bwMode="auto">
          <a:xfrm>
            <a:off x="395288" y="3716338"/>
            <a:ext cx="604837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1800" dirty="0">
                <a:solidFill>
                  <a:schemeClr val="bg1"/>
                </a:solidFill>
                <a:latin typeface="Century Gothic" pitchFamily="34" charset="0"/>
              </a:rPr>
              <a:t>Passo 3: </a:t>
            </a:r>
            <a:r>
              <a:rPr lang="pt-BR" sz="1800" dirty="0">
                <a:solidFill>
                  <a:srgbClr val="FFC000"/>
                </a:solidFill>
                <a:latin typeface="Century Gothic" pitchFamily="34" charset="0"/>
              </a:rPr>
              <a:t>dividir por 10: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323850" y="2636838"/>
            <a:ext cx="712847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1800" dirty="0">
                <a:solidFill>
                  <a:schemeClr val="bg1"/>
                </a:solidFill>
                <a:latin typeface="Century Gothic" pitchFamily="34" charset="0"/>
              </a:rPr>
              <a:t>Passo 2: </a:t>
            </a:r>
            <a:r>
              <a:rPr lang="pt-BR" sz="1800" dirty="0">
                <a:solidFill>
                  <a:srgbClr val="FFC000"/>
                </a:solidFill>
                <a:latin typeface="Century Gothic" pitchFamily="34" charset="0"/>
              </a:rPr>
              <a:t>somar quatro:</a:t>
            </a:r>
          </a:p>
        </p:txBody>
      </p:sp>
      <p:sp>
        <p:nvSpPr>
          <p:cNvPr id="713737" name="Text Box 9"/>
          <p:cNvSpPr txBox="1">
            <a:spLocks noChangeArrowheads="1"/>
          </p:cNvSpPr>
          <p:nvPr/>
        </p:nvSpPr>
        <p:spPr bwMode="auto">
          <a:xfrm>
            <a:off x="395288" y="4797425"/>
            <a:ext cx="66976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1800" dirty="0">
                <a:solidFill>
                  <a:srgbClr val="FFC000"/>
                </a:solidFill>
                <a:latin typeface="Century Gothic" pitchFamily="34" charset="0"/>
              </a:rPr>
              <a:t>Sequência se aproxima da ordem dos planetas em UA ! Compare com a ordem aproximadamente observada: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57188" y="5572125"/>
            <a:ext cx="871537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800" dirty="0">
                <a:solidFill>
                  <a:srgbClr val="FFFFCC"/>
                </a:solidFill>
                <a:latin typeface="Century Gothic" pitchFamily="34" charset="0"/>
              </a:rPr>
              <a:t>0,4   0,7    1,0   1,5    2,8    5,2     9,5     19,2    30,1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1520" y="6100018"/>
            <a:ext cx="889248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1800" dirty="0" smtClean="0">
                <a:solidFill>
                  <a:srgbClr val="CC6600"/>
                </a:solidFill>
                <a:latin typeface="Century Gothic" pitchFamily="34" charset="0"/>
              </a:rPr>
              <a:t> </a:t>
            </a:r>
            <a:r>
              <a:rPr lang="pt-BR" sz="1800" dirty="0" smtClean="0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rPr>
              <a:t>Merc.</a:t>
            </a:r>
            <a:r>
              <a:rPr lang="pt-BR" sz="1800" dirty="0" smtClean="0">
                <a:solidFill>
                  <a:srgbClr val="FFC000"/>
                </a:solidFill>
                <a:latin typeface="Century Gothic" pitchFamily="34" charset="0"/>
              </a:rPr>
              <a:t>  </a:t>
            </a:r>
            <a:r>
              <a:rPr lang="pt-BR" sz="1800" dirty="0" smtClean="0">
                <a:solidFill>
                  <a:srgbClr val="FFFFCC"/>
                </a:solidFill>
                <a:latin typeface="Century Gothic" pitchFamily="34" charset="0"/>
              </a:rPr>
              <a:t>Vênus</a:t>
            </a:r>
            <a:r>
              <a:rPr lang="pt-BR" sz="1800" dirty="0" smtClean="0">
                <a:solidFill>
                  <a:srgbClr val="FFC000"/>
                </a:solidFill>
                <a:latin typeface="Century Gothic" pitchFamily="34" charset="0"/>
              </a:rPr>
              <a:t>    </a:t>
            </a:r>
            <a:r>
              <a:rPr lang="pt-BR" sz="1800" dirty="0" smtClean="0">
                <a:solidFill>
                  <a:srgbClr val="53D2FF"/>
                </a:solidFill>
                <a:latin typeface="Century Gothic" pitchFamily="34" charset="0"/>
              </a:rPr>
              <a:t>Terra</a:t>
            </a:r>
            <a:r>
              <a:rPr lang="pt-BR" sz="1800" dirty="0" smtClean="0">
                <a:solidFill>
                  <a:srgbClr val="FFC000"/>
                </a:solidFill>
                <a:latin typeface="Century Gothic" pitchFamily="34" charset="0"/>
              </a:rPr>
              <a:t>     </a:t>
            </a:r>
            <a:r>
              <a:rPr lang="pt-BR" sz="1800" dirty="0" smtClean="0">
                <a:solidFill>
                  <a:srgbClr val="EE8800"/>
                </a:solidFill>
                <a:latin typeface="Century Gothic" pitchFamily="34" charset="0"/>
              </a:rPr>
              <a:t>Marte</a:t>
            </a:r>
            <a:r>
              <a:rPr lang="pt-BR" sz="1800" dirty="0" smtClean="0">
                <a:solidFill>
                  <a:srgbClr val="FFC000"/>
                </a:solidFill>
                <a:latin typeface="Century Gothic" pitchFamily="34" charset="0"/>
              </a:rPr>
              <a:t>                </a:t>
            </a:r>
            <a:r>
              <a:rPr lang="pt-BR" sz="1800" dirty="0" smtClean="0">
                <a:solidFill>
                  <a:srgbClr val="FFFF99"/>
                </a:solidFill>
                <a:latin typeface="Century Gothic" pitchFamily="34" charset="0"/>
              </a:rPr>
              <a:t>Júpiter </a:t>
            </a:r>
            <a:r>
              <a:rPr lang="pt-BR" sz="1800" dirty="0" smtClean="0">
                <a:solidFill>
                  <a:srgbClr val="FFC000"/>
                </a:solidFill>
                <a:latin typeface="Century Gothic" pitchFamily="34" charset="0"/>
              </a:rPr>
              <a:t>   </a:t>
            </a:r>
            <a:r>
              <a:rPr lang="pt-BR" sz="1800" dirty="0" smtClean="0">
                <a:solidFill>
                  <a:srgbClr val="FFFFCC"/>
                </a:solidFill>
                <a:latin typeface="Century Gothic" pitchFamily="34" charset="0"/>
              </a:rPr>
              <a:t>Saturno</a:t>
            </a:r>
            <a:r>
              <a:rPr lang="pt-BR" sz="1800" dirty="0" smtClean="0">
                <a:solidFill>
                  <a:srgbClr val="FFC000"/>
                </a:solidFill>
                <a:latin typeface="Century Gothic" pitchFamily="34" charset="0"/>
              </a:rPr>
              <a:t>     </a:t>
            </a:r>
            <a:r>
              <a:rPr lang="pt-BR" sz="1800" dirty="0" smtClean="0">
                <a:solidFill>
                  <a:srgbClr val="00B050"/>
                </a:solidFill>
                <a:latin typeface="Century Gothic" pitchFamily="34" charset="0"/>
              </a:rPr>
              <a:t>Urano</a:t>
            </a:r>
            <a:r>
              <a:rPr lang="pt-BR" sz="1800" dirty="0" smtClean="0">
                <a:solidFill>
                  <a:srgbClr val="FFC000"/>
                </a:solidFill>
                <a:latin typeface="Century Gothic" pitchFamily="34" charset="0"/>
              </a:rPr>
              <a:t>      </a:t>
            </a:r>
            <a:r>
              <a:rPr lang="pt-BR" sz="1800" dirty="0" smtClean="0">
                <a:solidFill>
                  <a:srgbClr val="0070C0"/>
                </a:solidFill>
                <a:latin typeface="Century Gothic" pitchFamily="34" charset="0"/>
              </a:rPr>
              <a:t>Netuno</a:t>
            </a:r>
            <a:endParaRPr lang="pt-BR" sz="1800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2" name="Elipse 1"/>
          <p:cNvSpPr/>
          <p:nvPr/>
        </p:nvSpPr>
        <p:spPr bwMode="auto">
          <a:xfrm>
            <a:off x="3635896" y="5412095"/>
            <a:ext cx="899318" cy="897225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53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1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1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1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713735" grpId="0"/>
      <p:bldP spid="713736" grpId="0"/>
      <p:bldP spid="713737" grpId="0"/>
      <p:bldP spid="10250" grpId="0"/>
      <p:bldP spid="11" grpId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7724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Apêndice</a:t>
            </a: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8978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Leis de Kepler: simulador</a:t>
            </a:r>
          </a:p>
        </p:txBody>
      </p:sp>
      <p:pic>
        <p:nvPicPr>
          <p:cNvPr id="2051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lum bright="26000" contrast="13000"/>
          </a:blip>
          <a:srcRect/>
          <a:stretch>
            <a:fillRect/>
          </a:stretch>
        </p:blipFill>
        <p:spPr bwMode="auto">
          <a:xfrm>
            <a:off x="3275856" y="2636912"/>
            <a:ext cx="2597340" cy="2520000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pic>
      <p:sp>
        <p:nvSpPr>
          <p:cNvPr id="6" name="Text Box 141"/>
          <p:cNvSpPr txBox="1">
            <a:spLocks noChangeArrowheads="1"/>
          </p:cNvSpPr>
          <p:nvPr/>
        </p:nvSpPr>
        <p:spPr bwMode="auto">
          <a:xfrm>
            <a:off x="0" y="6580188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Crédito: U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niversidade de Nebraska-Lincoln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3"/>
          <p:cNvSpPr>
            <a:spLocks noGrp="1"/>
          </p:cNvSpPr>
          <p:nvPr>
            <p:ph type="title"/>
          </p:nvPr>
        </p:nvSpPr>
        <p:spPr>
          <a:xfrm>
            <a:off x="714375" y="2708920"/>
            <a:ext cx="77724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Leis do movimento planetário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Leis de Kepler</a:t>
            </a:r>
          </a:p>
        </p:txBody>
      </p:sp>
      <p:sp>
        <p:nvSpPr>
          <p:cNvPr id="1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21506" name="Picture 2" descr="Circa 1612, German astronomer Johannes Kepler (1571 - 1630)"/>
          <p:cNvPicPr>
            <a:picLocks noChangeAspect="1" noChangeArrowheads="1"/>
          </p:cNvPicPr>
          <p:nvPr/>
        </p:nvPicPr>
        <p:blipFill>
          <a:blip r:embed="rId2" cstate="print"/>
          <a:srcRect b="20843"/>
          <a:stretch>
            <a:fillRect/>
          </a:stretch>
        </p:blipFill>
        <p:spPr bwMode="auto">
          <a:xfrm>
            <a:off x="2771800" y="1268760"/>
            <a:ext cx="3528392" cy="4748072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2555776" y="611478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err="1" smtClean="0">
                <a:solidFill>
                  <a:schemeClr val="bg1"/>
                </a:solidFill>
                <a:latin typeface="Century Gothic" pitchFamily="34" charset="0"/>
              </a:rPr>
              <a:t>Johannes</a:t>
            </a:r>
            <a:r>
              <a:rPr lang="pt-BR" sz="1800" dirty="0" smtClean="0">
                <a:solidFill>
                  <a:schemeClr val="bg1"/>
                </a:solidFill>
                <a:latin typeface="Century Gothic" pitchFamily="34" charset="0"/>
              </a:rPr>
              <a:t> Kepler (1571 - 1630)</a:t>
            </a:r>
            <a:endParaRPr lang="pt-B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99077" y="179251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Elipse</a:t>
            </a:r>
          </a:p>
        </p:txBody>
      </p:sp>
      <p:pic>
        <p:nvPicPr>
          <p:cNvPr id="1026" name="Picture 2" descr="Ficheiro:ElipseAnimada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707904" y="1844824"/>
            <a:ext cx="4248472" cy="4021887"/>
          </a:xfrm>
          <a:prstGeom prst="rect">
            <a:avLst/>
          </a:prstGeom>
          <a:noFill/>
        </p:spPr>
      </p:pic>
      <p:sp>
        <p:nvSpPr>
          <p:cNvPr id="11" name="Elipse 10"/>
          <p:cNvSpPr>
            <a:spLocks noChangeAspect="1"/>
          </p:cNvSpPr>
          <p:nvPr/>
        </p:nvSpPr>
        <p:spPr bwMode="auto">
          <a:xfrm>
            <a:off x="4279195" y="3258090"/>
            <a:ext cx="612164" cy="6122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2" name="Elipse 11"/>
          <p:cNvSpPr>
            <a:spLocks noChangeAspect="1"/>
          </p:cNvSpPr>
          <p:nvPr/>
        </p:nvSpPr>
        <p:spPr bwMode="auto">
          <a:xfrm>
            <a:off x="6790801" y="3244643"/>
            <a:ext cx="612164" cy="61223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14" name="Conector de seta reta 13"/>
          <p:cNvCxnSpPr>
            <a:endCxn id="11" idx="1"/>
          </p:cNvCxnSpPr>
          <p:nvPr/>
        </p:nvCxnSpPr>
        <p:spPr bwMode="auto">
          <a:xfrm>
            <a:off x="2627784" y="2420888"/>
            <a:ext cx="1741060" cy="9268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Conector de seta reta 14"/>
          <p:cNvCxnSpPr>
            <a:endCxn id="12" idx="1"/>
          </p:cNvCxnSpPr>
          <p:nvPr/>
        </p:nvCxnSpPr>
        <p:spPr bwMode="auto">
          <a:xfrm>
            <a:off x="2627784" y="2420888"/>
            <a:ext cx="4252666" cy="91341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tângulo 7"/>
          <p:cNvSpPr>
            <a:spLocks noChangeArrowheads="1"/>
          </p:cNvSpPr>
          <p:nvPr/>
        </p:nvSpPr>
        <p:spPr bwMode="auto">
          <a:xfrm>
            <a:off x="367857" y="1919734"/>
            <a:ext cx="2331935" cy="107721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Focos da elipse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9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</a:t>
            </a:r>
            <a:r>
              <a:rPr lang="pt-BR" sz="1200" dirty="0" err="1" smtClean="0">
                <a:solidFill>
                  <a:srgbClr val="FFC000"/>
                </a:solidFill>
                <a:latin typeface="Century Gothic" pitchFamily="34" charset="0"/>
              </a:rPr>
              <a:t>Wikipedia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7"/>
          <p:cNvGrpSpPr>
            <a:grpSpLocks noChangeAspect="1"/>
          </p:cNvGrpSpPr>
          <p:nvPr/>
        </p:nvGrpSpPr>
        <p:grpSpPr>
          <a:xfrm>
            <a:off x="2585736" y="3401623"/>
            <a:ext cx="991599" cy="981701"/>
            <a:chOff x="4230514" y="2138607"/>
            <a:chExt cx="4721895" cy="4674769"/>
          </a:xfrm>
        </p:grpSpPr>
        <p:sp>
          <p:nvSpPr>
            <p:cNvPr id="9" name="Elipse 8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Primeira lei de Kepler</a:t>
            </a:r>
          </a:p>
        </p:txBody>
      </p:sp>
      <p:sp>
        <p:nvSpPr>
          <p:cNvPr id="5" name="Elipse 4"/>
          <p:cNvSpPr/>
          <p:nvPr/>
        </p:nvSpPr>
        <p:spPr bwMode="auto">
          <a:xfrm>
            <a:off x="2218797" y="2089150"/>
            <a:ext cx="4814887" cy="3646488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 dirty="0">
              <a:solidFill>
                <a:srgbClr val="CC6600"/>
              </a:solidFill>
              <a:latin typeface="Century Gothic" pitchFamily="34" charset="0"/>
            </a:endParaRPr>
          </a:p>
        </p:txBody>
      </p:sp>
      <p:sp>
        <p:nvSpPr>
          <p:cNvPr id="6148" name="Retângulo 7"/>
          <p:cNvSpPr>
            <a:spLocks noChangeArrowheads="1"/>
          </p:cNvSpPr>
          <p:nvPr/>
        </p:nvSpPr>
        <p:spPr bwMode="auto">
          <a:xfrm>
            <a:off x="6557728" y="2343547"/>
            <a:ext cx="1686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rgbClr val="00FF00"/>
                </a:solidFill>
                <a:latin typeface="Century Gothic" pitchFamily="34" charset="0"/>
              </a:rPr>
              <a:t>Planeta</a:t>
            </a:r>
          </a:p>
        </p:txBody>
      </p:sp>
      <p:sp>
        <p:nvSpPr>
          <p:cNvPr id="6149" name="Retângulo 8"/>
          <p:cNvSpPr>
            <a:spLocks noChangeArrowheads="1"/>
          </p:cNvSpPr>
          <p:nvPr/>
        </p:nvSpPr>
        <p:spPr bwMode="auto">
          <a:xfrm>
            <a:off x="3337267" y="3613150"/>
            <a:ext cx="1018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  <a:latin typeface="Century Gothic" pitchFamily="34" charset="0"/>
              </a:rPr>
              <a:t>Sol</a:t>
            </a:r>
          </a:p>
        </p:txBody>
      </p:sp>
      <p:sp>
        <p:nvSpPr>
          <p:cNvPr id="21" name="Elipse 20"/>
          <p:cNvSpPr/>
          <p:nvPr/>
        </p:nvSpPr>
        <p:spPr bwMode="auto">
          <a:xfrm>
            <a:off x="6285104" y="2538413"/>
            <a:ext cx="244475" cy="24765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4467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148" grpId="0"/>
      <p:bldP spid="6149" grpId="0"/>
      <p:bldP spid="21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 bwMode="auto">
          <a:xfrm>
            <a:off x="1800264" y="3428517"/>
            <a:ext cx="991599" cy="981701"/>
          </a:xfrm>
          <a:prstGeom prst="ellipse">
            <a:avLst/>
          </a:prstGeom>
          <a:gradFill>
            <a:gsLst>
              <a:gs pos="7000">
                <a:schemeClr val="bg1"/>
              </a:gs>
              <a:gs pos="32000">
                <a:srgbClr val="FFC000"/>
              </a:gs>
              <a:gs pos="100000">
                <a:schemeClr val="tx1">
                  <a:alpha val="23000"/>
                </a:schemeClr>
              </a:gs>
            </a:gsLst>
            <a:path path="shape">
              <a:fillToRect l="50000" t="50000" r="50000" b="50000"/>
            </a:path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chemeClr val="bg1"/>
                </a:solidFill>
                <a:latin typeface="Century Gothic" pitchFamily="34" charset="0"/>
              </a:rPr>
              <a:t>Segunda lei de Kepler</a:t>
            </a:r>
          </a:p>
        </p:txBody>
      </p:sp>
      <p:sp>
        <p:nvSpPr>
          <p:cNvPr id="5" name="Elipse 4"/>
          <p:cNvSpPr/>
          <p:nvPr/>
        </p:nvSpPr>
        <p:spPr bwMode="auto">
          <a:xfrm>
            <a:off x="1528763" y="2089150"/>
            <a:ext cx="4814887" cy="3646488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6850543" y="3857625"/>
            <a:ext cx="1345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=A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lang="pt-BR" sz="3200" baseline="-25000" dirty="0">
              <a:latin typeface="Century Gothic" pitchFamily="34" charset="0"/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auto">
          <a:xfrm>
            <a:off x="6184352" y="2433638"/>
            <a:ext cx="298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i="1" dirty="0">
                <a:solidFill>
                  <a:srgbClr val="53D2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auto">
          <a:xfrm>
            <a:off x="1081073" y="3786188"/>
            <a:ext cx="298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i="1" dirty="0">
                <a:solidFill>
                  <a:srgbClr val="53D2FF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25" name="Retângulo 8"/>
          <p:cNvSpPr>
            <a:spLocks noChangeArrowheads="1"/>
          </p:cNvSpPr>
          <p:nvPr/>
        </p:nvSpPr>
        <p:spPr bwMode="auto">
          <a:xfrm>
            <a:off x="2555776" y="3852337"/>
            <a:ext cx="10187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  <a:latin typeface="Century Gothic" pitchFamily="34" charset="0"/>
              </a:rPr>
              <a:t>Sol</a:t>
            </a:r>
          </a:p>
        </p:txBody>
      </p:sp>
      <p:sp>
        <p:nvSpPr>
          <p:cNvPr id="11" name="Arco 10"/>
          <p:cNvSpPr/>
          <p:nvPr/>
        </p:nvSpPr>
        <p:spPr bwMode="auto">
          <a:xfrm rot="224571" flipH="1">
            <a:off x="1539395" y="2778892"/>
            <a:ext cx="1451332" cy="2236889"/>
          </a:xfrm>
          <a:prstGeom prst="arc">
            <a:avLst>
              <a:gd name="adj1" fmla="val 18257890"/>
              <a:gd name="adj2" fmla="val 4539809"/>
            </a:avLst>
          </a:prstGeom>
          <a:solidFill>
            <a:schemeClr val="accent3">
              <a:lumMod val="6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0" name="Arco 9"/>
          <p:cNvSpPr/>
          <p:nvPr/>
        </p:nvSpPr>
        <p:spPr bwMode="auto">
          <a:xfrm rot="358355">
            <a:off x="-1901349" y="1317969"/>
            <a:ext cx="8350108" cy="5176178"/>
          </a:xfrm>
          <a:prstGeom prst="arc">
            <a:avLst>
              <a:gd name="adj1" fmla="val 19990393"/>
              <a:gd name="adj2" fmla="val 20498851"/>
            </a:avLst>
          </a:prstGeom>
          <a:solidFill>
            <a:schemeClr val="accent3">
              <a:lumMod val="6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24" name="Oval 3"/>
          <p:cNvSpPr>
            <a:spLocks noChangeArrowheads="1"/>
          </p:cNvSpPr>
          <p:nvPr/>
        </p:nvSpPr>
        <p:spPr bwMode="auto">
          <a:xfrm>
            <a:off x="2006766" y="3641006"/>
            <a:ext cx="562201" cy="556589"/>
          </a:xfrm>
          <a:prstGeom prst="ellipse">
            <a:avLst/>
          </a:prstGeom>
          <a:gradFill flip="none" rotWithShape="1">
            <a:gsLst>
              <a:gs pos="85000">
                <a:srgbClr val="FFC000"/>
              </a:gs>
              <a:gs pos="12000">
                <a:schemeClr val="bg1"/>
              </a:gs>
              <a:gs pos="100000">
                <a:srgbClr val="4D0808">
                  <a:alpha val="17000"/>
                </a:srgbClr>
              </a:gs>
            </a:gsLst>
            <a:path path="shape">
              <a:fillToRect l="50000" t="50000" r="50000" b="50000"/>
            </a:path>
            <a:tileRect/>
          </a:gradFill>
          <a:ln w="57150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Elipse 17"/>
          <p:cNvSpPr/>
          <p:nvPr/>
        </p:nvSpPr>
        <p:spPr bwMode="auto">
          <a:xfrm>
            <a:off x="1663228" y="2996952"/>
            <a:ext cx="252000" cy="2520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5940006" y="2955673"/>
            <a:ext cx="252000" cy="25200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9" name="Text Box 141"/>
          <p:cNvSpPr txBox="1">
            <a:spLocks noChangeArrowheads="1"/>
          </p:cNvSpPr>
          <p:nvPr/>
        </p:nvSpPr>
        <p:spPr bwMode="auto">
          <a:xfrm>
            <a:off x="35496" y="6525344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4722022" y="2809503"/>
            <a:ext cx="6415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lang="pt-BR" sz="3200" baseline="-25000" dirty="0">
              <a:latin typeface="Century Gothic" pitchFamily="34" charset="0"/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2796" y="3632200"/>
            <a:ext cx="6415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entury Gothic" pitchFamily="34" charset="0"/>
              </a:rPr>
              <a:t>A</a:t>
            </a:r>
            <a:r>
              <a:rPr lang="pt-BR" sz="3200" baseline="-25000" dirty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lang="pt-BR" sz="3200" baseline="-25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1578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62 C -0.00399 0.00787 -0.01701 0.03565 -0.0217 0.05487 C -0.02639 0.07408 -0.0283 0.09561 -0.02865 0.11412 C -0.02899 0.13264 -0.02604 0.15024 -0.02344 0.16551 C -0.02083 0.18079 -0.01649 0.19422 -0.01285 0.20533 C -0.0092 0.21644 -0.00608 0.22269 -0.00122 0.23264 C 0.00365 0.2426 0.01233 0.25857 0.0158 0.26505 " pathEditMode="relative" rAng="0" ptsTypes="AAAAA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" y="1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231 C 0.00069 4.44444E-6 -0.00278 -0.00695 -0.00521 -0.01088 C -0.00764 -0.01482 -0.01042 -0.01737 -0.01268 -0.02107 C -0.01493 -0.02477 -0.01632 -0.02871 -0.0191 -0.03264 C -0.02188 -0.03658 -0.02674 -0.04121 -0.02917 -0.04445 C -0.0316 -0.04769 -0.03177 -0.04908 -0.03386 -0.05209 C -0.03594 -0.0551 -0.04028 -0.06019 -0.04202 -0.06227 " pathEditMode="relative" rAng="0" ptsTypes="AAAAA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1" grpId="0" animBg="1"/>
      <p:bldP spid="10" grpId="0" animBg="1"/>
      <p:bldP spid="18" grpId="0" animBg="1"/>
      <p:bldP spid="18" grpId="1" animBg="1"/>
      <p:bldP spid="18" grpId="2" animBg="1"/>
      <p:bldP spid="20" grpId="0" animBg="1"/>
      <p:bldP spid="20" grpId="1" animBg="1"/>
      <p:bldP spid="19" grpId="0"/>
      <p:bldP spid="14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>
            <a:endCxn id="12" idx="2"/>
          </p:cNvCxnSpPr>
          <p:nvPr/>
        </p:nvCxnSpPr>
        <p:spPr>
          <a:xfrm flipH="1" flipV="1">
            <a:off x="2473301" y="3063625"/>
            <a:ext cx="2" cy="756085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 flipH="1" flipV="1">
            <a:off x="4705549" y="3171637"/>
            <a:ext cx="8384" cy="65645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flipV="1">
            <a:off x="4696587" y="2106666"/>
            <a:ext cx="8960" cy="632923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stCxn id="14" idx="7"/>
          </p:cNvCxnSpPr>
          <p:nvPr/>
        </p:nvCxnSpPr>
        <p:spPr>
          <a:xfrm flipH="1" flipV="1">
            <a:off x="6396037" y="2163525"/>
            <a:ext cx="36866" cy="10281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2392607" y="3062763"/>
            <a:ext cx="4123609" cy="862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e 11"/>
          <p:cNvSpPr>
            <a:spLocks noChangeAspect="1"/>
          </p:cNvSpPr>
          <p:nvPr/>
        </p:nvSpPr>
        <p:spPr>
          <a:xfrm>
            <a:off x="2473301" y="1083405"/>
            <a:ext cx="3960440" cy="396044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4" name="Elipse 13"/>
          <p:cNvSpPr>
            <a:spLocks noChangeAspect="1"/>
          </p:cNvSpPr>
          <p:nvPr/>
        </p:nvSpPr>
        <p:spPr>
          <a:xfrm rot="8065015">
            <a:off x="6303996" y="2936453"/>
            <a:ext cx="255217" cy="255217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5" name="Chave esquerda 14"/>
          <p:cNvSpPr/>
          <p:nvPr/>
        </p:nvSpPr>
        <p:spPr>
          <a:xfrm rot="5400000">
            <a:off x="5405764" y="1101488"/>
            <a:ext cx="288000" cy="1692000"/>
          </a:xfrm>
          <a:prstGeom prst="leftBrace">
            <a:avLst>
              <a:gd name="adj1" fmla="val 37261"/>
              <a:gd name="adj2" fmla="val 50552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201493" y="972488"/>
            <a:ext cx="281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Distância no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periélio</a:t>
            </a:r>
            <a:endParaRPr lang="pt-B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7" name="Chave esquerda 16"/>
          <p:cNvSpPr/>
          <p:nvPr/>
        </p:nvSpPr>
        <p:spPr>
          <a:xfrm rot="16200000">
            <a:off x="3437835" y="2927184"/>
            <a:ext cx="303181" cy="2232246"/>
          </a:xfrm>
          <a:prstGeom prst="leftBrace">
            <a:avLst>
              <a:gd name="adj1" fmla="val 37261"/>
              <a:gd name="adj2" fmla="val 50171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461961" y="4140840"/>
            <a:ext cx="281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Distância no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afélio</a:t>
            </a:r>
            <a:endParaRPr lang="pt-B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685800" y="18864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Periélio e afélio</a:t>
            </a:r>
            <a:endParaRPr kumimoji="0" lang="pt-BR" sz="4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6135377" y="2775021"/>
            <a:ext cx="576064" cy="576064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cxnSp>
        <p:nvCxnSpPr>
          <p:cNvPr id="22" name="Forma 21"/>
          <p:cNvCxnSpPr>
            <a:stCxn id="20" idx="7"/>
          </p:cNvCxnSpPr>
          <p:nvPr/>
        </p:nvCxnSpPr>
        <p:spPr>
          <a:xfrm rot="5400000" flipH="1" flipV="1">
            <a:off x="6771094" y="2414982"/>
            <a:ext cx="300387" cy="588419"/>
          </a:xfrm>
          <a:prstGeom prst="curvedConnector2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6974309" y="2124616"/>
            <a:ext cx="235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planeta no </a:t>
            </a:r>
          </a:p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periélio</a:t>
            </a:r>
            <a:endParaRPr lang="pt-BR" sz="24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2194212" y="2778498"/>
            <a:ext cx="576064" cy="576064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cxnSp>
        <p:nvCxnSpPr>
          <p:cNvPr id="25" name="Forma 24"/>
          <p:cNvCxnSpPr>
            <a:stCxn id="24" idx="3"/>
          </p:cNvCxnSpPr>
          <p:nvPr/>
        </p:nvCxnSpPr>
        <p:spPr>
          <a:xfrm rot="5400000">
            <a:off x="1853626" y="3106730"/>
            <a:ext cx="261480" cy="588419"/>
          </a:xfrm>
          <a:prstGeom prst="curvedConnector2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-252536" y="3099629"/>
            <a:ext cx="235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planeta no </a:t>
            </a:r>
          </a:p>
          <a:p>
            <a:pPr algn="ctr"/>
            <a:r>
              <a:rPr lang="pt-BR" sz="2400" dirty="0" smtClean="0">
                <a:solidFill>
                  <a:srgbClr val="FFC000"/>
                </a:solidFill>
                <a:latin typeface="Century Gothic" pitchFamily="34" charset="0"/>
              </a:rPr>
              <a:t>afélio</a:t>
            </a:r>
            <a:endParaRPr lang="pt-BR" sz="24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089245" y="5497253"/>
            <a:ext cx="209869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Distância </a:t>
            </a:r>
          </a:p>
          <a:p>
            <a:pPr algn="ctr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no </a:t>
            </a:r>
            <a:r>
              <a:rPr lang="pt-BR" sz="2000" dirty="0" err="1" smtClean="0">
                <a:solidFill>
                  <a:schemeClr val="bg1"/>
                </a:solidFill>
                <a:latin typeface="Century Gothic" pitchFamily="34" charset="0"/>
              </a:rPr>
              <a:t>PER</a:t>
            </a:r>
            <a:r>
              <a:rPr lang="pt-BR" sz="2000" dirty="0" err="1" smtClean="0">
                <a:solidFill>
                  <a:srgbClr val="FFC000"/>
                </a:solidFill>
                <a:latin typeface="Century Gothic" pitchFamily="34" charset="0"/>
              </a:rPr>
              <a:t>iélio</a:t>
            </a: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endParaRPr lang="pt-BR" sz="2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11560" y="5376118"/>
            <a:ext cx="2088232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Distância </a:t>
            </a:r>
          </a:p>
          <a:p>
            <a:pPr algn="ctr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no </a:t>
            </a:r>
            <a:r>
              <a:rPr lang="pt-BR" sz="3200" dirty="0" err="1" smtClean="0">
                <a:solidFill>
                  <a:schemeClr val="bg1"/>
                </a:solidFill>
                <a:latin typeface="Century Gothic" pitchFamily="34" charset="0"/>
              </a:rPr>
              <a:t>AF</a:t>
            </a:r>
            <a:r>
              <a:rPr lang="pt-BR" sz="3200" dirty="0" err="1" smtClean="0">
                <a:solidFill>
                  <a:srgbClr val="FFC000"/>
                </a:solidFill>
                <a:latin typeface="Century Gothic" pitchFamily="34" charset="0"/>
              </a:rPr>
              <a:t>élio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627784" y="5569261"/>
            <a:ext cx="38884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&gt;  </a:t>
            </a:r>
            <a:r>
              <a:rPr lang="pt-BR" sz="2400" dirty="0" smtClean="0">
                <a:solidFill>
                  <a:schemeClr val="bg1"/>
                </a:solidFill>
                <a:latin typeface="Century Gothic" pitchFamily="34" charset="0"/>
              </a:rPr>
              <a:t>Distância ao Sol  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&gt;      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611560" y="5293586"/>
            <a:ext cx="7720400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grpSp>
        <p:nvGrpSpPr>
          <p:cNvPr id="2" name="Grupo 30"/>
          <p:cNvGrpSpPr>
            <a:grpSpLocks noChangeAspect="1"/>
          </p:cNvGrpSpPr>
          <p:nvPr/>
        </p:nvGrpSpPr>
        <p:grpSpPr>
          <a:xfrm>
            <a:off x="4187576" y="2572333"/>
            <a:ext cx="991599" cy="981701"/>
            <a:chOff x="4230514" y="2138607"/>
            <a:chExt cx="4721895" cy="4674769"/>
          </a:xfrm>
        </p:grpSpPr>
        <p:sp>
          <p:nvSpPr>
            <p:cNvPr id="32" name="Elipse 31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0" name="Elipse 9"/>
          <p:cNvSpPr>
            <a:spLocks noChangeAspect="1"/>
          </p:cNvSpPr>
          <p:nvPr/>
        </p:nvSpPr>
        <p:spPr>
          <a:xfrm rot="8065015">
            <a:off x="2357695" y="2935580"/>
            <a:ext cx="255217" cy="255217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entury Gothic" pitchFamily="34" charset="0"/>
            </a:endParaRPr>
          </a:p>
        </p:txBody>
      </p:sp>
      <p:sp>
        <p:nvSpPr>
          <p:cNvPr id="31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790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250"/>
                            </p:stCondLst>
                            <p:childTnLst>
                              <p:par>
                                <p:cTn id="7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25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 animBg="1"/>
      <p:bldP spid="18" grpId="0"/>
      <p:bldP spid="20" grpId="0" animBg="1"/>
      <p:bldP spid="23" grpId="0"/>
      <p:bldP spid="24" grpId="0" animBg="1"/>
      <p:bldP spid="26" grpId="0"/>
      <p:bldP spid="27" grpId="0"/>
      <p:bldP spid="28" grpId="0"/>
      <p:bldP spid="30" grpId="0"/>
      <p:bldP spid="10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Terceira lei de Kepler</a:t>
            </a:r>
          </a:p>
        </p:txBody>
      </p:sp>
      <p:sp>
        <p:nvSpPr>
          <p:cNvPr id="712710" name="Text Box 6"/>
          <p:cNvSpPr txBox="1">
            <a:spLocks noChangeArrowheads="1"/>
          </p:cNvSpPr>
          <p:nvPr/>
        </p:nvSpPr>
        <p:spPr bwMode="auto">
          <a:xfrm>
            <a:off x="2051720" y="2276477"/>
            <a:ext cx="936104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712712" name="Text Box 8"/>
          <p:cNvSpPr txBox="1">
            <a:spLocks noChangeArrowheads="1"/>
          </p:cNvSpPr>
          <p:nvPr/>
        </p:nvSpPr>
        <p:spPr bwMode="auto">
          <a:xfrm>
            <a:off x="1979712" y="3213102"/>
            <a:ext cx="1080120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600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712713" name="Text Box 9"/>
          <p:cNvSpPr txBox="1">
            <a:spLocks noChangeArrowheads="1"/>
          </p:cNvSpPr>
          <p:nvPr/>
        </p:nvSpPr>
        <p:spPr bwMode="auto">
          <a:xfrm>
            <a:off x="2987124" y="2708277"/>
            <a:ext cx="1151757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712714" name="Text Box 10"/>
          <p:cNvSpPr txBox="1">
            <a:spLocks noChangeArrowheads="1"/>
          </p:cNvSpPr>
          <p:nvPr/>
        </p:nvSpPr>
        <p:spPr bwMode="auto">
          <a:xfrm>
            <a:off x="3744248" y="2643190"/>
            <a:ext cx="4212396" cy="10160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6000" dirty="0">
                <a:solidFill>
                  <a:srgbClr val="FFC000"/>
                </a:solidFill>
                <a:latin typeface="Century Gothic" pitchFamily="34" charset="0"/>
              </a:rPr>
              <a:t>constante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350138" y="5016078"/>
            <a:ext cx="8326318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pt-BR" sz="32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: período de translação em torno do </a:t>
            </a: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</a:rPr>
              <a:t>Sol</a:t>
            </a:r>
          </a:p>
          <a:p>
            <a:pPr algn="l"/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200" b="0" dirty="0">
                <a:solidFill>
                  <a:schemeClr val="bg1"/>
                </a:solidFill>
                <a:latin typeface="Century Gothic" pitchFamily="34" charset="0"/>
              </a:rPr>
              <a:t>: distância média do planeta ao Sol</a:t>
            </a:r>
          </a:p>
        </p:txBody>
      </p:sp>
      <p:cxnSp>
        <p:nvCxnSpPr>
          <p:cNvPr id="11" name="Conector reto 10"/>
          <p:cNvCxnSpPr/>
          <p:nvPr/>
        </p:nvCxnSpPr>
        <p:spPr bwMode="auto">
          <a:xfrm>
            <a:off x="2024850" y="3212976"/>
            <a:ext cx="890966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33201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27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2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3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800"/>
                            </p:stCondLst>
                            <p:childTnLst>
                              <p:par>
                                <p:cTn id="3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10" grpId="0"/>
      <p:bldP spid="7127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Exemplos da terceira lei -1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067944" y="1196752"/>
            <a:ext cx="4834934" cy="1171575"/>
            <a:chOff x="1518" y="1480"/>
            <a:chExt cx="3410" cy="738"/>
          </a:xfrm>
        </p:grpSpPr>
        <p:sp>
          <p:nvSpPr>
            <p:cNvPr id="712710" name="Text Box 6"/>
            <p:cNvSpPr txBox="1">
              <a:spLocks noChangeArrowheads="1"/>
            </p:cNvSpPr>
            <p:nvPr/>
          </p:nvSpPr>
          <p:spPr bwMode="auto">
            <a:xfrm>
              <a:off x="1519" y="152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T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2</a:t>
              </a:r>
            </a:p>
          </p:txBody>
        </p:sp>
        <p:sp>
          <p:nvSpPr>
            <p:cNvPr id="712711" name="Text Box 7"/>
            <p:cNvSpPr txBox="1">
              <a:spLocks noChangeArrowheads="1"/>
            </p:cNvSpPr>
            <p:nvPr/>
          </p:nvSpPr>
          <p:spPr bwMode="auto">
            <a:xfrm>
              <a:off x="1518" y="1480"/>
              <a:ext cx="2359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4000" dirty="0" smtClean="0">
                  <a:solidFill>
                    <a:srgbClr val="FFFF00"/>
                  </a:solidFill>
                  <a:latin typeface="Century Gothic" pitchFamily="34" charset="0"/>
                </a:rPr>
                <a:t>__</a:t>
              </a:r>
              <a:endParaRPr lang="pt-BR" sz="4000" dirty="0">
                <a:solidFill>
                  <a:srgbClr val="FFFF00"/>
                </a:solidFill>
                <a:latin typeface="Century Gothic" pitchFamily="34" charset="0"/>
              </a:endParaRPr>
            </a:p>
          </p:txBody>
        </p:sp>
        <p:sp>
          <p:nvSpPr>
            <p:cNvPr id="712712" name="Text Box 8"/>
            <p:cNvSpPr txBox="1">
              <a:spLocks noChangeArrowheads="1"/>
            </p:cNvSpPr>
            <p:nvPr/>
          </p:nvSpPr>
          <p:spPr bwMode="auto">
            <a:xfrm>
              <a:off x="1519" y="1888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a</a:t>
              </a:r>
              <a:r>
                <a:rPr lang="pt-BR" sz="2800" baseline="30000" dirty="0">
                  <a:solidFill>
                    <a:srgbClr val="FFFF00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712713" name="Text Box 9"/>
            <p:cNvSpPr txBox="1">
              <a:spLocks noChangeArrowheads="1"/>
            </p:cNvSpPr>
            <p:nvPr/>
          </p:nvSpPr>
          <p:spPr bwMode="auto">
            <a:xfrm>
              <a:off x="1836" y="1695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=</a:t>
              </a:r>
            </a:p>
          </p:txBody>
        </p:sp>
        <p:sp>
          <p:nvSpPr>
            <p:cNvPr id="712714" name="Text Box 10"/>
            <p:cNvSpPr txBox="1">
              <a:spLocks noChangeArrowheads="1"/>
            </p:cNvSpPr>
            <p:nvPr/>
          </p:nvSpPr>
          <p:spPr bwMode="auto">
            <a:xfrm>
              <a:off x="2569" y="1674"/>
              <a:ext cx="2359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2800" dirty="0">
                  <a:solidFill>
                    <a:srgbClr val="FFFF00"/>
                  </a:solidFill>
                  <a:latin typeface="Century Gothic" pitchFamily="34" charset="0"/>
                </a:rPr>
                <a:t>constante</a:t>
              </a:r>
            </a:p>
          </p:txBody>
        </p:sp>
      </p:grp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611560" y="1408708"/>
            <a:ext cx="7416824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Terra: </a:t>
            </a:r>
          </a:p>
          <a:p>
            <a:pPr algn="l"/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≈ 365 dias ≈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1ano </a:t>
            </a:r>
          </a:p>
          <a:p>
            <a:pPr algn="l"/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≈ 149,6 milhões de km =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1 UA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4365104"/>
            <a:ext cx="58143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dirty="0">
                <a:solidFill>
                  <a:srgbClr val="FFC000"/>
                </a:solidFill>
                <a:latin typeface="Century Gothic" pitchFamily="34" charset="0"/>
              </a:rPr>
              <a:t>T</a:t>
            </a:r>
            <a:r>
              <a:rPr lang="pt-BR" sz="3600" baseline="30000" dirty="0">
                <a:solidFill>
                  <a:srgbClr val="FFC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72008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dirty="0">
                <a:solidFill>
                  <a:srgbClr val="FFC000"/>
                </a:solidFill>
                <a:latin typeface="Century Gothic" pitchFamily="34" charset="0"/>
              </a:rPr>
              <a:t>a</a:t>
            </a:r>
            <a:r>
              <a:rPr lang="pt-BR" sz="3600" baseline="30000" dirty="0">
                <a:solidFill>
                  <a:srgbClr val="FFC000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350769" y="4842682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915816" y="4797152"/>
            <a:ext cx="187220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1 </a:t>
            </a:r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ano</a:t>
            </a:r>
            <a:r>
              <a:rPr lang="pt-BR" sz="2000" baseline="3000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r>
              <a:rPr lang="pt-BR" sz="2000" dirty="0" smtClean="0">
                <a:solidFill>
                  <a:schemeClr val="bg1"/>
                </a:solidFill>
                <a:latin typeface="Century Gothic" pitchFamily="34" charset="0"/>
              </a:rPr>
              <a:t>/UA</a:t>
            </a:r>
            <a:r>
              <a:rPr lang="pt-BR" sz="2000" baseline="30000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endParaRPr lang="pt-BR" sz="2000" baseline="30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57656" y="4365104"/>
            <a:ext cx="99812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2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557657" y="5201830"/>
            <a:ext cx="99811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(1)</a:t>
            </a:r>
            <a:r>
              <a:rPr lang="pt-BR" sz="3600" b="0" baseline="30000" dirty="0" smtClean="0">
                <a:solidFill>
                  <a:srgbClr val="FFC000"/>
                </a:solidFill>
                <a:latin typeface="Century Gothic" pitchFamily="34" charset="0"/>
              </a:rPr>
              <a:t>3</a:t>
            </a:r>
            <a:endParaRPr lang="pt-BR" sz="3600" b="0" baseline="30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21" name="Conector reto 20"/>
          <p:cNvCxnSpPr/>
          <p:nvPr/>
        </p:nvCxnSpPr>
        <p:spPr bwMode="auto">
          <a:xfrm>
            <a:off x="755576" y="5149641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32016" y="4833066"/>
            <a:ext cx="54675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=</a:t>
            </a:r>
          </a:p>
        </p:txBody>
      </p:sp>
      <p:cxnSp>
        <p:nvCxnSpPr>
          <p:cNvPr id="23" name="Conector reto 22"/>
          <p:cNvCxnSpPr/>
          <p:nvPr/>
        </p:nvCxnSpPr>
        <p:spPr bwMode="auto">
          <a:xfrm>
            <a:off x="1822249" y="5145338"/>
            <a:ext cx="360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tângulo de cantos arredondados 23"/>
          <p:cNvSpPr/>
          <p:nvPr/>
        </p:nvSpPr>
        <p:spPr bwMode="auto">
          <a:xfrm>
            <a:off x="2843808" y="4149080"/>
            <a:ext cx="2016224" cy="19442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0" u="none" strike="noStrike" cap="none" normalizeH="0" baseline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pic>
        <p:nvPicPr>
          <p:cNvPr id="28674" name="Picture 2" descr="https://blogs.glowscotland.org.uk/er/SNHGeographyWebsite/files/2011/11/smiling-planet-earth-cartoon-2-thum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68760"/>
            <a:ext cx="1152128" cy="1152128"/>
          </a:xfrm>
          <a:prstGeom prst="rect">
            <a:avLst/>
          </a:prstGeom>
          <a:noFill/>
        </p:spPr>
      </p:pic>
      <p:sp>
        <p:nvSpPr>
          <p:cNvPr id="25" name="Retângulo 24"/>
          <p:cNvSpPr/>
          <p:nvPr/>
        </p:nvSpPr>
        <p:spPr>
          <a:xfrm>
            <a:off x="130748" y="6433591"/>
            <a:ext cx="43075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r>
              <a:rPr lang="en-US" sz="1400" b="0" u="sng" dirty="0" smtClean="0">
                <a:solidFill>
                  <a:srgbClr val="FFC000"/>
                </a:solidFill>
                <a:latin typeface="Century Gothic" pitchFamily="34" charset="0"/>
                <a:hlinkClick r:id="rId4"/>
              </a:rPr>
              <a:t>funny-pictures.picphotos.net</a:t>
            </a:r>
            <a:endParaRPr lang="en-US" sz="14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0832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8" grpId="0"/>
      <p:bldP spid="19" grpId="0"/>
      <p:bldP spid="22" grpId="0"/>
      <p:bldP spid="24" grpId="0" animBg="1"/>
      <p:bldP spid="25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8812</TotalTime>
  <Words>518</Words>
  <Application>Microsoft Office PowerPoint</Application>
  <PresentationFormat>Apresentação na tela (4:3)</PresentationFormat>
  <Paragraphs>145</Paragraphs>
  <Slides>19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Consolas</vt:lpstr>
      <vt:lpstr>Times New Roman</vt:lpstr>
      <vt:lpstr>Wingdings</vt:lpstr>
      <vt:lpstr>Blank Presentation</vt:lpstr>
      <vt:lpstr>Apresentação do PowerPoint</vt:lpstr>
      <vt:lpstr>Leis do movimento planetário</vt:lpstr>
      <vt:lpstr>Leis de Kepler</vt:lpstr>
      <vt:lpstr>Elipse</vt:lpstr>
      <vt:lpstr>Primeira lei de Kepler</vt:lpstr>
      <vt:lpstr>Segunda lei de Kepler</vt:lpstr>
      <vt:lpstr>Apresentação do PowerPoint</vt:lpstr>
      <vt:lpstr>Terceira lei de Kepler</vt:lpstr>
      <vt:lpstr>Exemplos da terceira lei -1</vt:lpstr>
      <vt:lpstr>Exemplos da terceira lei -2</vt:lpstr>
      <vt:lpstr>Apresentação do PowerPoint</vt:lpstr>
      <vt:lpstr>Para o Sistema Solar, a 3ª lei é dada por:</vt:lpstr>
      <vt:lpstr>Apresentação do PowerPoint</vt:lpstr>
      <vt:lpstr>Exemplo: terceira lei de Kepler para o sistema Kepler 5</vt:lpstr>
      <vt:lpstr>Distâncias aproximadas  e a lei de Titius-Bode</vt:lpstr>
      <vt:lpstr>Lei de Titius-Bode  </vt:lpstr>
      <vt:lpstr>Lei de Titius-Bode  Johann Daniel Titius (1729-1796); Johann Elert Bode (1747-1826)</vt:lpstr>
      <vt:lpstr>Apêndice</vt:lpstr>
      <vt:lpstr>Leis de Kepler: simulador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555</cp:revision>
  <cp:lastPrinted>2000-05-01T12:23:36Z</cp:lastPrinted>
  <dcterms:created xsi:type="dcterms:W3CDTF">1995-06-17T23:31:02Z</dcterms:created>
  <dcterms:modified xsi:type="dcterms:W3CDTF">2018-11-23T19:17:42Z</dcterms:modified>
</cp:coreProperties>
</file>