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72" r:id="rId2"/>
    <p:sldId id="1063" r:id="rId3"/>
    <p:sldId id="1064" r:id="rId4"/>
    <p:sldId id="1075" r:id="rId5"/>
    <p:sldId id="1166" r:id="rId6"/>
    <p:sldId id="1242" r:id="rId7"/>
    <p:sldId id="1083" r:id="rId8"/>
    <p:sldId id="1244" r:id="rId9"/>
    <p:sldId id="1085" r:id="rId10"/>
    <p:sldId id="1240" r:id="rId11"/>
    <p:sldId id="1084" r:id="rId12"/>
    <p:sldId id="1238" r:id="rId13"/>
    <p:sldId id="1239" r:id="rId14"/>
    <p:sldId id="1078" r:id="rId15"/>
    <p:sldId id="1169" r:id="rId16"/>
    <p:sldId id="1234" r:id="rId17"/>
    <p:sldId id="1236" r:id="rId18"/>
    <p:sldId id="1237" r:id="rId19"/>
    <p:sldId id="1094" r:id="rId20"/>
    <p:sldId id="1090" r:id="rId21"/>
    <p:sldId id="1173" r:id="rId22"/>
    <p:sldId id="1245" r:id="rId23"/>
    <p:sldId id="1233" r:id="rId24"/>
    <p:sldId id="1172" r:id="rId25"/>
    <p:sldId id="1175" r:id="rId26"/>
    <p:sldId id="1097" r:id="rId27"/>
    <p:sldId id="1177" r:id="rId28"/>
    <p:sldId id="1096" r:id="rId29"/>
    <p:sldId id="1101" r:id="rId30"/>
    <p:sldId id="1178" r:id="rId31"/>
    <p:sldId id="1102" r:id="rId32"/>
    <p:sldId id="1235" r:id="rId33"/>
    <p:sldId id="1243" r:id="rId34"/>
    <p:sldId id="1135" r:id="rId3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CC"/>
    <a:srgbClr val="0000FF"/>
    <a:srgbClr val="EE8800"/>
    <a:srgbClr val="CC6600"/>
    <a:srgbClr val="FF7C80"/>
    <a:srgbClr val="00CC99"/>
    <a:srgbClr val="66FF33"/>
    <a:srgbClr val="D0A800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77539" autoAdjust="0"/>
  </p:normalViewPr>
  <p:slideViewPr>
    <p:cSldViewPr>
      <p:cViewPr varScale="1">
        <p:scale>
          <a:sx n="56" d="100"/>
          <a:sy n="56" d="100"/>
        </p:scale>
        <p:origin x="739" y="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422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10" y="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7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1400" dirty="0" smtClean="0">
                <a:latin typeface="Georgia" panose="02040502050405020303" pitchFamily="18" charset="0"/>
              </a:rPr>
              <a:t>Destes</a:t>
            </a:r>
            <a:r>
              <a:rPr lang="pt-BR" sz="1400" baseline="0" dirty="0" smtClean="0">
                <a:latin typeface="Georgia" panose="02040502050405020303" pitchFamily="18" charset="0"/>
              </a:rPr>
              <a:t> 79 satélites, 12 foram descobertos muito recentemente, sendo que a divulgação foi feita em julho de 2018.</a:t>
            </a:r>
            <a:endParaRPr lang="pt-BR" sz="1400" dirty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71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Os quatro maiores satélites de Júpiter são chamados </a:t>
            </a:r>
            <a:r>
              <a:rPr lang="pt-BR" sz="1400" b="0" kern="0" dirty="0" err="1" smtClean="0">
                <a:latin typeface="Georgia" panose="02040502050405020303" pitchFamily="18" charset="0"/>
              </a:rPr>
              <a:t>galileanos</a:t>
            </a:r>
            <a:r>
              <a:rPr lang="pt-BR" sz="1400" b="0" kern="0" dirty="0" smtClean="0">
                <a:latin typeface="Georgia" panose="02040502050405020303" pitchFamily="18" charset="0"/>
              </a:rPr>
              <a:t> em homenagem ao descobridor – Galileu – que os observou em 1610.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A nomenclatura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dos satélites </a:t>
            </a:r>
            <a:r>
              <a:rPr lang="pt-BR" sz="1400" b="0" kern="0" baseline="0" dirty="0" err="1" smtClean="0">
                <a:latin typeface="Georgia" panose="02040502050405020303" pitchFamily="18" charset="0"/>
              </a:rPr>
              <a:t>jovianos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confirmados seguem </a:t>
            </a:r>
            <a:r>
              <a:rPr lang="pt-BR" sz="1400" b="0" kern="0" dirty="0" smtClean="0">
                <a:latin typeface="Georgia" panose="02040502050405020303" pitchFamily="18" charset="0"/>
              </a:rPr>
              <a:t>regras bem definidas pela IAU (</a:t>
            </a:r>
            <a:r>
              <a:rPr lang="pt-BR" sz="1400" b="0" kern="0" dirty="0" err="1" smtClean="0">
                <a:latin typeface="Georgia" panose="02040502050405020303" pitchFamily="18" charset="0"/>
              </a:rPr>
              <a:t>International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</a:t>
            </a:r>
            <a:r>
              <a:rPr lang="pt-BR" sz="1400" b="0" kern="0" baseline="0" dirty="0" err="1" smtClean="0">
                <a:latin typeface="Georgia" panose="02040502050405020303" pitchFamily="18" charset="0"/>
              </a:rPr>
              <a:t>Astronomical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Union)</a:t>
            </a:r>
            <a:r>
              <a:rPr lang="pt-BR" sz="1400" b="0" kern="0" dirty="0" smtClean="0">
                <a:latin typeface="Georgia" panose="02040502050405020303" pitchFamily="18" charset="0"/>
              </a:rPr>
              <a:t>: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São nomes de amantes ou descendentes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baseline="0" dirty="0" smtClean="0">
                <a:latin typeface="Georgia" panose="02040502050405020303" pitchFamily="18" charset="0"/>
              </a:rPr>
              <a:t>Terminações em “a”:</a:t>
            </a:r>
            <a:r>
              <a:rPr lang="pt-BR" sz="1400" b="0" kern="0" dirty="0" smtClean="0">
                <a:latin typeface="Georgia" panose="02040502050405020303" pitchFamily="18" charset="0"/>
              </a:rPr>
              <a:t> sentido direto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Terminações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em “e”: sentido retrógrado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baseline="0" dirty="0" smtClean="0">
                <a:latin typeface="Georgia" panose="02040502050405020303" pitchFamily="18" charset="0"/>
              </a:rPr>
              <a:t>Terminações em “o”:</a:t>
            </a:r>
            <a:r>
              <a:rPr lang="pt-BR" sz="1400" b="0" kern="0" dirty="0" smtClean="0">
                <a:latin typeface="Georgia" panose="02040502050405020303" pitchFamily="18" charset="0"/>
              </a:rPr>
              <a:t> 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casos anômalos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anose="02040502050405020303" pitchFamily="18" charset="0"/>
            </a:endParaRP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85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36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1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5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Georgia" panose="02040502050405020303" pitchFamily="18" charset="0"/>
              </a:rPr>
              <a:t>     </a:t>
            </a:r>
            <a:r>
              <a:rPr lang="pt-BR" sz="1400" dirty="0" smtClean="0">
                <a:latin typeface="+mj-lt"/>
              </a:rPr>
              <a:t>Júpiter nesta figura</a:t>
            </a:r>
            <a:r>
              <a:rPr lang="pt-BR" sz="1400" baseline="0" dirty="0" smtClean="0">
                <a:latin typeface="+mj-lt"/>
              </a:rPr>
              <a:t> está fora de escala, embora os satélites estejam em escala entre si.</a:t>
            </a:r>
          </a:p>
          <a:p>
            <a:r>
              <a:rPr lang="pt-BR" sz="1400" dirty="0" smtClean="0">
                <a:latin typeface="+mj-lt"/>
              </a:rPr>
              <a:t>Características dos</a:t>
            </a:r>
            <a:r>
              <a:rPr lang="pt-BR" sz="1400" baseline="0" dirty="0" smtClean="0">
                <a:latin typeface="+mj-lt"/>
              </a:rPr>
              <a:t> satélites </a:t>
            </a:r>
            <a:r>
              <a:rPr lang="pt-BR" sz="1400" baseline="0" dirty="0" err="1" smtClean="0">
                <a:latin typeface="+mj-lt"/>
              </a:rPr>
              <a:t>galileanos</a:t>
            </a:r>
            <a:r>
              <a:rPr lang="pt-BR" sz="1400" baseline="0" dirty="0" smtClean="0">
                <a:latin typeface="+mj-lt"/>
              </a:rPr>
              <a:t>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b="0" kern="0" dirty="0" err="1" smtClean="0">
                <a:latin typeface="+mj-lt"/>
              </a:rPr>
              <a:t>Io</a:t>
            </a:r>
            <a:r>
              <a:rPr lang="pt-BR" sz="1400" b="0" kern="0" dirty="0" smtClean="0">
                <a:latin typeface="+mj-lt"/>
              </a:rPr>
              <a:t>: corpo mais vulcanicamente ativo, marés</a:t>
            </a:r>
            <a:r>
              <a:rPr lang="pt-BR" sz="1400" b="0" kern="0" baseline="0" dirty="0" smtClean="0">
                <a:latin typeface="+mj-lt"/>
              </a:rPr>
              <a:t> da superfície rochosa de amplitude de 100 m. </a:t>
            </a:r>
            <a:endParaRPr lang="pt-BR" sz="1400" b="0" kern="0" dirty="0" smtClean="0">
              <a:latin typeface="+mj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Europa: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</a:rPr>
              <a:t> oceano abaixo da crosta de gelo,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 estima-se que haja duas vezes mais água que na Terra.</a:t>
            </a:r>
            <a:endParaRPr kumimoji="0" lang="pt-BR" sz="1400" b="0" i="0" u="none" strike="noStrike" kern="0" cap="none" spc="0" normalizeH="0" noProof="0" dirty="0" smtClean="0">
              <a:ln>
                <a:noFill/>
              </a:ln>
              <a:uLnTx/>
              <a:uFillTx/>
              <a:latin typeface="+mj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b="0" kern="0" baseline="0" dirty="0" err="1" smtClean="0">
                <a:latin typeface="+mj-lt"/>
              </a:rPr>
              <a:t>Ganimedes</a:t>
            </a:r>
            <a:r>
              <a:rPr lang="pt-BR" sz="1400" b="0" kern="0" baseline="0" dirty="0" smtClean="0">
                <a:latin typeface="+mj-lt"/>
              </a:rPr>
              <a:t>: maior sat</a:t>
            </a:r>
            <a:r>
              <a:rPr lang="pt-BR" sz="1400" b="0" kern="0" dirty="0" smtClean="0">
                <a:latin typeface="+mj-lt"/>
              </a:rPr>
              <a:t>élite do Sist. Solar; único satélite conhecido a possuir campo magnético.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b="0" kern="0" baseline="0" dirty="0" smtClean="0">
                <a:latin typeface="+mj-lt"/>
              </a:rPr>
              <a:t>Calisto: superfície</a:t>
            </a:r>
            <a:r>
              <a:rPr lang="pt-BR" sz="1400" b="0" kern="0" dirty="0" smtClean="0">
                <a:latin typeface="+mj-lt"/>
              </a:rPr>
              <a:t> congelada e “velha”, mas com poucas crateras pequenas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400" b="0" kern="0" dirty="0" smtClean="0">
                <a:latin typeface="+mj-lt"/>
              </a:rPr>
              <a:t>     Enquanto a estrutura prevista para </a:t>
            </a:r>
            <a:r>
              <a:rPr lang="pt-BR" sz="1400" b="0" kern="0" dirty="0" err="1" smtClean="0">
                <a:latin typeface="+mj-lt"/>
              </a:rPr>
              <a:t>Io</a:t>
            </a:r>
            <a:r>
              <a:rPr lang="pt-BR" sz="1400" b="0" kern="0" dirty="0" smtClean="0">
                <a:latin typeface="+mj-lt"/>
              </a:rPr>
              <a:t>, Europa e </a:t>
            </a:r>
            <a:r>
              <a:rPr lang="pt-BR" sz="1400" b="0" kern="0" dirty="0" err="1" smtClean="0">
                <a:latin typeface="+mj-lt"/>
              </a:rPr>
              <a:t>Ganimedes</a:t>
            </a:r>
            <a:r>
              <a:rPr lang="pt-BR" sz="1400" b="0" kern="0" dirty="0" smtClean="0">
                <a:latin typeface="+mj-lt"/>
              </a:rPr>
              <a:t> é</a:t>
            </a:r>
            <a:r>
              <a:rPr lang="pt-BR" sz="1400" b="0" kern="0" baseline="0" dirty="0" smtClean="0">
                <a:latin typeface="+mj-lt"/>
              </a:rPr>
              <a:t> de camadas, como acontece com os planetas telúricos, Calisto é pensada como uma mistura de gelo e rocha com pouca diferenciação.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400" b="0" kern="0" baseline="0" dirty="0" smtClean="0">
                <a:latin typeface="+mj-lt"/>
              </a:rPr>
              <a:t>     Há ressonâncias orbitais nas três luas </a:t>
            </a:r>
            <a:r>
              <a:rPr lang="pt-BR" sz="1400" b="0" kern="0" baseline="0" dirty="0" err="1" smtClean="0">
                <a:latin typeface="+mj-lt"/>
              </a:rPr>
              <a:t>galileanas</a:t>
            </a:r>
            <a:r>
              <a:rPr lang="pt-BR" sz="1400" b="0" kern="0" baseline="0" dirty="0" smtClean="0">
                <a:latin typeface="+mj-lt"/>
              </a:rPr>
              <a:t> mais internas:</a:t>
            </a:r>
            <a:r>
              <a:rPr lang="pt-BR" sz="1400" b="0" kern="0" dirty="0" smtClean="0">
                <a:latin typeface="+mj-lt"/>
              </a:rPr>
              <a:t> u</a:t>
            </a:r>
            <a:r>
              <a:rPr lang="pt-BR" sz="1400" b="0" kern="0" baseline="0" dirty="0" smtClean="0">
                <a:latin typeface="+mj-lt"/>
              </a:rPr>
              <a:t>m período orbital de </a:t>
            </a:r>
            <a:r>
              <a:rPr lang="pt-BR" sz="1400" b="0" kern="0" baseline="0" dirty="0" err="1" smtClean="0">
                <a:latin typeface="+mj-lt"/>
              </a:rPr>
              <a:t>Ganimedes</a:t>
            </a:r>
            <a:r>
              <a:rPr lang="pt-BR" sz="1400" b="0" kern="0" baseline="0" dirty="0" smtClean="0">
                <a:latin typeface="+mj-lt"/>
              </a:rPr>
              <a:t> corresponde a dois períodos de Europa e quatro de </a:t>
            </a:r>
            <a:r>
              <a:rPr lang="pt-BR" sz="1400" b="0" kern="0" baseline="0" dirty="0" err="1" smtClean="0">
                <a:latin typeface="+mj-lt"/>
              </a:rPr>
              <a:t>Io</a:t>
            </a:r>
            <a:r>
              <a:rPr lang="pt-BR" sz="1400" b="0" kern="0" baseline="0" dirty="0" smtClean="0">
                <a:latin typeface="+mj-lt"/>
              </a:rPr>
              <a:t>. Períodos: </a:t>
            </a:r>
            <a:r>
              <a:rPr lang="pt-BR" sz="1400" b="0" kern="0" baseline="0" dirty="0" err="1" smtClean="0">
                <a:latin typeface="+mj-lt"/>
              </a:rPr>
              <a:t>Io</a:t>
            </a:r>
            <a:r>
              <a:rPr lang="pt-BR" sz="1400" b="0" kern="0" baseline="0" dirty="0" smtClean="0">
                <a:latin typeface="+mj-lt"/>
              </a:rPr>
              <a:t>: 1,8 dias; Europa: 3,6 dias e </a:t>
            </a:r>
            <a:r>
              <a:rPr lang="pt-BR" sz="1400" b="0" kern="0" baseline="0" dirty="0" err="1" smtClean="0">
                <a:latin typeface="+mj-lt"/>
              </a:rPr>
              <a:t>Ganimedes</a:t>
            </a:r>
            <a:r>
              <a:rPr lang="pt-BR" sz="1400" b="0" kern="0" baseline="0" dirty="0" smtClean="0">
                <a:latin typeface="+mj-lt"/>
              </a:rPr>
              <a:t>: 7,2 dias.</a:t>
            </a:r>
            <a:endParaRPr lang="pt-BR" sz="1400" b="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err="1" smtClean="0">
                <a:latin typeface="Georgia" panose="02040502050405020303" pitchFamily="18" charset="0"/>
              </a:rPr>
              <a:t>Est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é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uma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concepção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artística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da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lua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Europa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à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direita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com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plumas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gelo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água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erupção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partir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limbo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que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fica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abaixo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e à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esquerda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na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posição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sete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horas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fundo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está</a:t>
            </a:r>
            <a:r>
              <a:rPr lang="en-US" sz="1400" b="0" baseline="0" dirty="0" smtClean="0">
                <a:latin typeface="Georgia" panose="02040502050405020303" pitchFamily="18" charset="0"/>
              </a:rPr>
              <a:t>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lua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alaranjada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 Io. À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esquerda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Io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está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Júpiter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sombra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Io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aparece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próximo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centro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disco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Júpiter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setembro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2016, a NASA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revelou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uma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análise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feita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partir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imagens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trânsitos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Europa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sobre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superfície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Júpiter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Essas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imagens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feitas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por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meio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instrumento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ultra-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violeta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telescópio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espacial</a:t>
            </a:r>
            <a:r>
              <a:rPr lang="en-US" sz="1400" b="0" baseline="0" dirty="0" smtClean="0">
                <a:latin typeface="Georgia" panose="02040502050405020303" pitchFamily="18" charset="0"/>
              </a:rPr>
              <a:t> Hubble,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permitiram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recolher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mais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evidências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que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parece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ser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uma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erupção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proveniente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oceano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subsuperficial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Europa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Se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essas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plumas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forem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confirmadas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como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originárias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oceano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de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Europa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isso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poderá</a:t>
            </a:r>
            <a:r>
              <a:rPr lang="en-US" sz="1400" b="0" baseline="0" dirty="0" smtClean="0">
                <a:latin typeface="Georgia" panose="02040502050405020303" pitchFamily="18" charset="0"/>
              </a:rPr>
              <a:t> ser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uma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imensa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vantagem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futuras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missões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espaciais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pensadas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estudo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satélite</a:t>
            </a:r>
            <a:r>
              <a:rPr lang="en-US" sz="1400" b="0" baseline="0" dirty="0" smtClean="0">
                <a:latin typeface="Georgia" panose="02040502050405020303" pitchFamily="18" charset="0"/>
              </a:rPr>
              <a:t>,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que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não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precisarão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perfurar</a:t>
            </a:r>
            <a:r>
              <a:rPr lang="en-US" sz="1400" b="0" baseline="0" dirty="0" smtClean="0">
                <a:latin typeface="Georgia" panose="02040502050405020303" pitchFamily="18" charset="0"/>
              </a:rPr>
              <a:t> a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crosta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para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terem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acesso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ao</a:t>
            </a:r>
            <a:r>
              <a:rPr lang="en-US" sz="1400" b="0" baseline="0" dirty="0" smtClean="0">
                <a:latin typeface="Georgia" panose="02040502050405020303" pitchFamily="18" charset="0"/>
              </a:rPr>
              <a:t> material do </a:t>
            </a:r>
            <a:r>
              <a:rPr lang="en-US" sz="1400" b="0" baseline="0" dirty="0" err="1" smtClean="0">
                <a:latin typeface="Georgia" panose="02040502050405020303" pitchFamily="18" charset="0"/>
              </a:rPr>
              <a:t>oceano</a:t>
            </a:r>
            <a:r>
              <a:rPr lang="en-US" sz="1400" b="0" baseline="0" dirty="0" smtClean="0">
                <a:latin typeface="Georgia" panose="02040502050405020303" pitchFamily="18" charset="0"/>
              </a:rPr>
              <a:t>. </a:t>
            </a:r>
            <a:endParaRPr lang="en-US" sz="1400" b="0" dirty="0" smtClean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7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Georgia" panose="02040502050405020303" pitchFamily="18" charset="0"/>
              </a:rPr>
              <a:t>Os nomes</a:t>
            </a:r>
            <a:r>
              <a:rPr lang="pt-BR" sz="1400" baseline="0" dirty="0" smtClean="0">
                <a:latin typeface="Georgia" panose="02040502050405020303" pitchFamily="18" charset="0"/>
              </a:rPr>
              <a:t> dos satélites de Saturno vêm de titãs, descendentes de titãs, gigantes e monstros. Os gigantes e monstros podem ser de diferentes mitologias. </a:t>
            </a:r>
            <a:endParaRPr lang="pt-BR" sz="1400" dirty="0" smtClean="0">
              <a:latin typeface="Georgia" panose="02040502050405020303" pitchFamily="18" charset="0"/>
            </a:endParaRPr>
          </a:p>
          <a:p>
            <a:endParaRPr lang="pt-BR" sz="1400" dirty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62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84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Os diâmetros dos maiores satélites de Saturno são os seguintes: 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Titã: 5.150 km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dirty="0" err="1" smtClean="0">
                <a:latin typeface="Georgia" panose="02040502050405020303" pitchFamily="18" charset="0"/>
              </a:rPr>
              <a:t>Reia</a:t>
            </a:r>
            <a:r>
              <a:rPr lang="pt-BR" sz="1400" b="0" kern="0" dirty="0" smtClean="0">
                <a:latin typeface="Georgia" panose="02040502050405020303" pitchFamily="18" charset="0"/>
              </a:rPr>
              <a:t>: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</a:t>
            </a:r>
            <a:r>
              <a:rPr lang="pt-BR" sz="1400" b="0" kern="0" dirty="0" smtClean="0">
                <a:latin typeface="Georgia" panose="02040502050405020303" pitchFamily="18" charset="0"/>
              </a:rPr>
              <a:t>1.528 km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Jápeto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: 1.470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km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anose="02040502050405020303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Dione: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</a:t>
            </a:r>
            <a:r>
              <a:rPr lang="pt-BR" sz="1400" b="0" kern="0" dirty="0" smtClean="0">
                <a:latin typeface="Georgia" panose="02040502050405020303" pitchFamily="18" charset="0"/>
              </a:rPr>
              <a:t>1.122 km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Tétis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: 1.066 km</a:t>
            </a:r>
            <a:endParaRPr lang="pt-BR" sz="1400" dirty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 de “família”, com as maiores luas do Sistema Solar. A título</a:t>
            </a:r>
            <a:r>
              <a:rPr lang="pt-BR" baseline="0" dirty="0" smtClean="0"/>
              <a:t> de comparação, a Terra aparece acima à esquerda.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pt-BR" sz="1400" kern="0" noProof="0" dirty="0" smtClean="0">
                <a:latin typeface="Georgia" panose="02040502050405020303" pitchFamily="18" charset="0"/>
              </a:rPr>
              <a:t>     Titã é o maior satélite de Saturno e o segundo maior do Sistema Solar, com 5.150 km de diâmetro;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pt-BR" sz="1400" kern="0" noProof="0" dirty="0" smtClean="0">
                <a:latin typeface="Georgia" panose="02040502050405020303" pitchFamily="18" charset="0"/>
              </a:rPr>
              <a:t>     Único lugar no Sistema Solar além da Terra a apresentar grandes massas líquidas sobre a superfície;  no caso de Titã esses líquidos são o metano (CH</a:t>
            </a:r>
            <a:r>
              <a:rPr lang="pt-BR" sz="1400" kern="0" baseline="-25000" noProof="0" dirty="0" smtClean="0">
                <a:latin typeface="Georgia" panose="02040502050405020303" pitchFamily="18" charset="0"/>
              </a:rPr>
              <a:t>4</a:t>
            </a:r>
            <a:r>
              <a:rPr lang="pt-BR" sz="1400" kern="0" noProof="0" dirty="0" smtClean="0">
                <a:latin typeface="Georgia" panose="02040502050405020303" pitchFamily="18" charset="0"/>
              </a:rPr>
              <a:t>) e o etano (C</a:t>
            </a:r>
            <a:r>
              <a:rPr lang="pt-BR" sz="1400" kern="0" baseline="-25000" noProof="0" dirty="0" smtClean="0">
                <a:latin typeface="Georgia" panose="02040502050405020303" pitchFamily="18" charset="0"/>
              </a:rPr>
              <a:t>2</a:t>
            </a:r>
            <a:r>
              <a:rPr lang="pt-BR" sz="1400" kern="0" noProof="0" dirty="0" smtClean="0">
                <a:latin typeface="Georgia" panose="02040502050405020303" pitchFamily="18" charset="0"/>
              </a:rPr>
              <a:t>H</a:t>
            </a:r>
            <a:r>
              <a:rPr lang="pt-BR" sz="1400" kern="0" baseline="-25000" noProof="0" dirty="0" smtClean="0">
                <a:latin typeface="Georgia" panose="02040502050405020303" pitchFamily="18" charset="0"/>
              </a:rPr>
              <a:t>6</a:t>
            </a:r>
            <a:r>
              <a:rPr lang="pt-BR" sz="1400" kern="0" noProof="0" dirty="0" smtClean="0">
                <a:latin typeface="Georgia" panose="02040502050405020303" pitchFamily="18" charset="0"/>
              </a:rPr>
              <a:t>);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pt-BR" sz="1400" kern="0" dirty="0" smtClean="0">
                <a:latin typeface="Georgia" panose="02040502050405020303" pitchFamily="18" charset="0"/>
              </a:rPr>
              <a:t>    Titã tem uma atmosfera cerca de 10 vezes mais extensa que a terrestre, composta por nitrogênio (95%), com traços de metano. Supõe-se que seja similar à antiga atmosfera terrestre, antes da vida.</a:t>
            </a:r>
            <a:endParaRPr lang="pt-BR" sz="1400" kern="0" noProof="0" dirty="0" smtClean="0">
              <a:latin typeface="Georgia" panose="02040502050405020303" pitchFamily="18" charset="0"/>
            </a:endParaRPr>
          </a:p>
          <a:p>
            <a:endParaRPr lang="en-US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b="0" i="0" kern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Jápeto</a:t>
            </a:r>
            <a:r>
              <a:rPr lang="pt-BR" sz="1400" b="0" i="0" kern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é conhecida como</a:t>
            </a:r>
            <a:r>
              <a:rPr lang="pt-BR" sz="1400" b="0" i="0" kern="1200" baseline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Lua Yin-Yang, por ter quase metade da superfície tão escura quanto carvão e outra tão clara como neve. Na imagem da esquerda fica evidente, na borda esquerda do satélite, uma cordilheira, ou crista que se estende por quase metade da circunferência do satélite. </a:t>
            </a:r>
            <a:r>
              <a:rPr lang="pt-BR" sz="1400" dirty="0" smtClean="0">
                <a:latin typeface="Georgia" panose="02040502050405020303" pitchFamily="18" charset="0"/>
              </a:rPr>
              <a:t>A crista tem 1400 km de extensão, 20 km de largura e em alguns lugares chega a um altura de 20 km em relação às regiões circunvizinhas. </a:t>
            </a:r>
          </a:p>
          <a:p>
            <a:endParaRPr lang="en-US" sz="1400" b="0" i="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Mimas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possui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uma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grande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impacto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chamada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Herschel. 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diâmetro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é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cerca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um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terço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diâmetro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Mimas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impacto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que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resultou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Herschel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esteve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próximo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despedaçar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lua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 Pela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semelhança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com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arma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destruição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escala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planetária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que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aparece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um dos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filmes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da space opera </a:t>
            </a:r>
            <a:r>
              <a:rPr lang="en-US" sz="1400" i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Star Wars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lua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também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ganhou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apelido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“Estrela da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Morte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”.</a:t>
            </a:r>
            <a:endParaRPr lang="en-US" sz="1400" b="0" i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5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Mimas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possui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uma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grande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impacto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chamada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Herschel. 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diâmetro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é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cerca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um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terço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diâmetro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Mimas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impacto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que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resultou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cratera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Herschel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esteve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próximo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despedaçar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lua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 Pela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semelhança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com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arma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destruição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escala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planetária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que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aparece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um dos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filmes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da space opera </a:t>
            </a:r>
            <a:r>
              <a:rPr lang="en-US" sz="1400" i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Star Wars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lua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também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ganhou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apelido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“Estrela da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Morte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”.</a:t>
            </a:r>
            <a:endParaRPr lang="en-US" sz="1400" b="0" i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647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Plumas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contendo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gelo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água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são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ejetadas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fraturas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que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são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vistas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</a:t>
            </a:r>
            <a:r>
              <a:rPr lang="en-US" sz="14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azul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imagem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maior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é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falsa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foi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introduzida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para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melhor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percepção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dessas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regiões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por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onde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água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é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ejetada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As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fraturas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são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conhecidas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como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“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listras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de </a:t>
            </a:r>
            <a:r>
              <a:rPr lang="en-US" sz="1400" b="0" i="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tigre</a:t>
            </a:r>
            <a:r>
              <a:rPr lang="en-US" sz="14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”.</a:t>
            </a:r>
            <a:endParaRPr lang="en-US" sz="1400" b="0" i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b="0" i="0" kern="1200" dirty="0" err="1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Hipérion</a:t>
            </a:r>
            <a:r>
              <a:rPr lang="pt-BR" sz="14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, com cerca de 400 km em sua maior extensão, gira caoticamente ao redor de Saturno, sendo a maior das suas luas irregulares. A curiosa aparência da superfície deste satélite, que ainda não é completamente entendida, lembra uma esponja ou um ninho de vespas. Os </a:t>
            </a:r>
            <a:r>
              <a:rPr lang="pt-BR" sz="1400" b="0" i="0" kern="1200" dirty="0" err="1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astrogeólogos</a:t>
            </a:r>
            <a:r>
              <a:rPr lang="pt-BR" sz="14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a associam o estranho aspecto com a porosidade da maior parte do material que compõe a lua (que deve ser gelo de água misturado com outros materiais), aliada aos impactos sofridos ao longo da sua história. </a:t>
            </a:r>
            <a:endParaRPr lang="en-US" sz="1400" b="0" i="0" kern="120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+mj-lt"/>
              </a:rPr>
              <a:t>Esta é uma montagem feita com dados obtidos pela </a:t>
            </a:r>
            <a:r>
              <a:rPr lang="pt-BR" sz="1400" dirty="0" err="1" smtClean="0">
                <a:latin typeface="+mj-lt"/>
              </a:rPr>
              <a:t>Voyager</a:t>
            </a:r>
            <a:r>
              <a:rPr lang="pt-BR" sz="1400" dirty="0" smtClean="0">
                <a:latin typeface="+mj-lt"/>
              </a:rPr>
              <a:t>. As luas são mostradas</a:t>
            </a:r>
            <a:r>
              <a:rPr lang="pt-BR" sz="1400" baseline="0" dirty="0" smtClean="0">
                <a:latin typeface="+mj-lt"/>
              </a:rPr>
              <a:t> como seriam vistas a várias distâncias: não se trata de uma figura em escala de tamanhos. </a:t>
            </a:r>
            <a:r>
              <a:rPr lang="pt-BR" sz="1400" dirty="0" smtClean="0">
                <a:latin typeface="+mj-lt"/>
              </a:rPr>
              <a:t>Miranda tem um desfiladeiro</a:t>
            </a:r>
            <a:r>
              <a:rPr lang="pt-BR" sz="1400" baseline="0" dirty="0" smtClean="0">
                <a:latin typeface="+mj-lt"/>
              </a:rPr>
              <a:t> cuja profundidade é 12 vezes a do Grand </a:t>
            </a:r>
            <a:r>
              <a:rPr lang="pt-BR" sz="1400" baseline="0" dirty="0" err="1" smtClean="0">
                <a:latin typeface="+mj-lt"/>
              </a:rPr>
              <a:t>Canyon</a:t>
            </a:r>
            <a:r>
              <a:rPr lang="pt-BR" sz="1400" baseline="0" dirty="0" smtClean="0">
                <a:latin typeface="+mj-lt"/>
              </a:rPr>
              <a:t> (profundidade do Grand </a:t>
            </a:r>
            <a:r>
              <a:rPr lang="pt-BR" sz="1400" baseline="0" dirty="0" err="1" smtClean="0">
                <a:latin typeface="+mj-lt"/>
              </a:rPr>
              <a:t>Canyon</a:t>
            </a:r>
            <a:r>
              <a:rPr lang="pt-BR" sz="1400" baseline="0" dirty="0" smtClean="0">
                <a:latin typeface="+mj-lt"/>
              </a:rPr>
              <a:t>: 1,6 km). A gravidade na superfície de Miranda é de cerca de um centésimo da gravidade terrestre. 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+mj-lt"/>
              </a:rPr>
              <a:t>Belinda, Ariel e </a:t>
            </a:r>
            <a:r>
              <a:rPr lang="pt-BR" sz="1400" dirty="0" err="1" smtClean="0">
                <a:latin typeface="+mj-lt"/>
              </a:rPr>
              <a:t>Umbriel</a:t>
            </a:r>
            <a:r>
              <a:rPr lang="pt-BR" sz="1400" baseline="0" dirty="0" smtClean="0">
                <a:latin typeface="+mj-lt"/>
              </a:rPr>
              <a:t> são personagens do livro de Alexander Pope “O Rapto da Madeixa”; os demais nomes foram extraídos de personagens de “Sonho de uma Noite de Verão”, de Shakespeare. 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80728" y="4125913"/>
            <a:ext cx="5029200" cy="3910012"/>
          </a:xfrm>
        </p:spPr>
        <p:txBody>
          <a:bodyPr>
            <a:norm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1400" b="0" kern="0" noProof="0" dirty="0" err="1" smtClean="0">
                <a:latin typeface="Georgia" panose="02040502050405020303" pitchFamily="18" charset="0"/>
              </a:rPr>
              <a:t>Tritão</a:t>
            </a:r>
            <a:r>
              <a:rPr lang="pt-BR" sz="1400" b="0" kern="0" noProof="0" dirty="0" smtClean="0">
                <a:latin typeface="Georgia" panose="02040502050405020303" pitchFamily="18" charset="0"/>
              </a:rPr>
              <a:t>:</a:t>
            </a:r>
            <a:r>
              <a:rPr lang="pt-BR" sz="1400" b="0" kern="0" baseline="0" noProof="0" dirty="0" smtClean="0">
                <a:latin typeface="Georgia" panose="02040502050405020303" pitchFamily="18" charset="0"/>
              </a:rPr>
              <a:t> características.</a:t>
            </a:r>
            <a:endParaRPr lang="pt-BR" sz="1400" b="0" kern="0" noProof="0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pt-BR" sz="1400" b="0" kern="0" noProof="0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400" b="0" kern="0" noProof="0" dirty="0" smtClean="0">
                <a:latin typeface="Georgia" panose="02040502050405020303" pitchFamily="18" charset="0"/>
              </a:rPr>
              <a:t>Uma das menores temperaturas registradas</a:t>
            </a:r>
            <a:r>
              <a:rPr lang="pt-BR" sz="1400" b="0" kern="0" baseline="0" noProof="0" dirty="0" smtClean="0">
                <a:latin typeface="Georgia" panose="02040502050405020303" pitchFamily="18" charset="0"/>
              </a:rPr>
              <a:t> no Sistema Solar</a:t>
            </a:r>
            <a:r>
              <a:rPr lang="pt-BR" sz="1400" b="0" kern="0" noProof="0" dirty="0" smtClean="0">
                <a:latin typeface="Georgia" panose="02040502050405020303" pitchFamily="18" charset="0"/>
              </a:rPr>
              <a:t>: </a:t>
            </a:r>
            <a:r>
              <a:rPr lang="pt-BR" sz="1400" b="0" kern="0" dirty="0" smtClean="0">
                <a:latin typeface="Georgia" panose="02040502050405020303" pitchFamily="18" charset="0"/>
              </a:rPr>
              <a:t>-240°C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Maior  lua de Netuno: 2.706 km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Atm</a:t>
            </a:r>
            <a:r>
              <a:rPr lang="pt-BR" sz="1400" kern="0" dirty="0" smtClean="0">
                <a:latin typeface="Georgia" panose="02040502050405020303" pitchFamily="18" charset="0"/>
              </a:rPr>
              <a:t>osfera</a:t>
            </a:r>
            <a:r>
              <a:rPr lang="pt-BR" sz="1400" b="0" kern="0" dirty="0" smtClean="0">
                <a:latin typeface="Georgia" panose="02040502050405020303" pitchFamily="18" charset="0"/>
              </a:rPr>
              <a:t>: Predominantemente nitrogênio,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assim como a </a:t>
            </a:r>
            <a:r>
              <a:rPr lang="pt-BR" sz="1400" b="0" kern="0" dirty="0" smtClean="0">
                <a:latin typeface="Georgia" panose="02040502050405020303" pitchFamily="18" charset="0"/>
              </a:rPr>
              <a:t>Terra, Titã</a:t>
            </a:r>
            <a:r>
              <a:rPr lang="pt-BR" sz="1400" b="0" kern="0" baseline="0" dirty="0" smtClean="0">
                <a:latin typeface="Georgia" panose="02040502050405020303" pitchFamily="18" charset="0"/>
              </a:rPr>
              <a:t> e</a:t>
            </a:r>
            <a:r>
              <a:rPr lang="pt-BR" sz="1400" b="0" kern="0" dirty="0" smtClean="0">
                <a:latin typeface="Georgia" panose="02040502050405020303" pitchFamily="18" charset="0"/>
              </a:rPr>
              <a:t> Plutão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400" b="0" kern="0" dirty="0" smtClean="0">
                <a:latin typeface="Georgia" panose="02040502050405020303" pitchFamily="18" charset="0"/>
              </a:rPr>
              <a:t>A </a:t>
            </a:r>
            <a:r>
              <a:rPr lang="pt-BR" sz="1400" b="0" kern="0" dirty="0" err="1" smtClean="0">
                <a:latin typeface="Georgia" panose="02040502050405020303" pitchFamily="18" charset="0"/>
              </a:rPr>
              <a:t>Voyager</a:t>
            </a:r>
            <a:r>
              <a:rPr lang="pt-BR" sz="1400" b="0" kern="0" dirty="0" smtClean="0">
                <a:latin typeface="Georgia" panose="02040502050405020303" pitchFamily="18" charset="0"/>
              </a:rPr>
              <a:t> 2 registrou:  plumas de N, CH</a:t>
            </a:r>
            <a:r>
              <a:rPr lang="pt-BR" sz="1400" b="0" kern="0" baseline="-25000" dirty="0" smtClean="0">
                <a:latin typeface="Georgia" panose="02040502050405020303" pitchFamily="18" charset="0"/>
              </a:rPr>
              <a:t>4</a:t>
            </a:r>
            <a:r>
              <a:rPr lang="pt-BR" sz="1400" b="0" kern="0" dirty="0" smtClean="0">
                <a:latin typeface="Georgia" panose="02040502050405020303" pitchFamily="18" charset="0"/>
              </a:rPr>
              <a:t> e poeira, a 8 km de altura e espalhadas pelo vento por uma distância de 140 km;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400" b="0" kern="0" noProof="0" dirty="0" smtClean="0">
                <a:latin typeface="Georgia" panose="02040502050405020303" pitchFamily="18" charset="0"/>
              </a:rPr>
              <a:t>Único grande satélite com órbita retrógrada</a:t>
            </a:r>
            <a:endParaRPr lang="pt-BR" sz="1400" dirty="0" smtClean="0">
              <a:latin typeface="Georgia" panose="020405020504050203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err="1" smtClean="0">
                <a:latin typeface="+mj-lt"/>
              </a:rPr>
              <a:t>Proteus</a:t>
            </a:r>
            <a:r>
              <a:rPr lang="pt-BR" sz="1400" dirty="0" smtClean="0">
                <a:latin typeface="+mj-lt"/>
              </a:rPr>
              <a:t> é o segundo maior satélite</a:t>
            </a:r>
            <a:r>
              <a:rPr lang="pt-BR" sz="1400" baseline="0" dirty="0" smtClean="0">
                <a:latin typeface="+mj-lt"/>
              </a:rPr>
              <a:t> de Netuno, com a maior extensão de 440 km (não é um corpo esférico). Apesar de ser maior que Nereida, </a:t>
            </a:r>
            <a:r>
              <a:rPr lang="pt-BR" sz="1400" baseline="0" dirty="0" err="1" smtClean="0">
                <a:latin typeface="+mj-lt"/>
              </a:rPr>
              <a:t>Proteus</a:t>
            </a:r>
            <a:r>
              <a:rPr lang="pt-BR" sz="1400" baseline="0" dirty="0" smtClean="0">
                <a:latin typeface="+mj-lt"/>
              </a:rPr>
              <a:t> foi descoberto apenas em 1989, com a passagem da </a:t>
            </a:r>
            <a:r>
              <a:rPr lang="pt-BR" sz="1400" baseline="0" dirty="0" err="1" smtClean="0">
                <a:latin typeface="+mj-lt"/>
              </a:rPr>
              <a:t>Voyager</a:t>
            </a:r>
            <a:r>
              <a:rPr lang="pt-BR" sz="1400" baseline="0" dirty="0" smtClean="0">
                <a:latin typeface="+mj-lt"/>
              </a:rPr>
              <a:t> 2 por Netuno. Já Nereida havia sido descoberta em 1949, por Gerard </a:t>
            </a:r>
            <a:r>
              <a:rPr lang="pt-BR" sz="1400" baseline="0" dirty="0" err="1" smtClean="0">
                <a:latin typeface="+mj-lt"/>
              </a:rPr>
              <a:t>Kuiper</a:t>
            </a:r>
            <a:r>
              <a:rPr lang="pt-BR" sz="1400" baseline="0" dirty="0" smtClean="0">
                <a:latin typeface="+mj-lt"/>
              </a:rPr>
              <a:t>. O motivo para a demora na descoberta de </a:t>
            </a:r>
            <a:r>
              <a:rPr lang="pt-BR" sz="1400" baseline="0" dirty="0" err="1" smtClean="0">
                <a:latin typeface="+mj-lt"/>
              </a:rPr>
              <a:t>Proteus</a:t>
            </a:r>
            <a:r>
              <a:rPr lang="pt-BR" sz="1400" baseline="0" dirty="0" smtClean="0">
                <a:latin typeface="+mj-lt"/>
              </a:rPr>
              <a:t> é seu baixo albedo, 6%, aliado à sua proximidade ao planeta. Nereida é o mais externo dos satélites, além de ser o terceiro em tamanho, com 340 km, em sua maior extensão. Nereida detém o título de satélite com órbita mais excêntrica conhecida, sendo que o seu </a:t>
            </a:r>
            <a:r>
              <a:rPr lang="pt-BR" sz="1400" baseline="0" dirty="0" err="1" smtClean="0">
                <a:latin typeface="+mj-lt"/>
              </a:rPr>
              <a:t>periposseidon</a:t>
            </a:r>
            <a:r>
              <a:rPr lang="pt-BR" sz="1400" baseline="0" dirty="0" smtClean="0">
                <a:latin typeface="+mj-lt"/>
              </a:rPr>
              <a:t> (ponto orbital mais próximo de Netuno) tem um sétimo do tamanho do seu </a:t>
            </a:r>
            <a:r>
              <a:rPr lang="pt-BR" sz="1400" baseline="0" dirty="0" err="1" smtClean="0">
                <a:latin typeface="+mj-lt"/>
              </a:rPr>
              <a:t>apoposseidon</a:t>
            </a:r>
            <a:r>
              <a:rPr lang="pt-BR" sz="1400" baseline="0" dirty="0" smtClean="0">
                <a:latin typeface="+mj-lt"/>
              </a:rPr>
              <a:t> (ponto orbital mais afastado de Netuno).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480" cy="390924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Nesta montagem obtida com as fotos da New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Horizons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aparecem os cinco satélites de Plutão, em escala. Com os dados recebidos até o momento provenientes da espaçonave, não foi possível detectar nenhum outro satélite além desses cinco, que </a:t>
            </a:r>
            <a:r>
              <a:rPr lang="pt-B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já haviam sido 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avistados da Terra. </a:t>
            </a:r>
          </a:p>
        </p:txBody>
      </p:sp>
      <p:sp>
        <p:nvSpPr>
          <p:cNvPr id="1242" name="CustomShape 2"/>
          <p:cNvSpPr/>
          <p:nvPr/>
        </p:nvSpPr>
        <p:spPr>
          <a:xfrm>
            <a:off x="3886200" y="8251920"/>
            <a:ext cx="2971080" cy="43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F6875079-B921-4596-9285-E9FAE8A6ED6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68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480" cy="390924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Caronte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tem quase a metade do tamanho de Plutão: 1.212 km (Plutão tem 2.374 km). Fica a apenas 19.600 km do planeta anão, de forma que aparece nos céus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plutonianos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como um objeto sete vezes maior que a Lua nos céus da Terra. A sincronização das rotações permite que se veja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Caronte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parada, flutuando no céu, quando observada a partir de Plutão, sem nascer ou se por, mudando apenas de fase, num ciclo de pouco mais que seis dias terrestres. Com os dados da New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Horizons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ainda não foi possível detectar traços de atmosfera no satélite.</a:t>
            </a:r>
          </a:p>
        </p:txBody>
      </p:sp>
      <p:sp>
        <p:nvSpPr>
          <p:cNvPr id="1244" name="CustomShape 2"/>
          <p:cNvSpPr/>
          <p:nvPr/>
        </p:nvSpPr>
        <p:spPr>
          <a:xfrm>
            <a:off x="3886200" y="8251920"/>
            <a:ext cx="2971080" cy="43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E98D4E6-9E0E-439D-BB8B-5ED0B8EB269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386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+mj-lt"/>
              </a:rPr>
              <a:t>Ida tem cerca de 30 km de extensão enquanto </a:t>
            </a:r>
            <a:r>
              <a:rPr lang="pt-BR" sz="1400" dirty="0" err="1" smtClean="0">
                <a:latin typeface="+mj-lt"/>
              </a:rPr>
              <a:t>Dactyl</a:t>
            </a:r>
            <a:r>
              <a:rPr lang="pt-BR" sz="1400" baseline="0" dirty="0" smtClean="0">
                <a:latin typeface="+mj-lt"/>
              </a:rPr>
              <a:t> tem cerca de 1,4 km. Na foto, </a:t>
            </a:r>
            <a:r>
              <a:rPr lang="pt-BR" sz="1400" baseline="0" dirty="0" err="1" smtClean="0">
                <a:latin typeface="+mj-lt"/>
              </a:rPr>
              <a:t>Dactyl</a:t>
            </a:r>
            <a:r>
              <a:rPr lang="pt-BR" sz="1400" baseline="0" dirty="0" smtClean="0">
                <a:latin typeface="+mj-lt"/>
              </a:rPr>
              <a:t> estava a uma distância de 90 km e a órbita calculada revela um  período orbital de 20h.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i="0" kern="1200" dirty="0" smtClean="0">
                <a:latin typeface="+mj-lt"/>
              </a:rPr>
              <a:t>A </a:t>
            </a:r>
            <a:r>
              <a:rPr lang="en-US" sz="1400" b="0" i="0" kern="1200" dirty="0" err="1" smtClean="0">
                <a:latin typeface="+mj-lt"/>
              </a:rPr>
              <a:t>imagem</a:t>
            </a:r>
            <a:r>
              <a:rPr lang="en-US" sz="1400" b="0" i="0" kern="1200" dirty="0" smtClean="0">
                <a:latin typeface="+mj-lt"/>
              </a:rPr>
              <a:t> </a:t>
            </a:r>
            <a:r>
              <a:rPr lang="en-US" sz="1400" b="0" i="0" kern="1200" dirty="0" err="1" smtClean="0">
                <a:latin typeface="+mj-lt"/>
              </a:rPr>
              <a:t>foi</a:t>
            </a:r>
            <a:r>
              <a:rPr lang="en-US" sz="1400" b="0" i="0" kern="1200" dirty="0" smtClean="0">
                <a:latin typeface="+mj-lt"/>
              </a:rPr>
              <a:t> </a:t>
            </a:r>
            <a:r>
              <a:rPr lang="en-US" sz="1400" b="0" i="0" kern="1200" dirty="0" err="1" smtClean="0">
                <a:latin typeface="+mj-lt"/>
              </a:rPr>
              <a:t>obtida</a:t>
            </a:r>
            <a:r>
              <a:rPr lang="en-US" sz="1400" b="0" i="0" kern="1200" dirty="0" smtClean="0">
                <a:latin typeface="+mj-lt"/>
              </a:rPr>
              <a:t> </a:t>
            </a:r>
            <a:r>
              <a:rPr lang="en-US" sz="1400" b="0" i="0" kern="1200" dirty="0" err="1" smtClean="0">
                <a:latin typeface="+mj-lt"/>
              </a:rPr>
              <a:t>pela</a:t>
            </a:r>
            <a:r>
              <a:rPr lang="en-US" sz="1400" b="0" i="0" kern="1200" dirty="0" smtClean="0">
                <a:latin typeface="+mj-lt"/>
              </a:rPr>
              <a:t> </a:t>
            </a:r>
            <a:r>
              <a:rPr lang="en-US" sz="1400" b="0" i="0" kern="1200" dirty="0" err="1" smtClean="0">
                <a:latin typeface="+mj-lt"/>
              </a:rPr>
              <a:t>sonda</a:t>
            </a:r>
            <a:r>
              <a:rPr lang="en-US" sz="1400" b="0" i="0" kern="1200" dirty="0" smtClean="0">
                <a:latin typeface="+mj-lt"/>
              </a:rPr>
              <a:t> Galileo, </a:t>
            </a:r>
            <a:r>
              <a:rPr lang="en-US" sz="1400" b="0" i="0" kern="1200" dirty="0" err="1" smtClean="0">
                <a:latin typeface="+mj-lt"/>
              </a:rPr>
              <a:t>em</a:t>
            </a:r>
            <a:r>
              <a:rPr lang="en-US" sz="1400" b="0" i="0" kern="1200" dirty="0" smtClean="0">
                <a:latin typeface="+mj-lt"/>
              </a:rPr>
              <a:t> 1992.</a:t>
            </a:r>
            <a:br>
              <a:rPr lang="en-US" sz="1400" b="0" i="0" kern="1200" dirty="0" smtClean="0">
                <a:latin typeface="+mj-lt"/>
              </a:rPr>
            </a:br>
            <a:r>
              <a:rPr lang="pt-BR" sz="1400" b="0" kern="0" dirty="0" smtClean="0">
                <a:latin typeface="+mj-lt"/>
              </a:rPr>
              <a:t>Os dois tipos de terreno lunares que vemos mesmo</a:t>
            </a:r>
            <a:r>
              <a:rPr lang="pt-BR" sz="1400" b="0" kern="0" baseline="0" dirty="0" smtClean="0">
                <a:latin typeface="+mj-lt"/>
              </a:rPr>
              <a:t> a olho nu na Lua são os mares,</a:t>
            </a:r>
            <a:r>
              <a:rPr lang="pt-BR" sz="1400" b="0" kern="0" dirty="0" smtClean="0">
                <a:latin typeface="+mj-lt"/>
              </a:rPr>
              <a:t> </a:t>
            </a:r>
            <a:r>
              <a:rPr lang="pt-BR" sz="1400" b="0" kern="0" baseline="0" dirty="0" smtClean="0">
                <a:latin typeface="+mj-lt"/>
              </a:rPr>
              <a:t>mais escuros, e </a:t>
            </a:r>
            <a:r>
              <a:rPr lang="pt-BR" sz="1400" kern="0" dirty="0" smtClean="0">
                <a:latin typeface="+mj-lt"/>
              </a:rPr>
              <a:t>os planaltos</a:t>
            </a:r>
            <a:r>
              <a:rPr lang="pt-BR" sz="1400" b="0" kern="0" baseline="0" dirty="0" smtClean="0">
                <a:latin typeface="+mj-lt"/>
              </a:rPr>
              <a:t>. Os mares </a:t>
            </a:r>
            <a:r>
              <a:rPr lang="pt-BR" sz="1400" b="0" kern="0" dirty="0" smtClean="0">
                <a:latin typeface="+mj-lt"/>
              </a:rPr>
              <a:t>receberam esse nome por razões históricas, em virtude dos primeiros observadores munidos</a:t>
            </a:r>
            <a:r>
              <a:rPr lang="pt-BR" sz="1400" b="0" kern="0" baseline="0" dirty="0" smtClean="0">
                <a:latin typeface="+mj-lt"/>
              </a:rPr>
              <a:t> de telescópios acreditarem que essas regiões correspondiam a grandes extensões de água</a:t>
            </a:r>
            <a:r>
              <a:rPr lang="pt-BR" sz="1400" b="0" kern="0" dirty="0" smtClean="0">
                <a:latin typeface="+mj-lt"/>
              </a:rPr>
              <a:t>.</a:t>
            </a:r>
            <a:r>
              <a:rPr lang="pt-BR" sz="1400" b="0" kern="0" baseline="0" dirty="0" smtClean="0">
                <a:latin typeface="+mj-lt"/>
              </a:rPr>
              <a:t> Na realidade são planícies</a:t>
            </a:r>
            <a:r>
              <a:rPr lang="pt-BR" sz="1400" kern="0" dirty="0">
                <a:latin typeface="+mj-lt"/>
              </a:rPr>
              <a:t> </a:t>
            </a:r>
            <a:r>
              <a:rPr lang="pt-BR" sz="1400" kern="0" dirty="0" smtClean="0">
                <a:latin typeface="+mj-lt"/>
              </a:rPr>
              <a:t>ou bacias, resultantes de grandes impactos que foram inundadas de lava.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Os planaltos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</a:rPr>
              <a:t> são áreas elevadas em relação aos mares e as mais antigas do relevo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 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</a:rPr>
              <a:t>lunar.Compostas por rochas ricas em alumínio e cálcio, tem aspecto mais claro. </a:t>
            </a:r>
            <a:r>
              <a:rPr lang="pt-BR" sz="1400" b="0" kern="0" baseline="0" dirty="0" smtClean="0">
                <a:latin typeface="+mj-lt"/>
              </a:rPr>
              <a:t>Os</a:t>
            </a:r>
            <a:r>
              <a:rPr lang="pt-BR" sz="1400" b="0" kern="0" dirty="0" smtClean="0">
                <a:latin typeface="+mj-lt"/>
              </a:rPr>
              <a:t> mares, formados de derramamento de lava ricas em titânio, ferro e magnésio, são mais escuros. São terrenos mais baixos e mais jovens.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70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09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+mj-lt"/>
              </a:rPr>
              <a:t>     É comum a crença de que a Lua não tem rotação em virtude de manter o mesmo lado voltado para a Terra. Isso não é verdade, como pode ser demonstrado nesse slide. O que acontece é que ambos os períodos, o de rotação e o de translação ao redor da Terra, têm o mesmo período, de cerca de 27 dias e meio.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74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b="0" kern="0" noProof="0" dirty="0" err="1" smtClean="0">
                <a:latin typeface="+mj-lt"/>
              </a:rPr>
              <a:t>Fobos</a:t>
            </a:r>
            <a:r>
              <a:rPr lang="pt-BR" sz="1400" b="0" kern="0" noProof="0" dirty="0" smtClean="0">
                <a:latin typeface="+mj-lt"/>
              </a:rPr>
              <a:t> (“medo”)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noProof="0" dirty="0" smtClean="0">
                <a:latin typeface="+mj-lt"/>
              </a:rPr>
              <a:t>Período orbital=7,7h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+mj-lt"/>
              </a:rPr>
              <a:t>Diâmetro=27 km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noProof="0" dirty="0" smtClean="0">
                <a:latin typeface="+mj-lt"/>
              </a:rPr>
              <a:t>Distância:  9.400 km (3400 da sup.)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</a:rPr>
              <a:t>Deimos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 (“pânico”)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dirty="0" smtClean="0">
                <a:latin typeface="+mj-lt"/>
              </a:rPr>
              <a:t>Período orbital =30,2 h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</a:rPr>
              <a:t>D=15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</a:rPr>
              <a:t> km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kern="0" baseline="0" dirty="0" err="1" smtClean="0">
                <a:latin typeface="+mj-lt"/>
              </a:rPr>
              <a:t>Dist</a:t>
            </a:r>
            <a:r>
              <a:rPr lang="pt-BR" sz="1400" b="0" kern="0" baseline="0" dirty="0" smtClean="0">
                <a:latin typeface="+mj-lt"/>
              </a:rPr>
              <a:t>.: 23.500</a:t>
            </a:r>
            <a:r>
              <a:rPr lang="pt-BR" sz="1400" b="0" kern="0" dirty="0" smtClean="0">
                <a:latin typeface="+mj-lt"/>
              </a:rPr>
              <a:t> km </a:t>
            </a:r>
            <a:endParaRPr lang="pt-BR" sz="1400" b="0" kern="0" noProof="0" dirty="0" smtClean="0"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+mj-lt"/>
              </a:rPr>
              <a:t>Como</a:t>
            </a:r>
            <a:r>
              <a:rPr lang="pt-BR" sz="1400" baseline="0" dirty="0" smtClean="0">
                <a:latin typeface="+mj-lt"/>
              </a:rPr>
              <a:t> o período de rotação de Marte é de 24h37min, o período orbital de </a:t>
            </a:r>
            <a:r>
              <a:rPr lang="pt-BR" sz="1400" baseline="0" dirty="0" err="1" smtClean="0">
                <a:latin typeface="+mj-lt"/>
              </a:rPr>
              <a:t>Fobos</a:t>
            </a:r>
            <a:r>
              <a:rPr lang="pt-BR" sz="1400" baseline="0" dirty="0" smtClean="0">
                <a:latin typeface="+mj-lt"/>
              </a:rPr>
              <a:t> faz com que ele surja a oeste e se ponha a leste, levando 11h para fazer isso.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olarsystem.nasa.gov/moons/overvie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system.nasa.gov/moons/jupiter-moons/overview/?page=0&amp;per_page=40&amp;order=name+asc&amp;search=&amp;condition_1=9:parent_id&amp;condition_2=moon:body_type:ilik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olarsystem.nasa.gov/planets/saturn/overview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ASA%20_%20Evolution%20of%20the%20Moon-1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3044552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Os satélites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7D73F-2765-4B57-AE6B-A82B159AD94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sp>
        <p:nvSpPr>
          <p:cNvPr id="1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Agrupar 18"/>
          <p:cNvGrpSpPr/>
          <p:nvPr/>
        </p:nvGrpSpPr>
        <p:grpSpPr>
          <a:xfrm>
            <a:off x="2893050" y="332656"/>
            <a:ext cx="4055214" cy="1584176"/>
            <a:chOff x="5701362" y="44624"/>
            <a:chExt cx="4055214" cy="1584176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4624"/>
              <a:ext cx="15238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tângulo 20"/>
            <p:cNvSpPr/>
            <p:nvPr/>
          </p:nvSpPr>
          <p:spPr>
            <a:xfrm>
              <a:off x="5701362" y="1213302"/>
              <a:ext cx="40552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Centro de Divulgação da Astronomia</a:t>
              </a:r>
            </a:p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Observatório Dietrich </a:t>
              </a:r>
              <a:r>
                <a:rPr lang="pt-BR" sz="105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Schiel</a:t>
              </a:r>
              <a:endParaRPr lang="pt-BR" sz="1050" b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2" y="0"/>
            <a:ext cx="1916832" cy="19168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5955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galileanos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demais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satélites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628800"/>
            <a:ext cx="828092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Até o momento (novembro/2018):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</a:t>
            </a:r>
            <a:r>
              <a:rPr lang="pt-BR" sz="3200" kern="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79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satélites   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Fonte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: NASA</a:t>
            </a:r>
          </a:p>
          <a:p>
            <a:pPr lvl="0" algn="just">
              <a:spcBef>
                <a:spcPct val="20000"/>
              </a:spcBef>
              <a:buClr>
                <a:srgbClr val="FFC000"/>
              </a:buClr>
            </a:pPr>
            <a:r>
              <a:rPr lang="pt-BR" sz="32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hlinkClick r:id="rId4"/>
              </a:rPr>
              <a:t>https://solarsystem.nasa.gov/moons/overview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hlinkClick r:id="rId4"/>
              </a:rPr>
              <a:t>/</a:t>
            </a: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buClr>
                <a:srgbClr val="FFC000"/>
              </a:buClr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70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</a:t>
            </a:r>
            <a:r>
              <a:rPr kumimoji="0" lang="pt-BR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galileanos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124744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914400" lvl="1" indent="-457200" algn="just">
              <a:spcBef>
                <a:spcPct val="20000"/>
              </a:spcBef>
              <a:buClr>
                <a:srgbClr val="FFFFCC"/>
              </a:buClr>
              <a:buFont typeface="Wingdings" panose="05000000000000000000" pitchFamily="2" charset="2"/>
              <a:buChar char="v"/>
            </a:pPr>
            <a:r>
              <a:rPr lang="pt-BR" sz="3200" b="0" kern="0" noProof="0" dirty="0" err="1" smtClean="0">
                <a:solidFill>
                  <a:srgbClr val="FFFFCC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Io</a:t>
            </a:r>
            <a:endParaRPr lang="pt-BR" sz="3200" b="0" kern="0" noProof="0" dirty="0" smtClean="0">
              <a:solidFill>
                <a:srgbClr val="FFFFCC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914400" lvl="1" indent="-457200" algn="just">
              <a:spcBef>
                <a:spcPct val="20000"/>
              </a:spcBef>
              <a:buClr>
                <a:srgbClr val="FFFFCC"/>
              </a:buClr>
              <a:buFont typeface="Wingdings" panose="05000000000000000000" pitchFamily="2" charset="2"/>
              <a:buChar char="v"/>
            </a:pPr>
            <a:r>
              <a:rPr lang="pt-BR" sz="3200" b="0" kern="0" noProof="0" dirty="0" smtClean="0">
                <a:solidFill>
                  <a:srgbClr val="FFFFCC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Europa</a:t>
            </a:r>
          </a:p>
          <a:p>
            <a:pPr marL="914400" lvl="1" indent="-457200" algn="just">
              <a:spcBef>
                <a:spcPct val="20000"/>
              </a:spcBef>
              <a:buClr>
                <a:srgbClr val="FFFFCC"/>
              </a:buClr>
              <a:buFont typeface="Wingdings" panose="05000000000000000000" pitchFamily="2" charset="2"/>
              <a:buChar char="v"/>
            </a:pPr>
            <a:r>
              <a:rPr kumimoji="0" lang="pt-BR" sz="3200" b="0" i="0" u="none" strike="noStrike" kern="0" cap="none" spc="0" normalizeH="0" baseline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Ganimedes</a:t>
            </a:r>
            <a:endParaRPr kumimoji="0" lang="pt-BR" sz="3200" b="0" i="0" u="none" strike="noStrike" kern="0" cap="none" spc="0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914400" lvl="1" indent="-457200" algn="just">
              <a:spcBef>
                <a:spcPct val="20000"/>
              </a:spcBef>
              <a:buClr>
                <a:srgbClr val="FFFFCC"/>
              </a:buClr>
              <a:buFont typeface="Wingdings" panose="05000000000000000000" pitchFamily="2" charset="2"/>
              <a:buChar char="v"/>
            </a:pPr>
            <a:r>
              <a:rPr lang="pt-BR" sz="3200" b="0" kern="0" noProof="0" dirty="0" smtClean="0">
                <a:solidFill>
                  <a:srgbClr val="FFFFCC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Calisto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3554" name="Picture 2" descr="http://www.dailycognition.com/content/image/16/galile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509107" cy="232219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11648" y="6525344"/>
            <a:ext cx="9032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http://www.dailycognition.com/index.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php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/2009/05/09/5-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famous-inventors-who-stole-others-big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-idea.html</a:t>
            </a:r>
            <a:endParaRPr lang="pt-BR" sz="11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hlinkClick r:id="rId3"/>
          </p:cNvPr>
          <p:cNvSpPr/>
          <p:nvPr/>
        </p:nvSpPr>
        <p:spPr>
          <a:xfrm>
            <a:off x="398837" y="1244078"/>
            <a:ext cx="8711952" cy="5262979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1.Adrastea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2.Aitne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3.Amalthea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4.Ananke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5.Aoede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6.Arche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7.Autonoe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8.Callirrhoe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9.Callisto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10.Carme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11.Carpo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12.Chaldene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13.Cyllene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14.Dia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15.Elara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16.Erinome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17.Eukelade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18.Euanthe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19.Euporie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20.Europa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21.Eurydome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22.Ganymede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23.Harpalyke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24.Hegemone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25.Helike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26.Hermippe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27.Herse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28.Himalia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29.Io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30.Iocaste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31.Isonoe </a:t>
            </a:r>
          </a:p>
          <a:p>
            <a:pPr algn="l"/>
            <a:r>
              <a:rPr lang="pt-BR" sz="2200" b="0" dirty="0" smtClean="0">
                <a:solidFill>
                  <a:srgbClr val="FFFFCC"/>
                </a:solidFill>
                <a:latin typeface="Century Gothic" pitchFamily="34" charset="0"/>
              </a:rPr>
              <a:t>34.Kale </a:t>
            </a:r>
            <a:endParaRPr lang="pt-BR" sz="22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35.Kallichore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36.Kalyke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37.Kore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38.Leda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39.Lysithea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40.Megaclite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41.Metis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42.Mneme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43.Orthosie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44.Pasiphae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45.Pasithee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46.Praxidike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47.Sinope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48.Sponde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49.Thebe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50.Themisto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51.Taygete </a:t>
            </a:r>
          </a:p>
          <a:p>
            <a:pPr algn="l"/>
            <a:r>
              <a:rPr lang="pt-BR" sz="2200" b="0" dirty="0">
                <a:solidFill>
                  <a:srgbClr val="FFFFCC"/>
                </a:solidFill>
                <a:latin typeface="Century Gothic" pitchFamily="34" charset="0"/>
              </a:rPr>
              <a:t>52.Thelxinoe </a:t>
            </a:r>
          </a:p>
          <a:p>
            <a:pPr algn="l"/>
            <a:r>
              <a:rPr lang="pt-BR" sz="2200" b="0" dirty="0" smtClean="0">
                <a:solidFill>
                  <a:srgbClr val="FFFFCC"/>
                </a:solidFill>
                <a:latin typeface="Century Gothic" pitchFamily="34" charset="0"/>
              </a:rPr>
              <a:t>53.Thyone</a:t>
            </a:r>
          </a:p>
          <a:p>
            <a:pPr algn="l"/>
            <a:r>
              <a:rPr lang="pt-BR" sz="2200" b="0" dirty="0" smtClean="0">
                <a:solidFill>
                  <a:srgbClr val="FFFFCC"/>
                </a:solidFill>
                <a:latin typeface="Century Gothic" pitchFamily="34" charset="0"/>
              </a:rPr>
              <a:t>54.Valetudo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559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nomeados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458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2155556"/>
            <a:ext cx="2699792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1. S/2003 J2*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2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J3 </a:t>
            </a: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J4*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4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J5 </a:t>
            </a: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5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J9*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J10*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7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J12*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8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J15 </a:t>
            </a:r>
          </a:p>
          <a:p>
            <a:pPr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9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J16*</a:t>
            </a:r>
          </a:p>
          <a:p>
            <a:pPr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12" y="7395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com</a:t>
            </a:r>
            <a:r>
              <a:rPr kumimoji="0" lang="pt-BR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nomes 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provisórios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131840" y="2155556"/>
            <a:ext cx="2564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10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J18 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11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J19 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12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S/2003 J23* </a:t>
            </a:r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13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S/2011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J1 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14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. S/2011 J2</a:t>
            </a:r>
          </a:p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15. S/2016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1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16. S/2017 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1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17. S/2017 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</a:t>
            </a:r>
          </a:p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18. S/2017 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51806" y="2163628"/>
            <a:ext cx="2564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19. S/2017 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4</a:t>
            </a:r>
          </a:p>
          <a:p>
            <a:pPr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20.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S/2017 J5</a:t>
            </a:r>
          </a:p>
          <a:p>
            <a:pPr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21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. S/2017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J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6</a:t>
            </a:r>
          </a:p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22. S/2017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7</a:t>
            </a:r>
          </a:p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23.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S/2017 J 8</a:t>
            </a:r>
            <a:endParaRPr lang="pt-BR" sz="2400" b="0" dirty="0" smtClean="0">
              <a:solidFill>
                <a:srgbClr val="FFFFCC"/>
              </a:solidFill>
              <a:latin typeface="Century Gothic" pitchFamily="34" charset="0"/>
            </a:endParaRPr>
          </a:p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24.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S/2017 J 9</a:t>
            </a:r>
            <a:endParaRPr lang="pt-BR" sz="2400" b="0" dirty="0" smtClean="0">
              <a:solidFill>
                <a:srgbClr val="FFFFCC"/>
              </a:solidFill>
              <a:latin typeface="Century Gothic" pitchFamily="34" charset="0"/>
            </a:endParaRPr>
          </a:p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25. </a:t>
            </a:r>
            <a:r>
              <a:rPr lang="pt-BR" sz="2400" b="0" dirty="0">
                <a:solidFill>
                  <a:srgbClr val="FFFFCC"/>
                </a:solidFill>
                <a:latin typeface="Century Gothic" pitchFamily="34" charset="0"/>
              </a:rPr>
              <a:t>S/2018 J </a:t>
            </a:r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1</a:t>
            </a:r>
          </a:p>
          <a:p>
            <a:pPr lvl="0" algn="l"/>
            <a:endParaRPr lang="pt-BR" sz="24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7230" y="6069015"/>
            <a:ext cx="666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400" b="0" dirty="0" smtClean="0">
                <a:solidFill>
                  <a:srgbClr val="FFFFCC"/>
                </a:solidFill>
                <a:latin typeface="Century Gothic" pitchFamily="34" charset="0"/>
              </a:rPr>
              <a:t>* Satélites considerados perdidos</a:t>
            </a:r>
          </a:p>
        </p:txBody>
      </p:sp>
    </p:spTree>
    <p:extLst>
      <p:ext uri="{BB962C8B-B14F-4D97-AF65-F5344CB8AC3E}">
        <p14:creationId xmlns:p14="http://schemas.microsoft.com/office/powerpoint/2010/main" val="4251427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ilean Family Portrait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3999" cy="6458261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80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galileanos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31022" y="908721"/>
            <a:ext cx="1581337" cy="5847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200" b="0" dirty="0" err="1" smtClean="0">
                <a:solidFill>
                  <a:srgbClr val="FFFFCC"/>
                </a:solidFill>
                <a:latin typeface="Century Gothic" pitchFamily="34" charset="0"/>
              </a:rPr>
              <a:t>Io</a:t>
            </a:r>
            <a:endParaRPr lang="pt-BR" sz="32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02831" y="2276872"/>
            <a:ext cx="1941377" cy="5847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200" b="0" dirty="0" smtClean="0">
                <a:solidFill>
                  <a:srgbClr val="FFFFCC"/>
                </a:solidFill>
                <a:latin typeface="Century Gothic" pitchFamily="34" charset="0"/>
              </a:rPr>
              <a:t>Europa</a:t>
            </a:r>
            <a:endParaRPr lang="pt-BR" sz="32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52120" y="5013176"/>
            <a:ext cx="3240360" cy="5847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200" b="0" dirty="0" err="1" smtClean="0">
                <a:solidFill>
                  <a:srgbClr val="FFFFCC"/>
                </a:solidFill>
                <a:latin typeface="Century Gothic" pitchFamily="34" charset="0"/>
              </a:rPr>
              <a:t>Ganimedes</a:t>
            </a:r>
            <a:endParaRPr lang="pt-BR" sz="32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79912" y="5601434"/>
            <a:ext cx="1941377" cy="5847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200" b="0" dirty="0" smtClean="0">
                <a:solidFill>
                  <a:srgbClr val="FFFFCC"/>
                </a:solidFill>
                <a:latin typeface="Century Gothic" pitchFamily="34" charset="0"/>
              </a:rPr>
              <a:t>Calisto</a:t>
            </a:r>
            <a:endParaRPr lang="pt-BR" sz="3200" b="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464369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src.hubblesite.org/hu/db/images/hs-2016-33-c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Destaque: Europa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464369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30397" y="5589240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5955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confirmados e provisórios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700808"/>
            <a:ext cx="8280920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Até o momento (novembro/2018): </a:t>
            </a:r>
            <a:r>
              <a:rPr lang="pt-BR" sz="3200" kern="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61 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(53</a:t>
            </a:r>
            <a:r>
              <a:rPr lang="pt-BR" sz="3200" kern="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nomeados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, 8 com </a:t>
            </a:r>
            <a:r>
              <a:rPr lang="pt-BR" sz="3200" kern="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nomes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provisórios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Fonte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: </a:t>
            </a:r>
            <a:r>
              <a:rPr lang="pt-BR" sz="32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hlinkClick r:id="rId4"/>
              </a:rPr>
              <a:t>https://solarsystem.nasa.gov/planets/saturn/overview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hlinkClick r:id="rId4"/>
              </a:rPr>
              <a:t>/</a:t>
            </a: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</a:pP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28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nomeados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6024" y="1004393"/>
            <a:ext cx="9540552" cy="5472607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Aegaeon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Aegir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Albiorix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Anthe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5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Atlas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6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Bebhionn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7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Bergelmir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8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Bestla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9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Calypso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10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Daphnis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Dione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Enceladus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Epimetheus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14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Erriapus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15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Farbauti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16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Fenrir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17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Fornjot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18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Greip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19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Hati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20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Helene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Hyperion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Hyrrokkin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Iapetus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24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Ijiraq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25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Janus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26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Jarnsaxa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27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Kari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28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Kiviuq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29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Loge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30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Methone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Mimas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Mundilfari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Narvi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34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Paaliaq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35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Pallene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36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Pan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37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Pandora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38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Phoebe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39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Polydeuces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40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Prometheus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Rhea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Siarnaq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Skathi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44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Skoll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45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Surtur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46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Suttungr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47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Tarqeq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48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Tarvos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49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Telesto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50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Tethys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51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Thrymr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52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Titan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3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53</a:t>
            </a:r>
            <a:r>
              <a:rPr lang="pt-BR" sz="23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pt-BR" sz="2300" b="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Ymir</a:t>
            </a:r>
            <a:endParaRPr lang="pt-BR" sz="23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898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2880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nomes provisórios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880" y="2028904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1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S/2004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S7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2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S/2004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S12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3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S/2004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S13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4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S/2004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S17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5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S/2006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S1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S/2006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S3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7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S/2007 </a:t>
            </a:r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S2</a:t>
            </a:r>
          </a:p>
          <a:p>
            <a:pPr algn="l"/>
            <a:r>
              <a:rPr lang="pt-BR" sz="2400" b="0" dirty="0">
                <a:solidFill>
                  <a:srgbClr val="FFFF00"/>
                </a:solidFill>
                <a:latin typeface="Century Gothic" pitchFamily="34" charset="0"/>
              </a:rPr>
              <a:t>8</a:t>
            </a:r>
            <a:r>
              <a:rPr lang="pt-BR" sz="2400" b="0" dirty="0" smtClean="0">
                <a:solidFill>
                  <a:srgbClr val="FFFF00"/>
                </a:solidFill>
                <a:latin typeface="Century Gothic" pitchFamily="34" charset="0"/>
              </a:rPr>
              <a:t>. S/2007 S3</a:t>
            </a:r>
            <a:endParaRPr lang="pt-BR" sz="24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429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os maiores satélites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09320"/>
            <a:ext cx="3894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NASA/JPL, com adaptações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74757" name="Picture 5" descr="Two Halves of Titan (click to enlarge)"/>
          <p:cNvPicPr>
            <a:picLocks noChangeAspect="1" noChangeArrowheads="1"/>
          </p:cNvPicPr>
          <p:nvPr/>
        </p:nvPicPr>
        <p:blipFill>
          <a:blip r:embed="rId4" cstate="print"/>
          <a:srcRect l="21686" t="8177" r="20137" b="9812"/>
          <a:stretch>
            <a:fillRect/>
          </a:stretch>
        </p:blipFill>
        <p:spPr bwMode="auto">
          <a:xfrm rot="10800000">
            <a:off x="123056" y="908720"/>
            <a:ext cx="4232920" cy="4239109"/>
          </a:xfrm>
          <a:prstGeom prst="rect">
            <a:avLst/>
          </a:prstGeom>
          <a:noFill/>
        </p:spPr>
      </p:pic>
      <p:pic>
        <p:nvPicPr>
          <p:cNvPr id="74759" name="Picture 7" descr="Iape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4984"/>
            <a:ext cx="1440158" cy="1440159"/>
          </a:xfrm>
          <a:prstGeom prst="rect">
            <a:avLst/>
          </a:prstGeom>
          <a:noFill/>
        </p:spPr>
      </p:pic>
      <p:pic>
        <p:nvPicPr>
          <p:cNvPr id="74761" name="Picture 9" descr="Rh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340768"/>
            <a:ext cx="1412987" cy="1440160"/>
          </a:xfrm>
          <a:prstGeom prst="rect">
            <a:avLst/>
          </a:prstGeom>
          <a:noFill/>
        </p:spPr>
      </p:pic>
      <p:pic>
        <p:nvPicPr>
          <p:cNvPr id="74763" name="Picture 11" descr="Color image of battered moon Dion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176070" cy="936104"/>
          </a:xfrm>
          <a:prstGeom prst="rect">
            <a:avLst/>
          </a:prstGeom>
          <a:noFill/>
        </p:spPr>
      </p:pic>
      <p:pic>
        <p:nvPicPr>
          <p:cNvPr id="74765" name="Picture 13" descr="Tethy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812360" y="3501008"/>
            <a:ext cx="1036341" cy="1036341"/>
          </a:xfrm>
          <a:prstGeom prst="rect">
            <a:avLst/>
          </a:prstGeom>
          <a:noFill/>
        </p:spPr>
      </p:pic>
      <p:sp>
        <p:nvSpPr>
          <p:cNvPr id="14" name="Arco 13"/>
          <p:cNvSpPr/>
          <p:nvPr/>
        </p:nvSpPr>
        <p:spPr bwMode="auto">
          <a:xfrm rot="20065211">
            <a:off x="-44266639" y="5516951"/>
            <a:ext cx="98280000" cy="98280000"/>
          </a:xfrm>
          <a:prstGeom prst="arc">
            <a:avLst>
              <a:gd name="adj1" fmla="val 17392117"/>
              <a:gd name="adj2" fmla="val 18036094"/>
            </a:avLst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-14283" y="5733256"/>
            <a:ext cx="9179352" cy="112474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Forma livre 16"/>
          <p:cNvSpPr/>
          <p:nvPr/>
        </p:nvSpPr>
        <p:spPr bwMode="auto">
          <a:xfrm>
            <a:off x="-30728" y="5516217"/>
            <a:ext cx="9267494" cy="1530626"/>
          </a:xfrm>
          <a:custGeom>
            <a:avLst/>
            <a:gdLst>
              <a:gd name="connsiteX0" fmla="*/ 1548848 w 10765735"/>
              <a:gd name="connsiteY0" fmla="*/ 238540 h 1530626"/>
              <a:gd name="connsiteX1" fmla="*/ 3119231 w 10765735"/>
              <a:gd name="connsiteY1" fmla="*/ 99392 h 1530626"/>
              <a:gd name="connsiteX2" fmla="*/ 4421257 w 10765735"/>
              <a:gd name="connsiteY2" fmla="*/ 39757 h 1530626"/>
              <a:gd name="connsiteX3" fmla="*/ 6190422 w 10765735"/>
              <a:gd name="connsiteY3" fmla="*/ 0 h 1530626"/>
              <a:gd name="connsiteX4" fmla="*/ 7234031 w 10765735"/>
              <a:gd name="connsiteY4" fmla="*/ 9940 h 1530626"/>
              <a:gd name="connsiteX5" fmla="*/ 8903805 w 10765735"/>
              <a:gd name="connsiteY5" fmla="*/ 59635 h 1530626"/>
              <a:gd name="connsiteX6" fmla="*/ 10126318 w 10765735"/>
              <a:gd name="connsiteY6" fmla="*/ 149087 h 1530626"/>
              <a:gd name="connsiteX7" fmla="*/ 10672970 w 10765735"/>
              <a:gd name="connsiteY7" fmla="*/ 188844 h 1530626"/>
              <a:gd name="connsiteX8" fmla="*/ 10682909 w 10765735"/>
              <a:gd name="connsiteY8" fmla="*/ 208722 h 1530626"/>
              <a:gd name="connsiteX9" fmla="*/ 10672970 w 10765735"/>
              <a:gd name="connsiteY9" fmla="*/ 1341783 h 1530626"/>
              <a:gd name="connsiteX10" fmla="*/ 10653092 w 10765735"/>
              <a:gd name="connsiteY10" fmla="*/ 1341783 h 1530626"/>
              <a:gd name="connsiteX11" fmla="*/ 1519031 w 10765735"/>
              <a:gd name="connsiteY11" fmla="*/ 1331844 h 1530626"/>
              <a:gd name="connsiteX12" fmla="*/ 1538909 w 10765735"/>
              <a:gd name="connsiteY12" fmla="*/ 1311966 h 1530626"/>
              <a:gd name="connsiteX13" fmla="*/ 1548848 w 10765735"/>
              <a:gd name="connsiteY13" fmla="*/ 238540 h 1530626"/>
              <a:gd name="connsiteX0" fmla="*/ 1528970 w 10765735"/>
              <a:gd name="connsiteY0" fmla="*/ 289047 h 1530626"/>
              <a:gd name="connsiteX1" fmla="*/ 3119231 w 10765735"/>
              <a:gd name="connsiteY1" fmla="*/ 99392 h 1530626"/>
              <a:gd name="connsiteX2" fmla="*/ 4421257 w 10765735"/>
              <a:gd name="connsiteY2" fmla="*/ 39757 h 1530626"/>
              <a:gd name="connsiteX3" fmla="*/ 6190422 w 10765735"/>
              <a:gd name="connsiteY3" fmla="*/ 0 h 1530626"/>
              <a:gd name="connsiteX4" fmla="*/ 7234031 w 10765735"/>
              <a:gd name="connsiteY4" fmla="*/ 9940 h 1530626"/>
              <a:gd name="connsiteX5" fmla="*/ 8903805 w 10765735"/>
              <a:gd name="connsiteY5" fmla="*/ 59635 h 1530626"/>
              <a:gd name="connsiteX6" fmla="*/ 10126318 w 10765735"/>
              <a:gd name="connsiteY6" fmla="*/ 149087 h 1530626"/>
              <a:gd name="connsiteX7" fmla="*/ 10672970 w 10765735"/>
              <a:gd name="connsiteY7" fmla="*/ 188844 h 1530626"/>
              <a:gd name="connsiteX8" fmla="*/ 10682909 w 10765735"/>
              <a:gd name="connsiteY8" fmla="*/ 208722 h 1530626"/>
              <a:gd name="connsiteX9" fmla="*/ 10672970 w 10765735"/>
              <a:gd name="connsiteY9" fmla="*/ 1341783 h 1530626"/>
              <a:gd name="connsiteX10" fmla="*/ 10653092 w 10765735"/>
              <a:gd name="connsiteY10" fmla="*/ 1341783 h 1530626"/>
              <a:gd name="connsiteX11" fmla="*/ 1519031 w 10765735"/>
              <a:gd name="connsiteY11" fmla="*/ 1331844 h 1530626"/>
              <a:gd name="connsiteX12" fmla="*/ 1538909 w 10765735"/>
              <a:gd name="connsiteY12" fmla="*/ 1311966 h 1530626"/>
              <a:gd name="connsiteX13" fmla="*/ 1528970 w 10765735"/>
              <a:gd name="connsiteY13" fmla="*/ 289047 h 1530626"/>
              <a:gd name="connsiteX0" fmla="*/ 1528970 w 10765735"/>
              <a:gd name="connsiteY0" fmla="*/ 289047 h 1530626"/>
              <a:gd name="connsiteX1" fmla="*/ 3119231 w 10765735"/>
              <a:gd name="connsiteY1" fmla="*/ 99392 h 1530626"/>
              <a:gd name="connsiteX2" fmla="*/ 4421257 w 10765735"/>
              <a:gd name="connsiteY2" fmla="*/ 39757 h 1530626"/>
              <a:gd name="connsiteX3" fmla="*/ 6190422 w 10765735"/>
              <a:gd name="connsiteY3" fmla="*/ 0 h 1530626"/>
              <a:gd name="connsiteX4" fmla="*/ 7234031 w 10765735"/>
              <a:gd name="connsiteY4" fmla="*/ 9940 h 1530626"/>
              <a:gd name="connsiteX5" fmla="*/ 8903805 w 10765735"/>
              <a:gd name="connsiteY5" fmla="*/ 59635 h 1530626"/>
              <a:gd name="connsiteX6" fmla="*/ 10126318 w 10765735"/>
              <a:gd name="connsiteY6" fmla="*/ 149087 h 1530626"/>
              <a:gd name="connsiteX7" fmla="*/ 10672970 w 10765735"/>
              <a:gd name="connsiteY7" fmla="*/ 188844 h 1530626"/>
              <a:gd name="connsiteX8" fmla="*/ 10682909 w 10765735"/>
              <a:gd name="connsiteY8" fmla="*/ 208722 h 1530626"/>
              <a:gd name="connsiteX9" fmla="*/ 10672970 w 10765735"/>
              <a:gd name="connsiteY9" fmla="*/ 1341783 h 1530626"/>
              <a:gd name="connsiteX10" fmla="*/ 10653092 w 10765735"/>
              <a:gd name="connsiteY10" fmla="*/ 1341783 h 1530626"/>
              <a:gd name="connsiteX11" fmla="*/ 1519031 w 10765735"/>
              <a:gd name="connsiteY11" fmla="*/ 1331844 h 1530626"/>
              <a:gd name="connsiteX12" fmla="*/ 1538909 w 10765735"/>
              <a:gd name="connsiteY12" fmla="*/ 1311966 h 1530626"/>
              <a:gd name="connsiteX13" fmla="*/ 1528970 w 10765735"/>
              <a:gd name="connsiteY13" fmla="*/ 289047 h 1530626"/>
              <a:gd name="connsiteX0" fmla="*/ 1528970 w 10765735"/>
              <a:gd name="connsiteY0" fmla="*/ 289047 h 1530626"/>
              <a:gd name="connsiteX1" fmla="*/ 3119231 w 10765735"/>
              <a:gd name="connsiteY1" fmla="*/ 99392 h 1530626"/>
              <a:gd name="connsiteX2" fmla="*/ 4421257 w 10765735"/>
              <a:gd name="connsiteY2" fmla="*/ 39757 h 1530626"/>
              <a:gd name="connsiteX3" fmla="*/ 6190422 w 10765735"/>
              <a:gd name="connsiteY3" fmla="*/ 0 h 1530626"/>
              <a:gd name="connsiteX4" fmla="*/ 7234031 w 10765735"/>
              <a:gd name="connsiteY4" fmla="*/ 9940 h 1530626"/>
              <a:gd name="connsiteX5" fmla="*/ 8903805 w 10765735"/>
              <a:gd name="connsiteY5" fmla="*/ 59635 h 1530626"/>
              <a:gd name="connsiteX6" fmla="*/ 10126318 w 10765735"/>
              <a:gd name="connsiteY6" fmla="*/ 149087 h 1530626"/>
              <a:gd name="connsiteX7" fmla="*/ 10672970 w 10765735"/>
              <a:gd name="connsiteY7" fmla="*/ 188844 h 1530626"/>
              <a:gd name="connsiteX8" fmla="*/ 10682909 w 10765735"/>
              <a:gd name="connsiteY8" fmla="*/ 208722 h 1530626"/>
              <a:gd name="connsiteX9" fmla="*/ 10672970 w 10765735"/>
              <a:gd name="connsiteY9" fmla="*/ 1341783 h 1530626"/>
              <a:gd name="connsiteX10" fmla="*/ 10653092 w 10765735"/>
              <a:gd name="connsiteY10" fmla="*/ 1341783 h 1530626"/>
              <a:gd name="connsiteX11" fmla="*/ 1519031 w 10765735"/>
              <a:gd name="connsiteY11" fmla="*/ 1331844 h 1530626"/>
              <a:gd name="connsiteX12" fmla="*/ 1538909 w 10765735"/>
              <a:gd name="connsiteY12" fmla="*/ 1311966 h 1530626"/>
              <a:gd name="connsiteX13" fmla="*/ 1528970 w 10765735"/>
              <a:gd name="connsiteY13" fmla="*/ 289047 h 1530626"/>
              <a:gd name="connsiteX0" fmla="*/ 1528970 w 10765735"/>
              <a:gd name="connsiteY0" fmla="*/ 289047 h 1530626"/>
              <a:gd name="connsiteX1" fmla="*/ 3119231 w 10765735"/>
              <a:gd name="connsiteY1" fmla="*/ 99392 h 1530626"/>
              <a:gd name="connsiteX2" fmla="*/ 4421257 w 10765735"/>
              <a:gd name="connsiteY2" fmla="*/ 39757 h 1530626"/>
              <a:gd name="connsiteX3" fmla="*/ 6190422 w 10765735"/>
              <a:gd name="connsiteY3" fmla="*/ 0 h 1530626"/>
              <a:gd name="connsiteX4" fmla="*/ 7234031 w 10765735"/>
              <a:gd name="connsiteY4" fmla="*/ 9940 h 1530626"/>
              <a:gd name="connsiteX5" fmla="*/ 8903805 w 10765735"/>
              <a:gd name="connsiteY5" fmla="*/ 59635 h 1530626"/>
              <a:gd name="connsiteX6" fmla="*/ 10126318 w 10765735"/>
              <a:gd name="connsiteY6" fmla="*/ 149087 h 1530626"/>
              <a:gd name="connsiteX7" fmla="*/ 10672970 w 10765735"/>
              <a:gd name="connsiteY7" fmla="*/ 188844 h 1530626"/>
              <a:gd name="connsiteX8" fmla="*/ 10682909 w 10765735"/>
              <a:gd name="connsiteY8" fmla="*/ 208722 h 1530626"/>
              <a:gd name="connsiteX9" fmla="*/ 10672970 w 10765735"/>
              <a:gd name="connsiteY9" fmla="*/ 1341783 h 1530626"/>
              <a:gd name="connsiteX10" fmla="*/ 10653092 w 10765735"/>
              <a:gd name="connsiteY10" fmla="*/ 1341783 h 1530626"/>
              <a:gd name="connsiteX11" fmla="*/ 1519031 w 10765735"/>
              <a:gd name="connsiteY11" fmla="*/ 1331844 h 1530626"/>
              <a:gd name="connsiteX12" fmla="*/ 1538909 w 10765735"/>
              <a:gd name="connsiteY12" fmla="*/ 1311966 h 1530626"/>
              <a:gd name="connsiteX13" fmla="*/ 1528970 w 10765735"/>
              <a:gd name="connsiteY13" fmla="*/ 289047 h 1530626"/>
              <a:gd name="connsiteX0" fmla="*/ 30729 w 9267494"/>
              <a:gd name="connsiteY0" fmla="*/ 289047 h 1530626"/>
              <a:gd name="connsiteX1" fmla="*/ 1620990 w 9267494"/>
              <a:gd name="connsiteY1" fmla="*/ 99392 h 1530626"/>
              <a:gd name="connsiteX2" fmla="*/ 2923016 w 9267494"/>
              <a:gd name="connsiteY2" fmla="*/ 39757 h 1530626"/>
              <a:gd name="connsiteX3" fmla="*/ 4692181 w 9267494"/>
              <a:gd name="connsiteY3" fmla="*/ 0 h 1530626"/>
              <a:gd name="connsiteX4" fmla="*/ 5735790 w 9267494"/>
              <a:gd name="connsiteY4" fmla="*/ 9940 h 1530626"/>
              <a:gd name="connsiteX5" fmla="*/ 7405564 w 9267494"/>
              <a:gd name="connsiteY5" fmla="*/ 59635 h 1530626"/>
              <a:gd name="connsiteX6" fmla="*/ 8628077 w 9267494"/>
              <a:gd name="connsiteY6" fmla="*/ 149087 h 1530626"/>
              <a:gd name="connsiteX7" fmla="*/ 9174729 w 9267494"/>
              <a:gd name="connsiteY7" fmla="*/ 188844 h 1530626"/>
              <a:gd name="connsiteX8" fmla="*/ 9184668 w 9267494"/>
              <a:gd name="connsiteY8" fmla="*/ 208722 h 1530626"/>
              <a:gd name="connsiteX9" fmla="*/ 9174729 w 9267494"/>
              <a:gd name="connsiteY9" fmla="*/ 1341783 h 1530626"/>
              <a:gd name="connsiteX10" fmla="*/ 9154851 w 9267494"/>
              <a:gd name="connsiteY10" fmla="*/ 1341783 h 1530626"/>
              <a:gd name="connsiteX11" fmla="*/ 40668 w 9267494"/>
              <a:gd name="connsiteY11" fmla="*/ 1311966 h 1530626"/>
              <a:gd name="connsiteX12" fmla="*/ 30729 w 9267494"/>
              <a:gd name="connsiteY12" fmla="*/ 289047 h 153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67494" h="1530626">
                <a:moveTo>
                  <a:pt x="30729" y="289047"/>
                </a:moveTo>
                <a:cubicBezTo>
                  <a:pt x="420283" y="143137"/>
                  <a:pt x="1138942" y="140940"/>
                  <a:pt x="1620990" y="99392"/>
                </a:cubicBezTo>
                <a:cubicBezTo>
                  <a:pt x="2103038" y="57844"/>
                  <a:pt x="2923016" y="39757"/>
                  <a:pt x="2923016" y="39757"/>
                </a:cubicBezTo>
                <a:lnTo>
                  <a:pt x="4692181" y="0"/>
                </a:lnTo>
                <a:lnTo>
                  <a:pt x="5735790" y="9940"/>
                </a:lnTo>
                <a:lnTo>
                  <a:pt x="7405564" y="59635"/>
                </a:lnTo>
                <a:cubicBezTo>
                  <a:pt x="7887612" y="82826"/>
                  <a:pt x="8628077" y="149087"/>
                  <a:pt x="8628077" y="149087"/>
                </a:cubicBezTo>
                <a:lnTo>
                  <a:pt x="9174729" y="188844"/>
                </a:lnTo>
                <a:cubicBezTo>
                  <a:pt x="9267494" y="198783"/>
                  <a:pt x="9184668" y="16566"/>
                  <a:pt x="9184668" y="208722"/>
                </a:cubicBezTo>
                <a:cubicBezTo>
                  <a:pt x="9184668" y="400878"/>
                  <a:pt x="9179698" y="1152940"/>
                  <a:pt x="9174729" y="1341783"/>
                </a:cubicBezTo>
                <a:cubicBezTo>
                  <a:pt x="9169760" y="1530626"/>
                  <a:pt x="9154851" y="1341783"/>
                  <a:pt x="9154851" y="1341783"/>
                </a:cubicBezTo>
                <a:lnTo>
                  <a:pt x="40668" y="1311966"/>
                </a:lnTo>
                <a:cubicBezTo>
                  <a:pt x="8613" y="1126650"/>
                  <a:pt x="0" y="224612"/>
                  <a:pt x="30729" y="289047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0">
                <a:srgbClr val="D0A8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23928" y="5877272"/>
            <a:ext cx="1728192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kern="0" noProof="0" dirty="0" smtClean="0">
                <a:solidFill>
                  <a:schemeClr val="tx1"/>
                </a:solidFill>
                <a:latin typeface="Century Gothic" pitchFamily="34" charset="0"/>
              </a:rPr>
              <a:t>Saturno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7812360" y="4609357"/>
            <a:ext cx="1043608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noProof="0" dirty="0" err="1" smtClean="0">
                <a:solidFill>
                  <a:schemeClr val="bg1"/>
                </a:solidFill>
                <a:latin typeface="Century Gothic" pitchFamily="34" charset="0"/>
              </a:rPr>
              <a:t>Tétis</a:t>
            </a:r>
            <a:endParaRPr lang="pt-BR" sz="3200" b="0" kern="0" noProof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6720686" y="2708920"/>
            <a:ext cx="1403648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noProof="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4653347" y="2708920"/>
            <a:ext cx="1403648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noProof="0" dirty="0" smtClean="0">
                <a:solidFill>
                  <a:schemeClr val="bg1"/>
                </a:solidFill>
                <a:latin typeface="Century Gothic" pitchFamily="34" charset="0"/>
              </a:rPr>
              <a:t>Reia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179512" y="4653136"/>
            <a:ext cx="1403648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noProof="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5148064" y="4581127"/>
            <a:ext cx="1619672" cy="57606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r>
              <a:rPr lang="pt-BR" sz="3200" b="0" kern="0" noProof="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3200" b="0" kern="0" noProof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52400" y="6461720"/>
            <a:ext cx="39533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chemeClr val="tx1"/>
                </a:solidFill>
                <a:latin typeface="Century Gothic" pitchFamily="34" charset="0"/>
              </a:rPr>
              <a:t>Crédito </a:t>
            </a:r>
            <a:r>
              <a:rPr lang="pt-BR" sz="1200" b="0" dirty="0" smtClean="0">
                <a:solidFill>
                  <a:schemeClr val="tx1"/>
                </a:solidFill>
                <a:latin typeface="Century Gothic" pitchFamily="34" charset="0"/>
              </a:rPr>
              <a:t>das imagens: NASA/JPL, com adaptações</a:t>
            </a:r>
            <a:endParaRPr lang="pt-BR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143000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Principais satélites do Sistema Solar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137" y="3873242"/>
            <a:ext cx="139333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40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photojournal.jpl.nasa.gov/jpegMod/PIA17179_modest.jpg"/>
          <p:cNvPicPr>
            <a:picLocks noChangeAspect="1" noChangeArrowheads="1"/>
          </p:cNvPicPr>
          <p:nvPr/>
        </p:nvPicPr>
        <p:blipFill>
          <a:blip r:embed="rId3" cstate="print"/>
          <a:srcRect t="11136" b="10480"/>
          <a:stretch>
            <a:fillRect/>
          </a:stretch>
        </p:blipFill>
        <p:spPr bwMode="auto">
          <a:xfrm>
            <a:off x="1043608" y="1276906"/>
            <a:ext cx="6696744" cy="5248438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Titã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53858" y="6519446"/>
            <a:ext cx="5742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</a:t>
            </a:r>
            <a:r>
              <a:rPr lang="en-US" sz="1400" b="0" dirty="0" smtClean="0">
                <a:solidFill>
                  <a:srgbClr val="FFC000"/>
                </a:solidFill>
                <a:latin typeface="Century Gothic" pitchFamily="34" charset="0"/>
              </a:rPr>
              <a:t>NASA/JPL-Caltech/Space Science Institute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1234250"/>
            <a:ext cx="8961897" cy="43895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</a:t>
            </a:r>
            <a:r>
              <a:rPr kumimoji="0" lang="pt-B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Jápeto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655022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</a:t>
            </a:r>
            <a:r>
              <a:rPr lang="en-US" sz="14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51551"/>
          <a:stretch/>
        </p:blipFill>
        <p:spPr>
          <a:xfrm>
            <a:off x="395536" y="1259194"/>
            <a:ext cx="4067282" cy="559051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Mimas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655022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</a:t>
            </a:r>
            <a:r>
              <a:rPr lang="en-US" sz="14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064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59194"/>
            <a:ext cx="8394920" cy="559051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Mimas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655022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</a:t>
            </a:r>
            <a:r>
              <a:rPr lang="en-US" sz="14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03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Encélado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5496" y="6290156"/>
            <a:ext cx="6995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 da esquerda: </a:t>
            </a:r>
            <a:r>
              <a:rPr lang="it-IT" sz="1400" b="0" dirty="0" smtClean="0">
                <a:solidFill>
                  <a:srgbClr val="FFC000"/>
                </a:solidFill>
                <a:latin typeface="Century Gothic" pitchFamily="34" charset="0"/>
              </a:rPr>
              <a:t>Cassini Imaging Team, SSI, JPL, ESA, NASA; </a:t>
            </a:r>
          </a:p>
          <a:p>
            <a:pPr algn="l"/>
            <a:r>
              <a:rPr lang="it-IT" sz="1400" b="0" dirty="0" smtClean="0">
                <a:solidFill>
                  <a:srgbClr val="FFC000"/>
                </a:solidFill>
                <a:latin typeface="Century Gothic" pitchFamily="34" charset="0"/>
              </a:rPr>
              <a:t>da direita: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NASA/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Space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Science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Institute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Enceladus as viewed from NASA's Cassini spacecraft."/>
          <p:cNvPicPr>
            <a:picLocks noChangeAspect="1" noChangeArrowheads="1"/>
          </p:cNvPicPr>
          <p:nvPr/>
        </p:nvPicPr>
        <p:blipFill rotWithShape="1">
          <a:blip r:embed="rId4" cstate="print"/>
          <a:srcRect t="114" b="-2403"/>
          <a:stretch/>
        </p:blipFill>
        <p:spPr bwMode="auto">
          <a:xfrm>
            <a:off x="107504" y="1340768"/>
            <a:ext cx="6629400" cy="4824000"/>
          </a:xfrm>
          <a:prstGeom prst="rect">
            <a:avLst/>
          </a:prstGeom>
          <a:noFill/>
        </p:spPr>
      </p:pic>
      <p:pic>
        <p:nvPicPr>
          <p:cNvPr id="7170" name="Picture 2" descr="Beautiful Plumage (click to enlarge)"/>
          <p:cNvPicPr>
            <a:picLocks noChangeAspect="1" noChangeArrowheads="1"/>
          </p:cNvPicPr>
          <p:nvPr/>
        </p:nvPicPr>
        <p:blipFill>
          <a:blip r:embed="rId5" cstate="print"/>
          <a:srcRect l="36014" t="20741" r="41048" b="33032"/>
          <a:stretch>
            <a:fillRect/>
          </a:stretch>
        </p:blipFill>
        <p:spPr bwMode="auto">
          <a:xfrm>
            <a:off x="4860032" y="1916832"/>
            <a:ext cx="3759069" cy="38198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This stunning false-color view of Saturn's moon Hyperion reveals crisp details across the strange, tumbling moon's surfa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25351"/>
            <a:ext cx="5832648" cy="5832649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</a:t>
            </a:r>
            <a:r>
              <a:rPr kumimoji="0" lang="pt-B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Hiperion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655022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</a:t>
            </a:r>
            <a:r>
              <a:rPr lang="en-US" sz="14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ranus and Moons (click to enlarge)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95536" y="329696"/>
            <a:ext cx="8496944" cy="6036081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Urano: principais satélites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7504" y="6453336"/>
            <a:ext cx="286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68344" y="1772816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08104" y="1156682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80312" y="285293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55776" y="5085184"/>
            <a:ext cx="7409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Ariel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55776" y="1772816"/>
            <a:ext cx="11256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Umbriel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Urano: satélites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835696" y="1118349"/>
            <a:ext cx="6840760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Cordelia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Ophelia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3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Bianca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4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Cressida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5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Desdemona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6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Juliet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7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Portia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8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Rosalind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9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Mab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dirty="0">
                <a:solidFill>
                  <a:srgbClr val="00CC99"/>
                </a:solidFill>
                <a:latin typeface="Century Gothic" panose="020B0502020202020204" pitchFamily="34" charset="0"/>
              </a:rPr>
              <a:t>10.Belinda</a:t>
            </a: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11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Perdita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12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Puck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13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Cupid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14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Miranda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15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Francisco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dirty="0">
                <a:solidFill>
                  <a:srgbClr val="00CC99"/>
                </a:solidFill>
                <a:latin typeface="Century Gothic" panose="020B0502020202020204" pitchFamily="34" charset="0"/>
              </a:rPr>
              <a:t>16</a:t>
            </a:r>
            <a:r>
              <a:rPr lang="pt-BR" sz="24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Ariel</a:t>
            </a:r>
            <a:endParaRPr lang="pt-BR" sz="240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dirty="0">
                <a:solidFill>
                  <a:srgbClr val="00CC99"/>
                </a:solidFill>
                <a:latin typeface="Century Gothic" panose="020B0502020202020204" pitchFamily="34" charset="0"/>
              </a:rPr>
              <a:t>17</a:t>
            </a:r>
            <a:r>
              <a:rPr lang="pt-BR" sz="24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Umbriel</a:t>
            </a:r>
            <a:endParaRPr lang="pt-BR" sz="240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18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Titania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19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Oberon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20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Caliban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21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Stephano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22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Trinculo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23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Sycorax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24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Margaret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25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Prospero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26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Setebos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2400" b="0" dirty="0">
                <a:solidFill>
                  <a:srgbClr val="00CC99"/>
                </a:solidFill>
                <a:latin typeface="Century Gothic" panose="020B0502020202020204" pitchFamily="34" charset="0"/>
              </a:rPr>
              <a:t>27</a:t>
            </a:r>
            <a:r>
              <a:rPr lang="pt-BR" sz="2400" b="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. Ferdinand</a:t>
            </a:r>
            <a:endParaRPr lang="pt-BR" sz="2400" b="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Netuno: satélites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259632" y="1196752"/>
            <a:ext cx="6984776" cy="50405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Triton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2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Nereid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Naiad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4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Thalassa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5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Despina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6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Galatea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7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Larissa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8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Proteus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9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</a:t>
            </a:r>
            <a:r>
              <a:rPr lang="en-US" sz="2400" b="0" dirty="0" err="1" smtClean="0">
                <a:solidFill>
                  <a:srgbClr val="66CCFF"/>
                </a:solidFill>
                <a:latin typeface="Century Gothic" pitchFamily="34" charset="0"/>
              </a:rPr>
              <a:t>Halimede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10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</a:t>
            </a:r>
            <a:r>
              <a:rPr lang="en-US" sz="2400" b="0" dirty="0" err="1" smtClean="0">
                <a:solidFill>
                  <a:srgbClr val="66CCFF"/>
                </a:solidFill>
                <a:latin typeface="Century Gothic" pitchFamily="34" charset="0"/>
              </a:rPr>
              <a:t>Psamathe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11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Sao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12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</a:t>
            </a:r>
            <a:r>
              <a:rPr lang="en-US" sz="2400" b="0" dirty="0" err="1" smtClean="0">
                <a:solidFill>
                  <a:srgbClr val="66CCFF"/>
                </a:solidFill>
                <a:latin typeface="Century Gothic" pitchFamily="34" charset="0"/>
              </a:rPr>
              <a:t>Laomedeia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13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Neso</a:t>
            </a:r>
            <a:endParaRPr lang="en-US" sz="2400" b="0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/>
            <a:endParaRPr lang="en-US" sz="2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endParaRPr lang="en-US" sz="2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en-US" sz="2400" cap="all" dirty="0" err="1" smtClean="0">
                <a:solidFill>
                  <a:schemeClr val="bg1"/>
                </a:solidFill>
                <a:latin typeface="Century Gothic" pitchFamily="34" charset="0"/>
              </a:rPr>
              <a:t>Satélite</a:t>
            </a:r>
            <a:r>
              <a:rPr lang="en-US" sz="2400" cap="all" dirty="0" smtClean="0">
                <a:solidFill>
                  <a:schemeClr val="bg1"/>
                </a:solidFill>
                <a:latin typeface="Century Gothic" pitchFamily="34" charset="0"/>
              </a:rPr>
              <a:t> com </a:t>
            </a:r>
            <a:r>
              <a:rPr lang="en-US" sz="2400" cap="all" dirty="0" err="1" smtClean="0">
                <a:solidFill>
                  <a:schemeClr val="bg1"/>
                </a:solidFill>
                <a:latin typeface="Century Gothic" pitchFamily="34" charset="0"/>
              </a:rPr>
              <a:t>nome</a:t>
            </a:r>
            <a:r>
              <a:rPr lang="en-US" sz="2400" cap="all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cap="all" dirty="0" err="1" smtClean="0">
                <a:solidFill>
                  <a:schemeClr val="bg1"/>
                </a:solidFill>
                <a:latin typeface="Century Gothic" pitchFamily="34" charset="0"/>
              </a:rPr>
              <a:t>provisório</a:t>
            </a:r>
            <a:r>
              <a:rPr lang="en-US" sz="2400" cap="all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l"/>
            <a:endParaRPr lang="en-US" sz="2400" cap="all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1</a:t>
            </a:r>
            <a:r>
              <a:rPr lang="en-US" sz="2400" b="0" dirty="0" smtClean="0">
                <a:solidFill>
                  <a:srgbClr val="66CCFF"/>
                </a:solidFill>
                <a:latin typeface="Century Gothic" pitchFamily="34" charset="0"/>
              </a:rPr>
              <a:t>. S/2004 </a:t>
            </a:r>
            <a:r>
              <a:rPr lang="en-US" sz="2400" b="0" dirty="0">
                <a:solidFill>
                  <a:srgbClr val="66CCFF"/>
                </a:solidFill>
                <a:latin typeface="Century Gothic" pitchFamily="34" charset="0"/>
              </a:rPr>
              <a:t>N1</a:t>
            </a:r>
          </a:p>
          <a:p>
            <a:pPr algn="l"/>
            <a:r>
              <a:rPr lang="en-US" sz="2400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en-US" sz="2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en-US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larsystem.nasa.gov/multimedia/gallery/P353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88094" y="385054"/>
            <a:ext cx="5255668" cy="6304832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Netuno: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Tritão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1972" y="6453336"/>
            <a:ext cx="36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NASA/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Satélites: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03648" y="2242607"/>
            <a:ext cx="6675225" cy="255454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Mercúrio: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nenhum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Vênus: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nenhum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Terra: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(Lua)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Marte: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(</a:t>
            </a:r>
            <a:r>
              <a:rPr lang="pt-BR" sz="4000" b="0" dirty="0" err="1" smtClean="0">
                <a:solidFill>
                  <a:srgbClr val="66CCFF"/>
                </a:solidFill>
                <a:latin typeface="Century Gothic" pitchFamily="34" charset="0"/>
              </a:rPr>
              <a:t>Fobos</a:t>
            </a: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 e Deimos)</a:t>
            </a:r>
            <a:endParaRPr lang="pt-BR" sz="4000" b="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Netuno: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Proteus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Nereida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1972" y="6453336"/>
            <a:ext cx="36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imagens: NASA/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" name="Picture 2" descr="Fuzzy black and white image of Nereid."/>
          <p:cNvPicPr>
            <a:picLocks noChangeAspect="1" noChangeArrowheads="1"/>
          </p:cNvPicPr>
          <p:nvPr/>
        </p:nvPicPr>
        <p:blipFill>
          <a:blip r:embed="rId4" cstate="print"/>
          <a:srcRect l="41953" t="25512" r="41386" b="31181"/>
          <a:stretch>
            <a:fillRect/>
          </a:stretch>
        </p:blipFill>
        <p:spPr bwMode="auto">
          <a:xfrm>
            <a:off x="5220072" y="1916832"/>
            <a:ext cx="2952328" cy="3069771"/>
          </a:xfrm>
          <a:prstGeom prst="rect">
            <a:avLst/>
          </a:prstGeom>
          <a:noFill/>
        </p:spPr>
      </p:pic>
      <p:pic>
        <p:nvPicPr>
          <p:cNvPr id="2052" name="Picture 4" descr="Fuzzy image of the moon Proteu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3840428" cy="2304256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rgbClr val="FFC000"/>
                </a:solidFill>
                <a:latin typeface="Century Gothic" pitchFamily="34" charset="0"/>
                <a:ea typeface="+mj-ea"/>
                <a:cs typeface="+mj-cs"/>
              </a:rPr>
              <a:t>Não só os planetas</a:t>
            </a:r>
          </a:p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rgbClr val="FFC000"/>
                </a:solidFill>
                <a:latin typeface="Century Gothic" pitchFamily="34" charset="0"/>
                <a:ea typeface="+mj-ea"/>
                <a:cs typeface="+mj-cs"/>
              </a:rPr>
              <a:t> têm satélites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32540" y="620688"/>
            <a:ext cx="82803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/>
            <a:r>
              <a:rPr lang="pt-BR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de </a:t>
            </a:r>
            <a:r>
              <a:rPr lang="pt-BR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 </a:t>
            </a:r>
          </a:p>
          <a:p>
            <a:pPr algn="ctr"/>
            <a:r>
              <a:rPr lang="pt-BR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(planeta anão)</a:t>
            </a: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7160" y="6576480"/>
            <a:ext cx="214956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Crédito da imagem: NASA</a:t>
            </a:r>
            <a:endParaRPr lang="pt-BR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703166"/>
            <a:ext cx="9144793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59" y="1222056"/>
            <a:ext cx="5828281" cy="4413887"/>
          </a:xfrm>
          <a:prstGeom prst="rect">
            <a:avLst/>
          </a:prstGeom>
        </p:spPr>
      </p:pic>
      <p:sp>
        <p:nvSpPr>
          <p:cNvPr id="198" name="CustomShape 1"/>
          <p:cNvSpPr/>
          <p:nvPr/>
        </p:nvSpPr>
        <p:spPr>
          <a:xfrm>
            <a:off x="499680" y="188640"/>
            <a:ext cx="82803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/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Plutão: Caronte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7160" y="6576480"/>
            <a:ext cx="214956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300192" y="5157192"/>
            <a:ext cx="3312368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400" strike="noStrike" spc="-1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</a:t>
            </a:r>
            <a:r>
              <a:rPr lang="pt-BR" sz="2400" strike="noStrike" spc="-1" baseline="-25000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</a:t>
            </a:r>
            <a:r>
              <a:rPr lang="pt-BR" sz="240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6,4 dias</a:t>
            </a: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400" spc="-1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</a:t>
            </a:r>
            <a:r>
              <a:rPr lang="pt-BR" sz="2400" spc="-1" baseline="-25000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</a:t>
            </a:r>
            <a:r>
              <a:rPr lang="pt-BR" sz="24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19.600 km</a:t>
            </a: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4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1.212 km</a:t>
            </a: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63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Ida and Dactyl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82588"/>
            <a:ext cx="7488832" cy="5555197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Ida: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Dactyl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3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79512" y="6536377"/>
            <a:ext cx="3876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Lunar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and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Planetary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Institute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5536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59832" y="2420888"/>
            <a:ext cx="2912977" cy="3170099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FFFFCC"/>
                </a:solidFill>
                <a:latin typeface="Century Gothic" pitchFamily="34" charset="0"/>
              </a:rPr>
              <a:t>Júpiter:</a:t>
            </a:r>
            <a:r>
              <a:rPr lang="pt-BR" sz="4000" b="0" dirty="0" smtClean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79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FFFFCC"/>
                </a:solidFill>
                <a:latin typeface="Century Gothic" pitchFamily="34" charset="0"/>
              </a:rPr>
              <a:t>Saturno: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61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FFFFCC"/>
                </a:solidFill>
                <a:latin typeface="Century Gothic" pitchFamily="34" charset="0"/>
              </a:rPr>
              <a:t>Urano: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27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4000" b="0" dirty="0" smtClean="0">
                <a:solidFill>
                  <a:srgbClr val="FFFFCC"/>
                </a:solidFill>
                <a:latin typeface="Century Gothic" pitchFamily="34" charset="0"/>
              </a:rPr>
              <a:t>Netuno: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14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4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64369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6626" name="Picture 2" descr="Full Moon (click to enlarge)"/>
          <p:cNvPicPr>
            <a:picLocks noChangeAspect="1" noChangeArrowheads="1"/>
          </p:cNvPicPr>
          <p:nvPr/>
        </p:nvPicPr>
        <p:blipFill>
          <a:blip r:embed="rId3" cstate="print"/>
          <a:srcRect l="11230"/>
          <a:stretch>
            <a:fillRect/>
          </a:stretch>
        </p:blipFill>
        <p:spPr bwMode="auto">
          <a:xfrm>
            <a:off x="1187624" y="404664"/>
            <a:ext cx="7558176" cy="6048672"/>
          </a:xfrm>
          <a:prstGeom prst="rect">
            <a:avLst/>
          </a:prstGeom>
          <a:noFill/>
        </p:spPr>
      </p:pic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067800" y="6593159"/>
            <a:ext cx="76200" cy="76200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939332" y="6145668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Terra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Lua</a:t>
            </a: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4295470" y="-1977"/>
            <a:ext cx="546004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N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4311799" y="6248401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7396641" y="3212976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E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977637" y="3142250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W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64369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NASA/JPL</a:t>
            </a:r>
            <a:endParaRPr lang="pt-BR" sz="1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6626" name="Picture 2" descr="Full Moon (click to enlarge)"/>
          <p:cNvPicPr>
            <a:picLocks noChangeAspect="1" noChangeArrowheads="1"/>
          </p:cNvPicPr>
          <p:nvPr/>
        </p:nvPicPr>
        <p:blipFill>
          <a:blip r:embed="rId3" cstate="print"/>
          <a:srcRect l="11230"/>
          <a:stretch>
            <a:fillRect/>
          </a:stretch>
        </p:blipFill>
        <p:spPr bwMode="auto">
          <a:xfrm>
            <a:off x="1187624" y="404664"/>
            <a:ext cx="7558176" cy="6048672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03648" y="5723964"/>
            <a:ext cx="936104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Tycho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4473" y="1816784"/>
            <a:ext cx="1512168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Copernicus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1520" y="1004336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Imbrium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-16601" y="2540155"/>
            <a:ext cx="1728192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Oceanus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Procellarum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14802" y="1322798"/>
            <a:ext cx="108012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Crisium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782564" y="475229"/>
            <a:ext cx="2088232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Serenitatis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340624" y="4363054"/>
            <a:ext cx="1727176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Tranquilitatis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552569" y="2268230"/>
            <a:ext cx="169168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Foecunditatis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530922" y="5266074"/>
            <a:ext cx="118864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Nectatis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 bwMode="auto">
          <a:xfrm flipH="1">
            <a:off x="6506520" y="2843030"/>
            <a:ext cx="1067712" cy="117713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22" name="Conector de seta reta 21"/>
          <p:cNvCxnSpPr>
            <a:stCxn id="11" idx="2"/>
          </p:cNvCxnSpPr>
          <p:nvPr/>
        </p:nvCxnSpPr>
        <p:spPr bwMode="auto">
          <a:xfrm>
            <a:off x="1000557" y="2186116"/>
            <a:ext cx="2036933" cy="131382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>
            <a:off x="1450428" y="2942897"/>
            <a:ext cx="462455" cy="2732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>
            <a:off x="2019534" y="1189002"/>
            <a:ext cx="1535862" cy="12522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5433848" y="3615560"/>
            <a:ext cx="2054228" cy="107065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4" name="Conector de seta reta 33"/>
          <p:cNvCxnSpPr/>
          <p:nvPr/>
        </p:nvCxnSpPr>
        <p:spPr bwMode="auto">
          <a:xfrm flipH="1">
            <a:off x="6660232" y="1934263"/>
            <a:ext cx="1195447" cy="10454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7" name="Conector de seta reta 36"/>
          <p:cNvCxnSpPr>
            <a:stCxn id="16" idx="2"/>
          </p:cNvCxnSpPr>
          <p:nvPr/>
        </p:nvCxnSpPr>
        <p:spPr bwMode="auto">
          <a:xfrm flipH="1">
            <a:off x="4928104" y="844561"/>
            <a:ext cx="2898576" cy="19426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49" name="Conector de seta reta 48"/>
          <p:cNvCxnSpPr>
            <a:stCxn id="9" idx="3"/>
          </p:cNvCxnSpPr>
          <p:nvPr/>
        </p:nvCxnSpPr>
        <p:spPr bwMode="auto">
          <a:xfrm flipV="1">
            <a:off x="2339752" y="5854262"/>
            <a:ext cx="1349379" cy="543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 flipV="1">
            <a:off x="5724128" y="4796290"/>
            <a:ext cx="1990674" cy="66245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119125" y="307772"/>
            <a:ext cx="93788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Plato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 bwMode="auto">
          <a:xfrm>
            <a:off x="1828281" y="516148"/>
            <a:ext cx="2060547" cy="101836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46" name="Conector de seta reta 45"/>
          <p:cNvCxnSpPr/>
          <p:nvPr/>
        </p:nvCxnSpPr>
        <p:spPr bwMode="auto">
          <a:xfrm flipV="1">
            <a:off x="1871700" y="5073059"/>
            <a:ext cx="1423069" cy="3543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15516" y="5208800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Nubium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939332" y="6145668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Terra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Lua</a:t>
            </a: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2511280" y="165122"/>
            <a:ext cx="2088232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Mare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Frigoris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6" name="Conector de seta reta 39"/>
          <p:cNvCxnSpPr/>
          <p:nvPr/>
        </p:nvCxnSpPr>
        <p:spPr bwMode="auto">
          <a:xfrm>
            <a:off x="3529158" y="550194"/>
            <a:ext cx="622428" cy="7320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81" name="Conector de seta reta 45"/>
          <p:cNvCxnSpPr/>
          <p:nvPr/>
        </p:nvCxnSpPr>
        <p:spPr bwMode="auto">
          <a:xfrm>
            <a:off x="1871700" y="4505270"/>
            <a:ext cx="566608" cy="45027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0" y="4189394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Mare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Humorum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4295470" y="-1977"/>
            <a:ext cx="546004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N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311799" y="6248401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0" name="Text Box 9"/>
          <p:cNvSpPr txBox="1">
            <a:spLocks noChangeArrowheads="1"/>
          </p:cNvSpPr>
          <p:nvPr/>
        </p:nvSpPr>
        <p:spPr bwMode="auto">
          <a:xfrm>
            <a:off x="7396641" y="3212976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E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977637" y="3142250"/>
            <a:ext cx="45903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W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86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9" grpId="0"/>
      <p:bldP spid="47" grpId="0"/>
      <p:bldP spid="75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4326" y="1124744"/>
            <a:ext cx="5378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evolução da Lua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86608" cy="25200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89A7-BFA8-41F9-B30C-7A2DEB9A4CD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>
            <a:spLocks/>
          </p:cNvSpPr>
          <p:nvPr/>
        </p:nvSpPr>
        <p:spPr>
          <a:xfrm rot="-7200000">
            <a:off x="5987429" y="1528347"/>
            <a:ext cx="1836960" cy="1855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5796136" y="6525344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627784" y="1368152"/>
            <a:ext cx="4680520" cy="468052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15212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Rotação da Lua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512" y="5343599"/>
            <a:ext cx="3024336" cy="46166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Translação: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27,5d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7227" y="4840777"/>
            <a:ext cx="3024336" cy="46166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Rotação: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27,5d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372200" y="5864006"/>
            <a:ext cx="27363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 bwMode="auto">
          <a:xfrm>
            <a:off x="6846492" y="2369976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>
            <a:off x="2878492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976261" y="2591159"/>
            <a:ext cx="2096663" cy="2016025"/>
            <a:chOff x="49144" y="2061120"/>
            <a:chExt cx="2096663" cy="2016025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49144" y="2061120"/>
              <a:ext cx="2096663" cy="2016025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107863" y="2176356"/>
              <a:ext cx="1552061" cy="1551183"/>
              <a:chOff x="2770" y="2868"/>
              <a:chExt cx="2393" cy="2382"/>
            </a:xfrm>
          </p:grpSpPr>
          <p:sp>
            <p:nvSpPr>
              <p:cNvPr id="42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sp>
        <p:nvSpPr>
          <p:cNvPr id="65" name="Elipse 64"/>
          <p:cNvSpPr>
            <a:spLocks/>
          </p:cNvSpPr>
          <p:nvPr/>
        </p:nvSpPr>
        <p:spPr>
          <a:xfrm rot="-7200000">
            <a:off x="518690" y="1104210"/>
            <a:ext cx="1836960" cy="1855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539552" y="1196752"/>
            <a:ext cx="1800200" cy="1706869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337083" y="2489299"/>
            <a:ext cx="433137" cy="256675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795780" y="3683780"/>
            <a:ext cx="407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PS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5822558" y="2903621"/>
            <a:ext cx="433137" cy="256675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451716" y="4337791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4902938" y="3573674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20842" y="2844800"/>
            <a:ext cx="103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090419" y="2637076"/>
            <a:ext cx="103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8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C 0.07812 0.16273 0.03923 0.38982 -0.08681 0.47755 C -0.20538 0.57408 -0.35955 0.52084 -0.43281 0.35903 C -0.5059 0.19584 -0.47118 -0.00486 -0.35295 -0.09907 C -0.23594 -0.19838 -0.07379 -0.15463 0.00156 -0.00046 Z " pathEditMode="relative" rAng="20220000" ptsTypes="AAAAA">
                                      <p:cBhvr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8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1" grpId="0"/>
      <p:bldP spid="17" grpId="0"/>
      <p:bldP spid="65" grpId="1" animBg="1"/>
      <p:bldP spid="65" grpId="2" animBg="1"/>
      <p:bldP spid="4" grpId="0" animBg="1"/>
      <p:bldP spid="27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imo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706" y="2645294"/>
            <a:ext cx="2808312" cy="1994976"/>
          </a:xfrm>
          <a:prstGeom prst="rect">
            <a:avLst/>
          </a:prstGeom>
          <a:noFill/>
        </p:spPr>
      </p:pic>
      <p:pic>
        <p:nvPicPr>
          <p:cNvPr id="2050" name="Picture 2" descr="Phobos in Color (click to enlarg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97222"/>
            <a:ext cx="5259186" cy="3736034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Marte: </a:t>
            </a:r>
            <a:r>
              <a:rPr kumimoji="0" lang="pt-B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Fobos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e Deimos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076056" y="4149080"/>
            <a:ext cx="4104456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23252" y="6519446"/>
            <a:ext cx="5498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das imagens: NASA/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University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</a:rPr>
              <a:t>of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 Arizona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1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14765</TotalTime>
  <Words>2656</Words>
  <Application>Microsoft Office PowerPoint</Application>
  <PresentationFormat>Apresentação na tela (4:3)</PresentationFormat>
  <Paragraphs>471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Century Gothic</vt:lpstr>
      <vt:lpstr>Courier New</vt:lpstr>
      <vt:lpstr>DejaVu Sans</vt:lpstr>
      <vt:lpstr>Georgia</vt:lpstr>
      <vt:lpstr>Times New Roman</vt:lpstr>
      <vt:lpstr>Wingdings</vt:lpstr>
      <vt:lpstr>Blank Presentation</vt:lpstr>
      <vt:lpstr>Apresentação do PowerPoint</vt:lpstr>
      <vt:lpstr>Principais satélites do Sistema Solar</vt:lpstr>
      <vt:lpstr>Satélites: planetas terrestres</vt:lpstr>
      <vt:lpstr>Satélites:  planetas jovianos</vt:lpstr>
      <vt:lpstr>Apresentação do PowerPoint</vt:lpstr>
      <vt:lpstr>Apresentação do PowerPoint</vt:lpstr>
      <vt:lpstr>Apresentação do PowerPoint</vt:lpstr>
      <vt:lpstr>Rotação da Lua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Satélites galileanos</vt:lpstr>
      <vt:lpstr>Destaque: Europa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1060</cp:revision>
  <cp:lastPrinted>2000-05-01T12:23:36Z</cp:lastPrinted>
  <dcterms:created xsi:type="dcterms:W3CDTF">1995-06-17T23:31:02Z</dcterms:created>
  <dcterms:modified xsi:type="dcterms:W3CDTF">2018-12-07T19:46:45Z</dcterms:modified>
</cp:coreProperties>
</file>