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39" r:id="rId4"/>
  </p:sldMasterIdLst>
  <p:notesMasterIdLst>
    <p:notesMasterId r:id="rId26"/>
  </p:notesMasterIdLst>
  <p:sldIdLst>
    <p:sldId id="256" r:id="rId5"/>
    <p:sldId id="257" r:id="rId6"/>
    <p:sldId id="365" r:id="rId7"/>
    <p:sldId id="259" r:id="rId8"/>
    <p:sldId id="260" r:id="rId9"/>
    <p:sldId id="373" r:id="rId10"/>
    <p:sldId id="367" r:id="rId11"/>
    <p:sldId id="263" r:id="rId12"/>
    <p:sldId id="266" r:id="rId13"/>
    <p:sldId id="267" r:id="rId14"/>
    <p:sldId id="268" r:id="rId15"/>
    <p:sldId id="269" r:id="rId16"/>
    <p:sldId id="270" r:id="rId17"/>
    <p:sldId id="273" r:id="rId18"/>
    <p:sldId id="322" r:id="rId19"/>
    <p:sldId id="271" r:id="rId20"/>
    <p:sldId id="372" r:id="rId21"/>
    <p:sldId id="370" r:id="rId22"/>
    <p:sldId id="371" r:id="rId23"/>
    <p:sldId id="374" r:id="rId24"/>
    <p:sldId id="369" r:id="rId25"/>
  </p:sldIdLst>
  <p:sldSz cx="9144000" cy="6858000" type="screen4x3"/>
  <p:notesSz cx="6858000" cy="86868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33"/>
    <a:srgbClr val="CC0099"/>
    <a:srgbClr val="FF99CC"/>
    <a:srgbClr val="FF99FF"/>
    <a:srgbClr val="FFFFCC"/>
    <a:srgbClr val="00FF00"/>
    <a:srgbClr val="81DEFF"/>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3945" autoAdjust="0"/>
  </p:normalViewPr>
  <p:slideViewPr>
    <p:cSldViewPr>
      <p:cViewPr>
        <p:scale>
          <a:sx n="50" d="100"/>
          <a:sy n="50" d="100"/>
        </p:scale>
        <p:origin x="1674" y="282"/>
      </p:cViewPr>
      <p:guideLst>
        <p:guide orient="horz" pos="2160"/>
        <p:guide pos="2880"/>
      </p:guideLst>
    </p:cSldViewPr>
  </p:slideViewPr>
  <p:outlineViewPr>
    <p:cViewPr>
      <p:scale>
        <a:sx n="25" d="100"/>
        <a:sy n="25" d="100"/>
      </p:scale>
      <p:origin x="0" y="-282"/>
    </p:cViewPr>
  </p:outlineViewPr>
  <p:notesTextViewPr>
    <p:cViewPr>
      <p:scale>
        <a:sx n="1" d="1"/>
        <a:sy n="1" d="1"/>
      </p:scale>
      <p:origin x="0" y="0"/>
    </p:cViewPr>
  </p:notesTextViewPr>
  <p:notesViewPr>
    <p:cSldViewPr>
      <p:cViewPr>
        <p:scale>
          <a:sx n="44" d="100"/>
          <a:sy n="44" d="100"/>
        </p:scale>
        <p:origin x="2766" y="2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PlaceHolder 1"/>
          <p:cNvSpPr>
            <a:spLocks noGrp="1"/>
          </p:cNvSpPr>
          <p:nvPr>
            <p:ph type="body"/>
          </p:nvPr>
        </p:nvSpPr>
        <p:spPr>
          <a:xfrm>
            <a:off x="756000" y="5078520"/>
            <a:ext cx="6047640" cy="4811040"/>
          </a:xfrm>
          <a:prstGeom prst="rect">
            <a:avLst/>
          </a:prstGeom>
        </p:spPr>
        <p:txBody>
          <a:bodyPr lIns="0" tIns="0" rIns="0" bIns="0"/>
          <a:lstStyle/>
          <a:p>
            <a:r>
              <a:rPr lang="pt-BR" sz="2000" b="0" strike="noStrike" spc="-1">
                <a:solidFill>
                  <a:srgbClr val="000000"/>
                </a:solidFill>
                <a:uFill>
                  <a:solidFill>
                    <a:srgbClr val="FFFFFF"/>
                  </a:solidFill>
                </a:uFill>
                <a:latin typeface="Arial"/>
              </a:rPr>
              <a:t>Clique para editar o formato de notas</a:t>
            </a:r>
          </a:p>
        </p:txBody>
      </p:sp>
      <p:sp>
        <p:nvSpPr>
          <p:cNvPr id="148" name="PlaceHolder 2"/>
          <p:cNvSpPr>
            <a:spLocks noGrp="1"/>
          </p:cNvSpPr>
          <p:nvPr>
            <p:ph type="hdr"/>
          </p:nvPr>
        </p:nvSpPr>
        <p:spPr>
          <a:xfrm>
            <a:off x="0" y="0"/>
            <a:ext cx="3280680" cy="534240"/>
          </a:xfrm>
          <a:prstGeom prst="rect">
            <a:avLst/>
          </a:prstGeom>
        </p:spPr>
        <p:txBody>
          <a:bodyPr lIns="0" tIns="0" rIns="0" bIns="0"/>
          <a:lstStyle/>
          <a:p>
            <a:r>
              <a:rPr lang="pt-BR" sz="1400" b="0" strike="noStrike" spc="-1">
                <a:solidFill>
                  <a:srgbClr val="000000"/>
                </a:solidFill>
                <a:uFill>
                  <a:solidFill>
                    <a:srgbClr val="FFFFFF"/>
                  </a:solidFill>
                </a:uFill>
                <a:latin typeface="Times New Roman"/>
              </a:rPr>
              <a:t>&lt;cabeçalho&gt;</a:t>
            </a:r>
          </a:p>
        </p:txBody>
      </p:sp>
      <p:sp>
        <p:nvSpPr>
          <p:cNvPr id="149" name="PlaceHolder 3"/>
          <p:cNvSpPr>
            <a:spLocks noGrp="1"/>
          </p:cNvSpPr>
          <p:nvPr>
            <p:ph type="dt"/>
          </p:nvPr>
        </p:nvSpPr>
        <p:spPr>
          <a:xfrm>
            <a:off x="4278960" y="0"/>
            <a:ext cx="3280680" cy="534240"/>
          </a:xfrm>
          <a:prstGeom prst="rect">
            <a:avLst/>
          </a:prstGeom>
        </p:spPr>
        <p:txBody>
          <a:bodyPr lIns="0" tIns="0" rIns="0" bIns="0"/>
          <a:lstStyle/>
          <a:p>
            <a:pPr algn="r"/>
            <a:r>
              <a:rPr lang="pt-BR" sz="1400" b="0" strike="noStrike" spc="-1">
                <a:solidFill>
                  <a:srgbClr val="000000"/>
                </a:solidFill>
                <a:uFill>
                  <a:solidFill>
                    <a:srgbClr val="FFFFFF"/>
                  </a:solidFill>
                </a:uFill>
                <a:latin typeface="Times New Roman"/>
              </a:rPr>
              <a:t>&lt;data/hora&gt;</a:t>
            </a:r>
          </a:p>
        </p:txBody>
      </p:sp>
      <p:sp>
        <p:nvSpPr>
          <p:cNvPr id="150" name="PlaceHolder 4"/>
          <p:cNvSpPr>
            <a:spLocks noGrp="1"/>
          </p:cNvSpPr>
          <p:nvPr>
            <p:ph type="ftr"/>
          </p:nvPr>
        </p:nvSpPr>
        <p:spPr>
          <a:xfrm>
            <a:off x="0" y="10157400"/>
            <a:ext cx="3280680" cy="534240"/>
          </a:xfrm>
          <a:prstGeom prst="rect">
            <a:avLst/>
          </a:prstGeom>
        </p:spPr>
        <p:txBody>
          <a:bodyPr lIns="0" tIns="0" rIns="0" bIns="0" anchor="b"/>
          <a:lstStyle/>
          <a:p>
            <a:r>
              <a:rPr lang="pt-BR" sz="1400" b="0" strike="noStrike" spc="-1">
                <a:solidFill>
                  <a:srgbClr val="000000"/>
                </a:solidFill>
                <a:uFill>
                  <a:solidFill>
                    <a:srgbClr val="FFFFFF"/>
                  </a:solidFill>
                </a:uFill>
                <a:latin typeface="Times New Roman"/>
              </a:rPr>
              <a:t>&lt;rodapé&gt;</a:t>
            </a:r>
          </a:p>
        </p:txBody>
      </p:sp>
      <p:sp>
        <p:nvSpPr>
          <p:cNvPr id="151" name="PlaceHolder 5"/>
          <p:cNvSpPr>
            <a:spLocks noGrp="1"/>
          </p:cNvSpPr>
          <p:nvPr>
            <p:ph type="sldNum"/>
          </p:nvPr>
        </p:nvSpPr>
        <p:spPr>
          <a:xfrm>
            <a:off x="4278960" y="10157400"/>
            <a:ext cx="3280680" cy="534240"/>
          </a:xfrm>
          <a:prstGeom prst="rect">
            <a:avLst/>
          </a:prstGeom>
        </p:spPr>
        <p:txBody>
          <a:bodyPr lIns="0" tIns="0" rIns="0" bIns="0" anchor="b"/>
          <a:lstStyle/>
          <a:p>
            <a:pPr algn="r"/>
            <a:fld id="{7F1005C4-6699-45DB-9D73-4CBEE5104465}" type="slidenum">
              <a:rPr lang="pt-BR" sz="1400" b="0" strike="noStrike" spc="-1">
                <a:solidFill>
                  <a:srgbClr val="000000"/>
                </a:solidFill>
                <a:uFill>
                  <a:solidFill>
                    <a:srgbClr val="FFFFFF"/>
                  </a:solidFill>
                </a:uFill>
                <a:latin typeface="Times New Roman"/>
              </a:rPr>
              <a:pPr algn="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80560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CustomShape 1"/>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3E3A5D7A-4069-47A0-A127-FAD1191A8611}" type="slidenum">
              <a:rPr lang="pt-BR" sz="1000" b="0" i="1" strike="noStrike" spc="-1">
                <a:solidFill>
                  <a:srgbClr val="000000"/>
                </a:solidFill>
                <a:uFill>
                  <a:solidFill>
                    <a:srgbClr val="FFFFFF"/>
                  </a:solidFill>
                </a:uFill>
                <a:latin typeface="Arial"/>
              </a:rPr>
              <a:pPr algn="r">
                <a:lnSpc>
                  <a:spcPct val="100000"/>
                </a:lnSpc>
              </a:pPr>
              <a:t>1</a:t>
            </a:fld>
            <a:endParaRPr lang="pt-BR" sz="1800" b="0" strike="noStrike" spc="-1">
              <a:solidFill>
                <a:srgbClr val="000000"/>
              </a:solidFill>
              <a:uFill>
                <a:solidFill>
                  <a:srgbClr val="FFFFFF"/>
                </a:solidFill>
              </a:uFill>
              <a:latin typeface="Arial"/>
            </a:endParaRPr>
          </a:p>
        </p:txBody>
      </p:sp>
      <p:sp>
        <p:nvSpPr>
          <p:cNvPr id="1227" name="CustomShape 2"/>
          <p:cNvSpPr/>
          <p:nvPr/>
        </p:nvSpPr>
        <p:spPr>
          <a:xfrm>
            <a:off x="1190520" y="835200"/>
            <a:ext cx="4475880" cy="300600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228" name="PlaceHolder 3"/>
          <p:cNvSpPr>
            <a:spLocks noGrp="1"/>
          </p:cNvSpPr>
          <p:nvPr>
            <p:ph type="body"/>
          </p:nvPr>
        </p:nvSpPr>
        <p:spPr>
          <a:xfrm>
            <a:off x="1062000" y="4132440"/>
            <a:ext cx="4734720" cy="3332880"/>
          </a:xfrm>
          <a:prstGeom prst="rect">
            <a:avLst/>
          </a:prstGeom>
        </p:spPr>
        <p:txBody>
          <a:bodyPr lIns="92160" tIns="46080" rIns="92160" bIns="46080" anchor="ctr"/>
          <a:lstStyle/>
          <a:p>
            <a:endParaRPr lang="pt-BR" sz="2000" b="0" strike="noStrike" spc="-1">
              <a:solidFill>
                <a:srgbClr val="000000"/>
              </a:solidFill>
              <a:uFill>
                <a:solidFill>
                  <a:srgbClr val="FFFFFF"/>
                </a:solidFill>
              </a:u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 name="PlaceHolder 1"/>
          <p:cNvSpPr>
            <a:spLocks noGrp="1"/>
          </p:cNvSpPr>
          <p:nvPr>
            <p:ph type="body"/>
          </p:nvPr>
        </p:nvSpPr>
        <p:spPr>
          <a:xfrm>
            <a:off x="914400" y="4125960"/>
            <a:ext cx="5028480" cy="3909240"/>
          </a:xfrm>
          <a:prstGeom prst="rect">
            <a:avLst/>
          </a:prstGeom>
        </p:spPr>
        <p:txBody>
          <a:bodyPr lIns="92160" tIns="46080" rIns="92160" bIns="46080"/>
          <a:lstStyle/>
          <a:p>
            <a:r>
              <a:rPr lang="pt-BR" sz="1400" b="0" strike="noStrike" spc="-1" dirty="0">
                <a:solidFill>
                  <a:srgbClr val="000000"/>
                </a:solidFill>
                <a:uFill>
                  <a:solidFill>
                    <a:srgbClr val="FFFFFF"/>
                  </a:solidFill>
                </a:uFill>
                <a:latin typeface="Georgia" panose="02040502050405020303" pitchFamily="18" charset="0"/>
              </a:rPr>
              <a:t> </a:t>
            </a:r>
            <a:r>
              <a:rPr lang="pt-BR" sz="1400" b="0" strike="noStrike" spc="-1" dirty="0" err="1">
                <a:solidFill>
                  <a:srgbClr val="000000"/>
                </a:solidFill>
                <a:uFill>
                  <a:solidFill>
                    <a:srgbClr val="FFFFFF"/>
                  </a:solidFill>
                </a:uFill>
                <a:latin typeface="Georgia" panose="02040502050405020303" pitchFamily="18" charset="0"/>
              </a:rPr>
              <a:t>Eris</a:t>
            </a:r>
            <a:r>
              <a:rPr lang="pt-BR" sz="1400" b="0" strike="noStrike" spc="-1" dirty="0">
                <a:solidFill>
                  <a:srgbClr val="000000"/>
                </a:solidFill>
                <a:uFill>
                  <a:solidFill>
                    <a:srgbClr val="FFFFFF"/>
                  </a:solidFill>
                </a:uFill>
                <a:latin typeface="Georgia" panose="02040502050405020303" pitchFamily="18" charset="0"/>
              </a:rPr>
              <a:t> é o mais distante dos planetas anões reconhecidos oficialmente até o momento. Sua órbita o coloca a uma distância média de 10 bilhões de km do Sol (68 UA), o que se traduz num período orbital de 557 anos. </a:t>
            </a:r>
            <a:r>
              <a:rPr lang="pt-BR" sz="1400" b="0" strike="noStrike" spc="-1" dirty="0" err="1">
                <a:solidFill>
                  <a:srgbClr val="000000"/>
                </a:solidFill>
                <a:uFill>
                  <a:solidFill>
                    <a:srgbClr val="FFFFFF"/>
                  </a:solidFill>
                </a:uFill>
                <a:latin typeface="Georgia" panose="02040502050405020303" pitchFamily="18" charset="0"/>
              </a:rPr>
              <a:t>Eris</a:t>
            </a:r>
            <a:r>
              <a:rPr lang="pt-BR" sz="1400" b="0" strike="noStrike" spc="-1" dirty="0">
                <a:solidFill>
                  <a:srgbClr val="000000"/>
                </a:solidFill>
                <a:uFill>
                  <a:solidFill>
                    <a:srgbClr val="FFFFFF"/>
                  </a:solidFill>
                </a:uFill>
                <a:latin typeface="Georgia" panose="02040502050405020303" pitchFamily="18" charset="0"/>
              </a:rPr>
              <a:t> tem, contudo, uma órbita excêntrica, o que o leva a cerca de 98 UA (15 bilhões de km) no afélio e a 38 UA (6 bilhões de km) no seu periélio. Essa significativa mudança de distância gera importantes diferenças de temperatura. Mais próximo do Sol, </a:t>
            </a:r>
            <a:r>
              <a:rPr lang="pt-BR" sz="1400" b="0" strike="noStrike" spc="-1" dirty="0" err="1">
                <a:solidFill>
                  <a:srgbClr val="000000"/>
                </a:solidFill>
                <a:uFill>
                  <a:solidFill>
                    <a:srgbClr val="FFFFFF"/>
                  </a:solidFill>
                </a:uFill>
                <a:latin typeface="Georgia" panose="02040502050405020303" pitchFamily="18" charset="0"/>
              </a:rPr>
              <a:t>Eris</a:t>
            </a:r>
            <a:r>
              <a:rPr lang="pt-BR" sz="1400" b="0" strike="noStrike" spc="-1" dirty="0">
                <a:solidFill>
                  <a:srgbClr val="000000"/>
                </a:solidFill>
                <a:uFill>
                  <a:solidFill>
                    <a:srgbClr val="FFFFFF"/>
                  </a:solidFill>
                </a:uFill>
                <a:latin typeface="Georgia" panose="02040502050405020303" pitchFamily="18" charset="0"/>
              </a:rPr>
              <a:t> exibe uma atmosfera que se precipita no planeta anão quando este está mais afastado, tornando-se uma espécie de “verniz” brilhante, bastante refletivo. </a:t>
            </a:r>
            <a:r>
              <a:rPr lang="pt-BR" sz="1400" b="0" strike="noStrike" spc="-1" dirty="0" err="1">
                <a:solidFill>
                  <a:srgbClr val="000000"/>
                </a:solidFill>
                <a:uFill>
                  <a:solidFill>
                    <a:srgbClr val="FFFFFF"/>
                  </a:solidFill>
                </a:uFill>
                <a:latin typeface="Georgia" panose="02040502050405020303" pitchFamily="18" charset="0"/>
              </a:rPr>
              <a:t>Éris</a:t>
            </a:r>
            <a:r>
              <a:rPr lang="pt-BR" sz="1400" b="0" strike="noStrike" spc="-1" dirty="0">
                <a:solidFill>
                  <a:srgbClr val="000000"/>
                </a:solidFill>
                <a:uFill>
                  <a:solidFill>
                    <a:srgbClr val="FFFFFF"/>
                  </a:solidFill>
                </a:uFill>
                <a:latin typeface="Georgia" panose="02040502050405020303" pitchFamily="18" charset="0"/>
              </a:rPr>
              <a:t> é um pouco menor que Plutão, embora tenha mais massa. As últimas avaliações fornecem uma diferença de tamanho em torno de apenas 40 km. O período de rotação de </a:t>
            </a:r>
            <a:r>
              <a:rPr lang="pt-BR" sz="1400" b="0" strike="noStrike" spc="-1" dirty="0" err="1">
                <a:solidFill>
                  <a:srgbClr val="000000"/>
                </a:solidFill>
                <a:uFill>
                  <a:solidFill>
                    <a:srgbClr val="FFFFFF"/>
                  </a:solidFill>
                </a:uFill>
                <a:latin typeface="Georgia" panose="02040502050405020303" pitchFamily="18" charset="0"/>
              </a:rPr>
              <a:t>Éris</a:t>
            </a:r>
            <a:r>
              <a:rPr lang="pt-BR" sz="1400" b="0" strike="noStrike" spc="-1" dirty="0">
                <a:solidFill>
                  <a:srgbClr val="000000"/>
                </a:solidFill>
                <a:uFill>
                  <a:solidFill>
                    <a:srgbClr val="FFFFFF"/>
                  </a:solidFill>
                </a:uFill>
                <a:latin typeface="Georgia" panose="02040502050405020303" pitchFamily="18" charset="0"/>
              </a:rPr>
              <a:t> é de 26 horas, enquanto que o seu único satélite conhecido, </a:t>
            </a:r>
            <a:r>
              <a:rPr lang="pt-BR" sz="1400" b="0" strike="noStrike" spc="-1" dirty="0" err="1">
                <a:solidFill>
                  <a:srgbClr val="000000"/>
                </a:solidFill>
                <a:uFill>
                  <a:solidFill>
                    <a:srgbClr val="FFFFFF"/>
                  </a:solidFill>
                </a:uFill>
                <a:latin typeface="Georgia" panose="02040502050405020303" pitchFamily="18" charset="0"/>
              </a:rPr>
              <a:t>Dysnomia</a:t>
            </a:r>
            <a:r>
              <a:rPr lang="pt-BR" sz="1400" b="0" strike="noStrike" spc="-1" dirty="0">
                <a:solidFill>
                  <a:srgbClr val="000000"/>
                </a:solidFill>
                <a:uFill>
                  <a:solidFill>
                    <a:srgbClr val="FFFFFF"/>
                  </a:solidFill>
                </a:uFill>
                <a:latin typeface="Georgia" panose="02040502050405020303" pitchFamily="18" charset="0"/>
              </a:rPr>
              <a:t>, leva 16 dias para completar um período translacional. </a:t>
            </a:r>
          </a:p>
        </p:txBody>
      </p:sp>
      <p:sp>
        <p:nvSpPr>
          <p:cNvPr id="1251"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BDC9053C-8490-48BE-ADF7-C968768DA3DA}" type="slidenum">
              <a:rPr lang="pt-BR" sz="1000" b="0" i="1" strike="noStrike" spc="-1">
                <a:solidFill>
                  <a:srgbClr val="000000"/>
                </a:solidFill>
                <a:uFill>
                  <a:solidFill>
                    <a:srgbClr val="FFFFFF"/>
                  </a:solidFill>
                </a:uFill>
                <a:latin typeface="Arial"/>
                <a:ea typeface="+mn-ea"/>
              </a:rPr>
              <a:pPr algn="r">
                <a:lnSpc>
                  <a:spcPct val="100000"/>
                </a:lnSpc>
              </a:pPr>
              <a:t>11</a:t>
            </a:fld>
            <a:endParaRPr lang="pt-BR" sz="1800" b="0" strike="noStrike" spc="-1">
              <a:solidFill>
                <a:srgbClr val="000000"/>
              </a:solidFill>
              <a:uFill>
                <a:solidFill>
                  <a:srgbClr val="FFFFFF"/>
                </a:solidFill>
              </a:u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PlaceHolder 1"/>
          <p:cNvSpPr>
            <a:spLocks noGrp="1"/>
          </p:cNvSpPr>
          <p:nvPr>
            <p:ph type="body"/>
          </p:nvPr>
        </p:nvSpPr>
        <p:spPr>
          <a:xfrm>
            <a:off x="914400" y="4125960"/>
            <a:ext cx="5028840" cy="3909600"/>
          </a:xfrm>
          <a:prstGeom prst="rect">
            <a:avLst/>
          </a:prstGeom>
        </p:spPr>
        <p:txBody>
          <a:bodyPr lIns="92160" tIns="46080" rIns="92160" bIns="46080"/>
          <a:lstStyle/>
          <a:p>
            <a:endParaRPr lang="pt-BR" sz="2000" b="0" strike="noStrike" spc="-1" dirty="0">
              <a:solidFill>
                <a:srgbClr val="000000"/>
              </a:solidFill>
              <a:uFill>
                <a:solidFill>
                  <a:srgbClr val="FFFFFF"/>
                </a:solidFill>
              </a:uFill>
              <a:latin typeface="Arial"/>
            </a:endParaRPr>
          </a:p>
        </p:txBody>
      </p:sp>
      <p:sp>
        <p:nvSpPr>
          <p:cNvPr id="1253" name="TextShape 2"/>
          <p:cNvSpPr txBox="1"/>
          <p:nvPr/>
        </p:nvSpPr>
        <p:spPr>
          <a:xfrm>
            <a:off x="3886200" y="8251920"/>
            <a:ext cx="2971440" cy="434520"/>
          </a:xfrm>
          <a:prstGeom prst="rect">
            <a:avLst/>
          </a:prstGeom>
          <a:noFill/>
          <a:ln w="9360">
            <a:noFill/>
          </a:ln>
        </p:spPr>
        <p:txBody>
          <a:bodyPr lIns="19080" tIns="0" rIns="19080" bIns="0" anchor="b"/>
          <a:lstStyle/>
          <a:p>
            <a:pPr algn="r">
              <a:lnSpc>
                <a:spcPct val="100000"/>
              </a:lnSpc>
            </a:pPr>
            <a:fld id="{292438D9-D14E-42AC-B98E-1B122CE95F45}" type="slidenum">
              <a:rPr lang="pt-BR" sz="1000" b="0" i="1" strike="noStrike" spc="-1">
                <a:solidFill>
                  <a:srgbClr val="000000"/>
                </a:solidFill>
                <a:uFill>
                  <a:solidFill>
                    <a:srgbClr val="FFFFFF"/>
                  </a:solidFill>
                </a:uFill>
                <a:latin typeface="Arial"/>
                <a:ea typeface="+mn-ea"/>
              </a:rPr>
              <a:pPr algn="r">
                <a:lnSpc>
                  <a:spcPct val="100000"/>
                </a:lnSpc>
              </a:pPr>
              <a:t>12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474788" y="1085850"/>
            <a:ext cx="3908425" cy="2932113"/>
          </a:xfrm>
          <a:prstGeom prst="rect">
            <a:avLst/>
          </a:prstGeom>
          <a:noFill/>
          <a:ln w="12700">
            <a:solidFill>
              <a:prstClr val="black"/>
            </a:solidFill>
          </a:ln>
        </p:spPr>
      </p:sp>
      <p:sp>
        <p:nvSpPr>
          <p:cNvPr id="3" name="Espaço Reservado para Anotações 2"/>
          <p:cNvSpPr>
            <a:spLocks noGrp="1"/>
          </p:cNvSpPr>
          <p:nvPr>
            <p:ph type="body" idx="1"/>
          </p:nvPr>
        </p:nvSpPr>
        <p:spPr>
          <a:xfrm>
            <a:off x="756000" y="5078520"/>
            <a:ext cx="5553320" cy="3081304"/>
          </a:xfrm>
        </p:spPr>
        <p:txBody>
          <a:bodyPr/>
          <a:lstStyle/>
          <a:p>
            <a:endParaRPr lang="pt-BR"/>
          </a:p>
        </p:txBody>
      </p:sp>
      <p:sp>
        <p:nvSpPr>
          <p:cNvPr id="4" name="Espaço Reservado para Número de Slide 3"/>
          <p:cNvSpPr>
            <a:spLocks noGrp="1"/>
          </p:cNvSpPr>
          <p:nvPr>
            <p:ph type="sldNum" idx="10"/>
          </p:nvPr>
        </p:nvSpPr>
        <p:spPr/>
        <p:txBody>
          <a:bodyPr/>
          <a:lstStyle/>
          <a:p>
            <a:pPr algn="r"/>
            <a:fld id="{7F1005C4-6699-45DB-9D73-4CBEE5104465}" type="slidenum">
              <a:rPr lang="pt-BR" sz="1400" b="0" strike="noStrike" spc="-1" smtClean="0">
                <a:solidFill>
                  <a:srgbClr val="000000"/>
                </a:solidFill>
                <a:uFill>
                  <a:solidFill>
                    <a:srgbClr val="FFFFFF"/>
                  </a:solidFill>
                </a:uFill>
                <a:latin typeface="Times New Roman"/>
              </a:rPr>
              <a:pPr algn="r"/>
              <a:t>13</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808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PlaceHolder 1"/>
          <p:cNvSpPr>
            <a:spLocks noGrp="1"/>
          </p:cNvSpPr>
          <p:nvPr>
            <p:ph type="body"/>
          </p:nvPr>
        </p:nvSpPr>
        <p:spPr>
          <a:xfrm>
            <a:off x="908720" y="4790136"/>
            <a:ext cx="5028480" cy="2865632"/>
          </a:xfrm>
          <a:prstGeom prst="rect">
            <a:avLst/>
          </a:prstGeom>
        </p:spPr>
        <p:txBody>
          <a:bodyPr lIns="92160" tIns="46080" rIns="92160" bIns="46080"/>
          <a:lstStyle/>
          <a:p>
            <a:pPr algn="just">
              <a:lnSpc>
                <a:spcPct val="100000"/>
              </a:lnSpc>
            </a:pPr>
            <a:r>
              <a:rPr lang="pt-BR" sz="1400" b="0" strike="noStrike" spc="-1" dirty="0" smtClean="0">
                <a:solidFill>
                  <a:srgbClr val="000000"/>
                </a:solidFill>
                <a:uFill>
                  <a:solidFill>
                    <a:srgbClr val="FFFFFF"/>
                  </a:solidFill>
                </a:uFill>
                <a:latin typeface="Georgia" panose="02040502050405020303" pitchFamily="18" charset="0"/>
              </a:rPr>
              <a:t>Neste slide estão representados apenas alguns poucos objetos que estão</a:t>
            </a:r>
            <a:r>
              <a:rPr lang="pt-BR" sz="1400" b="0" strike="noStrike" spc="-1" baseline="0" dirty="0" smtClean="0">
                <a:solidFill>
                  <a:srgbClr val="000000"/>
                </a:solidFill>
                <a:uFill>
                  <a:solidFill>
                    <a:srgbClr val="FFFFFF"/>
                  </a:solidFill>
                </a:uFill>
                <a:latin typeface="Georgia" panose="02040502050405020303" pitchFamily="18" charset="0"/>
              </a:rPr>
              <a:t> entre os maiores do cinturão de </a:t>
            </a:r>
            <a:r>
              <a:rPr lang="pt-BR" sz="1400" b="0" strike="noStrike" spc="-1" baseline="0" dirty="0" err="1" smtClean="0">
                <a:solidFill>
                  <a:srgbClr val="000000"/>
                </a:solidFill>
                <a:uFill>
                  <a:solidFill>
                    <a:srgbClr val="FFFFFF"/>
                  </a:solidFill>
                </a:uFill>
                <a:latin typeface="Georgia" panose="02040502050405020303" pitchFamily="18" charset="0"/>
              </a:rPr>
              <a:t>Edgeworth-Kuiper</a:t>
            </a:r>
            <a:r>
              <a:rPr lang="pt-BR" sz="1400" b="0" strike="noStrike" spc="-1" baseline="0" dirty="0" smtClean="0">
                <a:solidFill>
                  <a:srgbClr val="000000"/>
                </a:solidFill>
                <a:uFill>
                  <a:solidFill>
                    <a:srgbClr val="FFFFFF"/>
                  </a:solidFill>
                </a:uFill>
                <a:latin typeface="Georgia" panose="02040502050405020303" pitchFamily="18" charset="0"/>
              </a:rPr>
              <a:t>. Já foram observados mais de mil objetos e estima-se que haja cerca de 100 mil corpos maiores que 100 km.</a:t>
            </a:r>
            <a:endParaRPr lang="pt-BR" sz="1400" b="0" strike="noStrike" spc="-1" dirty="0">
              <a:solidFill>
                <a:srgbClr val="000000"/>
              </a:solidFill>
              <a:uFill>
                <a:solidFill>
                  <a:srgbClr val="FFFFFF"/>
                </a:solidFill>
              </a:uFill>
              <a:latin typeface="Georgia" panose="02040502050405020303" pitchFamily="18" charset="0"/>
            </a:endParaRPr>
          </a:p>
          <a:p>
            <a:pPr algn="just">
              <a:lnSpc>
                <a:spcPct val="100000"/>
              </a:lnSpc>
            </a:pPr>
            <a:endParaRPr lang="pt-BR" sz="1400" b="0" strike="noStrike" spc="-1" dirty="0">
              <a:solidFill>
                <a:srgbClr val="000000"/>
              </a:solidFill>
              <a:uFill>
                <a:solidFill>
                  <a:srgbClr val="FFFFFF"/>
                </a:solidFill>
              </a:uFill>
              <a:latin typeface="Georgia" panose="02040502050405020303" pitchFamily="18" charset="0"/>
            </a:endParaRPr>
          </a:p>
          <a:p>
            <a:pPr>
              <a:lnSpc>
                <a:spcPct val="100000"/>
              </a:lnSpc>
            </a:pPr>
            <a:endParaRPr lang="pt-BR" sz="1400" b="0" strike="noStrike" spc="-1" dirty="0">
              <a:solidFill>
                <a:srgbClr val="000000"/>
              </a:solidFill>
              <a:uFill>
                <a:solidFill>
                  <a:srgbClr val="FFFFFF"/>
                </a:solidFill>
              </a:uFill>
              <a:latin typeface="Georgia" panose="02040502050405020303" pitchFamily="18" charset="0"/>
            </a:endParaRPr>
          </a:p>
        </p:txBody>
      </p:sp>
      <p:sp>
        <p:nvSpPr>
          <p:cNvPr id="1255"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CCD35DC8-9441-4CF1-9A22-264B4781B4DD}" type="slidenum">
              <a:rPr lang="pt-BR" sz="1000" b="0" i="1" strike="noStrike" spc="-1">
                <a:solidFill>
                  <a:srgbClr val="000000"/>
                </a:solidFill>
                <a:uFill>
                  <a:solidFill>
                    <a:srgbClr val="FFFFFF"/>
                  </a:solidFill>
                </a:uFill>
                <a:latin typeface="Arial"/>
                <a:ea typeface="+mn-ea"/>
              </a:rPr>
              <a:pPr algn="r">
                <a:lnSpc>
                  <a:spcPct val="100000"/>
                </a:lnSpc>
              </a:pPr>
              <a:t>14</a:t>
            </a:fld>
            <a:endParaRPr lang="pt-BR" sz="1800" b="0" strike="noStrike" spc="-1">
              <a:solidFill>
                <a:srgbClr val="000000"/>
              </a:solidFill>
              <a:uFill>
                <a:solidFill>
                  <a:srgbClr val="FFFFFF"/>
                </a:solidFill>
              </a:u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PlaceHolder 1"/>
          <p:cNvSpPr>
            <a:spLocks noGrp="1"/>
          </p:cNvSpPr>
          <p:nvPr>
            <p:ph type="body"/>
          </p:nvPr>
        </p:nvSpPr>
        <p:spPr>
          <a:xfrm>
            <a:off x="914400" y="4125960"/>
            <a:ext cx="5028480" cy="3909240"/>
          </a:xfrm>
          <a:prstGeom prst="rect">
            <a:avLst/>
          </a:prstGeom>
        </p:spPr>
        <p:txBody>
          <a:bodyPr lIns="92160" tIns="46080" rIns="92160" bIns="46080"/>
          <a:lstStyle/>
          <a:p>
            <a:pPr marL="720" indent="0" algn="just">
              <a:lnSpc>
                <a:spcPct val="100000"/>
              </a:lnSpc>
              <a:buClr>
                <a:srgbClr val="FFC000"/>
              </a:buClr>
              <a:buFont typeface="Wingdings" charset="2"/>
              <a:buNone/>
            </a:pPr>
            <a:r>
              <a:rPr lang="pt-BR" sz="1400" b="0" strike="noStrike" spc="-1" dirty="0" err="1" smtClean="0">
                <a:uFill>
                  <a:solidFill>
                    <a:srgbClr val="FFFFFF"/>
                  </a:solidFill>
                </a:uFill>
                <a:latin typeface="Georgia" panose="02040502050405020303" pitchFamily="18" charset="0"/>
              </a:rPr>
              <a:t>Sedna</a:t>
            </a:r>
            <a:r>
              <a:rPr lang="pt-BR" sz="1400" b="0" strike="noStrike" spc="-1" dirty="0" smtClean="0">
                <a:uFill>
                  <a:solidFill>
                    <a:srgbClr val="FFFFFF"/>
                  </a:solidFill>
                </a:uFill>
                <a:latin typeface="Georgia" panose="02040502050405020303" pitchFamily="18" charset="0"/>
              </a:rPr>
              <a:t> </a:t>
            </a:r>
            <a:r>
              <a:rPr lang="pt-BR" sz="1400" b="0" strike="noStrike" spc="-1" dirty="0">
                <a:uFill>
                  <a:solidFill>
                    <a:srgbClr val="FFFFFF"/>
                  </a:solidFill>
                </a:uFill>
                <a:latin typeface="Georgia" panose="02040502050405020303" pitchFamily="18" charset="0"/>
              </a:rPr>
              <a:t>não </a:t>
            </a:r>
            <a:r>
              <a:rPr lang="pt-BR" sz="1400" b="0" strike="noStrike" spc="-1" dirty="0" smtClean="0">
                <a:uFill>
                  <a:solidFill>
                    <a:srgbClr val="FFFFFF"/>
                  </a:solidFill>
                </a:uFill>
                <a:latin typeface="Georgia" panose="02040502050405020303" pitchFamily="18" charset="0"/>
              </a:rPr>
              <a:t>é reconhecido como planeta anão até o momento, pois a essa distância, é difícil avaliar forma e saber se se trata de objeto esférico.</a:t>
            </a:r>
            <a:endParaRPr lang="pt-BR" sz="1400" b="0" strike="noStrike" spc="-1" dirty="0">
              <a:uFill>
                <a:solidFill>
                  <a:srgbClr val="FFFFFF"/>
                </a:solidFill>
              </a:uFill>
              <a:latin typeface="Georgia" panose="02040502050405020303" pitchFamily="18" charset="0"/>
            </a:endParaRPr>
          </a:p>
          <a:p>
            <a:pPr>
              <a:lnSpc>
                <a:spcPct val="100000"/>
              </a:lnSpc>
            </a:pPr>
            <a:endParaRPr lang="pt-BR" sz="1400" b="0" strike="noStrike" spc="-1" dirty="0">
              <a:uFill>
                <a:solidFill>
                  <a:srgbClr val="FFFFFF"/>
                </a:solidFill>
              </a:uFill>
              <a:latin typeface="Georgia" panose="02040502050405020303" pitchFamily="18" charset="0"/>
            </a:endParaRPr>
          </a:p>
        </p:txBody>
      </p:sp>
      <p:sp>
        <p:nvSpPr>
          <p:cNvPr id="1255"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CCD35DC8-9441-4CF1-9A22-264B4781B4DD}" type="slidenum">
              <a:rPr lang="pt-BR" sz="1000" b="0" i="1" strike="noStrike" spc="-1">
                <a:solidFill>
                  <a:srgbClr val="000000"/>
                </a:solidFill>
                <a:uFill>
                  <a:solidFill>
                    <a:srgbClr val="FFFFFF"/>
                  </a:solidFill>
                </a:uFill>
                <a:latin typeface="Arial"/>
                <a:ea typeface="+mn-ea"/>
              </a:rPr>
              <a:pPr algn="r">
                <a:lnSpc>
                  <a:spcPct val="100000"/>
                </a:lnSpc>
              </a:pPr>
              <a:t>15</a:t>
            </a:fld>
            <a:endParaRPr lang="pt-BR" sz="1800" b="0" strike="noStrike" spc="-1">
              <a:solidFill>
                <a:srgbClr val="000000"/>
              </a:solidFill>
              <a:uFill>
                <a:solidFill>
                  <a:srgbClr val="FFFFFF"/>
                </a:solidFill>
              </a:u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474788" y="1085850"/>
            <a:ext cx="3908425" cy="2932113"/>
          </a:xfrm>
          <a:prstGeom prst="rect">
            <a:avLst/>
          </a:prstGeom>
          <a:noFill/>
          <a:ln w="12700">
            <a:solidFill>
              <a:prstClr val="black"/>
            </a:solidFill>
          </a:ln>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idx="10"/>
          </p:nvPr>
        </p:nvSpPr>
        <p:spPr/>
        <p:txBody>
          <a:bodyPr/>
          <a:lstStyle/>
          <a:p>
            <a:pPr algn="r"/>
            <a:fld id="{7F1005C4-6699-45DB-9D73-4CBEE5104465}" type="slidenum">
              <a:rPr lang="pt-BR" sz="1400" b="0" strike="noStrike" spc="-1" smtClean="0">
                <a:solidFill>
                  <a:srgbClr val="000000"/>
                </a:solidFill>
                <a:uFill>
                  <a:solidFill>
                    <a:srgbClr val="FFFFFF"/>
                  </a:solidFill>
                </a:uFill>
                <a:latin typeface="Times New Roman"/>
              </a:rPr>
              <a:pPr algn="r"/>
              <a:t>16</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37151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474788" y="1085850"/>
            <a:ext cx="3908425" cy="2932113"/>
          </a:xfrm>
          <a:prstGeom prst="rect">
            <a:avLst/>
          </a:prstGeom>
          <a:noFill/>
          <a:ln w="12700">
            <a:solidFill>
              <a:prstClr val="black"/>
            </a:solidFill>
          </a:ln>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idx="10"/>
          </p:nvPr>
        </p:nvSpPr>
        <p:spPr/>
        <p:txBody>
          <a:bodyPr/>
          <a:lstStyle/>
          <a:p>
            <a:pPr algn="r"/>
            <a:fld id="{7F1005C4-6699-45DB-9D73-4CBEE5104465}" type="slidenum">
              <a:rPr lang="pt-BR" sz="1400" b="0" strike="noStrike" spc="-1" smtClean="0">
                <a:solidFill>
                  <a:srgbClr val="000000"/>
                </a:solidFill>
                <a:uFill>
                  <a:solidFill>
                    <a:srgbClr val="FFFFFF"/>
                  </a:solidFill>
                </a:uFill>
                <a:latin typeface="Times New Roman"/>
              </a:rPr>
              <a:pPr algn="r"/>
              <a:t>17</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19706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474788" y="1085850"/>
            <a:ext cx="3908425" cy="2932113"/>
          </a:xfrm>
          <a:prstGeom prst="rect">
            <a:avLst/>
          </a:prstGeom>
          <a:noFill/>
          <a:ln w="12700">
            <a:solidFill>
              <a:prstClr val="black"/>
            </a:solidFill>
          </a:ln>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idx="10"/>
          </p:nvPr>
        </p:nvSpPr>
        <p:spPr/>
        <p:txBody>
          <a:bodyPr/>
          <a:lstStyle/>
          <a:p>
            <a:pPr algn="r"/>
            <a:fld id="{7F1005C4-6699-45DB-9D73-4CBEE5104465}" type="slidenum">
              <a:rPr lang="pt-BR" sz="1400" b="0" strike="noStrike" spc="-1" smtClean="0">
                <a:solidFill>
                  <a:srgbClr val="000000"/>
                </a:solidFill>
                <a:uFill>
                  <a:solidFill>
                    <a:srgbClr val="FFFFFF"/>
                  </a:solidFill>
                </a:uFill>
                <a:latin typeface="Times New Roman"/>
              </a:rPr>
              <a:pPr algn="r"/>
              <a:t>18</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08224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474788" y="1085850"/>
            <a:ext cx="3908425" cy="2932113"/>
          </a:xfrm>
          <a:prstGeom prst="rect">
            <a:avLst/>
          </a:prstGeom>
          <a:noFill/>
          <a:ln w="12700">
            <a:solidFill>
              <a:prstClr val="black"/>
            </a:solidFill>
          </a:ln>
        </p:spPr>
      </p:sp>
      <p:sp>
        <p:nvSpPr>
          <p:cNvPr id="3" name="Espaço Reservado para Anotações 2"/>
          <p:cNvSpPr>
            <a:spLocks noGrp="1"/>
          </p:cNvSpPr>
          <p:nvPr>
            <p:ph type="body" idx="1"/>
          </p:nvPr>
        </p:nvSpPr>
        <p:spPr>
          <a:xfrm>
            <a:off x="756000" y="5078520"/>
            <a:ext cx="5769344" cy="3369336"/>
          </a:xfrm>
        </p:spPr>
        <p:txBody>
          <a:bodyPr/>
          <a:lstStyle/>
          <a:p>
            <a:r>
              <a:rPr lang="en-US" sz="1400" b="0" i="0" kern="1200" dirty="0" err="1" smtClean="0">
                <a:solidFill>
                  <a:schemeClr val="tx1"/>
                </a:solidFill>
                <a:effectLst/>
                <a:latin typeface="Georgia" panose="02040502050405020303" pitchFamily="18" charset="0"/>
              </a:rPr>
              <a:t>Apesar</a:t>
            </a:r>
            <a:r>
              <a:rPr lang="en-US" sz="1400" b="0" i="0" kern="1200" dirty="0" smtClean="0">
                <a:solidFill>
                  <a:schemeClr val="tx1"/>
                </a:solidFill>
                <a:effectLst/>
                <a:latin typeface="Georgia" panose="02040502050405020303" pitchFamily="18" charset="0"/>
              </a:rPr>
              <a:t> de </a:t>
            </a:r>
            <a:r>
              <a:rPr lang="en-US" sz="1400" b="0" i="0" kern="1200" dirty="0" err="1" smtClean="0">
                <a:solidFill>
                  <a:schemeClr val="tx1"/>
                </a:solidFill>
                <a:effectLst/>
                <a:latin typeface="Georgia" panose="02040502050405020303" pitchFamily="18" charset="0"/>
              </a:rPr>
              <a:t>estar</a:t>
            </a:r>
            <a:r>
              <a:rPr lang="en-US" sz="1400" b="0" i="0" kern="1200" dirty="0" smtClean="0">
                <a:solidFill>
                  <a:schemeClr val="tx1"/>
                </a:solidFill>
                <a:effectLst/>
                <a:latin typeface="Georgia" panose="02040502050405020303" pitchFamily="18" charset="0"/>
              </a:rPr>
              <a:t> </a:t>
            </a:r>
            <a:r>
              <a:rPr lang="en-US" sz="1400" b="0" i="0" kern="1200" dirty="0" err="1" smtClean="0">
                <a:solidFill>
                  <a:schemeClr val="tx1"/>
                </a:solidFill>
                <a:effectLst/>
                <a:latin typeface="Georgia" panose="02040502050405020303" pitchFamily="18" charset="0"/>
              </a:rPr>
              <a:t>distante</a:t>
            </a:r>
            <a:r>
              <a:rPr lang="en-US" sz="1400" b="0" i="0" kern="1200" dirty="0" smtClean="0">
                <a:solidFill>
                  <a:schemeClr val="tx1"/>
                </a:solidFill>
                <a:effectLst/>
                <a:latin typeface="Georgia" panose="02040502050405020303" pitchFamily="18" charset="0"/>
              </a:rPr>
              <a:t>, o </a:t>
            </a:r>
            <a:r>
              <a:rPr lang="en-US" sz="1400" b="0" i="0" kern="1200" dirty="0" err="1" smtClean="0">
                <a:solidFill>
                  <a:schemeClr val="tx1"/>
                </a:solidFill>
                <a:effectLst/>
                <a:latin typeface="Georgia" panose="02040502050405020303" pitchFamily="18" charset="0"/>
              </a:rPr>
              <a:t>objeto</a:t>
            </a:r>
            <a:r>
              <a:rPr lang="en-US" sz="1400" b="0" i="0" kern="1200" dirty="0" smtClean="0">
                <a:solidFill>
                  <a:schemeClr val="tx1"/>
                </a:solidFill>
                <a:effectLst/>
                <a:latin typeface="Georgia" panose="02040502050405020303" pitchFamily="18" charset="0"/>
              </a:rPr>
              <a:t> </a:t>
            </a:r>
            <a:r>
              <a:rPr lang="en-US" sz="1400" b="0" i="0" kern="1200" dirty="0" err="1" smtClean="0">
                <a:solidFill>
                  <a:schemeClr val="tx1"/>
                </a:solidFill>
                <a:effectLst/>
                <a:latin typeface="Georgia" panose="02040502050405020303" pitchFamily="18" charset="0"/>
              </a:rPr>
              <a:t>apelidado</a:t>
            </a:r>
            <a:r>
              <a:rPr lang="en-US" sz="1400" b="0" i="0" kern="1200" dirty="0" smtClean="0">
                <a:solidFill>
                  <a:schemeClr val="tx1"/>
                </a:solidFill>
                <a:effectLst/>
                <a:latin typeface="Georgia" panose="02040502050405020303" pitchFamily="18" charset="0"/>
              </a:rPr>
              <a:t> de “The</a:t>
            </a:r>
            <a:r>
              <a:rPr lang="en-US" sz="1400" b="0" i="0" kern="1200" baseline="0" dirty="0" smtClean="0">
                <a:solidFill>
                  <a:schemeClr val="tx1"/>
                </a:solidFill>
                <a:effectLst/>
                <a:latin typeface="Georgia" panose="02040502050405020303" pitchFamily="18" charset="0"/>
              </a:rPr>
              <a:t> Goblin” </a:t>
            </a:r>
            <a:r>
              <a:rPr lang="en-US" sz="1400" b="0" i="0" kern="1200" baseline="0" dirty="0" err="1" smtClean="0">
                <a:solidFill>
                  <a:schemeClr val="tx1"/>
                </a:solidFill>
                <a:effectLst/>
                <a:latin typeface="Georgia" panose="02040502050405020303" pitchFamily="18" charset="0"/>
              </a:rPr>
              <a:t>não</a:t>
            </a:r>
            <a:r>
              <a:rPr lang="en-US" sz="1400" b="0" i="0" kern="1200" baseline="0" dirty="0" smtClean="0">
                <a:solidFill>
                  <a:schemeClr val="tx1"/>
                </a:solidFill>
                <a:effectLst/>
                <a:latin typeface="Georgia" panose="02040502050405020303" pitchFamily="18" charset="0"/>
              </a:rPr>
              <a:t> </a:t>
            </a:r>
            <a:r>
              <a:rPr lang="en-US" sz="1400" b="0" i="0" kern="1200" baseline="0" dirty="0" err="1" smtClean="0">
                <a:solidFill>
                  <a:schemeClr val="tx1"/>
                </a:solidFill>
                <a:effectLst/>
                <a:latin typeface="Georgia" panose="02040502050405020303" pitchFamily="18" charset="0"/>
              </a:rPr>
              <a:t>sustenta</a:t>
            </a:r>
            <a:r>
              <a:rPr lang="en-US" sz="1400" b="0" i="0" kern="1200" baseline="0" dirty="0" smtClean="0">
                <a:solidFill>
                  <a:schemeClr val="tx1"/>
                </a:solidFill>
                <a:effectLst/>
                <a:latin typeface="Georgia" panose="02040502050405020303" pitchFamily="18" charset="0"/>
              </a:rPr>
              <a:t> o </a:t>
            </a:r>
            <a:r>
              <a:rPr lang="en-US" sz="1400" b="0" i="0" kern="1200" baseline="0" dirty="0" err="1" smtClean="0">
                <a:solidFill>
                  <a:schemeClr val="tx1"/>
                </a:solidFill>
                <a:effectLst/>
                <a:latin typeface="Georgia" panose="02040502050405020303" pitchFamily="18" charset="0"/>
              </a:rPr>
              <a:t>título</a:t>
            </a:r>
            <a:r>
              <a:rPr lang="en-US" sz="1400" b="0" i="0" kern="1200" baseline="0" dirty="0" smtClean="0">
                <a:solidFill>
                  <a:schemeClr val="tx1"/>
                </a:solidFill>
                <a:effectLst/>
                <a:latin typeface="Georgia" panose="02040502050405020303" pitchFamily="18" charset="0"/>
              </a:rPr>
              <a:t> de </a:t>
            </a:r>
            <a:r>
              <a:rPr lang="en-US" sz="1400" b="0" i="0" kern="1200" baseline="0" dirty="0" err="1" smtClean="0">
                <a:solidFill>
                  <a:schemeClr val="tx1"/>
                </a:solidFill>
                <a:effectLst/>
                <a:latin typeface="Georgia" panose="02040502050405020303" pitchFamily="18" charset="0"/>
              </a:rPr>
              <a:t>objeto</a:t>
            </a:r>
            <a:r>
              <a:rPr lang="en-US" sz="1400" b="0" i="0" kern="1200" baseline="0" dirty="0" smtClean="0">
                <a:solidFill>
                  <a:schemeClr val="tx1"/>
                </a:solidFill>
                <a:effectLst/>
                <a:latin typeface="Georgia" panose="02040502050405020303" pitchFamily="18" charset="0"/>
              </a:rPr>
              <a:t> com </a:t>
            </a:r>
            <a:r>
              <a:rPr lang="en-US" sz="1400" b="0" i="0" kern="1200" baseline="0" dirty="0" err="1" smtClean="0">
                <a:solidFill>
                  <a:schemeClr val="tx1"/>
                </a:solidFill>
                <a:effectLst/>
                <a:latin typeface="Georgia" panose="02040502050405020303" pitchFamily="18" charset="0"/>
              </a:rPr>
              <a:t>maior</a:t>
            </a:r>
            <a:r>
              <a:rPr lang="en-US" sz="1400" b="0" i="0" kern="1200" baseline="0" dirty="0" smtClean="0">
                <a:solidFill>
                  <a:schemeClr val="tx1"/>
                </a:solidFill>
                <a:effectLst/>
                <a:latin typeface="Georgia" panose="02040502050405020303" pitchFamily="18" charset="0"/>
              </a:rPr>
              <a:t> </a:t>
            </a:r>
            <a:r>
              <a:rPr lang="en-US" sz="1400" b="0" i="0" kern="1200" baseline="0" dirty="0" err="1" smtClean="0">
                <a:solidFill>
                  <a:schemeClr val="tx1"/>
                </a:solidFill>
                <a:effectLst/>
                <a:latin typeface="Georgia" panose="02040502050405020303" pitchFamily="18" charset="0"/>
              </a:rPr>
              <a:t>afélio</a:t>
            </a:r>
            <a:r>
              <a:rPr lang="en-US" sz="1400" b="0" i="0" kern="1200" baseline="0" dirty="0" smtClean="0">
                <a:solidFill>
                  <a:schemeClr val="tx1"/>
                </a:solidFill>
                <a:effectLst/>
                <a:latin typeface="Georgia" panose="02040502050405020303" pitchFamily="18" charset="0"/>
              </a:rPr>
              <a:t>. </a:t>
            </a:r>
            <a:r>
              <a:rPr lang="en-US" sz="1400" b="0" i="0" kern="1200" baseline="0" dirty="0" err="1" smtClean="0">
                <a:solidFill>
                  <a:schemeClr val="tx1"/>
                </a:solidFill>
                <a:effectLst/>
                <a:latin typeface="Georgia" panose="02040502050405020303" pitchFamily="18" charset="0"/>
              </a:rPr>
              <a:t>Esse</a:t>
            </a:r>
            <a:r>
              <a:rPr lang="en-US" sz="1400" b="0" i="0" kern="1200" baseline="0" dirty="0" smtClean="0">
                <a:solidFill>
                  <a:schemeClr val="tx1"/>
                </a:solidFill>
                <a:effectLst/>
                <a:latin typeface="Georgia" panose="02040502050405020303" pitchFamily="18" charset="0"/>
              </a:rPr>
              <a:t> </a:t>
            </a:r>
            <a:r>
              <a:rPr lang="en-US" sz="1400" b="0" i="0" kern="1200" baseline="0" dirty="0" err="1" smtClean="0">
                <a:solidFill>
                  <a:schemeClr val="tx1"/>
                </a:solidFill>
                <a:effectLst/>
                <a:latin typeface="Georgia" panose="02040502050405020303" pitchFamily="18" charset="0"/>
              </a:rPr>
              <a:t>título</a:t>
            </a:r>
            <a:r>
              <a:rPr lang="en-US" sz="1400" b="0" i="0" kern="1200" baseline="0" dirty="0" smtClean="0">
                <a:solidFill>
                  <a:schemeClr val="tx1"/>
                </a:solidFill>
                <a:effectLst/>
                <a:latin typeface="Georgia" panose="02040502050405020303" pitchFamily="18" charset="0"/>
              </a:rPr>
              <a:t> é </a:t>
            </a:r>
            <a:r>
              <a:rPr lang="en-US" sz="1400" b="0" i="0" kern="1200" baseline="0" dirty="0" err="1" smtClean="0">
                <a:solidFill>
                  <a:schemeClr val="tx1"/>
                </a:solidFill>
                <a:effectLst/>
                <a:latin typeface="Georgia" panose="02040502050405020303" pitchFamily="18" charset="0"/>
              </a:rPr>
              <a:t>conferido</a:t>
            </a:r>
            <a:r>
              <a:rPr lang="en-US" sz="1400" b="0" i="0" kern="1200" baseline="0" dirty="0" smtClean="0">
                <a:solidFill>
                  <a:schemeClr val="tx1"/>
                </a:solidFill>
                <a:effectLst/>
                <a:latin typeface="Georgia" panose="02040502050405020303" pitchFamily="18" charset="0"/>
              </a:rPr>
              <a:t> (</a:t>
            </a:r>
            <a:r>
              <a:rPr lang="en-US" sz="1400" b="0" i="0" kern="1200" baseline="0" dirty="0" err="1" smtClean="0">
                <a:solidFill>
                  <a:schemeClr val="tx1"/>
                </a:solidFill>
                <a:effectLst/>
                <a:latin typeface="Georgia" panose="02040502050405020303" pitchFamily="18" charset="0"/>
              </a:rPr>
              <a:t>por</a:t>
            </a:r>
            <a:r>
              <a:rPr lang="en-US" sz="1400" b="0" i="0" kern="1200" baseline="0" dirty="0" smtClean="0">
                <a:solidFill>
                  <a:schemeClr val="tx1"/>
                </a:solidFill>
                <a:effectLst/>
                <a:latin typeface="Georgia" panose="02040502050405020303" pitchFamily="18" charset="0"/>
              </a:rPr>
              <a:t> </a:t>
            </a:r>
            <a:r>
              <a:rPr lang="en-US" sz="1400" b="0" i="0" kern="1200" baseline="0" dirty="0" err="1" smtClean="0">
                <a:solidFill>
                  <a:schemeClr val="tx1"/>
                </a:solidFill>
                <a:effectLst/>
                <a:latin typeface="Georgia" panose="02040502050405020303" pitchFamily="18" charset="0"/>
              </a:rPr>
              <a:t>enquanto</a:t>
            </a:r>
            <a:r>
              <a:rPr lang="en-US" sz="1400" b="0" i="0" kern="1200" baseline="0" dirty="0" smtClean="0">
                <a:solidFill>
                  <a:schemeClr val="tx1"/>
                </a:solidFill>
                <a:effectLst/>
                <a:latin typeface="Georgia" panose="02040502050405020303" pitchFamily="18" charset="0"/>
              </a:rPr>
              <a:t>) a 2014 FE72, </a:t>
            </a:r>
            <a:r>
              <a:rPr lang="en-US" sz="1400" b="0" i="0" kern="1200" baseline="0" dirty="0" err="1" smtClean="0">
                <a:solidFill>
                  <a:schemeClr val="tx1"/>
                </a:solidFill>
                <a:effectLst/>
                <a:latin typeface="Georgia" panose="02040502050405020303" pitchFamily="18" charset="0"/>
              </a:rPr>
              <a:t>cuja</a:t>
            </a:r>
            <a:r>
              <a:rPr lang="en-US" sz="1400" b="0" i="0" kern="1200" baseline="0" dirty="0" smtClean="0">
                <a:solidFill>
                  <a:schemeClr val="tx1"/>
                </a:solidFill>
                <a:effectLst/>
                <a:latin typeface="Georgia" panose="02040502050405020303" pitchFamily="18" charset="0"/>
              </a:rPr>
              <a:t> </a:t>
            </a:r>
            <a:r>
              <a:rPr lang="en-US" sz="1400" b="0" i="0" kern="1200" baseline="0" dirty="0" err="1" smtClean="0">
                <a:solidFill>
                  <a:schemeClr val="tx1"/>
                </a:solidFill>
                <a:effectLst/>
                <a:latin typeface="Georgia" panose="02040502050405020303" pitchFamily="18" charset="0"/>
              </a:rPr>
              <a:t>órbita</a:t>
            </a:r>
            <a:r>
              <a:rPr lang="en-US" sz="1400" b="0" i="0" kern="1200" baseline="0" dirty="0" smtClean="0">
                <a:solidFill>
                  <a:schemeClr val="tx1"/>
                </a:solidFill>
                <a:effectLst/>
                <a:latin typeface="Georgia" panose="02040502050405020303" pitchFamily="18" charset="0"/>
              </a:rPr>
              <a:t> tem </a:t>
            </a:r>
            <a:r>
              <a:rPr lang="en-US" sz="1400" b="0" i="0" kern="1200" baseline="0" dirty="0" err="1" smtClean="0">
                <a:solidFill>
                  <a:schemeClr val="tx1"/>
                </a:solidFill>
                <a:effectLst/>
                <a:latin typeface="Georgia" panose="02040502050405020303" pitchFamily="18" charset="0"/>
              </a:rPr>
              <a:t>periélio</a:t>
            </a:r>
            <a:r>
              <a:rPr lang="en-US" sz="1400" b="0" i="0" kern="1200" baseline="0" dirty="0" smtClean="0">
                <a:solidFill>
                  <a:schemeClr val="tx1"/>
                </a:solidFill>
                <a:effectLst/>
                <a:latin typeface="Georgia" panose="02040502050405020303" pitchFamily="18" charset="0"/>
              </a:rPr>
              <a:t> de 36 UA e o </a:t>
            </a:r>
            <a:r>
              <a:rPr lang="en-US" sz="1400" b="0" i="0" kern="1200" baseline="0" dirty="0" err="1" smtClean="0">
                <a:solidFill>
                  <a:schemeClr val="tx1"/>
                </a:solidFill>
                <a:effectLst/>
                <a:latin typeface="Georgia" panose="02040502050405020303" pitchFamily="18" charset="0"/>
              </a:rPr>
              <a:t>afélio</a:t>
            </a:r>
            <a:r>
              <a:rPr lang="en-US" sz="1400" b="0" i="0" kern="1200" baseline="0" dirty="0" smtClean="0">
                <a:solidFill>
                  <a:schemeClr val="tx1"/>
                </a:solidFill>
                <a:effectLst/>
                <a:latin typeface="Georgia" panose="02040502050405020303" pitchFamily="18" charset="0"/>
              </a:rPr>
              <a:t> </a:t>
            </a:r>
            <a:r>
              <a:rPr lang="en-US" sz="1400" b="0" i="0" kern="1200" baseline="0" dirty="0" err="1" smtClean="0">
                <a:solidFill>
                  <a:schemeClr val="tx1"/>
                </a:solidFill>
                <a:effectLst/>
                <a:latin typeface="Georgia" panose="02040502050405020303" pitchFamily="18" charset="0"/>
              </a:rPr>
              <a:t>chega</a:t>
            </a:r>
            <a:r>
              <a:rPr lang="en-US" sz="1400" b="0" i="0" kern="1200" baseline="0" dirty="0" smtClean="0">
                <a:solidFill>
                  <a:schemeClr val="tx1"/>
                </a:solidFill>
                <a:effectLst/>
                <a:latin typeface="Georgia" panose="02040502050405020303" pitchFamily="18" charset="0"/>
              </a:rPr>
              <a:t> a 3000 UA</a:t>
            </a:r>
            <a:r>
              <a:rPr lang="en-US" sz="1400" b="0" i="0" kern="1200" dirty="0" smtClean="0">
                <a:solidFill>
                  <a:schemeClr val="tx1"/>
                </a:solidFill>
                <a:effectLst/>
                <a:latin typeface="Georgia" panose="02040502050405020303" pitchFamily="18" charset="0"/>
              </a:rPr>
              <a:t>.</a:t>
            </a:r>
            <a:endParaRPr lang="pt-BR" sz="1400" dirty="0">
              <a:latin typeface="Georgia" panose="02040502050405020303" pitchFamily="18" charset="0"/>
            </a:endParaRPr>
          </a:p>
        </p:txBody>
      </p:sp>
      <p:sp>
        <p:nvSpPr>
          <p:cNvPr id="4" name="Espaço Reservado para Número de Slide 3"/>
          <p:cNvSpPr>
            <a:spLocks noGrp="1"/>
          </p:cNvSpPr>
          <p:nvPr>
            <p:ph type="sldNum" idx="10"/>
          </p:nvPr>
        </p:nvSpPr>
        <p:spPr/>
        <p:txBody>
          <a:bodyPr/>
          <a:lstStyle/>
          <a:p>
            <a:pPr algn="r"/>
            <a:fld id="{7F1005C4-6699-45DB-9D73-4CBEE5104465}" type="slidenum">
              <a:rPr lang="pt-BR" sz="1400" b="0" strike="noStrike" spc="-1" smtClean="0">
                <a:solidFill>
                  <a:srgbClr val="000000"/>
                </a:solidFill>
                <a:uFill>
                  <a:solidFill>
                    <a:srgbClr val="FFFFFF"/>
                  </a:solidFill>
                </a:uFill>
                <a:latin typeface="Times New Roman"/>
              </a:rPr>
              <a:pPr algn="r"/>
              <a:t>19</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69072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474788" y="1085850"/>
            <a:ext cx="3908425" cy="2932113"/>
          </a:xfrm>
          <a:prstGeom prst="rect">
            <a:avLst/>
          </a:prstGeom>
          <a:noFill/>
          <a:ln w="12700">
            <a:solidFill>
              <a:prstClr val="black"/>
            </a:solidFill>
          </a:ln>
        </p:spPr>
      </p:sp>
      <p:sp>
        <p:nvSpPr>
          <p:cNvPr id="3" name="Espaço Reservado para Anotações 2"/>
          <p:cNvSpPr>
            <a:spLocks noGrp="1"/>
          </p:cNvSpPr>
          <p:nvPr>
            <p:ph type="body" idx="1"/>
          </p:nvPr>
        </p:nvSpPr>
        <p:spPr>
          <a:xfrm>
            <a:off x="756000" y="5078520"/>
            <a:ext cx="5769344" cy="3369336"/>
          </a:xfrm>
        </p:spPr>
        <p:txBody>
          <a:bodyPr/>
          <a:lstStyle/>
          <a:p>
            <a:endParaRPr lang="pt-BR" sz="1400" dirty="0">
              <a:latin typeface="Georgia" panose="02040502050405020303" pitchFamily="18" charset="0"/>
            </a:endParaRPr>
          </a:p>
        </p:txBody>
      </p:sp>
      <p:sp>
        <p:nvSpPr>
          <p:cNvPr id="4" name="Espaço Reservado para Número de Slide 3"/>
          <p:cNvSpPr>
            <a:spLocks noGrp="1"/>
          </p:cNvSpPr>
          <p:nvPr>
            <p:ph type="sldNum" idx="10"/>
          </p:nvPr>
        </p:nvSpPr>
        <p:spPr/>
        <p:txBody>
          <a:bodyPr/>
          <a:lstStyle/>
          <a:p>
            <a:pPr algn="r"/>
            <a:fld id="{7F1005C4-6699-45DB-9D73-4CBEE5104465}" type="slidenum">
              <a:rPr lang="pt-BR" sz="1400" b="0" strike="noStrike" spc="-1" smtClean="0">
                <a:solidFill>
                  <a:srgbClr val="000000"/>
                </a:solidFill>
                <a:uFill>
                  <a:solidFill>
                    <a:srgbClr val="FFFFFF"/>
                  </a:solidFill>
                </a:uFill>
                <a:latin typeface="Times New Roman"/>
              </a:rPr>
              <a:pPr algn="r"/>
              <a:t>20</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7367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a:prstGeom prst="rect">
            <a:avLst/>
          </a:prstGeom>
        </p:spPr>
      </p:sp>
      <p:sp>
        <p:nvSpPr>
          <p:cNvPr id="3" name="Espaço Reservado para Anotações 2"/>
          <p:cNvSpPr>
            <a:spLocks noGrp="1"/>
          </p:cNvSpPr>
          <p:nvPr>
            <p:ph type="body" idx="1"/>
          </p:nvPr>
        </p:nvSpPr>
        <p:spPr>
          <a:xfrm>
            <a:off x="548680" y="5135488"/>
            <a:ext cx="6047640" cy="2793272"/>
          </a:xfrm>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474788" y="1085850"/>
            <a:ext cx="3908425" cy="2932113"/>
          </a:xfrm>
          <a:prstGeom prst="rect">
            <a:avLst/>
          </a:prstGeom>
          <a:noFill/>
          <a:ln w="12700">
            <a:solidFill>
              <a:prstClr val="black"/>
            </a:solidFill>
          </a:ln>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idx="10"/>
          </p:nvPr>
        </p:nvSpPr>
        <p:spPr/>
        <p:txBody>
          <a:bodyPr/>
          <a:lstStyle/>
          <a:p>
            <a:pPr algn="r"/>
            <a:fld id="{7F1005C4-6699-45DB-9D73-4CBEE5104465}" type="slidenum">
              <a:rPr lang="pt-BR" sz="1400" b="0" strike="noStrike" spc="-1" smtClean="0">
                <a:solidFill>
                  <a:srgbClr val="000000"/>
                </a:solidFill>
                <a:uFill>
                  <a:solidFill>
                    <a:srgbClr val="FFFFFF"/>
                  </a:solidFill>
                </a:uFill>
                <a:latin typeface="Times New Roman"/>
              </a:rPr>
              <a:pPr algn="r"/>
              <a:t>21</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0556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 name="PlaceHolder 1"/>
          <p:cNvSpPr>
            <a:spLocks noGrp="1"/>
          </p:cNvSpPr>
          <p:nvPr>
            <p:ph type="body"/>
          </p:nvPr>
        </p:nvSpPr>
        <p:spPr>
          <a:xfrm>
            <a:off x="914400" y="4125960"/>
            <a:ext cx="5028480" cy="3909240"/>
          </a:xfrm>
          <a:prstGeom prst="rect">
            <a:avLst/>
          </a:prstGeom>
        </p:spPr>
        <p:txBody>
          <a:bodyPr lIns="92160" tIns="46080" rIns="92160" bIns="46080"/>
          <a:lstStyle/>
          <a:p>
            <a:pPr marL="216000" indent="-216000">
              <a:lnSpc>
                <a:spcPct val="100000"/>
              </a:lnSpc>
            </a:pPr>
            <a:r>
              <a:rPr lang="pt-BR" sz="2000" b="0" strike="noStrike" spc="-1">
                <a:solidFill>
                  <a:srgbClr val="000000"/>
                </a:solidFill>
                <a:uFill>
                  <a:solidFill>
                    <a:srgbClr val="FFFFFF"/>
                  </a:solidFill>
                </a:uFill>
                <a:latin typeface="Arial"/>
              </a:rPr>
              <a:t>Crédito da imagem: NASA</a:t>
            </a:r>
          </a:p>
          <a:p>
            <a:pPr marL="216000" indent="-216000">
              <a:lnSpc>
                <a:spcPct val="100000"/>
              </a:lnSpc>
            </a:pPr>
            <a:endParaRPr lang="pt-BR" sz="2000" b="0" strike="noStrike" spc="-1">
              <a:solidFill>
                <a:srgbClr val="000000"/>
              </a:solidFill>
              <a:uFill>
                <a:solidFill>
                  <a:srgbClr val="FFFFFF"/>
                </a:solidFill>
              </a:uFill>
              <a:latin typeface="Arial"/>
            </a:endParaRPr>
          </a:p>
        </p:txBody>
      </p:sp>
      <p:sp>
        <p:nvSpPr>
          <p:cNvPr id="1232"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D78B892E-10AC-459D-A288-BC1954E22949}" type="slidenum">
              <a:rPr lang="pt-BR" sz="1000" b="0" i="1" strike="noStrike" spc="-1">
                <a:solidFill>
                  <a:srgbClr val="000000"/>
                </a:solidFill>
                <a:uFill>
                  <a:solidFill>
                    <a:srgbClr val="FFFFFF"/>
                  </a:solidFill>
                </a:uFill>
                <a:latin typeface="Arial"/>
                <a:ea typeface="+mn-ea"/>
              </a:rPr>
              <a:pPr algn="r">
                <a:lnSpc>
                  <a:spcPct val="100000"/>
                </a:lnSpc>
              </a:pPr>
              <a:t>4</a:t>
            </a:fld>
            <a:endParaRPr lang="pt-BR" sz="18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PlaceHolder 1"/>
          <p:cNvSpPr>
            <a:spLocks noGrp="1"/>
          </p:cNvSpPr>
          <p:nvPr>
            <p:ph type="body"/>
          </p:nvPr>
        </p:nvSpPr>
        <p:spPr>
          <a:xfrm>
            <a:off x="914400" y="4125960"/>
            <a:ext cx="5028480" cy="3909240"/>
          </a:xfrm>
          <a:prstGeom prst="rect">
            <a:avLst/>
          </a:prstGeom>
        </p:spPr>
        <p:txBody>
          <a:bodyPr lIns="92160" tIns="46080" rIns="92160" bIns="46080"/>
          <a:lstStyle/>
          <a:p>
            <a:r>
              <a:rPr lang="pt-BR" sz="1400" b="0" strike="noStrike" spc="-1" dirty="0">
                <a:solidFill>
                  <a:srgbClr val="000000"/>
                </a:solidFill>
                <a:uFill>
                  <a:solidFill>
                    <a:srgbClr val="FFFFFF"/>
                  </a:solidFill>
                </a:uFill>
                <a:latin typeface="Georgia" panose="02040502050405020303" pitchFamily="18" charset="0"/>
              </a:rPr>
              <a:t>Ceres é o menor dos planetas anões, embora seja o maior objeto do Cinturão de asteroides, entre Marte e Júpiter</a:t>
            </a:r>
            <a:r>
              <a:rPr lang="pt-BR" sz="1400" b="0" strike="noStrike" spc="-1" dirty="0" smtClean="0">
                <a:solidFill>
                  <a:srgbClr val="000000"/>
                </a:solidFill>
                <a:uFill>
                  <a:solidFill>
                    <a:srgbClr val="FFFFFF"/>
                  </a:solidFill>
                </a:uFill>
                <a:latin typeface="Georgia" panose="02040502050405020303" pitchFamily="18" charset="0"/>
              </a:rPr>
              <a:t>. </a:t>
            </a:r>
            <a:r>
              <a:rPr lang="pt-BR" sz="1400" b="0" strike="noStrike" spc="-1" dirty="0">
                <a:solidFill>
                  <a:srgbClr val="000000"/>
                </a:solidFill>
                <a:uFill>
                  <a:solidFill>
                    <a:srgbClr val="FFFFFF"/>
                  </a:solidFill>
                </a:uFill>
                <a:latin typeface="Georgia" panose="02040502050405020303" pitchFamily="18" charset="0"/>
              </a:rPr>
              <a:t>Ceres tem um diâmetro de 952 km e uma massa equivalente a um quarto de todo o material do cinturão no qual está inserido. À distância de 2,8 UA do Sol, Ceres leva 4,6 anos para completar uma volta em torno do Sol e 9,1 horas para girar em torno de si mesmo (período de rotação). A inclinação do seu eixo de rotação é pequena: apenas 4º. Assim como os planetas </a:t>
            </a:r>
            <a:r>
              <a:rPr lang="pt-BR" sz="1400" b="0" strike="noStrike" spc="-1" dirty="0" smtClean="0">
                <a:solidFill>
                  <a:srgbClr val="000000"/>
                </a:solidFill>
                <a:uFill>
                  <a:solidFill>
                    <a:srgbClr val="FFFFFF"/>
                  </a:solidFill>
                </a:uFill>
                <a:latin typeface="Georgia" panose="02040502050405020303" pitchFamily="18" charset="0"/>
              </a:rPr>
              <a:t>terrestres, </a:t>
            </a:r>
            <a:r>
              <a:rPr lang="pt-BR" sz="1400" b="0" strike="noStrike" spc="-1" dirty="0">
                <a:solidFill>
                  <a:srgbClr val="000000"/>
                </a:solidFill>
                <a:uFill>
                  <a:solidFill>
                    <a:srgbClr val="FFFFFF"/>
                  </a:solidFill>
                </a:uFill>
                <a:latin typeface="Georgia" panose="02040502050405020303" pitchFamily="18" charset="0"/>
              </a:rPr>
              <a:t>apresenta uma estrutura composta de núcleo rochoso, manto (provavelmente composto de água congelada e sais) e uma superfície rochosa. Esperava-se uma distribuição de crateras de todos os tamanhos, mas Ceres apresenta uma ausência de crateras com mais de 280 km. </a:t>
            </a:r>
          </a:p>
        </p:txBody>
      </p:sp>
      <p:sp>
        <p:nvSpPr>
          <p:cNvPr id="1234"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771DD81D-CAE1-4869-8FAC-26ACA8DB26D9}" type="slidenum">
              <a:rPr lang="pt-BR" sz="1000" b="0" i="1" strike="noStrike" spc="-1">
                <a:solidFill>
                  <a:srgbClr val="000000"/>
                </a:solidFill>
                <a:uFill>
                  <a:solidFill>
                    <a:srgbClr val="FFFFFF"/>
                  </a:solidFill>
                </a:uFill>
                <a:latin typeface="Arial"/>
                <a:ea typeface="+mn-ea"/>
              </a:rPr>
              <a:pPr algn="r">
                <a:lnSpc>
                  <a:spcPct val="100000"/>
                </a:lnSpc>
              </a:pPr>
              <a:t>5</a:t>
            </a:fld>
            <a:endParaRPr lang="pt-BR" sz="1800" b="0" strike="noStrike" spc="-1">
              <a:solidFill>
                <a:srgbClr val="000000"/>
              </a:solidFill>
              <a:uFill>
                <a:solidFill>
                  <a:srgbClr val="FFFFFF"/>
                </a:solidFill>
              </a:u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 name="PlaceHolder 1"/>
          <p:cNvSpPr>
            <a:spLocks noGrp="1"/>
          </p:cNvSpPr>
          <p:nvPr>
            <p:ph type="body"/>
          </p:nvPr>
        </p:nvSpPr>
        <p:spPr>
          <a:xfrm>
            <a:off x="914400" y="4125960"/>
            <a:ext cx="5028480" cy="3909240"/>
          </a:xfrm>
          <a:prstGeom prst="rect">
            <a:avLst/>
          </a:prstGeom>
        </p:spPr>
        <p:txBody>
          <a:bodyPr lIns="92160" tIns="46080" rIns="92160" bIns="46080"/>
          <a:lstStyle/>
          <a:p>
            <a:r>
              <a:rPr lang="pt-BR" sz="1400" b="0" strike="noStrike" spc="-1" dirty="0">
                <a:solidFill>
                  <a:srgbClr val="000000"/>
                </a:solidFill>
                <a:uFill>
                  <a:solidFill>
                    <a:srgbClr val="FFFFFF"/>
                  </a:solidFill>
                </a:uFill>
                <a:latin typeface="Georgia" panose="02040502050405020303" pitchFamily="18" charset="0"/>
              </a:rPr>
              <a:t>As curiosas manchas brilhantes na cratera </a:t>
            </a:r>
            <a:r>
              <a:rPr lang="pt-BR" sz="1400" b="0" strike="noStrike" spc="-1" dirty="0" err="1">
                <a:solidFill>
                  <a:srgbClr val="000000"/>
                </a:solidFill>
                <a:uFill>
                  <a:solidFill>
                    <a:srgbClr val="FFFFFF"/>
                  </a:solidFill>
                </a:uFill>
                <a:latin typeface="Georgia" panose="02040502050405020303" pitchFamily="18" charset="0"/>
              </a:rPr>
              <a:t>Ocattor</a:t>
            </a:r>
            <a:r>
              <a:rPr lang="pt-BR" sz="1400" b="0" strike="noStrike" spc="-1" dirty="0">
                <a:solidFill>
                  <a:srgbClr val="000000"/>
                </a:solidFill>
                <a:uFill>
                  <a:solidFill>
                    <a:srgbClr val="FFFFFF"/>
                  </a:solidFill>
                </a:uFill>
                <a:latin typeface="Georgia" panose="02040502050405020303" pitchFamily="18" charset="0"/>
              </a:rPr>
              <a:t> chamaram a atenção logo nas primeiras fotos obtidas pela espaçonave </a:t>
            </a:r>
            <a:r>
              <a:rPr lang="pt-BR" sz="1400" b="0" strike="noStrike" spc="-1" dirty="0" err="1">
                <a:solidFill>
                  <a:srgbClr val="000000"/>
                </a:solidFill>
                <a:uFill>
                  <a:solidFill>
                    <a:srgbClr val="FFFFFF"/>
                  </a:solidFill>
                </a:uFill>
                <a:latin typeface="Georgia" panose="02040502050405020303" pitchFamily="18" charset="0"/>
              </a:rPr>
              <a:t>Dawn</a:t>
            </a:r>
            <a:r>
              <a:rPr lang="pt-BR" sz="1400" b="0" strike="noStrike" spc="-1" dirty="0">
                <a:solidFill>
                  <a:srgbClr val="000000"/>
                </a:solidFill>
                <a:uFill>
                  <a:solidFill>
                    <a:srgbClr val="FFFFFF"/>
                  </a:solidFill>
                </a:uFill>
                <a:latin typeface="Georgia" panose="02040502050405020303" pitchFamily="18" charset="0"/>
              </a:rPr>
              <a:t>, em 2015. Análises espectroscópicas da região obtidas posteriormente, </a:t>
            </a:r>
            <a:r>
              <a:rPr lang="pt-BR" sz="1400" b="0" strike="noStrike" spc="-1" dirty="0" smtClean="0">
                <a:solidFill>
                  <a:srgbClr val="000000"/>
                </a:solidFill>
                <a:uFill>
                  <a:solidFill>
                    <a:srgbClr val="FFFFFF"/>
                  </a:solidFill>
                </a:uFill>
                <a:latin typeface="Georgia" panose="02040502050405020303" pitchFamily="18" charset="0"/>
              </a:rPr>
              <a:t>têm </a:t>
            </a:r>
            <a:r>
              <a:rPr lang="pt-BR" sz="1400" b="0" strike="noStrike" spc="-1" dirty="0">
                <a:solidFill>
                  <a:srgbClr val="000000"/>
                </a:solidFill>
                <a:uFill>
                  <a:solidFill>
                    <a:srgbClr val="FFFFFF"/>
                  </a:solidFill>
                </a:uFill>
                <a:latin typeface="Georgia" panose="02040502050405020303" pitchFamily="18" charset="0"/>
              </a:rPr>
              <a:t>revelado evidências de depósitos de sais, especialmente do carbonato de sódio, em quantidades nunca vista antes fora da Terra. O quadro embaixo, à direita, revela a concentração desses sais, sendo que a coloração artificial vermelha indica maior concentração. A existência desses afloramentos sugere a existência de atividade interna no planeta anão, ainda que o mecanismo que resultou nos depósitos tenham sido auxiliados pelo impacto que abriu a cratera </a:t>
            </a:r>
            <a:r>
              <a:rPr lang="pt-BR" sz="1400" b="0" strike="noStrike" spc="-1" dirty="0" err="1">
                <a:solidFill>
                  <a:srgbClr val="000000"/>
                </a:solidFill>
                <a:uFill>
                  <a:solidFill>
                    <a:srgbClr val="FFFFFF"/>
                  </a:solidFill>
                </a:uFill>
                <a:latin typeface="Georgia" panose="02040502050405020303" pitchFamily="18" charset="0"/>
              </a:rPr>
              <a:t>Ocattor</a:t>
            </a:r>
            <a:r>
              <a:rPr lang="pt-BR" sz="1400" b="0" strike="noStrike" spc="-1" dirty="0">
                <a:solidFill>
                  <a:srgbClr val="000000"/>
                </a:solidFill>
                <a:uFill>
                  <a:solidFill>
                    <a:srgbClr val="FFFFFF"/>
                  </a:solidFill>
                </a:uFill>
                <a:latin typeface="Georgia" panose="02040502050405020303" pitchFamily="18" charset="0"/>
              </a:rPr>
              <a:t>, uma cratera relativamente jovem (80 milhões de anos) com cerca de 92 km de diâmetro. </a:t>
            </a:r>
          </a:p>
        </p:txBody>
      </p:sp>
      <p:sp>
        <p:nvSpPr>
          <p:cNvPr id="1236"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A12C009-B45A-42AF-AFC3-81B0F89507AA}" type="slidenum">
              <a:rPr kumimoji="0" lang="pt-BR" sz="1000" b="0" i="1" u="none" strike="noStrike" kern="1200" cap="none" spc="-1" normalizeH="0" baseline="0" noProof="0">
                <a:ln>
                  <a:noFill/>
                </a:ln>
                <a:solidFill>
                  <a:srgbClr val="000000"/>
                </a:solidFill>
                <a:effectLst/>
                <a:uLnTx/>
                <a:uFill>
                  <a:solidFill>
                    <a:srgbClr val="FFFFFF"/>
                  </a:solidFill>
                </a:uFill>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800" b="0" i="0" u="none" strike="noStrike" kern="1200" cap="none" spc="-1" normalizeH="0" baseline="0" noProof="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155016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7" name="PlaceHolder 1"/>
          <p:cNvSpPr>
            <a:spLocks noGrp="1"/>
          </p:cNvSpPr>
          <p:nvPr>
            <p:ph type="body"/>
          </p:nvPr>
        </p:nvSpPr>
        <p:spPr>
          <a:xfrm>
            <a:off x="914400" y="4125960"/>
            <a:ext cx="5028480" cy="3909240"/>
          </a:xfrm>
          <a:prstGeom prst="rect">
            <a:avLst/>
          </a:prstGeom>
        </p:spPr>
        <p:txBody>
          <a:bodyPr lIns="92160" tIns="46080" rIns="92160" bIns="46080"/>
          <a:lstStyle/>
          <a:p>
            <a:endParaRPr lang="pt-BR" sz="2000" b="0" strike="noStrike" spc="-1">
              <a:solidFill>
                <a:srgbClr val="000000"/>
              </a:solidFill>
              <a:uFill>
                <a:solidFill>
                  <a:srgbClr val="FFFFFF"/>
                </a:solidFill>
              </a:uFill>
              <a:latin typeface="Arial"/>
            </a:endParaRPr>
          </a:p>
        </p:txBody>
      </p:sp>
      <p:sp>
        <p:nvSpPr>
          <p:cNvPr id="1238"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C7D7235F-CA26-4D48-9012-3B9B083A50F5}" type="slidenum">
              <a:rPr lang="pt-BR" sz="1000" b="0" i="1" strike="noStrike" spc="-1">
                <a:solidFill>
                  <a:srgbClr val="000000"/>
                </a:solidFill>
                <a:uFill>
                  <a:solidFill>
                    <a:srgbClr val="FFFFFF"/>
                  </a:solidFill>
                </a:uFill>
                <a:latin typeface="Arial"/>
                <a:ea typeface="+mn-ea"/>
              </a:rPr>
              <a:pPr algn="r">
                <a:lnSpc>
                  <a:spcPct val="100000"/>
                </a:lnSpc>
              </a:pPr>
              <a:t>7</a:t>
            </a:fld>
            <a:endParaRPr lang="pt-BR"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57240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PlaceHolder 1"/>
          <p:cNvSpPr>
            <a:spLocks noGrp="1"/>
          </p:cNvSpPr>
          <p:nvPr>
            <p:ph type="body"/>
          </p:nvPr>
        </p:nvSpPr>
        <p:spPr>
          <a:xfrm>
            <a:off x="914400" y="4125960"/>
            <a:ext cx="5028480" cy="3909240"/>
          </a:xfrm>
          <a:prstGeom prst="rect">
            <a:avLst/>
          </a:prstGeom>
        </p:spPr>
        <p:txBody>
          <a:bodyPr lIns="92160" tIns="46080" rIns="92160" bIns="46080"/>
          <a:lstStyle/>
          <a:p>
            <a:r>
              <a:rPr lang="pt-BR" sz="1400" b="0" strike="noStrike" spc="-1" dirty="0">
                <a:solidFill>
                  <a:srgbClr val="000000"/>
                </a:solidFill>
                <a:uFill>
                  <a:solidFill>
                    <a:srgbClr val="FFFFFF"/>
                  </a:solidFill>
                </a:uFill>
                <a:latin typeface="Georgia" panose="02040502050405020303" pitchFamily="18" charset="0"/>
              </a:rPr>
              <a:t>Plutão tem dois terços do tamanho da nossa Lua e um sexto da massa dela. Porém, é 14 vezes mais massivo que o planeta anão Ceres. Seu período de rotação é de 6,4 dias, o mesmo da translação de seu principal satélite, </a:t>
            </a:r>
            <a:r>
              <a:rPr lang="pt-BR" sz="1400" b="0" strike="noStrike" spc="-1" dirty="0" err="1">
                <a:solidFill>
                  <a:srgbClr val="000000"/>
                </a:solidFill>
                <a:uFill>
                  <a:solidFill>
                    <a:srgbClr val="FFFFFF"/>
                  </a:solidFill>
                </a:uFill>
                <a:latin typeface="Georgia" panose="02040502050405020303" pitchFamily="18" charset="0"/>
              </a:rPr>
              <a:t>Caronte</a:t>
            </a:r>
            <a:r>
              <a:rPr lang="pt-BR" sz="1400" b="0" strike="noStrike" spc="-1" dirty="0">
                <a:solidFill>
                  <a:srgbClr val="000000"/>
                </a:solidFill>
                <a:uFill>
                  <a:solidFill>
                    <a:srgbClr val="FFFFFF"/>
                  </a:solidFill>
                </a:uFill>
                <a:latin typeface="Georgia" panose="02040502050405020303" pitchFamily="18" charset="0"/>
              </a:rPr>
              <a:t>, que tem o mesmo período de rotação, os três movimentos sendo sincronizados pelas forças de maré mútuas. </a:t>
            </a:r>
            <a:r>
              <a:rPr lang="pt-BR" sz="1400" b="0" strike="noStrike" spc="-1" dirty="0" smtClean="0">
                <a:solidFill>
                  <a:srgbClr val="000000"/>
                </a:solidFill>
                <a:uFill>
                  <a:solidFill>
                    <a:srgbClr val="FFFFFF"/>
                  </a:solidFill>
                </a:uFill>
                <a:latin typeface="Georgia" panose="02040502050405020303" pitchFamily="18" charset="0"/>
              </a:rPr>
              <a:t>O diâmetro desse planeta anão, </a:t>
            </a:r>
            <a:r>
              <a:rPr lang="pt-BR" sz="1400" b="0" strike="noStrike" spc="-1" dirty="0">
                <a:solidFill>
                  <a:srgbClr val="000000"/>
                </a:solidFill>
                <a:uFill>
                  <a:solidFill>
                    <a:srgbClr val="FFFFFF"/>
                  </a:solidFill>
                </a:uFill>
                <a:latin typeface="Georgia" panose="02040502050405020303" pitchFamily="18" charset="0"/>
              </a:rPr>
              <a:t>obtido a partir dos dados da espaçonave New </a:t>
            </a:r>
            <a:r>
              <a:rPr lang="pt-BR" sz="1400" b="0" strike="noStrike" spc="-1" dirty="0" err="1">
                <a:solidFill>
                  <a:srgbClr val="000000"/>
                </a:solidFill>
                <a:uFill>
                  <a:solidFill>
                    <a:srgbClr val="FFFFFF"/>
                  </a:solidFill>
                </a:uFill>
                <a:latin typeface="Georgia" panose="02040502050405020303" pitchFamily="18" charset="0"/>
              </a:rPr>
              <a:t>Horizons</a:t>
            </a:r>
            <a:r>
              <a:rPr lang="pt-BR" sz="1400" b="0" strike="noStrike" spc="-1" dirty="0">
                <a:solidFill>
                  <a:srgbClr val="000000"/>
                </a:solidFill>
                <a:uFill>
                  <a:solidFill>
                    <a:srgbClr val="FFFFFF"/>
                  </a:solidFill>
                </a:uFill>
                <a:latin typeface="Georgia" panose="02040502050405020303" pitchFamily="18" charset="0"/>
              </a:rPr>
              <a:t> é de 2.374 km. O período de translação de Plutão ao redor do Sol é de 248 anos. Plutão tem uma órbita relativamente excêntrica, cujo periélio é de cerca de 30 UA, enquanto que no afélio chega a 50 UA do Sol. Nessa distância, o Sol aparece como uma estrela mais brilhante que as outras, sendo que a fina atmosfera </a:t>
            </a:r>
            <a:r>
              <a:rPr lang="pt-BR" sz="1400" b="0" strike="noStrike" spc="-1" dirty="0" err="1">
                <a:solidFill>
                  <a:srgbClr val="000000"/>
                </a:solidFill>
                <a:uFill>
                  <a:solidFill>
                    <a:srgbClr val="FFFFFF"/>
                  </a:solidFill>
                </a:uFill>
                <a:latin typeface="Georgia" panose="02040502050405020303" pitchFamily="18" charset="0"/>
              </a:rPr>
              <a:t>plutoniana</a:t>
            </a:r>
            <a:r>
              <a:rPr lang="pt-BR" sz="1400" b="0" strike="noStrike" spc="-1" dirty="0">
                <a:solidFill>
                  <a:srgbClr val="000000"/>
                </a:solidFill>
                <a:uFill>
                  <a:solidFill>
                    <a:srgbClr val="FFFFFF"/>
                  </a:solidFill>
                </a:uFill>
                <a:latin typeface="Georgia" panose="02040502050405020303" pitchFamily="18" charset="0"/>
              </a:rPr>
              <a:t> permite ver outras estrelas durante o dia. Apesar da pouca iluminação, correspondente a 1/900 da recebida na </a:t>
            </a:r>
            <a:r>
              <a:rPr lang="pt-BR" sz="1400" b="0" strike="noStrike" spc="-1" dirty="0" smtClean="0">
                <a:solidFill>
                  <a:srgbClr val="000000"/>
                </a:solidFill>
                <a:uFill>
                  <a:solidFill>
                    <a:srgbClr val="FFFFFF"/>
                  </a:solidFill>
                </a:uFill>
                <a:latin typeface="Georgia" panose="02040502050405020303" pitchFamily="18" charset="0"/>
              </a:rPr>
              <a:t>Terra (isso no periélio</a:t>
            </a:r>
            <a:r>
              <a:rPr lang="pt-BR" sz="1400" b="0" strike="noStrike" spc="-1" baseline="0" dirty="0" smtClean="0">
                <a:solidFill>
                  <a:srgbClr val="000000"/>
                </a:solidFill>
                <a:uFill>
                  <a:solidFill>
                    <a:srgbClr val="FFFFFF"/>
                  </a:solidFill>
                </a:uFill>
                <a:latin typeface="Georgia" panose="02040502050405020303" pitchFamily="18" charset="0"/>
              </a:rPr>
              <a:t> </a:t>
            </a:r>
            <a:r>
              <a:rPr lang="pt-BR" sz="1400" b="0" strike="noStrike" spc="-1" baseline="0" dirty="0" err="1" smtClean="0">
                <a:solidFill>
                  <a:srgbClr val="000000"/>
                </a:solidFill>
                <a:uFill>
                  <a:solidFill>
                    <a:srgbClr val="FFFFFF"/>
                  </a:solidFill>
                </a:uFill>
                <a:latin typeface="Georgia" panose="02040502050405020303" pitchFamily="18" charset="0"/>
              </a:rPr>
              <a:t>plutoniano</a:t>
            </a:r>
            <a:r>
              <a:rPr lang="pt-BR" sz="1400" b="0" strike="noStrike" spc="-1" baseline="0" dirty="0" smtClean="0">
                <a:solidFill>
                  <a:srgbClr val="000000"/>
                </a:solidFill>
                <a:uFill>
                  <a:solidFill>
                    <a:srgbClr val="FFFFFF"/>
                  </a:solidFill>
                </a:uFill>
                <a:latin typeface="Georgia" panose="02040502050405020303" pitchFamily="18" charset="0"/>
              </a:rPr>
              <a:t>)</a:t>
            </a:r>
            <a:r>
              <a:rPr lang="pt-BR" sz="1400" b="0" strike="noStrike" spc="-1" dirty="0" smtClean="0">
                <a:solidFill>
                  <a:srgbClr val="000000"/>
                </a:solidFill>
                <a:uFill>
                  <a:solidFill>
                    <a:srgbClr val="FFFFFF"/>
                  </a:solidFill>
                </a:uFill>
                <a:latin typeface="Georgia" panose="02040502050405020303" pitchFamily="18" charset="0"/>
              </a:rPr>
              <a:t>, </a:t>
            </a:r>
            <a:r>
              <a:rPr lang="pt-BR" sz="1400" b="0" strike="noStrike" spc="-1" dirty="0">
                <a:solidFill>
                  <a:srgbClr val="000000"/>
                </a:solidFill>
                <a:uFill>
                  <a:solidFill>
                    <a:srgbClr val="FFFFFF"/>
                  </a:solidFill>
                </a:uFill>
                <a:latin typeface="Georgia" panose="02040502050405020303" pitchFamily="18" charset="0"/>
              </a:rPr>
              <a:t>a luz do dia na superfície de Plutão ainda é 300 vezes mais brilhante que a Lua Cheia.</a:t>
            </a:r>
          </a:p>
        </p:txBody>
      </p:sp>
      <p:sp>
        <p:nvSpPr>
          <p:cNvPr id="1240"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3DD9D875-9F63-4F23-BDF2-0DE7464D5516}" type="slidenum">
              <a:rPr lang="pt-BR" sz="1000" b="0" i="1" strike="noStrike" spc="-1">
                <a:solidFill>
                  <a:srgbClr val="000000"/>
                </a:solidFill>
                <a:uFill>
                  <a:solidFill>
                    <a:srgbClr val="FFFFFF"/>
                  </a:solidFill>
                </a:uFill>
                <a:latin typeface="Arial"/>
                <a:ea typeface="+mn-ea"/>
              </a:rPr>
              <a:pPr algn="r">
                <a:lnSpc>
                  <a:spcPct val="100000"/>
                </a:lnSpc>
              </a:pPr>
              <a:t>8</a:t>
            </a:fld>
            <a:endParaRPr lang="pt-BR" sz="1800" b="0" strike="noStrike" spc="-1">
              <a:solidFill>
                <a:srgbClr val="000000"/>
              </a:solidFill>
              <a:uFill>
                <a:solidFill>
                  <a:srgbClr val="FFFFFF"/>
                </a:solidFill>
              </a:u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 name="PlaceHolder 1"/>
          <p:cNvSpPr>
            <a:spLocks noGrp="1"/>
          </p:cNvSpPr>
          <p:nvPr>
            <p:ph type="body"/>
          </p:nvPr>
        </p:nvSpPr>
        <p:spPr>
          <a:xfrm>
            <a:off x="914400" y="4125960"/>
            <a:ext cx="5028480" cy="3909240"/>
          </a:xfrm>
          <a:prstGeom prst="rect">
            <a:avLst/>
          </a:prstGeom>
        </p:spPr>
        <p:txBody>
          <a:bodyPr lIns="92160" tIns="46080" rIns="92160" bIns="46080"/>
          <a:lstStyle/>
          <a:p>
            <a:r>
              <a:rPr lang="pt-BR" sz="1400" b="0" strike="noStrike" spc="-1" dirty="0" err="1">
                <a:solidFill>
                  <a:srgbClr val="000000"/>
                </a:solidFill>
                <a:uFill>
                  <a:solidFill>
                    <a:srgbClr val="FFFFFF"/>
                  </a:solidFill>
                </a:uFill>
                <a:latin typeface="Georgia" panose="02040502050405020303" pitchFamily="18" charset="0"/>
              </a:rPr>
              <a:t>Haumea</a:t>
            </a:r>
            <a:r>
              <a:rPr lang="pt-BR" sz="1400" b="0" strike="noStrike" spc="-1" dirty="0">
                <a:solidFill>
                  <a:srgbClr val="000000"/>
                </a:solidFill>
                <a:uFill>
                  <a:solidFill>
                    <a:srgbClr val="FFFFFF"/>
                  </a:solidFill>
                </a:uFill>
                <a:latin typeface="Georgia" panose="02040502050405020303" pitchFamily="18" charset="0"/>
              </a:rPr>
              <a:t>, assim como </a:t>
            </a:r>
            <a:r>
              <a:rPr lang="pt-BR" sz="1400" b="0" strike="noStrike" spc="-1" dirty="0" err="1">
                <a:solidFill>
                  <a:srgbClr val="000000"/>
                </a:solidFill>
                <a:uFill>
                  <a:solidFill>
                    <a:srgbClr val="FFFFFF"/>
                  </a:solidFill>
                </a:uFill>
                <a:latin typeface="Georgia" panose="02040502050405020303" pitchFamily="18" charset="0"/>
              </a:rPr>
              <a:t>Makemake</a:t>
            </a:r>
            <a:r>
              <a:rPr lang="pt-BR" sz="1400" b="0" strike="noStrike" spc="-1" dirty="0">
                <a:solidFill>
                  <a:srgbClr val="000000"/>
                </a:solidFill>
                <a:uFill>
                  <a:solidFill>
                    <a:srgbClr val="FFFFFF"/>
                  </a:solidFill>
                </a:uFill>
                <a:latin typeface="Georgia" panose="02040502050405020303" pitchFamily="18" charset="0"/>
              </a:rPr>
              <a:t>, é um dos planetas anões oficiais que estão entre </a:t>
            </a:r>
            <a:r>
              <a:rPr lang="pt-BR" sz="1400" b="0" strike="noStrike" spc="-1" dirty="0" err="1">
                <a:solidFill>
                  <a:srgbClr val="000000"/>
                </a:solidFill>
                <a:uFill>
                  <a:solidFill>
                    <a:srgbClr val="FFFFFF"/>
                  </a:solidFill>
                </a:uFill>
                <a:latin typeface="Georgia" panose="02040502050405020303" pitchFamily="18" charset="0"/>
              </a:rPr>
              <a:t>Éris</a:t>
            </a:r>
            <a:r>
              <a:rPr lang="pt-BR" sz="1400" b="0" strike="noStrike" spc="-1" dirty="0">
                <a:solidFill>
                  <a:srgbClr val="000000"/>
                </a:solidFill>
                <a:uFill>
                  <a:solidFill>
                    <a:srgbClr val="FFFFFF"/>
                  </a:solidFill>
                </a:uFill>
                <a:latin typeface="Georgia" panose="02040502050405020303" pitchFamily="18" charset="0"/>
              </a:rPr>
              <a:t> e Plutão, na região do Sistema Solar conhecida como cinturão de </a:t>
            </a:r>
            <a:r>
              <a:rPr lang="pt-BR" sz="1400" b="0" strike="noStrike" spc="-1" dirty="0" err="1" smtClean="0">
                <a:solidFill>
                  <a:srgbClr val="000000"/>
                </a:solidFill>
                <a:uFill>
                  <a:solidFill>
                    <a:srgbClr val="FFFFFF"/>
                  </a:solidFill>
                </a:uFill>
                <a:latin typeface="Georgia" panose="02040502050405020303" pitchFamily="18" charset="0"/>
              </a:rPr>
              <a:t>Edgeworth-Kuiper</a:t>
            </a:r>
            <a:r>
              <a:rPr lang="pt-BR" sz="1400" b="0" strike="noStrike" spc="-1" dirty="0">
                <a:solidFill>
                  <a:srgbClr val="000000"/>
                </a:solidFill>
                <a:uFill>
                  <a:solidFill>
                    <a:srgbClr val="FFFFFF"/>
                  </a:solidFill>
                </a:uFill>
                <a:latin typeface="Georgia" panose="02040502050405020303" pitchFamily="18" charset="0"/>
              </a:rPr>
              <a:t>. </a:t>
            </a:r>
            <a:r>
              <a:rPr lang="pt-BR" sz="1400" b="0" strike="noStrike" spc="-1" dirty="0" err="1">
                <a:solidFill>
                  <a:srgbClr val="000000"/>
                </a:solidFill>
                <a:uFill>
                  <a:solidFill>
                    <a:srgbClr val="FFFFFF"/>
                  </a:solidFill>
                </a:uFill>
                <a:latin typeface="Georgia" panose="02040502050405020303" pitchFamily="18" charset="0"/>
              </a:rPr>
              <a:t>Haumea</a:t>
            </a:r>
            <a:r>
              <a:rPr lang="pt-BR" sz="1400" b="0" strike="noStrike" spc="-1" dirty="0">
                <a:solidFill>
                  <a:srgbClr val="000000"/>
                </a:solidFill>
                <a:uFill>
                  <a:solidFill>
                    <a:srgbClr val="FFFFFF"/>
                  </a:solidFill>
                </a:uFill>
                <a:latin typeface="Georgia" panose="02040502050405020303" pitchFamily="18" charset="0"/>
              </a:rPr>
              <a:t> </a:t>
            </a:r>
            <a:r>
              <a:rPr lang="pt-BR" sz="1400" b="0" strike="noStrike" spc="-1" dirty="0" smtClean="0">
                <a:solidFill>
                  <a:srgbClr val="000000"/>
                </a:solidFill>
                <a:uFill>
                  <a:solidFill>
                    <a:srgbClr val="FFFFFF"/>
                  </a:solidFill>
                </a:uFill>
                <a:latin typeface="Georgia" panose="02040502050405020303" pitchFamily="18" charset="0"/>
              </a:rPr>
              <a:t>não é muito menor que Plutão:</a:t>
            </a:r>
            <a:r>
              <a:rPr lang="pt-BR" sz="1400" b="0" strike="noStrike" spc="-1" baseline="0" dirty="0" smtClean="0">
                <a:solidFill>
                  <a:srgbClr val="000000"/>
                </a:solidFill>
                <a:uFill>
                  <a:solidFill>
                    <a:srgbClr val="FFFFFF"/>
                  </a:solidFill>
                </a:uFill>
                <a:latin typeface="Georgia" panose="02040502050405020303" pitchFamily="18" charset="0"/>
              </a:rPr>
              <a:t> </a:t>
            </a:r>
            <a:r>
              <a:rPr lang="pt-BR" sz="1400" b="0" strike="noStrike" spc="-1" dirty="0" smtClean="0">
                <a:solidFill>
                  <a:srgbClr val="000000"/>
                </a:solidFill>
                <a:uFill>
                  <a:solidFill>
                    <a:srgbClr val="FFFFFF"/>
                  </a:solidFill>
                </a:uFill>
                <a:latin typeface="Georgia" panose="02040502050405020303" pitchFamily="18" charset="0"/>
              </a:rPr>
              <a:t>sua </a:t>
            </a:r>
            <a:r>
              <a:rPr lang="pt-BR" sz="1400" b="0" strike="noStrike" spc="-1" dirty="0">
                <a:solidFill>
                  <a:srgbClr val="000000"/>
                </a:solidFill>
                <a:uFill>
                  <a:solidFill>
                    <a:srgbClr val="FFFFFF"/>
                  </a:solidFill>
                </a:uFill>
                <a:latin typeface="Georgia" panose="02040502050405020303" pitchFamily="18" charset="0"/>
              </a:rPr>
              <a:t>maior </a:t>
            </a:r>
            <a:r>
              <a:rPr lang="pt-BR" sz="1400" b="0" strike="noStrike" spc="-1" dirty="0" smtClean="0">
                <a:solidFill>
                  <a:srgbClr val="000000"/>
                </a:solidFill>
                <a:uFill>
                  <a:solidFill>
                    <a:srgbClr val="FFFFFF"/>
                  </a:solidFill>
                </a:uFill>
                <a:latin typeface="Georgia" panose="02040502050405020303" pitchFamily="18" charset="0"/>
              </a:rPr>
              <a:t>extensão - </a:t>
            </a:r>
            <a:r>
              <a:rPr lang="pt-BR" sz="1400" b="0" strike="noStrike" spc="-1" dirty="0">
                <a:solidFill>
                  <a:srgbClr val="000000"/>
                </a:solidFill>
                <a:uFill>
                  <a:solidFill>
                    <a:srgbClr val="FFFFFF"/>
                  </a:solidFill>
                </a:uFill>
                <a:latin typeface="Georgia" panose="02040502050405020303" pitchFamily="18" charset="0"/>
              </a:rPr>
              <a:t>já que se trata de corpo não </a:t>
            </a:r>
            <a:r>
              <a:rPr lang="pt-BR" sz="1400" b="0" strike="noStrike" spc="-1" dirty="0" smtClean="0">
                <a:solidFill>
                  <a:srgbClr val="000000"/>
                </a:solidFill>
                <a:uFill>
                  <a:solidFill>
                    <a:srgbClr val="FFFFFF"/>
                  </a:solidFill>
                </a:uFill>
                <a:latin typeface="Georgia" panose="02040502050405020303" pitchFamily="18" charset="0"/>
              </a:rPr>
              <a:t>esférico - é de 1.920km. Apesar de não ser esférico, </a:t>
            </a:r>
            <a:r>
              <a:rPr lang="pt-BR" sz="1400" b="0" strike="noStrike" spc="-1" dirty="0" err="1">
                <a:solidFill>
                  <a:srgbClr val="000000"/>
                </a:solidFill>
                <a:uFill>
                  <a:solidFill>
                    <a:srgbClr val="FFFFFF"/>
                  </a:solidFill>
                </a:uFill>
                <a:latin typeface="Georgia" panose="02040502050405020303" pitchFamily="18" charset="0"/>
              </a:rPr>
              <a:t>Haumea</a:t>
            </a:r>
            <a:r>
              <a:rPr lang="pt-BR" sz="1400" b="0" strike="noStrike" spc="-1" dirty="0">
                <a:solidFill>
                  <a:srgbClr val="000000"/>
                </a:solidFill>
                <a:uFill>
                  <a:solidFill>
                    <a:srgbClr val="FFFFFF"/>
                  </a:solidFill>
                </a:uFill>
                <a:latin typeface="Georgia" panose="02040502050405020303" pitchFamily="18" charset="0"/>
              </a:rPr>
              <a:t> mantém </a:t>
            </a:r>
            <a:r>
              <a:rPr lang="pt-BR" sz="1400" b="0" strike="noStrike" spc="-1" dirty="0" err="1">
                <a:solidFill>
                  <a:srgbClr val="000000"/>
                </a:solidFill>
                <a:uFill>
                  <a:solidFill>
                    <a:srgbClr val="FFFFFF"/>
                  </a:solidFill>
                </a:uFill>
                <a:latin typeface="Georgia" panose="02040502050405020303" pitchFamily="18" charset="0"/>
              </a:rPr>
              <a:t>equilibrio</a:t>
            </a:r>
            <a:r>
              <a:rPr lang="pt-BR" sz="1400" b="0" strike="noStrike" spc="-1" dirty="0">
                <a:solidFill>
                  <a:srgbClr val="000000"/>
                </a:solidFill>
                <a:uFill>
                  <a:solidFill>
                    <a:srgbClr val="FFFFFF"/>
                  </a:solidFill>
                </a:uFill>
                <a:latin typeface="Georgia" panose="02040502050405020303" pitchFamily="18" charset="0"/>
              </a:rPr>
              <a:t> hidrostático – condição necessária para enquadrá-lo na categoria de planeta anão. A razão de sua forma peculiar reside no seu rápido período de rotação, de apenas quatro horas, colocando-o </a:t>
            </a:r>
            <a:r>
              <a:rPr lang="pt-BR" sz="1400" b="0" strike="noStrike" spc="-1" dirty="0" smtClean="0">
                <a:solidFill>
                  <a:srgbClr val="000000"/>
                </a:solidFill>
                <a:uFill>
                  <a:solidFill>
                    <a:srgbClr val="FFFFFF"/>
                  </a:solidFill>
                </a:uFill>
                <a:latin typeface="Georgia" panose="02040502050405020303" pitchFamily="18" charset="0"/>
              </a:rPr>
              <a:t>como</a:t>
            </a:r>
            <a:r>
              <a:rPr lang="pt-BR" sz="1400" b="0" strike="noStrike" spc="-1" baseline="0" dirty="0" smtClean="0">
                <a:solidFill>
                  <a:srgbClr val="000000"/>
                </a:solidFill>
                <a:uFill>
                  <a:solidFill>
                    <a:srgbClr val="FFFFFF"/>
                  </a:solidFill>
                </a:uFill>
                <a:latin typeface="Georgia" panose="02040502050405020303" pitchFamily="18" charset="0"/>
              </a:rPr>
              <a:t> um dos corpos do </a:t>
            </a:r>
            <a:r>
              <a:rPr lang="pt-BR" sz="1400" b="0" strike="noStrike" spc="-1" dirty="0" smtClean="0">
                <a:solidFill>
                  <a:srgbClr val="000000"/>
                </a:solidFill>
                <a:uFill>
                  <a:solidFill>
                    <a:srgbClr val="FFFFFF"/>
                  </a:solidFill>
                </a:uFill>
                <a:latin typeface="Georgia" panose="02040502050405020303" pitchFamily="18" charset="0"/>
              </a:rPr>
              <a:t>Sistema </a:t>
            </a:r>
            <a:r>
              <a:rPr lang="pt-BR" sz="1400" b="0" strike="noStrike" spc="-1" dirty="0">
                <a:solidFill>
                  <a:srgbClr val="000000"/>
                </a:solidFill>
                <a:uFill>
                  <a:solidFill>
                    <a:srgbClr val="FFFFFF"/>
                  </a:solidFill>
                </a:uFill>
                <a:latin typeface="Georgia" panose="02040502050405020303" pitchFamily="18" charset="0"/>
              </a:rPr>
              <a:t>Solar que giram mais rápido. Desta forma, se não fosse a rápida rotação, </a:t>
            </a:r>
            <a:r>
              <a:rPr lang="pt-BR" sz="1400" b="0" strike="noStrike" spc="-1" dirty="0" err="1">
                <a:solidFill>
                  <a:srgbClr val="000000"/>
                </a:solidFill>
                <a:uFill>
                  <a:solidFill>
                    <a:srgbClr val="FFFFFF"/>
                  </a:solidFill>
                </a:uFill>
                <a:latin typeface="Georgia" panose="02040502050405020303" pitchFamily="18" charset="0"/>
              </a:rPr>
              <a:t>Haumea</a:t>
            </a:r>
            <a:r>
              <a:rPr lang="pt-BR" sz="1400" b="0" strike="noStrike" spc="-1" dirty="0">
                <a:solidFill>
                  <a:srgbClr val="000000"/>
                </a:solidFill>
                <a:uFill>
                  <a:solidFill>
                    <a:srgbClr val="FFFFFF"/>
                  </a:solidFill>
                </a:uFill>
                <a:latin typeface="Georgia" panose="02040502050405020303" pitchFamily="18" charset="0"/>
              </a:rPr>
              <a:t> seria esférico. O planeta anão fica a 43 UA do Sol (6,5 bilhões de km), com um período orbital de 284 anos. Possui dois satélites detectados até o momento: </a:t>
            </a:r>
            <a:r>
              <a:rPr lang="pt-BR" sz="1400" b="0" strike="noStrike" spc="-1" dirty="0" err="1">
                <a:solidFill>
                  <a:srgbClr val="000000"/>
                </a:solidFill>
                <a:uFill>
                  <a:solidFill>
                    <a:srgbClr val="FFFFFF"/>
                  </a:solidFill>
                </a:uFill>
                <a:latin typeface="Georgia" panose="02040502050405020303" pitchFamily="18" charset="0"/>
              </a:rPr>
              <a:t>Hi’aka</a:t>
            </a:r>
            <a:r>
              <a:rPr lang="pt-BR" sz="1400" b="0" strike="noStrike" spc="-1" dirty="0">
                <a:solidFill>
                  <a:srgbClr val="000000"/>
                </a:solidFill>
                <a:uFill>
                  <a:solidFill>
                    <a:srgbClr val="FFFFFF"/>
                  </a:solidFill>
                </a:uFill>
                <a:latin typeface="Georgia" panose="02040502050405020303" pitchFamily="18" charset="0"/>
              </a:rPr>
              <a:t> e </a:t>
            </a:r>
            <a:r>
              <a:rPr lang="pt-BR" sz="1400" b="0" strike="noStrike" spc="-1" dirty="0" err="1">
                <a:solidFill>
                  <a:srgbClr val="000000"/>
                </a:solidFill>
                <a:uFill>
                  <a:solidFill>
                    <a:srgbClr val="FFFFFF"/>
                  </a:solidFill>
                </a:uFill>
                <a:latin typeface="Georgia" panose="02040502050405020303" pitchFamily="18" charset="0"/>
              </a:rPr>
              <a:t>Namaka</a:t>
            </a:r>
            <a:r>
              <a:rPr lang="pt-BR" sz="1400" b="0" strike="noStrike" spc="-1" dirty="0">
                <a:solidFill>
                  <a:srgbClr val="000000"/>
                </a:solidFill>
                <a:uFill>
                  <a:solidFill>
                    <a:srgbClr val="FFFFFF"/>
                  </a:solidFill>
                </a:uFill>
                <a:latin typeface="Georgia" panose="02040502050405020303" pitchFamily="18" charset="0"/>
              </a:rPr>
              <a:t>. Os nomes do planeta anão e de seus satélites derivam da mitologia havaiana. </a:t>
            </a:r>
            <a:r>
              <a:rPr lang="pt-BR" sz="1400" b="0" strike="noStrike" spc="-1" dirty="0" smtClean="0">
                <a:solidFill>
                  <a:srgbClr val="000000"/>
                </a:solidFill>
                <a:uFill>
                  <a:solidFill>
                    <a:srgbClr val="FFFFFF"/>
                  </a:solidFill>
                </a:uFill>
                <a:latin typeface="Georgia" panose="02040502050405020303" pitchFamily="18" charset="0"/>
              </a:rPr>
              <a:t>Em outubro de 2017 foi anunciada a descoberta de um anel em torno de </a:t>
            </a:r>
            <a:r>
              <a:rPr lang="pt-BR" sz="1400" b="0" strike="noStrike" spc="-1" dirty="0" err="1" smtClean="0">
                <a:solidFill>
                  <a:srgbClr val="000000"/>
                </a:solidFill>
                <a:uFill>
                  <a:solidFill>
                    <a:srgbClr val="FFFFFF"/>
                  </a:solidFill>
                </a:uFill>
                <a:latin typeface="Georgia" panose="02040502050405020303" pitchFamily="18" charset="0"/>
              </a:rPr>
              <a:t>Haumea</a:t>
            </a:r>
            <a:r>
              <a:rPr lang="pt-BR" sz="1400" b="0" strike="noStrike" spc="-1" dirty="0" smtClean="0">
                <a:solidFill>
                  <a:srgbClr val="000000"/>
                </a:solidFill>
                <a:uFill>
                  <a:solidFill>
                    <a:srgbClr val="FFFFFF"/>
                  </a:solidFill>
                </a:uFill>
                <a:latin typeface="Georgia" panose="02040502050405020303" pitchFamily="18" charset="0"/>
              </a:rPr>
              <a:t>.</a:t>
            </a:r>
            <a:endParaRPr lang="pt-BR" sz="1400" b="0" strike="noStrike" spc="-1" dirty="0">
              <a:solidFill>
                <a:srgbClr val="000000"/>
              </a:solidFill>
              <a:uFill>
                <a:solidFill>
                  <a:srgbClr val="FFFFFF"/>
                </a:solidFill>
              </a:uFill>
              <a:latin typeface="Georgia" panose="02040502050405020303" pitchFamily="18" charset="0"/>
            </a:endParaRPr>
          </a:p>
        </p:txBody>
      </p:sp>
      <p:sp>
        <p:nvSpPr>
          <p:cNvPr id="1246"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42698870-ABB7-4D8C-A75B-3F477ACD6131}" type="slidenum">
              <a:rPr lang="pt-BR" sz="1000" b="0" i="1" strike="noStrike" spc="-1">
                <a:solidFill>
                  <a:srgbClr val="000000"/>
                </a:solidFill>
                <a:uFill>
                  <a:solidFill>
                    <a:srgbClr val="FFFFFF"/>
                  </a:solidFill>
                </a:uFill>
                <a:latin typeface="Arial"/>
                <a:ea typeface="+mn-ea"/>
              </a:rPr>
              <a:pPr algn="r">
                <a:lnSpc>
                  <a:spcPct val="100000"/>
                </a:lnSpc>
              </a:pPr>
              <a:t>9</a:t>
            </a:fld>
            <a:endParaRPr lang="pt-BR" sz="1800" b="0" strike="noStrike" spc="-1">
              <a:solidFill>
                <a:srgbClr val="000000"/>
              </a:solidFill>
              <a:uFill>
                <a:solidFill>
                  <a:srgbClr val="FFFFFF"/>
                </a:solidFill>
              </a:u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CustomShape 2"/>
          <p:cNvSpPr/>
          <p:nvPr/>
        </p:nvSpPr>
        <p:spPr>
          <a:xfrm>
            <a:off x="3886200" y="8251920"/>
            <a:ext cx="2971080" cy="434160"/>
          </a:xfrm>
          <a:prstGeom prst="rect">
            <a:avLst/>
          </a:prstGeom>
          <a:noFill/>
          <a:ln w="9360">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fld id="{017EBD55-0A0B-46B9-99C2-90372C475FB1}" type="slidenum">
              <a:rPr lang="pt-BR" sz="1000" b="0" i="1" strike="noStrike" spc="-1">
                <a:solidFill>
                  <a:srgbClr val="000000"/>
                </a:solidFill>
                <a:uFill>
                  <a:solidFill>
                    <a:srgbClr val="FFFFFF"/>
                  </a:solidFill>
                </a:uFill>
                <a:latin typeface="Arial"/>
                <a:ea typeface="+mn-ea"/>
              </a:rPr>
              <a:pPr algn="r">
                <a:lnSpc>
                  <a:spcPct val="100000"/>
                </a:lnSpc>
              </a:pPr>
              <a:t>10</a:t>
            </a:fld>
            <a:endParaRPr lang="pt-BR" sz="1800" b="0" strike="noStrike" spc="-1">
              <a:solidFill>
                <a:srgbClr val="000000"/>
              </a:solidFill>
              <a:uFill>
                <a:solidFill>
                  <a:srgbClr val="FFFFFF"/>
                </a:solidFill>
              </a:uFill>
              <a:latin typeface="Arial"/>
            </a:endParaRPr>
          </a:p>
        </p:txBody>
      </p:sp>
      <p:sp>
        <p:nvSpPr>
          <p:cNvPr id="3" name="Espaço Reservado para Anotações 2"/>
          <p:cNvSpPr>
            <a:spLocks noGrp="1"/>
          </p:cNvSpPr>
          <p:nvPr>
            <p:ph type="body" idx="1"/>
          </p:nvPr>
        </p:nvSpPr>
        <p:spPr>
          <a:xfrm>
            <a:off x="756000" y="5078520"/>
            <a:ext cx="6047640" cy="3009296"/>
          </a:xfrm>
        </p:spPr>
        <p:txBody>
          <a:bodyPr/>
          <a:lstStyle/>
          <a:p>
            <a:r>
              <a:rPr lang="pt-BR" sz="1400" b="0" strike="noStrike" spc="-1" dirty="0" err="1" smtClean="0">
                <a:solidFill>
                  <a:srgbClr val="000000"/>
                </a:solidFill>
                <a:uFill>
                  <a:solidFill>
                    <a:srgbClr val="FFFFFF"/>
                  </a:solidFill>
                </a:uFill>
                <a:latin typeface="Georgia" panose="02040502050405020303" pitchFamily="18" charset="0"/>
              </a:rPr>
              <a:t>Makemake</a:t>
            </a:r>
            <a:r>
              <a:rPr lang="pt-BR" sz="1400" b="0" strike="noStrike" spc="-1" dirty="0" smtClean="0">
                <a:solidFill>
                  <a:srgbClr val="000000"/>
                </a:solidFill>
                <a:uFill>
                  <a:solidFill>
                    <a:srgbClr val="FFFFFF"/>
                  </a:solidFill>
                </a:uFill>
                <a:latin typeface="Georgia" panose="02040502050405020303" pitchFamily="18" charset="0"/>
              </a:rPr>
              <a:t> (pronuncia-se </a:t>
            </a:r>
            <a:r>
              <a:rPr lang="pt-BR" sz="1400" b="0" strike="noStrike" spc="-1" dirty="0" err="1" smtClean="0">
                <a:solidFill>
                  <a:srgbClr val="000000"/>
                </a:solidFill>
                <a:uFill>
                  <a:solidFill>
                    <a:srgbClr val="FFFFFF"/>
                  </a:solidFill>
                </a:uFill>
                <a:latin typeface="Georgia" panose="02040502050405020303" pitchFamily="18" charset="0"/>
              </a:rPr>
              <a:t>máqui-máqui</a:t>
            </a:r>
            <a:r>
              <a:rPr lang="pt-BR" sz="1400" b="0" strike="noStrike" spc="-1" dirty="0" smtClean="0">
                <a:solidFill>
                  <a:srgbClr val="000000"/>
                </a:solidFill>
                <a:uFill>
                  <a:solidFill>
                    <a:srgbClr val="FFFFFF"/>
                  </a:solidFill>
                </a:uFill>
                <a:latin typeface="Georgia" panose="02040502050405020303" pitchFamily="18" charset="0"/>
              </a:rPr>
              <a:t>) é um dos planetas anões que ficam além de Netuno, chamados de plutoides. A distância média de </a:t>
            </a:r>
            <a:r>
              <a:rPr lang="pt-BR" sz="1400" b="0" strike="noStrike" spc="-1" dirty="0" err="1" smtClean="0">
                <a:solidFill>
                  <a:srgbClr val="000000"/>
                </a:solidFill>
                <a:uFill>
                  <a:solidFill>
                    <a:srgbClr val="FFFFFF"/>
                  </a:solidFill>
                </a:uFill>
                <a:latin typeface="Georgia" panose="02040502050405020303" pitchFamily="18" charset="0"/>
              </a:rPr>
              <a:t>Makemake</a:t>
            </a:r>
            <a:r>
              <a:rPr lang="pt-BR" sz="1400" b="0" strike="noStrike" spc="-1" dirty="0" smtClean="0">
                <a:solidFill>
                  <a:srgbClr val="000000"/>
                </a:solidFill>
                <a:uFill>
                  <a:solidFill>
                    <a:srgbClr val="FFFFFF"/>
                  </a:solidFill>
                </a:uFill>
                <a:latin typeface="Georgia" panose="02040502050405020303" pitchFamily="18" charset="0"/>
              </a:rPr>
              <a:t> ao Sol é de 6,8 bilhões de km (45,3 UA), um pouco mais distante que Plutão. A essa distância,  o planeta anão leva 310 anos para dar uma volta ao redor do Sol. O tamanho de </a:t>
            </a:r>
            <a:r>
              <a:rPr lang="pt-BR" sz="1400" b="0" strike="noStrike" spc="-1" dirty="0" err="1" smtClean="0">
                <a:solidFill>
                  <a:srgbClr val="000000"/>
                </a:solidFill>
                <a:uFill>
                  <a:solidFill>
                    <a:srgbClr val="FFFFFF"/>
                  </a:solidFill>
                </a:uFill>
                <a:latin typeface="Georgia" panose="02040502050405020303" pitchFamily="18" charset="0"/>
              </a:rPr>
              <a:t>Makemake</a:t>
            </a:r>
            <a:r>
              <a:rPr lang="pt-BR" sz="1400" b="0" strike="noStrike" spc="-1" dirty="0" smtClean="0">
                <a:solidFill>
                  <a:srgbClr val="000000"/>
                </a:solidFill>
                <a:uFill>
                  <a:solidFill>
                    <a:srgbClr val="FFFFFF"/>
                  </a:solidFill>
                </a:uFill>
                <a:latin typeface="Georgia" panose="02040502050405020303" pitchFamily="18" charset="0"/>
              </a:rPr>
              <a:t> é estimado em cerca de 1400 km, com um período de rotação de 22,5 horas. Recentemente, em abril de 2015, foi descoberto um satélite do planeta anão, nomeado provisoriamente como MK2, orbitando a 21 mil km de </a:t>
            </a:r>
            <a:r>
              <a:rPr lang="pt-BR" sz="1400" b="0" strike="noStrike" spc="-1" dirty="0" err="1" smtClean="0">
                <a:solidFill>
                  <a:srgbClr val="000000"/>
                </a:solidFill>
                <a:uFill>
                  <a:solidFill>
                    <a:srgbClr val="FFFFFF"/>
                  </a:solidFill>
                </a:uFill>
                <a:latin typeface="Georgia" panose="02040502050405020303" pitchFamily="18" charset="0"/>
              </a:rPr>
              <a:t>Makemake</a:t>
            </a:r>
            <a:r>
              <a:rPr lang="pt-BR" sz="1400" b="0" strike="noStrike" spc="-1" dirty="0" smtClean="0">
                <a:solidFill>
                  <a:srgbClr val="000000"/>
                </a:solidFill>
                <a:uFill>
                  <a:solidFill>
                    <a:srgbClr val="FFFFFF"/>
                  </a:solidFill>
                </a:uFill>
                <a:latin typeface="Georgia" panose="02040502050405020303" pitchFamily="18" charset="0"/>
              </a:rPr>
              <a:t> e com um diâmetro de 160 km. </a:t>
            </a:r>
          </a:p>
          <a:p>
            <a:endParaRPr lang="pt-BR"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pic>
        <p:nvPicPr>
          <p:cNvPr id="34" name="Imagem 33"/>
          <p:cNvPicPr/>
          <p:nvPr/>
        </p:nvPicPr>
        <p:blipFill>
          <a:blip r:embed="rId2" cstate="print"/>
          <a:stretch/>
        </p:blipFill>
        <p:spPr>
          <a:xfrm>
            <a:off x="2079000" y="1604520"/>
            <a:ext cx="4984920" cy="3977280"/>
          </a:xfrm>
          <a:prstGeom prst="rect">
            <a:avLst/>
          </a:prstGeom>
          <a:ln>
            <a:noFill/>
          </a:ln>
        </p:spPr>
      </p:pic>
      <p:pic>
        <p:nvPicPr>
          <p:cNvPr id="35" name="Imagem 34"/>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pt-B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497D73F-2765-4B57-AE6B-A82B159AD942}" type="slidenum">
              <a:rPr lang="pt-BR"/>
              <a:pPr>
                <a:defRPr/>
              </a:pPr>
              <a:t>‹nº›</a:t>
            </a:fld>
            <a:endParaRPr lang="pt-B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85800" y="609480"/>
            <a:ext cx="7771680" cy="529632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pic>
        <p:nvPicPr>
          <p:cNvPr id="70" name="Imagem 69"/>
          <p:cNvPicPr/>
          <p:nvPr/>
        </p:nvPicPr>
        <p:blipFill>
          <a:blip r:embed="rId2" cstate="print"/>
          <a:stretch/>
        </p:blipFill>
        <p:spPr>
          <a:xfrm>
            <a:off x="2079000" y="1604520"/>
            <a:ext cx="4984920" cy="3977280"/>
          </a:xfrm>
          <a:prstGeom prst="rect">
            <a:avLst/>
          </a:prstGeom>
          <a:ln>
            <a:noFill/>
          </a:ln>
        </p:spPr>
      </p:pic>
      <p:pic>
        <p:nvPicPr>
          <p:cNvPr id="71" name="Imagem 70"/>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3"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1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16" name="PlaceHolder 2"/>
          <p:cNvSpPr>
            <a:spLocks noGrp="1"/>
          </p:cNvSpPr>
          <p:nvPr>
            <p:ph type="body"/>
          </p:nvPr>
        </p:nvSpPr>
        <p:spPr>
          <a:xfrm>
            <a:off x="457200" y="1604520"/>
            <a:ext cx="82292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18" name="PlaceHolder 2"/>
          <p:cNvSpPr>
            <a:spLocks noGrp="1"/>
          </p:cNvSpPr>
          <p:nvPr>
            <p:ph type="body"/>
          </p:nvPr>
        </p:nvSpPr>
        <p:spPr>
          <a:xfrm>
            <a:off x="457200" y="1604520"/>
            <a:ext cx="401580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19" name="PlaceHolder 3"/>
          <p:cNvSpPr>
            <a:spLocks noGrp="1"/>
          </p:cNvSpPr>
          <p:nvPr>
            <p:ph type="body"/>
          </p:nvPr>
        </p:nvSpPr>
        <p:spPr>
          <a:xfrm>
            <a:off x="4674240" y="1604520"/>
            <a:ext cx="401580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0"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1" name="PlaceHolder 1"/>
          <p:cNvSpPr>
            <a:spLocks noGrp="1"/>
          </p:cNvSpPr>
          <p:nvPr>
            <p:ph type="subTitle"/>
          </p:nvPr>
        </p:nvSpPr>
        <p:spPr>
          <a:xfrm>
            <a:off x="685800" y="609480"/>
            <a:ext cx="7771680" cy="529632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23" name="PlaceHolder 2"/>
          <p:cNvSpPr>
            <a:spLocks noGrp="1"/>
          </p:cNvSpPr>
          <p:nvPr>
            <p:ph type="body"/>
          </p:nvPr>
        </p:nvSpPr>
        <p:spPr>
          <a:xfrm>
            <a:off x="457200" y="160452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24" name="PlaceHolder 3"/>
          <p:cNvSpPr>
            <a:spLocks noGrp="1"/>
          </p:cNvSpPr>
          <p:nvPr>
            <p:ph type="body"/>
          </p:nvPr>
        </p:nvSpPr>
        <p:spPr>
          <a:xfrm>
            <a:off x="457200" y="368208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25" name="PlaceHolder 4"/>
          <p:cNvSpPr>
            <a:spLocks noGrp="1"/>
          </p:cNvSpPr>
          <p:nvPr>
            <p:ph type="body"/>
          </p:nvPr>
        </p:nvSpPr>
        <p:spPr>
          <a:xfrm>
            <a:off x="4674240" y="1604520"/>
            <a:ext cx="401580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27" name="PlaceHolder 2"/>
          <p:cNvSpPr>
            <a:spLocks noGrp="1"/>
          </p:cNvSpPr>
          <p:nvPr>
            <p:ph type="body"/>
          </p:nvPr>
        </p:nvSpPr>
        <p:spPr>
          <a:xfrm>
            <a:off x="457200" y="1604520"/>
            <a:ext cx="401580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28" name="PlaceHolder 3"/>
          <p:cNvSpPr>
            <a:spLocks noGrp="1"/>
          </p:cNvSpPr>
          <p:nvPr>
            <p:ph type="body"/>
          </p:nvPr>
        </p:nvSpPr>
        <p:spPr>
          <a:xfrm>
            <a:off x="4674240" y="160452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29" name="PlaceHolder 4"/>
          <p:cNvSpPr>
            <a:spLocks noGrp="1"/>
          </p:cNvSpPr>
          <p:nvPr>
            <p:ph type="body"/>
          </p:nvPr>
        </p:nvSpPr>
        <p:spPr>
          <a:xfrm>
            <a:off x="4674240" y="368208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31" name="PlaceHolder 2"/>
          <p:cNvSpPr>
            <a:spLocks noGrp="1"/>
          </p:cNvSpPr>
          <p:nvPr>
            <p:ph type="body"/>
          </p:nvPr>
        </p:nvSpPr>
        <p:spPr>
          <a:xfrm>
            <a:off x="457200" y="160452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32" name="PlaceHolder 3"/>
          <p:cNvSpPr>
            <a:spLocks noGrp="1"/>
          </p:cNvSpPr>
          <p:nvPr>
            <p:ph type="body"/>
          </p:nvPr>
        </p:nvSpPr>
        <p:spPr>
          <a:xfrm>
            <a:off x="4674240" y="160452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33" name="PlaceHolder 4"/>
          <p:cNvSpPr>
            <a:spLocks noGrp="1"/>
          </p:cNvSpPr>
          <p:nvPr>
            <p:ph type="body"/>
          </p:nvPr>
        </p:nvSpPr>
        <p:spPr>
          <a:xfrm>
            <a:off x="457200" y="3682080"/>
            <a:ext cx="82292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35" name="PlaceHolder 2"/>
          <p:cNvSpPr>
            <a:spLocks noGrp="1"/>
          </p:cNvSpPr>
          <p:nvPr>
            <p:ph type="body"/>
          </p:nvPr>
        </p:nvSpPr>
        <p:spPr>
          <a:xfrm>
            <a:off x="457200" y="1604520"/>
            <a:ext cx="82292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36" name="PlaceHolder 3"/>
          <p:cNvSpPr>
            <a:spLocks noGrp="1"/>
          </p:cNvSpPr>
          <p:nvPr>
            <p:ph type="body"/>
          </p:nvPr>
        </p:nvSpPr>
        <p:spPr>
          <a:xfrm>
            <a:off x="457200" y="3682080"/>
            <a:ext cx="822924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38" name="PlaceHolder 2"/>
          <p:cNvSpPr>
            <a:spLocks noGrp="1"/>
          </p:cNvSpPr>
          <p:nvPr>
            <p:ph type="body"/>
          </p:nvPr>
        </p:nvSpPr>
        <p:spPr>
          <a:xfrm>
            <a:off x="457200" y="160452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39" name="PlaceHolder 3"/>
          <p:cNvSpPr>
            <a:spLocks noGrp="1"/>
          </p:cNvSpPr>
          <p:nvPr>
            <p:ph type="body"/>
          </p:nvPr>
        </p:nvSpPr>
        <p:spPr>
          <a:xfrm>
            <a:off x="4674240" y="160452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40" name="PlaceHolder 4"/>
          <p:cNvSpPr>
            <a:spLocks noGrp="1"/>
          </p:cNvSpPr>
          <p:nvPr>
            <p:ph type="body"/>
          </p:nvPr>
        </p:nvSpPr>
        <p:spPr>
          <a:xfrm>
            <a:off x="4674240" y="368208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41" name="PlaceHolder 5"/>
          <p:cNvSpPr>
            <a:spLocks noGrp="1"/>
          </p:cNvSpPr>
          <p:nvPr>
            <p:ph type="body"/>
          </p:nvPr>
        </p:nvSpPr>
        <p:spPr>
          <a:xfrm>
            <a:off x="457200" y="3682080"/>
            <a:ext cx="4015800" cy="189684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143" name="PlaceHolder 2"/>
          <p:cNvSpPr>
            <a:spLocks noGrp="1"/>
          </p:cNvSpPr>
          <p:nvPr>
            <p:ph type="body"/>
          </p:nvPr>
        </p:nvSpPr>
        <p:spPr>
          <a:xfrm>
            <a:off x="457200" y="1604520"/>
            <a:ext cx="82292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
        <p:nvSpPr>
          <p:cNvPr id="144" name="PlaceHolder 3"/>
          <p:cNvSpPr>
            <a:spLocks noGrp="1"/>
          </p:cNvSpPr>
          <p:nvPr>
            <p:ph type="body"/>
          </p:nvPr>
        </p:nvSpPr>
        <p:spPr>
          <a:xfrm>
            <a:off x="457200" y="1604520"/>
            <a:ext cx="8229240" cy="39772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pic>
        <p:nvPicPr>
          <p:cNvPr id="145" name="Imagem 144"/>
          <p:cNvPicPr/>
          <p:nvPr/>
        </p:nvPicPr>
        <p:blipFill>
          <a:blip r:embed="rId2" cstate="print"/>
          <a:stretch/>
        </p:blipFill>
        <p:spPr>
          <a:xfrm>
            <a:off x="2079000" y="1604520"/>
            <a:ext cx="4984920" cy="3977280"/>
          </a:xfrm>
          <a:prstGeom prst="rect">
            <a:avLst/>
          </a:prstGeom>
          <a:ln>
            <a:noFill/>
          </a:ln>
        </p:spPr>
      </p:pic>
      <p:pic>
        <p:nvPicPr>
          <p:cNvPr id="146" name="Imagem 145"/>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497D73F-2765-4B57-AE6B-A82B159AD942}" type="slidenum">
              <a:rPr lang="pt-BR"/>
              <a:pPr>
                <a:defRPr/>
              </a:pPr>
              <a:t>‹nº›</a:t>
            </a:fld>
            <a:endParaRPr lang="pt-BR"/>
          </a:p>
        </p:txBody>
      </p:sp>
    </p:spTree>
    <p:extLst>
      <p:ext uri="{BB962C8B-B14F-4D97-AF65-F5344CB8AC3E}">
        <p14:creationId xmlns:p14="http://schemas.microsoft.com/office/powerpoint/2010/main" val="363365460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A80C0FF-BF03-478F-9249-8968140DE151}" type="slidenum">
              <a:rPr lang="pt-BR"/>
              <a:pPr>
                <a:defRPr/>
              </a:pPr>
              <a:t>‹nº›</a:t>
            </a:fld>
            <a:endParaRPr lang="pt-BR"/>
          </a:p>
        </p:txBody>
      </p:sp>
    </p:spTree>
    <p:extLst>
      <p:ext uri="{BB962C8B-B14F-4D97-AF65-F5344CB8AC3E}">
        <p14:creationId xmlns:p14="http://schemas.microsoft.com/office/powerpoint/2010/main" val="60476411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8F493BF-6E20-4A31-A7BF-B45AB4DCEE33}" type="slidenum">
              <a:rPr lang="pt-BR"/>
              <a:pPr>
                <a:defRPr/>
              </a:pPr>
              <a:t>‹nº›</a:t>
            </a:fld>
            <a:endParaRPr lang="pt-BR"/>
          </a:p>
        </p:txBody>
      </p:sp>
    </p:spTree>
    <p:extLst>
      <p:ext uri="{BB962C8B-B14F-4D97-AF65-F5344CB8AC3E}">
        <p14:creationId xmlns:p14="http://schemas.microsoft.com/office/powerpoint/2010/main" val="3494958332"/>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8A6B816-6C78-488E-AE2C-6B418D54D2FD}" type="slidenum">
              <a:rPr lang="pt-BR"/>
              <a:pPr>
                <a:defRPr/>
              </a:pPr>
              <a:t>‹nº›</a:t>
            </a:fld>
            <a:endParaRPr lang="pt-BR"/>
          </a:p>
        </p:txBody>
      </p:sp>
    </p:spTree>
    <p:extLst>
      <p:ext uri="{BB962C8B-B14F-4D97-AF65-F5344CB8AC3E}">
        <p14:creationId xmlns:p14="http://schemas.microsoft.com/office/powerpoint/2010/main" val="309397319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B0F9819-4C2D-4B67-995C-4B1CCD5A3CA0}" type="slidenum">
              <a:rPr lang="pt-BR"/>
              <a:pPr>
                <a:defRPr/>
              </a:pPr>
              <a:t>‹nº›</a:t>
            </a:fld>
            <a:endParaRPr lang="pt-BR"/>
          </a:p>
        </p:txBody>
      </p:sp>
    </p:spTree>
    <p:extLst>
      <p:ext uri="{BB962C8B-B14F-4D97-AF65-F5344CB8AC3E}">
        <p14:creationId xmlns:p14="http://schemas.microsoft.com/office/powerpoint/2010/main" val="3054342993"/>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37EA3358-D533-4DE3-BB7E-0C918E9F7417}" type="slidenum">
              <a:rPr lang="pt-BR"/>
              <a:pPr>
                <a:defRPr/>
              </a:pPr>
              <a:t>‹nº›</a:t>
            </a:fld>
            <a:endParaRPr lang="pt-BR"/>
          </a:p>
        </p:txBody>
      </p:sp>
    </p:spTree>
    <p:extLst>
      <p:ext uri="{BB962C8B-B14F-4D97-AF65-F5344CB8AC3E}">
        <p14:creationId xmlns:p14="http://schemas.microsoft.com/office/powerpoint/2010/main" val="2808978621"/>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46A989A7-BFA8-41F9-B30C-7A2DEB9A4CDD}" type="slidenum">
              <a:rPr lang="pt-BR"/>
              <a:pPr>
                <a:defRPr/>
              </a:pPr>
              <a:t>‹nº›</a:t>
            </a:fld>
            <a:endParaRPr lang="pt-BR"/>
          </a:p>
        </p:txBody>
      </p:sp>
    </p:spTree>
    <p:extLst>
      <p:ext uri="{BB962C8B-B14F-4D97-AF65-F5344CB8AC3E}">
        <p14:creationId xmlns:p14="http://schemas.microsoft.com/office/powerpoint/2010/main" val="3692444878"/>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FE15EF1-8C41-43D4-99BF-3F551ED9A706}" type="slidenum">
              <a:rPr lang="pt-BR"/>
              <a:pPr>
                <a:defRPr/>
              </a:pPr>
              <a:t>‹nº›</a:t>
            </a:fld>
            <a:endParaRPr lang="pt-BR"/>
          </a:p>
        </p:txBody>
      </p:sp>
    </p:spTree>
    <p:extLst>
      <p:ext uri="{BB962C8B-B14F-4D97-AF65-F5344CB8AC3E}">
        <p14:creationId xmlns:p14="http://schemas.microsoft.com/office/powerpoint/2010/main" val="608628027"/>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90AA29B-EE7E-4422-9787-20B6E8AD7A78}" type="slidenum">
              <a:rPr lang="pt-BR"/>
              <a:pPr>
                <a:defRPr/>
              </a:pPr>
              <a:t>‹nº›</a:t>
            </a:fld>
            <a:endParaRPr lang="pt-BR"/>
          </a:p>
        </p:txBody>
      </p:sp>
    </p:spTree>
    <p:extLst>
      <p:ext uri="{BB962C8B-B14F-4D97-AF65-F5344CB8AC3E}">
        <p14:creationId xmlns:p14="http://schemas.microsoft.com/office/powerpoint/2010/main" val="3445604491"/>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167714B-24FB-422F-BF07-D98BD475C506}" type="slidenum">
              <a:rPr lang="pt-BR"/>
              <a:pPr>
                <a:defRPr/>
              </a:pPr>
              <a:t>‹nº›</a:t>
            </a:fld>
            <a:endParaRPr lang="pt-BR"/>
          </a:p>
        </p:txBody>
      </p:sp>
    </p:spTree>
    <p:extLst>
      <p:ext uri="{BB962C8B-B14F-4D97-AF65-F5344CB8AC3E}">
        <p14:creationId xmlns:p14="http://schemas.microsoft.com/office/powerpoint/2010/main" val="3519136691"/>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FC011FF-2C1D-4EA9-BEC1-9AD83273BD18}" type="slidenum">
              <a:rPr lang="pt-BR"/>
              <a:pPr>
                <a:defRPr/>
              </a:pPr>
              <a:t>‹nº›</a:t>
            </a:fld>
            <a:endParaRPr lang="pt-BR"/>
          </a:p>
        </p:txBody>
      </p:sp>
    </p:spTree>
    <p:extLst>
      <p:ext uri="{BB962C8B-B14F-4D97-AF65-F5344CB8AC3E}">
        <p14:creationId xmlns:p14="http://schemas.microsoft.com/office/powerpoint/2010/main" val="132390630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609480"/>
            <a:ext cx="7771680" cy="5296320"/>
          </a:xfrm>
          <a:prstGeom prst="rect">
            <a:avLst/>
          </a:prstGeom>
        </p:spPr>
        <p:txBody>
          <a:bodyPr lIns="0" tIns="0" rIns="0" bIns="0" anchor="ctr"/>
          <a:lstStyle/>
          <a:p>
            <a:pPr algn="ctr"/>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pt-BR" sz="3200" b="0" strike="noStrike" spc="-1">
              <a:solidFill>
                <a:srgbClr val="FFFFFF"/>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pt-BR" sz="3200" b="0" strike="noStrike" spc="-1">
                <a:solidFill>
                  <a:srgbClr val="FFFFFF"/>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800" b="0" strike="noStrike" spc="-1">
                <a:solidFill>
                  <a:srgbClr val="FFFFFF"/>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400" b="0" strike="noStrike" spc="-1">
                <a:solidFill>
                  <a:srgbClr val="FFFFFF"/>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000" b="0" strike="noStrike" spc="-1">
                <a:solidFill>
                  <a:srgbClr val="FFFFFF"/>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000" b="0" strike="noStrike" spc="-1">
                <a:solidFill>
                  <a:srgbClr val="FFFFFF"/>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000" b="0" strike="noStrike" spc="-1">
                <a:solidFill>
                  <a:srgbClr val="FFFFFF"/>
                </a:solidFill>
                <a:uFill>
                  <a:solidFill>
                    <a:srgbClr val="FFFFFF"/>
                  </a:solidFill>
                </a:uFill>
                <a:latin typeface="Arial"/>
              </a:rPr>
              <a:t>6.º nível da estrutura de tópicos</a:t>
            </a:r>
          </a:p>
          <a:p>
            <a:pPr marL="3024000" lvl="6" indent="-216000">
              <a:buClr>
                <a:srgbClr val="FFFFFF"/>
              </a:buClr>
              <a:buSzPct val="45000"/>
              <a:buFont typeface="Wingdings" charset="2"/>
              <a:buChar char=""/>
            </a:pPr>
            <a:r>
              <a:rPr lang="pt-BR" sz="2000" b="0" strike="noStrike" spc="-1">
                <a:solidFill>
                  <a:srgbClr val="FFFFFF"/>
                </a:solidFill>
                <a:uFill>
                  <a:solidFill>
                    <a:srgbClr val="FFFFFF"/>
                  </a:solidFill>
                </a:u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38"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609480"/>
            <a:ext cx="7771680" cy="1142280"/>
          </a:xfrm>
          <a:prstGeom prst="rect">
            <a:avLst/>
          </a:prstGeom>
        </p:spPr>
        <p:txBody>
          <a:bodyPr lIns="0" tIns="0" rIns="0" bIns="0" anchor="ctr"/>
          <a:lstStyle/>
          <a:p>
            <a:pPr algn="ctr"/>
            <a:endParaRPr lang="pt-BR" sz="4400" b="0" strike="noStrike" spc="-1">
              <a:solidFill>
                <a:srgbClr val="FFFFFF"/>
              </a:solidFill>
              <a:uFill>
                <a:solidFill>
                  <a:srgbClr val="FFFFFF"/>
                </a:solidFill>
              </a:uFill>
              <a:latin typeface="Arial"/>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pt-BR" sz="3200" b="0" strike="noStrike" spc="-1">
                <a:solidFill>
                  <a:srgbClr val="FFFFFF"/>
                </a:solidFill>
                <a:uFill>
                  <a:solidFill>
                    <a:srgbClr val="FFFFFF"/>
                  </a:solidFill>
                </a:uFill>
                <a:latin typeface="Arial"/>
              </a:rPr>
              <a:t>Clique para editar o formato do texto da estrutura de tópicos</a:t>
            </a:r>
          </a:p>
          <a:p>
            <a:pPr marL="864000" lvl="1" indent="-324000">
              <a:buClr>
                <a:srgbClr val="FFFFFF"/>
              </a:buClr>
              <a:buSzPct val="75000"/>
              <a:buFont typeface="Symbol" charset="2"/>
              <a:buChar char=""/>
            </a:pPr>
            <a:r>
              <a:rPr lang="pt-BR" sz="2800" b="0" strike="noStrike" spc="-1">
                <a:solidFill>
                  <a:srgbClr val="FFFFFF"/>
                </a:solidFill>
                <a:uFill>
                  <a:solidFill>
                    <a:srgbClr val="FFFFFF"/>
                  </a:solidFill>
                </a:uFill>
                <a:latin typeface="Arial"/>
              </a:rPr>
              <a:t>2.º nível da estrutura de tópicos</a:t>
            </a:r>
          </a:p>
          <a:p>
            <a:pPr marL="1296000" lvl="2" indent="-288000">
              <a:buClr>
                <a:srgbClr val="FFFFFF"/>
              </a:buClr>
              <a:buSzPct val="45000"/>
              <a:buFont typeface="Wingdings" charset="2"/>
              <a:buChar char=""/>
            </a:pPr>
            <a:r>
              <a:rPr lang="pt-BR" sz="2400" b="0" strike="noStrike" spc="-1">
                <a:solidFill>
                  <a:srgbClr val="FFFFFF"/>
                </a:solidFill>
                <a:uFill>
                  <a:solidFill>
                    <a:srgbClr val="FFFFFF"/>
                  </a:solidFill>
                </a:uFill>
                <a:latin typeface="Arial"/>
              </a:rPr>
              <a:t>3.º nível da estrutura de tópicos</a:t>
            </a:r>
          </a:p>
          <a:p>
            <a:pPr marL="1728000" lvl="3" indent="-216000">
              <a:buClr>
                <a:srgbClr val="FFFFFF"/>
              </a:buClr>
              <a:buSzPct val="75000"/>
              <a:buFont typeface="Symbol" charset="2"/>
              <a:buChar char=""/>
            </a:pPr>
            <a:r>
              <a:rPr lang="pt-BR" sz="2000" b="0" strike="noStrike" spc="-1">
                <a:solidFill>
                  <a:srgbClr val="FFFFFF"/>
                </a:solidFill>
                <a:uFill>
                  <a:solidFill>
                    <a:srgbClr val="FFFFFF"/>
                  </a:solidFill>
                </a:uFill>
                <a:latin typeface="Arial"/>
              </a:rPr>
              <a:t>4.º nível da estrutura de tópicos</a:t>
            </a:r>
          </a:p>
          <a:p>
            <a:pPr marL="2160000" lvl="4" indent="-216000">
              <a:buClr>
                <a:srgbClr val="FFFFFF"/>
              </a:buClr>
              <a:buSzPct val="45000"/>
              <a:buFont typeface="Wingdings" charset="2"/>
              <a:buChar char=""/>
            </a:pPr>
            <a:r>
              <a:rPr lang="pt-BR" sz="2000" b="0" strike="noStrike" spc="-1">
                <a:solidFill>
                  <a:srgbClr val="FFFFFF"/>
                </a:solidFill>
                <a:uFill>
                  <a:solidFill>
                    <a:srgbClr val="FFFFFF"/>
                  </a:solidFill>
                </a:uFill>
                <a:latin typeface="Arial"/>
              </a:rPr>
              <a:t>5.º nível da estrutura de tópicos</a:t>
            </a:r>
          </a:p>
          <a:p>
            <a:pPr marL="2592000" lvl="5" indent="-216000">
              <a:buClr>
                <a:srgbClr val="FFFFFF"/>
              </a:buClr>
              <a:buSzPct val="45000"/>
              <a:buFont typeface="Wingdings" charset="2"/>
              <a:buChar char=""/>
            </a:pPr>
            <a:r>
              <a:rPr lang="pt-BR" sz="2000" b="0" strike="noStrike" spc="-1">
                <a:solidFill>
                  <a:srgbClr val="FFFFFF"/>
                </a:solidFill>
                <a:uFill>
                  <a:solidFill>
                    <a:srgbClr val="FFFFFF"/>
                  </a:solidFill>
                </a:uFill>
                <a:latin typeface="Arial"/>
              </a:rPr>
              <a:t>6.º nível da estrutura de tópicos</a:t>
            </a:r>
          </a:p>
          <a:p>
            <a:pPr marL="3024000" lvl="6" indent="-216000">
              <a:buClr>
                <a:srgbClr val="FFFFFF"/>
              </a:buClr>
              <a:buSzPct val="45000"/>
              <a:buFont typeface="Wingdings" charset="2"/>
              <a:buChar char=""/>
            </a:pPr>
            <a:r>
              <a:rPr lang="pt-BR" sz="2000" b="0" strike="noStrike" spc="-1">
                <a:solidFill>
                  <a:srgbClr val="FFFFFF"/>
                </a:solidFill>
                <a:uFill>
                  <a:solidFill>
                    <a:srgbClr val="FFFFFF"/>
                  </a:solidFill>
                </a:u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85800" y="609480"/>
            <a:ext cx="7772040" cy="1142640"/>
          </a:xfrm>
          <a:prstGeom prst="rect">
            <a:avLst/>
          </a:prstGeom>
        </p:spPr>
        <p:txBody>
          <a:bodyPr lIns="92160" tIns="46080" rIns="92160" bIns="46080" anchor="ctr"/>
          <a:lstStyle/>
          <a:p>
            <a:pPr algn="ctr">
              <a:lnSpc>
                <a:spcPct val="100000"/>
              </a:lnSpc>
            </a:pPr>
            <a:r>
              <a:rPr lang="pt-BR" sz="4400" b="1" strike="noStrike" spc="-1">
                <a:solidFill>
                  <a:srgbClr val="000000"/>
                </a:solidFill>
                <a:uFill>
                  <a:solidFill>
                    <a:srgbClr val="FFFFFF"/>
                  </a:solidFill>
                </a:uFill>
                <a:latin typeface="Arial"/>
              </a:rPr>
              <a:t>Clique para editar o estilo do título mestre</a:t>
            </a:r>
            <a:endParaRPr lang="pt-BR" sz="1600" b="0" strike="noStrike" spc="-1">
              <a:solidFill>
                <a:srgbClr val="FF0066"/>
              </a:solidFill>
              <a:uFill>
                <a:solidFill>
                  <a:srgbClr val="FFFFFF"/>
                </a:solidFill>
              </a:uFill>
              <a:latin typeface="Arial"/>
            </a:endParaRPr>
          </a:p>
        </p:txBody>
      </p:sp>
      <p:sp>
        <p:nvSpPr>
          <p:cNvPr id="109" name="PlaceHolder 2"/>
          <p:cNvSpPr>
            <a:spLocks noGrp="1"/>
          </p:cNvSpPr>
          <p:nvPr>
            <p:ph type="dt"/>
          </p:nvPr>
        </p:nvSpPr>
        <p:spPr>
          <a:xfrm>
            <a:off x="685800" y="6248520"/>
            <a:ext cx="1904760" cy="456840"/>
          </a:xfrm>
          <a:prstGeom prst="rect">
            <a:avLst/>
          </a:prstGeom>
        </p:spPr>
        <p:txBody>
          <a:bodyPr lIns="92160" tIns="46080" rIns="92160" bIns="46080" anchor="ctr"/>
          <a:lstStyle/>
          <a:p>
            <a:endParaRPr lang="pt-BR" sz="2400" b="0" strike="noStrike" spc="-1">
              <a:solidFill>
                <a:srgbClr val="000000"/>
              </a:solidFill>
              <a:uFill>
                <a:solidFill>
                  <a:srgbClr val="FFFFFF"/>
                </a:solidFill>
              </a:uFill>
              <a:latin typeface="Times New Roman"/>
            </a:endParaRPr>
          </a:p>
        </p:txBody>
      </p:sp>
      <p:sp>
        <p:nvSpPr>
          <p:cNvPr id="110" name="PlaceHolder 3"/>
          <p:cNvSpPr>
            <a:spLocks noGrp="1"/>
          </p:cNvSpPr>
          <p:nvPr>
            <p:ph type="ftr"/>
          </p:nvPr>
        </p:nvSpPr>
        <p:spPr>
          <a:xfrm>
            <a:off x="3124080" y="6248520"/>
            <a:ext cx="2895120" cy="456840"/>
          </a:xfrm>
          <a:prstGeom prst="rect">
            <a:avLst/>
          </a:prstGeom>
        </p:spPr>
        <p:txBody>
          <a:bodyPr lIns="92160" tIns="46080" rIns="92160" bIns="46080" anchor="ctr"/>
          <a:lstStyle/>
          <a:p>
            <a:endParaRPr lang="pt-BR" sz="2400" b="0" strike="noStrike" spc="-1">
              <a:solidFill>
                <a:srgbClr val="000000"/>
              </a:solidFill>
              <a:uFill>
                <a:solidFill>
                  <a:srgbClr val="FFFFFF"/>
                </a:solidFill>
              </a:uFill>
              <a:latin typeface="Times New Roman"/>
            </a:endParaRPr>
          </a:p>
        </p:txBody>
      </p:sp>
      <p:sp>
        <p:nvSpPr>
          <p:cNvPr id="111" name="PlaceHolder 4"/>
          <p:cNvSpPr>
            <a:spLocks noGrp="1"/>
          </p:cNvSpPr>
          <p:nvPr>
            <p:ph type="sldNum"/>
          </p:nvPr>
        </p:nvSpPr>
        <p:spPr>
          <a:xfrm>
            <a:off x="6553080" y="6248520"/>
            <a:ext cx="1904760" cy="456840"/>
          </a:xfrm>
          <a:prstGeom prst="rect">
            <a:avLst/>
          </a:prstGeom>
        </p:spPr>
        <p:txBody>
          <a:bodyPr lIns="92160" tIns="46080" rIns="92160" bIns="46080" anchor="ctr"/>
          <a:lstStyle/>
          <a:p>
            <a:pPr algn="r">
              <a:lnSpc>
                <a:spcPct val="100000"/>
              </a:lnSpc>
            </a:pPr>
            <a:fld id="{7D790B3B-C263-4BA9-A4C4-EDF8EAF40056}" type="slidenum">
              <a:rPr lang="pt-BR" sz="1400" b="0" strike="noStrike" spc="-1">
                <a:solidFill>
                  <a:srgbClr val="000000"/>
                </a:solidFill>
                <a:uFill>
                  <a:solidFill>
                    <a:srgbClr val="FFFFFF"/>
                  </a:solidFill>
                </a:uFill>
                <a:latin typeface="Arial"/>
              </a:rPr>
              <a:pPr algn="r">
                <a:lnSpc>
                  <a:spcPct val="100000"/>
                </a:lnSpc>
              </a:pPr>
              <a:t>‹nº›</a:t>
            </a:fld>
            <a:endParaRPr lang="pt-BR" sz="1400" b="0" strike="noStrike" spc="-1">
              <a:solidFill>
                <a:srgbClr val="000000"/>
              </a:solidFill>
              <a:uFill>
                <a:solidFill>
                  <a:srgbClr val="FFFFFF"/>
                </a:solidFill>
              </a:uFill>
              <a:latin typeface="Times New Roman"/>
            </a:endParaRPr>
          </a:p>
        </p:txBody>
      </p:sp>
      <p:sp>
        <p:nvSpPr>
          <p:cNvPr id="112"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pt-BR" sz="3200" b="1" strike="noStrike" spc="-1">
                <a:solidFill>
                  <a:srgbClr val="000000"/>
                </a:solidFill>
                <a:uFill>
                  <a:solidFill>
                    <a:srgbClr val="FFFFFF"/>
                  </a:solidFill>
                </a:uFill>
                <a:latin typeface="Arial"/>
              </a:rPr>
              <a:t>Clique para editar o formato do texto da estrutura de tópicos</a:t>
            </a:r>
          </a:p>
          <a:p>
            <a:pPr marL="864000" lvl="1" indent="-324000">
              <a:buClr>
                <a:srgbClr val="000000"/>
              </a:buClr>
              <a:buSzPct val="75000"/>
              <a:buFont typeface="Symbol" charset="2"/>
              <a:buChar char=""/>
            </a:pPr>
            <a:r>
              <a:rPr lang="pt-BR" sz="2400" b="1" strike="noStrike" spc="-1">
                <a:solidFill>
                  <a:srgbClr val="000000"/>
                </a:solidFill>
                <a:uFill>
                  <a:solidFill>
                    <a:srgbClr val="FFFFFF"/>
                  </a:solidFill>
                </a:uFill>
                <a:latin typeface="Arial"/>
              </a:rPr>
              <a:t>2.º nível da estrutura de tópicos</a:t>
            </a:r>
          </a:p>
          <a:p>
            <a:pPr marL="1296000" lvl="2" indent="-288000">
              <a:buClr>
                <a:srgbClr val="000000"/>
              </a:buClr>
              <a:buSzPct val="45000"/>
              <a:buFont typeface="Wingdings" charset="2"/>
              <a:buChar char=""/>
            </a:pPr>
            <a:r>
              <a:rPr lang="pt-BR" sz="2000" b="1" strike="noStrike" spc="-1">
                <a:solidFill>
                  <a:srgbClr val="000000"/>
                </a:solidFill>
                <a:uFill>
                  <a:solidFill>
                    <a:srgbClr val="FFFFFF"/>
                  </a:solidFill>
                </a:uFill>
                <a:latin typeface="Arial"/>
              </a:rPr>
              <a:t>3.º nível da estrutura de tópicos</a:t>
            </a:r>
          </a:p>
          <a:p>
            <a:pPr marL="1728000" lvl="3" indent="-216000">
              <a:buClr>
                <a:srgbClr val="000000"/>
              </a:buClr>
              <a:buSzPct val="75000"/>
              <a:buFont typeface="Symbol" charset="2"/>
              <a:buChar char=""/>
            </a:pPr>
            <a:r>
              <a:rPr lang="pt-BR" sz="2000" b="1" strike="noStrike" spc="-1">
                <a:solidFill>
                  <a:srgbClr val="000000"/>
                </a:solidFill>
                <a:uFill>
                  <a:solidFill>
                    <a:srgbClr val="FFFFFF"/>
                  </a:solidFill>
                </a:uFill>
                <a:latin typeface="Arial"/>
              </a:rPr>
              <a:t>4.º nível da estrutura de tópicos</a:t>
            </a:r>
          </a:p>
          <a:p>
            <a:pPr marL="2160000" lvl="4" indent="-216000">
              <a:buClr>
                <a:srgbClr val="000000"/>
              </a:buClr>
              <a:buSzPct val="45000"/>
              <a:buFont typeface="Wingdings" charset="2"/>
              <a:buChar char=""/>
            </a:pPr>
            <a:r>
              <a:rPr lang="pt-BR" sz="2000" b="1" strike="noStrike" spc="-1">
                <a:solidFill>
                  <a:srgbClr val="000000"/>
                </a:solidFill>
                <a:uFill>
                  <a:solidFill>
                    <a:srgbClr val="FFFFFF"/>
                  </a:solidFill>
                </a:uFill>
                <a:latin typeface="Arial"/>
              </a:rPr>
              <a:t>5.º nível da estrutura de tópicos</a:t>
            </a:r>
          </a:p>
          <a:p>
            <a:pPr marL="2592000" lvl="5" indent="-216000">
              <a:buClr>
                <a:srgbClr val="000000"/>
              </a:buClr>
              <a:buSzPct val="45000"/>
              <a:buFont typeface="Wingdings" charset="2"/>
              <a:buChar char=""/>
            </a:pPr>
            <a:r>
              <a:rPr lang="pt-BR" sz="2000" b="1" strike="noStrike" spc="-1">
                <a:solidFill>
                  <a:srgbClr val="000000"/>
                </a:solidFill>
                <a:uFill>
                  <a:solidFill>
                    <a:srgbClr val="FFFFFF"/>
                  </a:solidFill>
                </a:uFill>
                <a:latin typeface="Arial"/>
              </a:rPr>
              <a:t>6.º nível da estrutura de tópicos</a:t>
            </a:r>
          </a:p>
          <a:p>
            <a:pPr marL="3024000" lvl="6" indent="-216000">
              <a:buClr>
                <a:srgbClr val="000000"/>
              </a:buClr>
              <a:buSzPct val="45000"/>
              <a:buFont typeface="Wingdings" charset="2"/>
              <a:buChar char=""/>
            </a:pPr>
            <a:r>
              <a:rPr lang="pt-BR" sz="2000" b="1" strike="noStrike" spc="-1">
                <a:solidFill>
                  <a:srgbClr val="000000"/>
                </a:solidFill>
                <a:uFill>
                  <a:solidFill>
                    <a:srgbClr val="FFFFFF"/>
                  </a:solidFill>
                </a:uFill>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a:defRPr/>
            </a:pPr>
            <a:fld id="{F06ACD8F-111F-433C-9055-4389A16978C8}" type="slidenum">
              <a:rPr lang="pt-BR"/>
              <a:pPr>
                <a:defRPr/>
              </a:pPr>
              <a:t>‹nº›</a:t>
            </a:fld>
            <a:endParaRPr lang="pt-BR"/>
          </a:p>
        </p:txBody>
      </p:sp>
    </p:spTree>
    <p:extLst>
      <p:ext uri="{BB962C8B-B14F-4D97-AF65-F5344CB8AC3E}">
        <p14:creationId xmlns:p14="http://schemas.microsoft.com/office/powerpoint/2010/main" val="386703738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spd="slow">
    <p:fade/>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Wanderers.mp4" TargetMode="External"/><Relationship Id="rId2" Type="http://schemas.openxmlformats.org/officeDocument/2006/relationships/notesSlide" Target="../notesSlides/notesSlide20.xml"/><Relationship Id="rId1" Type="http://schemas.openxmlformats.org/officeDocument/2006/relationships/slideLayout" Target="../slideLayouts/slideLayout44.xml"/><Relationship Id="rId5" Type="http://schemas.openxmlformats.org/officeDocument/2006/relationships/hyperlink" Target="http://erikwernquist.com/wanderers/film.html"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2"/>
          <p:cNvSpPr/>
          <p:nvPr/>
        </p:nvSpPr>
        <p:spPr>
          <a:xfrm>
            <a:off x="4538520" y="-144360"/>
            <a:ext cx="304200" cy="304200"/>
          </a:xfrm>
          <a:prstGeom prst="rect">
            <a:avLst/>
          </a:prstGeom>
          <a:noFill/>
          <a:ln w="9360">
            <a:noFill/>
          </a:ln>
        </p:spPr>
        <p:style>
          <a:lnRef idx="0">
            <a:scrgbClr r="0" g="0" b="0"/>
          </a:lnRef>
          <a:fillRef idx="0">
            <a:scrgbClr r="0" g="0" b="0"/>
          </a:fillRef>
          <a:effectRef idx="0">
            <a:scrgbClr r="0" g="0" b="0"/>
          </a:effectRef>
          <a:fontRef idx="minor"/>
        </p:style>
      </p:sp>
      <p:sp>
        <p:nvSpPr>
          <p:cNvPr id="154" name="CustomShape 3"/>
          <p:cNvSpPr/>
          <p:nvPr/>
        </p:nvSpPr>
        <p:spPr>
          <a:xfrm>
            <a:off x="4538520" y="-144360"/>
            <a:ext cx="304200" cy="304200"/>
          </a:xfrm>
          <a:prstGeom prst="rect">
            <a:avLst/>
          </a:prstGeom>
          <a:noFill/>
          <a:ln w="9360">
            <a:noFill/>
          </a:ln>
        </p:spPr>
        <p:style>
          <a:lnRef idx="0">
            <a:scrgbClr r="0" g="0" b="0"/>
          </a:lnRef>
          <a:fillRef idx="0">
            <a:scrgbClr r="0" g="0" b="0"/>
          </a:fillRef>
          <a:effectRef idx="0">
            <a:scrgbClr r="0" g="0" b="0"/>
          </a:effectRef>
          <a:fontRef idx="minor"/>
        </p:style>
      </p:sp>
      <p:sp>
        <p:nvSpPr>
          <p:cNvPr id="155" name="CustomShape 4"/>
          <p:cNvSpPr/>
          <p:nvPr/>
        </p:nvSpPr>
        <p:spPr>
          <a:xfrm>
            <a:off x="4538520" y="-144360"/>
            <a:ext cx="304200" cy="304200"/>
          </a:xfrm>
          <a:prstGeom prst="rect">
            <a:avLst/>
          </a:prstGeom>
          <a:noFill/>
          <a:ln w="9360">
            <a:noFill/>
          </a:ln>
        </p:spPr>
        <p:style>
          <a:lnRef idx="0">
            <a:scrgbClr r="0" g="0" b="0"/>
          </a:lnRef>
          <a:fillRef idx="0">
            <a:scrgbClr r="0" g="0" b="0"/>
          </a:fillRef>
          <a:effectRef idx="0">
            <a:scrgbClr r="0" g="0" b="0"/>
          </a:effectRef>
          <a:fontRef idx="minor"/>
        </p:style>
      </p:sp>
      <p:sp>
        <p:nvSpPr>
          <p:cNvPr id="159" name="CustomShape 6"/>
          <p:cNvSpPr/>
          <p:nvPr/>
        </p:nvSpPr>
        <p:spPr>
          <a:xfrm>
            <a:off x="583380" y="3045392"/>
            <a:ext cx="8214480" cy="175176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gn="ctr">
              <a:lnSpc>
                <a:spcPct val="100000"/>
              </a:lnSpc>
            </a:pPr>
            <a:r>
              <a:rPr lang="pt-BR" sz="4400" b="1" strike="noStrike" spc="-1" dirty="0" smtClean="0">
                <a:solidFill>
                  <a:srgbClr val="FFC000"/>
                </a:solidFill>
                <a:uFill>
                  <a:solidFill>
                    <a:srgbClr val="FFFFFF"/>
                  </a:solidFill>
                </a:uFill>
                <a:latin typeface="Century Gothic"/>
                <a:ea typeface="DejaVu Sans"/>
              </a:rPr>
              <a:t>Planetas anões, </a:t>
            </a:r>
          </a:p>
          <a:p>
            <a:pPr algn="ctr">
              <a:lnSpc>
                <a:spcPct val="100000"/>
              </a:lnSpc>
            </a:pPr>
            <a:r>
              <a:rPr lang="pt-BR" sz="4400" b="1" strike="noStrike" spc="-1" dirty="0" err="1" smtClean="0">
                <a:solidFill>
                  <a:srgbClr val="FFC000"/>
                </a:solidFill>
                <a:uFill>
                  <a:solidFill>
                    <a:srgbClr val="FFFFFF"/>
                  </a:solidFill>
                </a:uFill>
                <a:latin typeface="Century Gothic"/>
                <a:ea typeface="DejaVu Sans"/>
              </a:rPr>
              <a:t>KBO’s</a:t>
            </a:r>
            <a:r>
              <a:rPr lang="pt-BR" sz="4400" b="1" strike="noStrike" spc="-1" dirty="0" smtClean="0">
                <a:solidFill>
                  <a:srgbClr val="FFC000"/>
                </a:solidFill>
                <a:uFill>
                  <a:solidFill>
                    <a:srgbClr val="FFFFFF"/>
                  </a:solidFill>
                </a:uFill>
                <a:latin typeface="Century Gothic"/>
                <a:ea typeface="DejaVu Sans"/>
              </a:rPr>
              <a:t> e </a:t>
            </a:r>
            <a:r>
              <a:rPr lang="pt-BR" sz="4400" b="1" strike="noStrike" spc="-1" dirty="0" err="1" smtClean="0">
                <a:solidFill>
                  <a:srgbClr val="FFC000"/>
                </a:solidFill>
                <a:uFill>
                  <a:solidFill>
                    <a:srgbClr val="FFFFFF"/>
                  </a:solidFill>
                </a:uFill>
                <a:latin typeface="Century Gothic"/>
                <a:ea typeface="DejaVu Sans"/>
              </a:rPr>
              <a:t>TNO’s</a:t>
            </a:r>
            <a:endParaRPr lang="pt-BR" sz="1800" b="0" strike="noStrike" spc="-1" dirty="0">
              <a:solidFill>
                <a:srgbClr val="FFFFFF"/>
              </a:solidFill>
              <a:uFill>
                <a:solidFill>
                  <a:srgbClr val="FFFFFF"/>
                </a:solidFill>
              </a:uFill>
              <a:latin typeface="Arial"/>
            </a:endParaRPr>
          </a:p>
        </p:txBody>
      </p:sp>
      <p:sp>
        <p:nvSpPr>
          <p:cNvPr id="160" name="CustomShape 7"/>
          <p:cNvSpPr/>
          <p:nvPr/>
        </p:nvSpPr>
        <p:spPr>
          <a:xfrm>
            <a:off x="5652000" y="5212440"/>
            <a:ext cx="3455640" cy="106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000" b="1" strike="noStrike" spc="-1">
                <a:solidFill>
                  <a:srgbClr val="FFC000"/>
                </a:solidFill>
                <a:uFill>
                  <a:solidFill>
                    <a:srgbClr val="FFFFFF"/>
                  </a:solidFill>
                </a:uFill>
                <a:latin typeface="Century Gothic"/>
                <a:ea typeface="DejaVu Sans"/>
              </a:rPr>
              <a:t>André Luiz da Silva</a:t>
            </a:r>
            <a:endParaRPr lang="pt-BR" sz="1800" b="0" strike="noStrike" spc="-1">
              <a:solidFill>
                <a:srgbClr val="FFFFFF"/>
              </a:solidFill>
              <a:uFill>
                <a:solidFill>
                  <a:srgbClr val="FFFFFF"/>
                </a:solidFill>
              </a:uFill>
              <a:latin typeface="Arial"/>
            </a:endParaRPr>
          </a:p>
          <a:p>
            <a:pPr>
              <a:lnSpc>
                <a:spcPct val="100000"/>
              </a:lnSpc>
            </a:pPr>
            <a:r>
              <a:rPr lang="pt-BR" sz="1400" b="1" strike="noStrike" spc="-1">
                <a:solidFill>
                  <a:srgbClr val="FFC000"/>
                </a:solidFill>
                <a:uFill>
                  <a:solidFill>
                    <a:srgbClr val="FFFFFF"/>
                  </a:solidFill>
                </a:uFill>
                <a:latin typeface="Century Gothic"/>
                <a:ea typeface="DejaVu Sans"/>
              </a:rPr>
              <a:t>Observatório  Dietrich Schiel</a:t>
            </a:r>
            <a:endParaRPr lang="pt-BR" sz="1800" b="0" strike="noStrike" spc="-1">
              <a:solidFill>
                <a:srgbClr val="FFFFFF"/>
              </a:solidFill>
              <a:uFill>
                <a:solidFill>
                  <a:srgbClr val="FFFFFF"/>
                </a:solidFill>
              </a:uFill>
              <a:latin typeface="Arial"/>
            </a:endParaRPr>
          </a:p>
          <a:p>
            <a:pPr>
              <a:lnSpc>
                <a:spcPct val="100000"/>
              </a:lnSpc>
            </a:pPr>
            <a:r>
              <a:rPr lang="pt-BR" sz="1400" b="1" strike="noStrike" spc="-1">
                <a:solidFill>
                  <a:srgbClr val="FFC000"/>
                </a:solidFill>
                <a:uFill>
                  <a:solidFill>
                    <a:srgbClr val="FFFFFF"/>
                  </a:solidFill>
                </a:uFill>
                <a:latin typeface="Century Gothic"/>
                <a:ea typeface="DejaVu Sans"/>
              </a:rPr>
              <a:t>/CDCC/USP</a:t>
            </a:r>
            <a:endParaRPr lang="pt-BR" sz="1800" b="0" strike="noStrike" spc="-1">
              <a:solidFill>
                <a:srgbClr val="FFFFFF"/>
              </a:solidFill>
              <a:uFill>
                <a:solidFill>
                  <a:srgbClr val="FFFFFF"/>
                </a:solidFill>
              </a:uFill>
              <a:latin typeface="Arial"/>
            </a:endParaRPr>
          </a:p>
          <a:p>
            <a:pPr algn="ctr">
              <a:lnSpc>
                <a:spcPct val="100000"/>
              </a:lnSpc>
            </a:pPr>
            <a:endParaRPr lang="pt-BR" sz="1800" b="0" strike="noStrike" spc="-1">
              <a:solidFill>
                <a:srgbClr val="FFFFFF"/>
              </a:solidFill>
              <a:uFill>
                <a:solidFill>
                  <a:srgbClr val="FFFFFF"/>
                </a:solidFill>
              </a:uFill>
              <a:latin typeface="Arial"/>
            </a:endParaRPr>
          </a:p>
        </p:txBody>
      </p:sp>
      <p:sp>
        <p:nvSpPr>
          <p:cNvPr id="11"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12"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13"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14" name="Picture 2"/>
          <p:cNvPicPr>
            <a:picLocks noChangeAspect="1" noChangeArrowheads="1"/>
          </p:cNvPicPr>
          <p:nvPr/>
        </p:nvPicPr>
        <p:blipFill>
          <a:blip r:embed="rId3" cstate="print"/>
          <a:srcRect/>
          <a:stretch>
            <a:fillRect/>
          </a:stretch>
        </p:blipFill>
        <p:spPr bwMode="auto">
          <a:xfrm>
            <a:off x="216024" y="252528"/>
            <a:ext cx="2699792" cy="1448280"/>
          </a:xfrm>
          <a:prstGeom prst="rect">
            <a:avLst/>
          </a:prstGeom>
          <a:noFill/>
          <a:ln w="9525">
            <a:noFill/>
            <a:miter lim="800000"/>
            <a:headEnd/>
            <a:tailEnd/>
          </a:ln>
        </p:spPr>
      </p:pic>
      <p:grpSp>
        <p:nvGrpSpPr>
          <p:cNvPr id="15" name="Agrupar 14"/>
          <p:cNvGrpSpPr/>
          <p:nvPr/>
        </p:nvGrpSpPr>
        <p:grpSpPr>
          <a:xfrm>
            <a:off x="2893050" y="332656"/>
            <a:ext cx="4055214" cy="1584176"/>
            <a:chOff x="5701362" y="44624"/>
            <a:chExt cx="4055214" cy="1584176"/>
          </a:xfrm>
        </p:grpSpPr>
        <p:pic>
          <p:nvPicPr>
            <p:cNvPr id="16"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7" name="Retângulo 16"/>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grpSp>
      <p:pic>
        <p:nvPicPr>
          <p:cNvPr id="18" name="Image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672" y="0"/>
            <a:ext cx="1916832" cy="1916832"/>
          </a:xfrm>
          <a:prstGeom prst="rect">
            <a:avLst/>
          </a:prstGeom>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145751" y="-297"/>
            <a:ext cx="6852498" cy="6858594"/>
          </a:xfrm>
          <a:prstGeom prst="rect">
            <a:avLst/>
          </a:prstGeom>
        </p:spPr>
      </p:pic>
      <p:sp>
        <p:nvSpPr>
          <p:cNvPr id="205" name="CustomShape 1"/>
          <p:cNvSpPr/>
          <p:nvPr/>
        </p:nvSpPr>
        <p:spPr>
          <a:xfrm>
            <a:off x="499680" y="18864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r>
              <a:rPr lang="pt-BR" sz="4400" b="1" strike="noStrike" spc="-1" dirty="0" err="1">
                <a:solidFill>
                  <a:srgbClr val="FFFFFF"/>
                </a:solidFill>
                <a:uFill>
                  <a:solidFill>
                    <a:srgbClr val="FFFFFF"/>
                  </a:solidFill>
                </a:uFill>
                <a:latin typeface="Century Gothic"/>
              </a:rPr>
              <a:t>Makemake</a:t>
            </a:r>
            <a:endParaRPr lang="pt-BR" sz="1800" b="0" strike="noStrike" spc="-1" dirty="0">
              <a:solidFill>
                <a:srgbClr val="FFFFFF"/>
              </a:solidFill>
              <a:uFill>
                <a:solidFill>
                  <a:srgbClr val="FFFFFF"/>
                </a:solidFill>
              </a:uFill>
              <a:latin typeface="Arial"/>
            </a:endParaRPr>
          </a:p>
          <a:p>
            <a:pPr algn="ctr">
              <a:lnSpc>
                <a:spcPct val="100000"/>
              </a:lnSpc>
            </a:pPr>
            <a:endParaRPr lang="pt-BR" sz="1800" b="0" strike="noStrike" spc="-1" dirty="0">
              <a:solidFill>
                <a:srgbClr val="FFFFFF"/>
              </a:solidFill>
              <a:uFill>
                <a:solidFill>
                  <a:srgbClr val="FFFFFF"/>
                </a:solidFill>
              </a:uFill>
              <a:latin typeface="Arial"/>
            </a:endParaRPr>
          </a:p>
        </p:txBody>
      </p:sp>
      <p:sp>
        <p:nvSpPr>
          <p:cNvPr id="206" name="CustomShape 2"/>
          <p:cNvSpPr/>
          <p:nvPr/>
        </p:nvSpPr>
        <p:spPr>
          <a:xfrm>
            <a:off x="47160" y="6576480"/>
            <a:ext cx="21495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EE8800"/>
                </a:solidFill>
                <a:uFill>
                  <a:solidFill>
                    <a:srgbClr val="FFFFFF"/>
                  </a:solidFill>
                </a:uFill>
                <a:latin typeface="Century Gothic"/>
                <a:ea typeface="DejaVu Sans"/>
              </a:rPr>
              <a:t>Crédito da imagem: NASA</a:t>
            </a:r>
            <a:endParaRPr lang="pt-BR" sz="1800" b="0" strike="noStrike" spc="-1">
              <a:solidFill>
                <a:srgbClr val="FFFFFF"/>
              </a:solidFill>
              <a:uFill>
                <a:solidFill>
                  <a:srgbClr val="FFFFFF"/>
                </a:solidFill>
              </a:uFill>
              <a:latin typeface="Arial"/>
            </a:endParaRPr>
          </a:p>
          <a:p>
            <a:pPr>
              <a:lnSpc>
                <a:spcPct val="100000"/>
              </a:lnSpc>
            </a:pPr>
            <a:endParaRPr lang="pt-BR" sz="1800" b="0" strike="noStrike" spc="-1">
              <a:solidFill>
                <a:srgbClr val="FFFFFF"/>
              </a:solidFill>
              <a:uFill>
                <a:solidFill>
                  <a:srgbClr val="FFFFFF"/>
                </a:solidFill>
              </a:uFill>
              <a:latin typeface="Arial"/>
            </a:endParaRPr>
          </a:p>
        </p:txBody>
      </p:sp>
      <p:sp>
        <p:nvSpPr>
          <p:cNvPr id="5" name="CustomShape 1"/>
          <p:cNvSpPr/>
          <p:nvPr/>
        </p:nvSpPr>
        <p:spPr>
          <a:xfrm>
            <a:off x="5580112" y="1340768"/>
            <a:ext cx="3312368" cy="10801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216000" indent="-216000" algn="just">
              <a:lnSpc>
                <a:spcPct val="100000"/>
              </a:lnSpc>
              <a:buClr>
                <a:srgbClr val="FFC000"/>
              </a:buClr>
              <a:buFont typeface="Arial" pitchFamily="34" charset="0"/>
              <a:buChar char="•"/>
            </a:pPr>
            <a:r>
              <a:rPr lang="pt-BR" sz="2400" b="1" strike="noStrike" spc="-1" dirty="0" smtClean="0">
                <a:solidFill>
                  <a:srgbClr val="FFC000"/>
                </a:solidFill>
                <a:uFill>
                  <a:solidFill>
                    <a:srgbClr val="FFFFFF"/>
                  </a:solidFill>
                </a:uFill>
                <a:latin typeface="Century Gothic"/>
              </a:rPr>
              <a:t>T: 310 anos</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d: 45 UA</a:t>
            </a:r>
          </a:p>
          <a:p>
            <a:pPr marL="216000" indent="-216000" algn="just">
              <a:lnSpc>
                <a:spcPct val="100000"/>
              </a:lnSpc>
              <a:buClr>
                <a:srgbClr val="FFC000"/>
              </a:buClr>
              <a:buFont typeface="Arial" pitchFamily="34" charset="0"/>
              <a:buChar char="•"/>
            </a:pPr>
            <a:r>
              <a:rPr lang="pt-BR" sz="2400" b="1" spc="-1" dirty="0">
                <a:solidFill>
                  <a:srgbClr val="FFC000"/>
                </a:solidFill>
                <a:uFill>
                  <a:solidFill>
                    <a:srgbClr val="FFFFFF"/>
                  </a:solidFill>
                </a:uFill>
                <a:latin typeface="Century Gothic"/>
              </a:rPr>
              <a:t>1392 </a:t>
            </a:r>
            <a:r>
              <a:rPr lang="pt-BR" sz="2400" b="1" spc="-1" dirty="0" smtClean="0">
                <a:solidFill>
                  <a:srgbClr val="FFC000"/>
                </a:solidFill>
                <a:uFill>
                  <a:solidFill>
                    <a:srgbClr val="FFFFFF"/>
                  </a:solidFill>
                </a:uFill>
                <a:latin typeface="Century Gothic"/>
              </a:rPr>
              <a:t>km</a:t>
            </a:r>
          </a:p>
          <a:p>
            <a:pPr marL="216000" indent="-216000" algn="just">
              <a:lnSpc>
                <a:spcPct val="100000"/>
              </a:lnSpc>
              <a:buClr>
                <a:srgbClr val="FFC000"/>
              </a:buClr>
              <a:buFont typeface="Arial" pitchFamily="34" charset="0"/>
              <a:buChar char="•"/>
            </a:pPr>
            <a:endParaRPr lang="pt-BR" sz="2400" b="1" strike="noStrike" spc="-1" dirty="0">
              <a:solidFill>
                <a:srgbClr val="FFFFFF"/>
              </a:solidFill>
              <a:uFill>
                <a:solidFill>
                  <a:srgbClr val="FFFFFF"/>
                </a:solidFill>
              </a:uFill>
              <a:latin typeface="Arial"/>
            </a:endParaRPr>
          </a:p>
        </p:txBody>
      </p:sp>
      <p:sp>
        <p:nvSpPr>
          <p:cNvPr id="6" name="CustomShape 1"/>
          <p:cNvSpPr/>
          <p:nvPr/>
        </p:nvSpPr>
        <p:spPr>
          <a:xfrm>
            <a:off x="6202440" y="6381688"/>
            <a:ext cx="2834056" cy="431688"/>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gn="just">
              <a:lnSpc>
                <a:spcPct val="100000"/>
              </a:lnSpc>
              <a:buClr>
                <a:srgbClr val="FFC000"/>
              </a:buClr>
            </a:pPr>
            <a:r>
              <a:rPr lang="pt-BR" b="0" strike="noStrike" spc="-1" dirty="0" smtClean="0">
                <a:solidFill>
                  <a:srgbClr val="FFC000"/>
                </a:solidFill>
                <a:uFill>
                  <a:solidFill>
                    <a:srgbClr val="FFFFFF"/>
                  </a:solidFill>
                </a:uFill>
                <a:latin typeface="Century Gothic"/>
              </a:rPr>
              <a:t>Representação artística</a:t>
            </a:r>
            <a:endParaRPr lang="pt-BR"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icture 2"/>
          <p:cNvPicPr/>
          <p:nvPr/>
        </p:nvPicPr>
        <p:blipFill>
          <a:blip r:embed="rId3" cstate="print"/>
          <a:stretch/>
        </p:blipFill>
        <p:spPr>
          <a:xfrm>
            <a:off x="0" y="0"/>
            <a:ext cx="9144000" cy="6557440"/>
          </a:xfrm>
          <a:prstGeom prst="rect">
            <a:avLst/>
          </a:prstGeom>
          <a:ln>
            <a:noFill/>
          </a:ln>
        </p:spPr>
      </p:pic>
      <p:sp>
        <p:nvSpPr>
          <p:cNvPr id="208" name="CustomShape 1"/>
          <p:cNvSpPr/>
          <p:nvPr/>
        </p:nvSpPr>
        <p:spPr>
          <a:xfrm>
            <a:off x="499680" y="18864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r>
              <a:rPr lang="pt-BR" sz="4400" b="1" strike="noStrike" spc="-1">
                <a:solidFill>
                  <a:srgbClr val="FFFFFF"/>
                </a:solidFill>
                <a:uFill>
                  <a:solidFill>
                    <a:srgbClr val="FFFFFF"/>
                  </a:solidFill>
                </a:uFill>
                <a:latin typeface="Century Gothic"/>
              </a:rPr>
              <a:t>Eris</a:t>
            </a:r>
            <a:endParaRPr lang="pt-BR" sz="1800" b="0" strike="noStrike" spc="-1">
              <a:solidFill>
                <a:srgbClr val="FFFFFF"/>
              </a:solidFill>
              <a:uFill>
                <a:solidFill>
                  <a:srgbClr val="FFFFFF"/>
                </a:solidFill>
              </a:uFill>
              <a:latin typeface="Arial"/>
            </a:endParaRPr>
          </a:p>
          <a:p>
            <a:pPr algn="ctr">
              <a:lnSpc>
                <a:spcPct val="100000"/>
              </a:lnSpc>
            </a:pPr>
            <a:endParaRPr lang="pt-BR" sz="1800" b="0" strike="noStrike" spc="-1">
              <a:solidFill>
                <a:srgbClr val="FFFFFF"/>
              </a:solidFill>
              <a:uFill>
                <a:solidFill>
                  <a:srgbClr val="FFFFFF"/>
                </a:solidFill>
              </a:uFill>
              <a:latin typeface="Arial"/>
            </a:endParaRPr>
          </a:p>
        </p:txBody>
      </p:sp>
      <p:sp>
        <p:nvSpPr>
          <p:cNvPr id="209" name="CustomShape 2"/>
          <p:cNvSpPr/>
          <p:nvPr/>
        </p:nvSpPr>
        <p:spPr>
          <a:xfrm>
            <a:off x="47160" y="6576480"/>
            <a:ext cx="21495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dirty="0">
                <a:solidFill>
                  <a:srgbClr val="EE8800"/>
                </a:solidFill>
                <a:uFill>
                  <a:solidFill>
                    <a:srgbClr val="FFFFFF"/>
                  </a:solidFill>
                </a:uFill>
                <a:latin typeface="Century Gothic"/>
                <a:ea typeface="DejaVu Sans"/>
              </a:rPr>
              <a:t>Crédito da imagem: NASA</a:t>
            </a:r>
            <a:endParaRPr lang="pt-BR" sz="1800" b="0" strike="noStrike" spc="-1" dirty="0">
              <a:solidFill>
                <a:srgbClr val="FFFFFF"/>
              </a:solidFill>
              <a:uFill>
                <a:solidFill>
                  <a:srgbClr val="FFFFFF"/>
                </a:solidFill>
              </a:uFill>
              <a:latin typeface="Arial"/>
            </a:endParaRPr>
          </a:p>
          <a:p>
            <a:pPr>
              <a:lnSpc>
                <a:spcPct val="100000"/>
              </a:lnSpc>
            </a:pPr>
            <a:endParaRPr lang="pt-BR" sz="1800" b="0" strike="noStrike" spc="-1" dirty="0">
              <a:solidFill>
                <a:srgbClr val="FFFFFF"/>
              </a:solidFill>
              <a:uFill>
                <a:solidFill>
                  <a:srgbClr val="FFFFFF"/>
                </a:solidFill>
              </a:uFill>
              <a:latin typeface="Arial"/>
            </a:endParaRPr>
          </a:p>
        </p:txBody>
      </p:sp>
      <p:sp>
        <p:nvSpPr>
          <p:cNvPr id="7" name="CustomShape 1"/>
          <p:cNvSpPr/>
          <p:nvPr/>
        </p:nvSpPr>
        <p:spPr>
          <a:xfrm>
            <a:off x="5508104" y="2204864"/>
            <a:ext cx="3384376" cy="10801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216000" indent="-216000" algn="just">
              <a:lnSpc>
                <a:spcPct val="100000"/>
              </a:lnSpc>
              <a:buClr>
                <a:srgbClr val="FFC000"/>
              </a:buClr>
              <a:buFont typeface="Arial" pitchFamily="34" charset="0"/>
              <a:buChar char="•"/>
            </a:pPr>
            <a:r>
              <a:rPr lang="pt-BR" sz="2400" b="1" strike="noStrike" spc="-1" dirty="0" smtClean="0">
                <a:solidFill>
                  <a:srgbClr val="FFC000"/>
                </a:solidFill>
                <a:uFill>
                  <a:solidFill>
                    <a:srgbClr val="FFFFFF"/>
                  </a:solidFill>
                </a:uFill>
                <a:latin typeface="Century Gothic"/>
              </a:rPr>
              <a:t>T: 557 anos</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d: 68 UA (38-98 UA)</a:t>
            </a:r>
          </a:p>
          <a:p>
            <a:pPr marL="216000" indent="-216000" algn="just">
              <a:lnSpc>
                <a:spcPct val="100000"/>
              </a:lnSpc>
              <a:buClr>
                <a:srgbClr val="FFC000"/>
              </a:buClr>
              <a:buFont typeface="Arial" pitchFamily="34" charset="0"/>
              <a:buChar char="•"/>
            </a:pPr>
            <a:r>
              <a:rPr lang="pt-BR" sz="2400" b="1" spc="-1" dirty="0">
                <a:solidFill>
                  <a:srgbClr val="FFC000"/>
                </a:solidFill>
                <a:uFill>
                  <a:solidFill>
                    <a:srgbClr val="FFFFFF"/>
                  </a:solidFill>
                </a:uFill>
                <a:latin typeface="Century Gothic"/>
              </a:rPr>
              <a:t>2336 </a:t>
            </a:r>
            <a:r>
              <a:rPr lang="pt-BR" sz="2400" b="1" spc="-1" dirty="0" smtClean="0">
                <a:solidFill>
                  <a:srgbClr val="FFC000"/>
                </a:solidFill>
                <a:uFill>
                  <a:solidFill>
                    <a:srgbClr val="FFFFFF"/>
                  </a:solidFill>
                </a:uFill>
                <a:latin typeface="Century Gothic"/>
              </a:rPr>
              <a:t>km</a:t>
            </a:r>
            <a:endParaRPr lang="pt-BR" sz="2400" b="1" strike="noStrike" spc="-1" dirty="0">
              <a:solidFill>
                <a:srgbClr val="FFFFFF"/>
              </a:solidFill>
              <a:uFill>
                <a:solidFill>
                  <a:srgbClr val="FFFFFF"/>
                </a:solidFill>
              </a:uFill>
              <a:latin typeface="Arial"/>
            </a:endParaRPr>
          </a:p>
        </p:txBody>
      </p:sp>
      <p:sp>
        <p:nvSpPr>
          <p:cNvPr id="6" name="CustomShape 1"/>
          <p:cNvSpPr/>
          <p:nvPr/>
        </p:nvSpPr>
        <p:spPr>
          <a:xfrm>
            <a:off x="6202440" y="6309680"/>
            <a:ext cx="2834056" cy="431688"/>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gn="just">
              <a:lnSpc>
                <a:spcPct val="100000"/>
              </a:lnSpc>
              <a:buClr>
                <a:srgbClr val="FFC000"/>
              </a:buClr>
            </a:pPr>
            <a:r>
              <a:rPr lang="pt-BR" b="0" strike="noStrike" spc="-1" dirty="0" smtClean="0">
                <a:solidFill>
                  <a:srgbClr val="FFC000"/>
                </a:solidFill>
                <a:uFill>
                  <a:solidFill>
                    <a:srgbClr val="FFFFFF"/>
                  </a:solidFill>
                </a:uFill>
                <a:latin typeface="Century Gothic"/>
              </a:rPr>
              <a:t>Representação artística</a:t>
            </a:r>
            <a:endParaRPr lang="pt-BR"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163080" y="2030067"/>
            <a:ext cx="8838720" cy="39672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1700" b="1" i="1" strike="noStrike" spc="-1" dirty="0">
                <a:solidFill>
                  <a:srgbClr val="FF5229"/>
                </a:solidFill>
                <a:uFill>
                  <a:solidFill>
                    <a:srgbClr val="FFFFFF"/>
                  </a:solidFill>
                </a:uFill>
                <a:latin typeface="Century Gothic"/>
              </a:rPr>
              <a:t>     </a:t>
            </a:r>
            <a:r>
              <a:rPr lang="pt-BR" sz="2000" b="1" i="1" strike="noStrike" spc="-1" dirty="0">
                <a:solidFill>
                  <a:srgbClr val="FFFFFF"/>
                </a:solidFill>
                <a:uFill>
                  <a:solidFill>
                    <a:srgbClr val="FFFFFF"/>
                  </a:solidFill>
                </a:uFill>
                <a:latin typeface="Century Gothic"/>
              </a:rPr>
              <a:t> Nome        Rotação      Translação       </a:t>
            </a:r>
            <a:r>
              <a:rPr lang="pt-BR" sz="2000" b="1" i="1" strike="noStrike" spc="-1" dirty="0" err="1" smtClean="0">
                <a:solidFill>
                  <a:srgbClr val="FFFFFF"/>
                </a:solidFill>
                <a:uFill>
                  <a:solidFill>
                    <a:srgbClr val="FFFFFF"/>
                  </a:solidFill>
                </a:uFill>
                <a:latin typeface="Century Gothic"/>
              </a:rPr>
              <a:t>Dist</a:t>
            </a:r>
            <a:r>
              <a:rPr lang="pt-BR" sz="2000" b="1" i="1" strike="noStrike" spc="-1" dirty="0">
                <a:solidFill>
                  <a:srgbClr val="FFFFFF"/>
                </a:solidFill>
                <a:uFill>
                  <a:solidFill>
                    <a:srgbClr val="FFFFFF"/>
                  </a:solidFill>
                </a:uFill>
                <a:latin typeface="Century Gothic"/>
              </a:rPr>
              <a:t>. Média Sol     </a:t>
            </a:r>
            <a:r>
              <a:rPr lang="pt-BR" sz="2000" b="1" i="1" strike="noStrike" spc="-1" dirty="0" smtClean="0">
                <a:solidFill>
                  <a:srgbClr val="FFFFFF"/>
                </a:solidFill>
                <a:uFill>
                  <a:solidFill>
                    <a:srgbClr val="FFFFFF"/>
                  </a:solidFill>
                </a:uFill>
                <a:latin typeface="Century Gothic"/>
              </a:rPr>
              <a:t>   Tamanho</a:t>
            </a:r>
            <a:endParaRPr lang="pt-BR" sz="1800" b="0" strike="noStrike" spc="-1" dirty="0">
              <a:solidFill>
                <a:srgbClr val="000000"/>
              </a:solidFill>
              <a:uFill>
                <a:solidFill>
                  <a:srgbClr val="FFFFFF"/>
                </a:solidFill>
              </a:uFill>
              <a:latin typeface="Arial"/>
            </a:endParaRPr>
          </a:p>
        </p:txBody>
      </p:sp>
      <p:sp>
        <p:nvSpPr>
          <p:cNvPr id="211" name="TextShape 2"/>
          <p:cNvSpPr txBox="1"/>
          <p:nvPr/>
        </p:nvSpPr>
        <p:spPr>
          <a:xfrm>
            <a:off x="357120" y="476640"/>
            <a:ext cx="8229240" cy="928440"/>
          </a:xfrm>
          <a:prstGeom prst="rect">
            <a:avLst/>
          </a:prstGeom>
          <a:noFill/>
          <a:ln>
            <a:noFill/>
          </a:ln>
        </p:spPr>
        <p:txBody>
          <a:bodyPr lIns="92160" tIns="46080" rIns="92160" bIns="46080" anchor="ctr"/>
          <a:lstStyle/>
          <a:p>
            <a:pPr algn="ctr">
              <a:lnSpc>
                <a:spcPct val="100000"/>
              </a:lnSpc>
            </a:pPr>
            <a:r>
              <a:rPr lang="pt-BR" sz="4000" b="1" strike="noStrike" spc="-1" dirty="0">
                <a:solidFill>
                  <a:srgbClr val="FFFFFF"/>
                </a:solidFill>
                <a:uFill>
                  <a:solidFill>
                    <a:srgbClr val="FFFFFF"/>
                  </a:solidFill>
                </a:uFill>
                <a:latin typeface="Century Gothic"/>
              </a:rPr>
              <a:t>Dados: planetas anões oficiais
</a:t>
            </a:r>
            <a:endParaRPr lang="pt-BR" sz="1600" b="0" strike="noStrike" spc="-1" dirty="0">
              <a:solidFill>
                <a:srgbClr val="FF0066"/>
              </a:solidFill>
              <a:uFill>
                <a:solidFill>
                  <a:srgbClr val="FFFFFF"/>
                </a:solidFill>
              </a:uFill>
              <a:latin typeface="Arial"/>
            </a:endParaRPr>
          </a:p>
        </p:txBody>
      </p:sp>
      <p:sp>
        <p:nvSpPr>
          <p:cNvPr id="212" name="Line 3"/>
          <p:cNvSpPr/>
          <p:nvPr/>
        </p:nvSpPr>
        <p:spPr>
          <a:xfrm>
            <a:off x="1761480" y="2462400"/>
            <a:ext cx="6480" cy="2723040"/>
          </a:xfrm>
          <a:prstGeom prst="line">
            <a:avLst/>
          </a:prstGeom>
          <a:ln w="28575">
            <a:solidFill>
              <a:srgbClr val="FF9933"/>
            </a:solidFill>
            <a:round/>
          </a:ln>
        </p:spPr>
        <p:style>
          <a:lnRef idx="0">
            <a:scrgbClr r="0" g="0" b="0"/>
          </a:lnRef>
          <a:fillRef idx="0">
            <a:scrgbClr r="0" g="0" b="0"/>
          </a:fillRef>
          <a:effectRef idx="0">
            <a:scrgbClr r="0" g="0" b="0"/>
          </a:effectRef>
          <a:fontRef idx="minor"/>
        </p:style>
      </p:sp>
      <p:sp>
        <p:nvSpPr>
          <p:cNvPr id="213" name="Line 4"/>
          <p:cNvSpPr/>
          <p:nvPr/>
        </p:nvSpPr>
        <p:spPr>
          <a:xfrm flipV="1">
            <a:off x="216000" y="5157000"/>
            <a:ext cx="8532360" cy="24480"/>
          </a:xfrm>
          <a:prstGeom prst="line">
            <a:avLst/>
          </a:prstGeom>
          <a:ln w="28575">
            <a:solidFill>
              <a:srgbClr val="FF9933"/>
            </a:solidFill>
            <a:round/>
          </a:ln>
        </p:spPr>
        <p:style>
          <a:lnRef idx="0">
            <a:scrgbClr r="0" g="0" b="0"/>
          </a:lnRef>
          <a:fillRef idx="0">
            <a:scrgbClr r="0" g="0" b="0"/>
          </a:fillRef>
          <a:effectRef idx="0">
            <a:scrgbClr r="0" g="0" b="0"/>
          </a:effectRef>
          <a:fontRef idx="minor"/>
        </p:style>
      </p:sp>
      <p:sp>
        <p:nvSpPr>
          <p:cNvPr id="214" name="Line 5"/>
          <p:cNvSpPr/>
          <p:nvPr/>
        </p:nvSpPr>
        <p:spPr>
          <a:xfrm>
            <a:off x="3262320" y="2438307"/>
            <a:ext cx="13320" cy="2729880"/>
          </a:xfrm>
          <a:prstGeom prst="line">
            <a:avLst/>
          </a:prstGeom>
          <a:ln w="28575">
            <a:solidFill>
              <a:srgbClr val="FF9933"/>
            </a:solidFill>
            <a:round/>
          </a:ln>
        </p:spPr>
        <p:style>
          <a:lnRef idx="0">
            <a:scrgbClr r="0" g="0" b="0"/>
          </a:lnRef>
          <a:fillRef idx="0">
            <a:scrgbClr r="0" g="0" b="0"/>
          </a:fillRef>
          <a:effectRef idx="0">
            <a:scrgbClr r="0" g="0" b="0"/>
          </a:effectRef>
          <a:fontRef idx="minor"/>
        </p:style>
      </p:sp>
      <p:sp>
        <p:nvSpPr>
          <p:cNvPr id="215" name="Line 6"/>
          <p:cNvSpPr/>
          <p:nvPr/>
        </p:nvSpPr>
        <p:spPr>
          <a:xfrm flipH="1">
            <a:off x="4996080" y="2448720"/>
            <a:ext cx="7920" cy="2708280"/>
          </a:xfrm>
          <a:prstGeom prst="line">
            <a:avLst/>
          </a:prstGeom>
          <a:ln w="28575">
            <a:solidFill>
              <a:srgbClr val="FF9933"/>
            </a:solidFill>
            <a:round/>
          </a:ln>
        </p:spPr>
        <p:style>
          <a:lnRef idx="0">
            <a:scrgbClr r="0" g="0" b="0"/>
          </a:lnRef>
          <a:fillRef idx="0">
            <a:scrgbClr r="0" g="0" b="0"/>
          </a:fillRef>
          <a:effectRef idx="0">
            <a:scrgbClr r="0" g="0" b="0"/>
          </a:effectRef>
          <a:fontRef idx="minor"/>
        </p:style>
      </p:sp>
      <p:sp>
        <p:nvSpPr>
          <p:cNvPr id="216" name="Line 7"/>
          <p:cNvSpPr/>
          <p:nvPr/>
        </p:nvSpPr>
        <p:spPr>
          <a:xfrm>
            <a:off x="7380000" y="2424960"/>
            <a:ext cx="360" cy="2732040"/>
          </a:xfrm>
          <a:prstGeom prst="line">
            <a:avLst/>
          </a:prstGeom>
          <a:ln w="28575">
            <a:solidFill>
              <a:srgbClr val="FF9933"/>
            </a:solidFill>
            <a:round/>
          </a:ln>
        </p:spPr>
        <p:style>
          <a:lnRef idx="0">
            <a:scrgbClr r="0" g="0" b="0"/>
          </a:lnRef>
          <a:fillRef idx="0">
            <a:scrgbClr r="0" g="0" b="0"/>
          </a:fillRef>
          <a:effectRef idx="0">
            <a:scrgbClr r="0" g="0" b="0"/>
          </a:effectRef>
          <a:fontRef idx="minor"/>
        </p:style>
      </p:sp>
      <p:sp>
        <p:nvSpPr>
          <p:cNvPr id="217" name="Line 8"/>
          <p:cNvSpPr/>
          <p:nvPr/>
        </p:nvSpPr>
        <p:spPr>
          <a:xfrm>
            <a:off x="144000" y="1998828"/>
            <a:ext cx="8686800" cy="360"/>
          </a:xfrm>
          <a:prstGeom prst="line">
            <a:avLst/>
          </a:prstGeom>
          <a:ln w="28575">
            <a:solidFill>
              <a:srgbClr val="FF9933"/>
            </a:solidFill>
            <a:round/>
          </a:ln>
        </p:spPr>
        <p:style>
          <a:lnRef idx="0">
            <a:scrgbClr r="0" g="0" b="0"/>
          </a:lnRef>
          <a:fillRef idx="0">
            <a:scrgbClr r="0" g="0" b="0"/>
          </a:fillRef>
          <a:effectRef idx="0">
            <a:scrgbClr r="0" g="0" b="0"/>
          </a:effectRef>
          <a:fontRef idx="minor"/>
        </p:style>
      </p:sp>
      <p:sp>
        <p:nvSpPr>
          <p:cNvPr id="218" name="Line 9"/>
          <p:cNvSpPr/>
          <p:nvPr/>
        </p:nvSpPr>
        <p:spPr>
          <a:xfrm>
            <a:off x="144000" y="2450520"/>
            <a:ext cx="8686800" cy="360"/>
          </a:xfrm>
          <a:prstGeom prst="line">
            <a:avLst/>
          </a:prstGeom>
          <a:ln w="28575">
            <a:solidFill>
              <a:srgbClr val="FF9933"/>
            </a:solidFill>
            <a:round/>
          </a:ln>
        </p:spPr>
        <p:style>
          <a:lnRef idx="0">
            <a:scrgbClr r="0" g="0" b="0"/>
          </a:lnRef>
          <a:fillRef idx="0">
            <a:scrgbClr r="0" g="0" b="0"/>
          </a:fillRef>
          <a:effectRef idx="0">
            <a:scrgbClr r="0" g="0" b="0"/>
          </a:effectRef>
          <a:fontRef idx="minor"/>
        </p:style>
      </p:sp>
      <p:sp>
        <p:nvSpPr>
          <p:cNvPr id="219" name="CustomShape 10"/>
          <p:cNvSpPr/>
          <p:nvPr/>
        </p:nvSpPr>
        <p:spPr>
          <a:xfrm>
            <a:off x="107640" y="6548760"/>
            <a:ext cx="653400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200" b="0" strike="noStrike" spc="-1">
                <a:solidFill>
                  <a:srgbClr val="FFC000"/>
                </a:solidFill>
                <a:uFill>
                  <a:solidFill>
                    <a:srgbClr val="FFFFFF"/>
                  </a:solidFill>
                </a:uFill>
                <a:latin typeface="Century Gothic"/>
              </a:rPr>
              <a:t>Fonte dos dados: NASA</a:t>
            </a:r>
            <a:endParaRPr lang="pt-BR" sz="1800" b="0" strike="noStrike" spc="-1">
              <a:solidFill>
                <a:srgbClr val="000000"/>
              </a:solidFill>
              <a:uFill>
                <a:solidFill>
                  <a:srgbClr val="FFFFFF"/>
                </a:solidFill>
              </a:uFill>
              <a:latin typeface="Arial"/>
            </a:endParaRPr>
          </a:p>
        </p:txBody>
      </p:sp>
      <p:sp>
        <p:nvSpPr>
          <p:cNvPr id="220" name="CustomShape 11"/>
          <p:cNvSpPr/>
          <p:nvPr/>
        </p:nvSpPr>
        <p:spPr>
          <a:xfrm>
            <a:off x="182160" y="2663640"/>
            <a:ext cx="9070200" cy="2256480"/>
          </a:xfrm>
          <a:prstGeom prst="rect">
            <a:avLst/>
          </a:prstGeom>
          <a:noFill/>
          <a:ln w="9360">
            <a:noFill/>
          </a:ln>
        </p:spPr>
        <p:style>
          <a:lnRef idx="0">
            <a:scrgbClr r="0" g="0" b="0"/>
          </a:lnRef>
          <a:fillRef idx="0">
            <a:scrgbClr r="0" g="0" b="0"/>
          </a:fillRef>
          <a:effectRef idx="0">
            <a:scrgbClr r="0" g="0" b="0"/>
          </a:effectRef>
          <a:fontRef idx="minor"/>
        </p:style>
        <p:txBody>
          <a:bodyPr/>
          <a:lstStyle/>
          <a:p>
            <a:pPr>
              <a:lnSpc>
                <a:spcPct val="100000"/>
              </a:lnSpc>
            </a:pPr>
            <a:r>
              <a:rPr lang="pt-BR" sz="2000" b="1" i="1" strike="noStrike" spc="-1" dirty="0">
                <a:solidFill>
                  <a:srgbClr val="C00000"/>
                </a:solidFill>
                <a:uFill>
                  <a:solidFill>
                    <a:srgbClr val="FFFFFF"/>
                  </a:solidFill>
                </a:uFill>
                <a:latin typeface="Century Gothic"/>
              </a:rPr>
              <a:t>
</a:t>
            </a:r>
            <a:r>
              <a:rPr lang="pt-BR" sz="2000" b="1" i="1" strike="noStrike" spc="-1" dirty="0">
                <a:solidFill>
                  <a:srgbClr val="FF3333"/>
                </a:solidFill>
                <a:uFill>
                  <a:solidFill>
                    <a:srgbClr val="FFFFFF"/>
                  </a:solidFill>
                </a:uFill>
                <a:latin typeface="Century Gothic"/>
              </a:rPr>
              <a:t>Ceres               9,1 horas  </a:t>
            </a:r>
            <a:r>
              <a:rPr lang="pt-BR" sz="2000" b="1" i="1" strike="noStrike" spc="-1" dirty="0" smtClean="0">
                <a:solidFill>
                  <a:srgbClr val="FF3333"/>
                </a:solidFill>
                <a:uFill>
                  <a:solidFill>
                    <a:srgbClr val="FFFFFF"/>
                  </a:solidFill>
                </a:uFill>
                <a:latin typeface="Century Gothic"/>
              </a:rPr>
              <a:t>      </a:t>
            </a:r>
            <a:r>
              <a:rPr lang="pt-BR" sz="2000" b="1" i="1" strike="noStrike" spc="-1" dirty="0">
                <a:solidFill>
                  <a:srgbClr val="FF3333"/>
                </a:solidFill>
                <a:uFill>
                  <a:solidFill>
                    <a:srgbClr val="FFFFFF"/>
                  </a:solidFill>
                </a:uFill>
                <a:latin typeface="Century Gothic"/>
              </a:rPr>
              <a:t>4,6 anos    </a:t>
            </a:r>
            <a:r>
              <a:rPr lang="pt-BR" sz="2000" b="1" i="1" strike="noStrike" spc="-1" dirty="0" smtClean="0">
                <a:solidFill>
                  <a:srgbClr val="FF3333"/>
                </a:solidFill>
                <a:uFill>
                  <a:solidFill>
                    <a:srgbClr val="FFFFFF"/>
                  </a:solidFill>
                </a:uFill>
                <a:latin typeface="Century Gothic"/>
              </a:rPr>
              <a:t>  414 </a:t>
            </a:r>
            <a:r>
              <a:rPr lang="pt-BR" sz="2000" b="1" i="1" strike="noStrike" spc="-1" dirty="0">
                <a:solidFill>
                  <a:srgbClr val="FF3333"/>
                </a:solidFill>
                <a:uFill>
                  <a:solidFill>
                    <a:srgbClr val="FFFFFF"/>
                  </a:solidFill>
                </a:uFill>
                <a:latin typeface="Century Gothic"/>
              </a:rPr>
              <a:t>milhões km        952 km</a:t>
            </a:r>
            <a:endParaRPr lang="pt-BR" sz="1800" b="0" strike="noStrike" spc="-1" dirty="0">
              <a:solidFill>
                <a:srgbClr val="FF3333"/>
              </a:solidFill>
              <a:uFill>
                <a:solidFill>
                  <a:srgbClr val="FFFFFF"/>
                </a:solidFill>
              </a:uFill>
              <a:latin typeface="Arial"/>
            </a:endParaRPr>
          </a:p>
          <a:p>
            <a:pPr>
              <a:lnSpc>
                <a:spcPct val="100000"/>
              </a:lnSpc>
            </a:pPr>
            <a:r>
              <a:rPr lang="pt-BR" sz="2000" b="1" i="1" strike="noStrike" spc="-1" dirty="0">
                <a:solidFill>
                  <a:srgbClr val="FF3333"/>
                </a:solidFill>
                <a:uFill>
                  <a:solidFill>
                    <a:srgbClr val="FFFFFF"/>
                  </a:solidFill>
                </a:uFill>
                <a:latin typeface="Century Gothic"/>
              </a:rPr>
              <a:t>Plutão                 6,4 dias  </a:t>
            </a:r>
            <a:r>
              <a:rPr lang="pt-BR" sz="2000" b="1" i="1" strike="noStrike" spc="-1" dirty="0" smtClean="0">
                <a:solidFill>
                  <a:srgbClr val="FF3333"/>
                </a:solidFill>
                <a:uFill>
                  <a:solidFill>
                    <a:srgbClr val="FFFFFF"/>
                  </a:solidFill>
                </a:uFill>
                <a:latin typeface="Century Gothic"/>
              </a:rPr>
              <a:t>    </a:t>
            </a:r>
            <a:r>
              <a:rPr lang="pt-BR" sz="2000" b="1" i="1" strike="noStrike" spc="-1" dirty="0">
                <a:solidFill>
                  <a:srgbClr val="FF3333"/>
                </a:solidFill>
                <a:uFill>
                  <a:solidFill>
                    <a:srgbClr val="FFFFFF"/>
                  </a:solidFill>
                </a:uFill>
                <a:latin typeface="Century Gothic"/>
              </a:rPr>
              <a:t>248 anos     </a:t>
            </a:r>
            <a:r>
              <a:rPr lang="pt-BR" sz="2000" b="1" i="1" strike="noStrike" spc="-1" dirty="0" smtClean="0">
                <a:solidFill>
                  <a:srgbClr val="FF3333"/>
                </a:solidFill>
                <a:uFill>
                  <a:solidFill>
                    <a:srgbClr val="FFFFFF"/>
                  </a:solidFill>
                </a:uFill>
                <a:latin typeface="Century Gothic"/>
              </a:rPr>
              <a:t>    </a:t>
            </a:r>
            <a:r>
              <a:rPr lang="pt-BR" sz="2000" b="1" i="1" strike="noStrike" spc="-1" dirty="0">
                <a:solidFill>
                  <a:srgbClr val="FF3333"/>
                </a:solidFill>
                <a:uFill>
                  <a:solidFill>
                    <a:srgbClr val="FFFFFF"/>
                  </a:solidFill>
                </a:uFill>
                <a:latin typeface="Century Gothic"/>
              </a:rPr>
              <a:t>5,9 bilhões km       2374 km</a:t>
            </a:r>
            <a:endParaRPr lang="pt-BR" sz="1800" b="0" strike="noStrike" spc="-1" dirty="0">
              <a:solidFill>
                <a:srgbClr val="FF3333"/>
              </a:solidFill>
              <a:uFill>
                <a:solidFill>
                  <a:srgbClr val="FFFFFF"/>
                </a:solidFill>
              </a:uFill>
              <a:latin typeface="Arial"/>
            </a:endParaRPr>
          </a:p>
          <a:p>
            <a:pPr>
              <a:lnSpc>
                <a:spcPct val="100000"/>
              </a:lnSpc>
            </a:pPr>
            <a:r>
              <a:rPr lang="pt-BR" sz="2000" b="1" i="1" strike="noStrike" spc="-1" dirty="0" err="1">
                <a:solidFill>
                  <a:srgbClr val="FF3333"/>
                </a:solidFill>
                <a:uFill>
                  <a:solidFill>
                    <a:srgbClr val="FFFFFF"/>
                  </a:solidFill>
                </a:uFill>
                <a:latin typeface="Century Gothic"/>
              </a:rPr>
              <a:t>Haumea</a:t>
            </a:r>
            <a:r>
              <a:rPr lang="pt-BR" sz="2000" b="1" i="1" strike="noStrike" spc="-1" dirty="0">
                <a:solidFill>
                  <a:srgbClr val="FF3333"/>
                </a:solidFill>
                <a:uFill>
                  <a:solidFill>
                    <a:srgbClr val="FFFFFF"/>
                  </a:solidFill>
                </a:uFill>
                <a:latin typeface="Century Gothic"/>
              </a:rPr>
              <a:t>             4 horas    </a:t>
            </a:r>
            <a:r>
              <a:rPr lang="pt-BR" sz="2000" b="1" i="1" strike="noStrike" spc="-1" dirty="0" smtClean="0">
                <a:solidFill>
                  <a:srgbClr val="FF3333"/>
                </a:solidFill>
                <a:uFill>
                  <a:solidFill>
                    <a:srgbClr val="FFFFFF"/>
                  </a:solidFill>
                </a:uFill>
                <a:latin typeface="Century Gothic"/>
              </a:rPr>
              <a:t>  </a:t>
            </a:r>
            <a:r>
              <a:rPr lang="pt-BR" sz="2000" b="1" i="1" strike="noStrike" spc="-1" dirty="0">
                <a:solidFill>
                  <a:srgbClr val="FF3333"/>
                </a:solidFill>
                <a:uFill>
                  <a:solidFill>
                    <a:srgbClr val="FFFFFF"/>
                  </a:solidFill>
                </a:uFill>
                <a:latin typeface="Century Gothic"/>
              </a:rPr>
              <a:t>284 anos      </a:t>
            </a:r>
            <a:r>
              <a:rPr lang="pt-BR" sz="2000" b="1" i="1" strike="noStrike" spc="-1" dirty="0" smtClean="0">
                <a:solidFill>
                  <a:srgbClr val="FF3333"/>
                </a:solidFill>
                <a:uFill>
                  <a:solidFill>
                    <a:srgbClr val="FFFFFF"/>
                  </a:solidFill>
                </a:uFill>
                <a:latin typeface="Century Gothic"/>
              </a:rPr>
              <a:t>   </a:t>
            </a:r>
            <a:r>
              <a:rPr lang="pt-BR" sz="2000" b="1" i="1" strike="noStrike" spc="-1" dirty="0">
                <a:solidFill>
                  <a:srgbClr val="FF3333"/>
                </a:solidFill>
                <a:uFill>
                  <a:solidFill>
                    <a:srgbClr val="FFFFFF"/>
                  </a:solidFill>
                </a:uFill>
                <a:latin typeface="Century Gothic"/>
              </a:rPr>
              <a:t>6,5 bilhões km       1920 km</a:t>
            </a:r>
            <a:endParaRPr lang="pt-BR" sz="1800" b="0" strike="noStrike" spc="-1" dirty="0">
              <a:solidFill>
                <a:srgbClr val="FF3333"/>
              </a:solidFill>
              <a:uFill>
                <a:solidFill>
                  <a:srgbClr val="FFFFFF"/>
                </a:solidFill>
              </a:uFill>
              <a:latin typeface="Arial"/>
            </a:endParaRPr>
          </a:p>
          <a:p>
            <a:pPr>
              <a:lnSpc>
                <a:spcPct val="100000"/>
              </a:lnSpc>
            </a:pPr>
            <a:r>
              <a:rPr lang="pt-BR" sz="2000" b="1" i="1" strike="noStrike" spc="-1" dirty="0" err="1">
                <a:solidFill>
                  <a:srgbClr val="FF3333"/>
                </a:solidFill>
                <a:uFill>
                  <a:solidFill>
                    <a:srgbClr val="FFFFFF"/>
                  </a:solidFill>
                </a:uFill>
                <a:latin typeface="Century Gothic"/>
              </a:rPr>
              <a:t>Makemake</a:t>
            </a:r>
            <a:r>
              <a:rPr lang="pt-BR" sz="2000" b="1" i="1" strike="noStrike" spc="-1" dirty="0">
                <a:solidFill>
                  <a:srgbClr val="FF3333"/>
                </a:solidFill>
                <a:uFill>
                  <a:solidFill>
                    <a:srgbClr val="FFFFFF"/>
                  </a:solidFill>
                </a:uFill>
                <a:latin typeface="Century Gothic"/>
              </a:rPr>
              <a:t>   22,5 horas  </a:t>
            </a:r>
            <a:r>
              <a:rPr lang="pt-BR" sz="2000" b="1" i="1" strike="noStrike" spc="-1" dirty="0" smtClean="0">
                <a:solidFill>
                  <a:srgbClr val="FF3333"/>
                </a:solidFill>
                <a:uFill>
                  <a:solidFill>
                    <a:srgbClr val="FFFFFF"/>
                  </a:solidFill>
                </a:uFill>
                <a:latin typeface="Century Gothic"/>
              </a:rPr>
              <a:t>    </a:t>
            </a:r>
            <a:r>
              <a:rPr lang="pt-BR" sz="2000" b="1" i="1" strike="noStrike" spc="-1" dirty="0">
                <a:solidFill>
                  <a:srgbClr val="FF3333"/>
                </a:solidFill>
                <a:uFill>
                  <a:solidFill>
                    <a:srgbClr val="FFFFFF"/>
                  </a:solidFill>
                </a:uFill>
                <a:latin typeface="Century Gothic"/>
              </a:rPr>
              <a:t>310 anos         6,8 bilhões km       1392 km
</a:t>
            </a:r>
            <a:r>
              <a:rPr lang="pt-BR" sz="2000" b="1" i="1" strike="noStrike" spc="-1" dirty="0" err="1">
                <a:solidFill>
                  <a:srgbClr val="FF3333"/>
                </a:solidFill>
                <a:uFill>
                  <a:solidFill>
                    <a:srgbClr val="FFFFFF"/>
                  </a:solidFill>
                </a:uFill>
                <a:latin typeface="Century Gothic"/>
              </a:rPr>
              <a:t>Eris</a:t>
            </a:r>
            <a:r>
              <a:rPr lang="pt-BR" sz="2000" b="1" i="1" strike="noStrike" spc="-1" dirty="0">
                <a:solidFill>
                  <a:srgbClr val="FF3333"/>
                </a:solidFill>
                <a:uFill>
                  <a:solidFill>
                    <a:srgbClr val="FFFFFF"/>
                  </a:solidFill>
                </a:uFill>
                <a:latin typeface="Century Gothic"/>
              </a:rPr>
              <a:t>                 25,9 horas   </a:t>
            </a:r>
            <a:r>
              <a:rPr lang="pt-BR" sz="2000" b="1" i="1" strike="noStrike" spc="-1" dirty="0" smtClean="0">
                <a:solidFill>
                  <a:srgbClr val="FF3333"/>
                </a:solidFill>
                <a:uFill>
                  <a:solidFill>
                    <a:srgbClr val="FFFFFF"/>
                  </a:solidFill>
                </a:uFill>
                <a:latin typeface="Century Gothic"/>
              </a:rPr>
              <a:t>   </a:t>
            </a:r>
            <a:r>
              <a:rPr lang="pt-BR" sz="2000" b="1" i="1" strike="noStrike" spc="-1" dirty="0">
                <a:solidFill>
                  <a:srgbClr val="FF3333"/>
                </a:solidFill>
                <a:uFill>
                  <a:solidFill>
                    <a:srgbClr val="FFFFFF"/>
                  </a:solidFill>
                </a:uFill>
                <a:latin typeface="Century Gothic"/>
              </a:rPr>
              <a:t>557 anos      </a:t>
            </a:r>
            <a:r>
              <a:rPr lang="pt-BR" sz="2000" b="1" i="1" strike="noStrike" spc="-1" dirty="0" smtClean="0">
                <a:solidFill>
                  <a:srgbClr val="FF3333"/>
                </a:solidFill>
                <a:uFill>
                  <a:solidFill>
                    <a:srgbClr val="FFFFFF"/>
                  </a:solidFill>
                </a:uFill>
                <a:latin typeface="Century Gothic"/>
              </a:rPr>
              <a:t>  10,1 </a:t>
            </a:r>
            <a:r>
              <a:rPr lang="pt-BR" sz="2000" b="1" i="1" strike="noStrike" spc="-1" dirty="0">
                <a:solidFill>
                  <a:srgbClr val="FF3333"/>
                </a:solidFill>
                <a:uFill>
                  <a:solidFill>
                    <a:srgbClr val="FFFFFF"/>
                  </a:solidFill>
                </a:uFill>
                <a:latin typeface="Century Gothic"/>
              </a:rPr>
              <a:t>bilhões km       2336 km   </a:t>
            </a:r>
            <a:r>
              <a:rPr lang="pt-BR" sz="2200" b="1" i="1" strike="noStrike" spc="-1" dirty="0">
                <a:solidFill>
                  <a:srgbClr val="FF3333"/>
                </a:solidFill>
                <a:uFill>
                  <a:solidFill>
                    <a:srgbClr val="FFFFFF"/>
                  </a:solidFill>
                </a:uFill>
                <a:latin typeface="Century Gothic"/>
              </a:rPr>
              <a:t>
</a:t>
            </a:r>
            <a:endParaRPr lang="pt-BR" sz="1800" b="0" strike="noStrike" spc="-1" dirty="0">
              <a:solidFill>
                <a:srgbClr val="FF3333"/>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0" y="0"/>
            <a:ext cx="9144000" cy="685800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endParaRPr lang="pt-BR" sz="1800" b="0" strike="noStrike" spc="-1" dirty="0">
              <a:solidFill>
                <a:srgbClr val="FFFFFF"/>
              </a:solidFill>
              <a:uFill>
                <a:solidFill>
                  <a:srgbClr val="FFFFFF"/>
                </a:solidFill>
              </a:uFill>
              <a:latin typeface="Arial"/>
            </a:endParaRPr>
          </a:p>
          <a:p>
            <a:pPr algn="ctr"/>
            <a:r>
              <a:rPr lang="pt-BR" sz="4800" b="1" spc="-1" dirty="0" err="1" smtClean="0">
                <a:solidFill>
                  <a:schemeClr val="bg1"/>
                </a:solidFill>
                <a:uFill>
                  <a:solidFill>
                    <a:srgbClr val="FFFFFF"/>
                  </a:solidFill>
                </a:uFill>
                <a:latin typeface="Century Gothic"/>
              </a:rPr>
              <a:t>KBO’s</a:t>
            </a:r>
            <a:r>
              <a:rPr lang="pt-BR" sz="4800" b="1" spc="-1" dirty="0" smtClean="0">
                <a:solidFill>
                  <a:schemeClr val="bg1"/>
                </a:solidFill>
                <a:uFill>
                  <a:solidFill>
                    <a:srgbClr val="FFFFFF"/>
                  </a:solidFill>
                </a:uFill>
                <a:latin typeface="Century Gothic"/>
              </a:rPr>
              <a:t>:</a:t>
            </a:r>
            <a:r>
              <a:rPr lang="pt-BR" sz="4800" b="1" spc="-1" dirty="0" smtClean="0">
                <a:solidFill>
                  <a:srgbClr val="FFC000"/>
                </a:solidFill>
                <a:uFill>
                  <a:solidFill>
                    <a:srgbClr val="FFFFFF"/>
                  </a:solidFill>
                </a:uFill>
                <a:latin typeface="Century Gothic"/>
              </a:rPr>
              <a:t> </a:t>
            </a:r>
          </a:p>
          <a:p>
            <a:pPr algn="ctr"/>
            <a:r>
              <a:rPr lang="pt-BR" sz="4800" b="1" spc="-1" dirty="0" err="1" smtClean="0">
                <a:solidFill>
                  <a:schemeClr val="bg1"/>
                </a:solidFill>
                <a:uFill>
                  <a:solidFill>
                    <a:srgbClr val="FFFFFF"/>
                  </a:solidFill>
                </a:uFill>
                <a:latin typeface="Century Gothic"/>
              </a:rPr>
              <a:t>K</a:t>
            </a:r>
            <a:r>
              <a:rPr lang="pt-BR" sz="4800" b="1" spc="-1" dirty="0" err="1" smtClean="0">
                <a:solidFill>
                  <a:srgbClr val="FFC000"/>
                </a:solidFill>
                <a:uFill>
                  <a:solidFill>
                    <a:srgbClr val="FFFFFF"/>
                  </a:solidFill>
                </a:uFill>
                <a:latin typeface="Century Gothic"/>
              </a:rPr>
              <a:t>uiper</a:t>
            </a:r>
            <a:r>
              <a:rPr lang="pt-BR" sz="4800" b="1" spc="-1" dirty="0" smtClean="0">
                <a:solidFill>
                  <a:srgbClr val="FFC000"/>
                </a:solidFill>
                <a:uFill>
                  <a:solidFill>
                    <a:srgbClr val="FFFFFF"/>
                  </a:solidFill>
                </a:uFill>
                <a:latin typeface="Century Gothic"/>
              </a:rPr>
              <a:t> </a:t>
            </a:r>
            <a:r>
              <a:rPr lang="pt-BR" sz="4800" b="1" spc="-1" dirty="0" err="1" smtClean="0">
                <a:solidFill>
                  <a:schemeClr val="bg1"/>
                </a:solidFill>
                <a:uFill>
                  <a:solidFill>
                    <a:srgbClr val="FFFFFF"/>
                  </a:solidFill>
                </a:uFill>
                <a:latin typeface="Century Gothic"/>
              </a:rPr>
              <a:t>B</a:t>
            </a:r>
            <a:r>
              <a:rPr lang="pt-BR" sz="4800" b="1" spc="-1" dirty="0" err="1" smtClean="0">
                <a:solidFill>
                  <a:srgbClr val="FFC000"/>
                </a:solidFill>
                <a:uFill>
                  <a:solidFill>
                    <a:srgbClr val="FFFFFF"/>
                  </a:solidFill>
                </a:uFill>
                <a:latin typeface="Century Gothic"/>
              </a:rPr>
              <a:t>elt</a:t>
            </a:r>
            <a:r>
              <a:rPr lang="pt-BR" sz="4800" b="1" spc="-1" dirty="0" smtClean="0">
                <a:solidFill>
                  <a:srgbClr val="FFC000"/>
                </a:solidFill>
                <a:uFill>
                  <a:solidFill>
                    <a:srgbClr val="FFFFFF"/>
                  </a:solidFill>
                </a:uFill>
                <a:latin typeface="Century Gothic"/>
              </a:rPr>
              <a:t> </a:t>
            </a:r>
            <a:r>
              <a:rPr lang="pt-BR" sz="4800" b="1" spc="-1" dirty="0" err="1" smtClean="0">
                <a:solidFill>
                  <a:schemeClr val="bg1"/>
                </a:solidFill>
                <a:uFill>
                  <a:solidFill>
                    <a:srgbClr val="FFFFFF"/>
                  </a:solidFill>
                </a:uFill>
                <a:latin typeface="Century Gothic"/>
              </a:rPr>
              <a:t>O</a:t>
            </a:r>
            <a:r>
              <a:rPr lang="pt-BR" sz="4800" b="1" spc="-1" dirty="0" err="1" smtClean="0">
                <a:solidFill>
                  <a:srgbClr val="FFC000"/>
                </a:solidFill>
                <a:uFill>
                  <a:solidFill>
                    <a:srgbClr val="FFFFFF"/>
                  </a:solidFill>
                </a:uFill>
                <a:latin typeface="Century Gothic"/>
              </a:rPr>
              <a:t>bjects</a:t>
            </a:r>
            <a:r>
              <a:rPr lang="pt-BR" sz="4800" b="1" spc="-1" dirty="0" smtClean="0">
                <a:solidFill>
                  <a:srgbClr val="FFC000"/>
                </a:solidFill>
                <a:uFill>
                  <a:solidFill>
                    <a:srgbClr val="FFFFFF"/>
                  </a:solidFill>
                </a:uFill>
                <a:latin typeface="Century Gothic"/>
              </a:rPr>
              <a:t> </a:t>
            </a:r>
          </a:p>
          <a:p>
            <a:pPr algn="ctr"/>
            <a:r>
              <a:rPr lang="pt-BR" sz="3200" b="1" spc="-1" dirty="0" smtClean="0">
                <a:solidFill>
                  <a:srgbClr val="FFC000"/>
                </a:solidFill>
                <a:uFill>
                  <a:solidFill>
                    <a:srgbClr val="FFFFFF"/>
                  </a:solidFill>
                </a:uFill>
                <a:latin typeface="Century Gothic"/>
              </a:rPr>
              <a:t>(Objetos do Cinturão de </a:t>
            </a:r>
            <a:r>
              <a:rPr lang="pt-BR" sz="3200" b="1" spc="-1" dirty="0" err="1" smtClean="0">
                <a:solidFill>
                  <a:srgbClr val="FFC000"/>
                </a:solidFill>
                <a:uFill>
                  <a:solidFill>
                    <a:srgbClr val="FFFFFF"/>
                  </a:solidFill>
                </a:uFill>
                <a:latin typeface="Century Gothic"/>
              </a:rPr>
              <a:t>Kuiper</a:t>
            </a:r>
            <a:r>
              <a:rPr lang="pt-BR" sz="3200" b="1" spc="-1" dirty="0" smtClean="0">
                <a:solidFill>
                  <a:srgbClr val="FFC000"/>
                </a:solidFill>
                <a:uFill>
                  <a:solidFill>
                    <a:srgbClr val="FFFFFF"/>
                  </a:solidFill>
                </a:uFill>
                <a:latin typeface="Century Gothic"/>
              </a:rPr>
              <a:t>) </a:t>
            </a:r>
          </a:p>
          <a:p>
            <a:pPr algn="ctr"/>
            <a:r>
              <a:rPr lang="pt-BR" sz="4400" b="1" spc="-1" dirty="0" smtClean="0">
                <a:solidFill>
                  <a:srgbClr val="FFC000"/>
                </a:solidFill>
                <a:uFill>
                  <a:solidFill>
                    <a:srgbClr val="FFFFFF"/>
                  </a:solidFill>
                </a:uFill>
                <a:latin typeface="Century Gothic"/>
              </a:rPr>
              <a:t>e</a:t>
            </a:r>
          </a:p>
          <a:p>
            <a:pPr algn="ctr"/>
            <a:r>
              <a:rPr lang="pt-BR" sz="4800" b="1" strike="noStrike" spc="-1" dirty="0" err="1" smtClean="0">
                <a:solidFill>
                  <a:schemeClr val="bg1"/>
                </a:solidFill>
                <a:uFill>
                  <a:solidFill>
                    <a:srgbClr val="FFFFFF"/>
                  </a:solidFill>
                </a:uFill>
                <a:latin typeface="Century Gothic"/>
              </a:rPr>
              <a:t>TNO’s</a:t>
            </a:r>
            <a:r>
              <a:rPr lang="pt-BR" sz="4800" b="1" strike="noStrike" spc="-1" dirty="0" smtClean="0">
                <a:solidFill>
                  <a:schemeClr val="bg1"/>
                </a:solidFill>
                <a:uFill>
                  <a:solidFill>
                    <a:srgbClr val="FFFFFF"/>
                  </a:solidFill>
                </a:uFill>
                <a:latin typeface="Century Gothic"/>
              </a:rPr>
              <a:t>: </a:t>
            </a:r>
          </a:p>
          <a:p>
            <a:pPr algn="ctr"/>
            <a:r>
              <a:rPr lang="pt-BR" sz="4800" b="1" strike="noStrike" spc="-1" dirty="0" err="1" smtClean="0">
                <a:solidFill>
                  <a:schemeClr val="bg1"/>
                </a:solidFill>
                <a:uFill>
                  <a:solidFill>
                    <a:srgbClr val="FFFFFF"/>
                  </a:solidFill>
                </a:uFill>
                <a:latin typeface="Century Gothic"/>
              </a:rPr>
              <a:t>T</a:t>
            </a:r>
            <a:r>
              <a:rPr lang="pt-BR" sz="4800" b="1" strike="noStrike" spc="-1" dirty="0" err="1" smtClean="0">
                <a:solidFill>
                  <a:srgbClr val="FFC000"/>
                </a:solidFill>
                <a:uFill>
                  <a:solidFill>
                    <a:srgbClr val="FFFFFF"/>
                  </a:solidFill>
                </a:uFill>
                <a:latin typeface="Century Gothic"/>
              </a:rPr>
              <a:t>rans-</a:t>
            </a:r>
            <a:r>
              <a:rPr lang="pt-BR" sz="4800" b="1" strike="noStrike" spc="-1" dirty="0" err="1" smtClean="0">
                <a:solidFill>
                  <a:schemeClr val="bg1"/>
                </a:solidFill>
                <a:uFill>
                  <a:solidFill>
                    <a:srgbClr val="FFFFFF"/>
                  </a:solidFill>
                </a:uFill>
                <a:latin typeface="Century Gothic"/>
              </a:rPr>
              <a:t>N</a:t>
            </a:r>
            <a:r>
              <a:rPr lang="pt-BR" sz="4800" b="1" strike="noStrike" spc="-1" dirty="0" err="1" smtClean="0">
                <a:solidFill>
                  <a:srgbClr val="FFC000"/>
                </a:solidFill>
                <a:uFill>
                  <a:solidFill>
                    <a:srgbClr val="FFFFFF"/>
                  </a:solidFill>
                </a:uFill>
                <a:latin typeface="Century Gothic"/>
              </a:rPr>
              <a:t>eptunian</a:t>
            </a:r>
            <a:r>
              <a:rPr lang="pt-BR" sz="4800" b="1" strike="noStrike" spc="-1" dirty="0" smtClean="0">
                <a:solidFill>
                  <a:srgbClr val="FFC000"/>
                </a:solidFill>
                <a:uFill>
                  <a:solidFill>
                    <a:srgbClr val="FFFFFF"/>
                  </a:solidFill>
                </a:uFill>
                <a:latin typeface="Century Gothic"/>
              </a:rPr>
              <a:t> </a:t>
            </a:r>
            <a:r>
              <a:rPr lang="pt-BR" sz="4800" b="1" strike="noStrike" spc="-1" dirty="0" err="1" smtClean="0">
                <a:solidFill>
                  <a:schemeClr val="bg1"/>
                </a:solidFill>
                <a:uFill>
                  <a:solidFill>
                    <a:srgbClr val="FFFFFF"/>
                  </a:solidFill>
                </a:uFill>
                <a:latin typeface="Century Gothic"/>
              </a:rPr>
              <a:t>O</a:t>
            </a:r>
            <a:r>
              <a:rPr lang="pt-BR" sz="4800" b="1" strike="noStrike" spc="-1" dirty="0" err="1" smtClean="0">
                <a:solidFill>
                  <a:srgbClr val="FFC000"/>
                </a:solidFill>
                <a:uFill>
                  <a:solidFill>
                    <a:srgbClr val="FFFFFF"/>
                  </a:solidFill>
                </a:uFill>
                <a:latin typeface="Century Gothic"/>
              </a:rPr>
              <a:t>bjects</a:t>
            </a:r>
            <a:r>
              <a:rPr lang="pt-BR" sz="4800" b="1" strike="noStrike" spc="-1" dirty="0" smtClean="0">
                <a:solidFill>
                  <a:srgbClr val="FFC000"/>
                </a:solidFill>
                <a:uFill>
                  <a:solidFill>
                    <a:srgbClr val="FFFFFF"/>
                  </a:solidFill>
                </a:uFill>
                <a:latin typeface="Century Gothic"/>
              </a:rPr>
              <a:t> </a:t>
            </a:r>
          </a:p>
          <a:p>
            <a:pPr algn="ctr"/>
            <a:r>
              <a:rPr lang="pt-BR" sz="3200" b="1" strike="noStrike" spc="-1" dirty="0" smtClean="0">
                <a:solidFill>
                  <a:srgbClr val="FFC000"/>
                </a:solidFill>
                <a:uFill>
                  <a:solidFill>
                    <a:srgbClr val="FFFFFF"/>
                  </a:solidFill>
                </a:uFill>
                <a:latin typeface="Century Gothic"/>
              </a:rPr>
              <a:t>(Objetos </a:t>
            </a:r>
            <a:r>
              <a:rPr lang="pt-BR" sz="3200" b="1" strike="noStrike" spc="-1" dirty="0" err="1" smtClean="0">
                <a:solidFill>
                  <a:srgbClr val="FFC000"/>
                </a:solidFill>
                <a:uFill>
                  <a:solidFill>
                    <a:srgbClr val="FFFFFF"/>
                  </a:solidFill>
                </a:uFill>
                <a:latin typeface="Century Gothic"/>
              </a:rPr>
              <a:t>transnetunianos</a:t>
            </a:r>
            <a:r>
              <a:rPr lang="pt-BR" sz="3200" b="1" strike="noStrike" spc="-1" dirty="0" smtClean="0">
                <a:solidFill>
                  <a:srgbClr val="FFC000"/>
                </a:solidFill>
                <a:uFill>
                  <a:solidFill>
                    <a:srgbClr val="FFFFFF"/>
                  </a:solidFill>
                </a:uFill>
                <a:latin typeface="Century Gothic"/>
              </a:rPr>
              <a:t>)</a:t>
            </a:r>
            <a:endParaRPr lang="pt-BR" sz="3200" b="0" strike="noStrike" spc="-1" dirty="0">
              <a:solidFill>
                <a:srgbClr val="FFFFFF"/>
              </a:solidFill>
              <a:uFill>
                <a:solidFill>
                  <a:srgbClr val="FFFFFF"/>
                </a:solidFill>
              </a:uFill>
              <a:latin typeface="Arial"/>
            </a:endParaRPr>
          </a:p>
          <a:p>
            <a:pPr algn="ctr">
              <a:lnSpc>
                <a:spcPct val="100000"/>
              </a:lnSpc>
            </a:pP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s://upload.wikimedia.org/wikipedia/commons/4/48/Os_maiores_objetos_transnetuniano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2" t="13694" r="1383" b="132"/>
          <a:stretch/>
        </p:blipFill>
        <p:spPr bwMode="auto">
          <a:xfrm>
            <a:off x="114300" y="1114074"/>
            <a:ext cx="8922196" cy="5727420"/>
          </a:xfrm>
          <a:prstGeom prst="rect">
            <a:avLst/>
          </a:prstGeom>
          <a:noFill/>
          <a:extLst>
            <a:ext uri="{909E8E84-426E-40DD-AFC4-6F175D3DCCD1}">
              <a14:hiddenFill xmlns:a14="http://schemas.microsoft.com/office/drawing/2010/main">
                <a:solidFill>
                  <a:srgbClr val="FFFFFF"/>
                </a:solidFill>
              </a14:hiddenFill>
            </a:ext>
          </a:extLst>
        </p:spPr>
      </p:pic>
      <p:sp>
        <p:nvSpPr>
          <p:cNvPr id="247" name="CustomShape 1"/>
          <p:cNvSpPr/>
          <p:nvPr/>
        </p:nvSpPr>
        <p:spPr>
          <a:xfrm>
            <a:off x="36360" y="332656"/>
            <a:ext cx="9143280" cy="45648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000" b="1" strike="noStrike" spc="-1" dirty="0" smtClean="0">
                <a:solidFill>
                  <a:srgbClr val="FFFFFF"/>
                </a:solidFill>
                <a:uFill>
                  <a:solidFill>
                    <a:srgbClr val="FFFFFF"/>
                  </a:solidFill>
                </a:uFill>
                <a:latin typeface="Century Gothic"/>
                <a:ea typeface="DejaVu Sans"/>
              </a:rPr>
              <a:t>Maiores </a:t>
            </a:r>
            <a:r>
              <a:rPr lang="pt-BR" sz="4000" b="1" strike="noStrike" spc="-1" dirty="0" err="1" smtClean="0">
                <a:solidFill>
                  <a:srgbClr val="FFFFFF"/>
                </a:solidFill>
                <a:uFill>
                  <a:solidFill>
                    <a:srgbClr val="FFFFFF"/>
                  </a:solidFill>
                </a:uFill>
                <a:latin typeface="Century Gothic"/>
                <a:ea typeface="DejaVu Sans"/>
              </a:rPr>
              <a:t>TNO’s</a:t>
            </a:r>
            <a:r>
              <a:rPr lang="pt-BR" sz="4000" b="1" strike="noStrike" spc="-1" dirty="0" smtClean="0">
                <a:solidFill>
                  <a:srgbClr val="FFFFFF"/>
                </a:solidFill>
                <a:uFill>
                  <a:solidFill>
                    <a:srgbClr val="FFFFFF"/>
                  </a:solidFill>
                </a:uFill>
                <a:latin typeface="Century Gothic"/>
                <a:ea typeface="DejaVu Sans"/>
              </a:rPr>
              <a:t>/</a:t>
            </a:r>
            <a:r>
              <a:rPr lang="pt-BR" sz="4000" b="1" strike="noStrike" spc="-1" dirty="0" err="1" smtClean="0">
                <a:solidFill>
                  <a:srgbClr val="FFFFFF"/>
                </a:solidFill>
                <a:uFill>
                  <a:solidFill>
                    <a:srgbClr val="FFFFFF"/>
                  </a:solidFill>
                </a:uFill>
                <a:latin typeface="Century Gothic"/>
                <a:ea typeface="DejaVu Sans"/>
              </a:rPr>
              <a:t>KBO’s</a:t>
            </a:r>
            <a:endParaRPr lang="pt-BR" sz="1800" b="0" strike="noStrike" spc="-1" dirty="0">
              <a:solidFill>
                <a:srgbClr val="FFFFFF"/>
              </a:solidFill>
              <a:uFill>
                <a:solidFill>
                  <a:srgbClr val="FFFFFF"/>
                </a:solidFill>
              </a:uFill>
              <a:latin typeface="Arial"/>
            </a:endParaRPr>
          </a:p>
        </p:txBody>
      </p:sp>
      <p:pic>
        <p:nvPicPr>
          <p:cNvPr id="248" name="Picture 1"/>
          <p:cNvPicPr/>
          <p:nvPr/>
        </p:nvPicPr>
        <p:blipFill>
          <a:blip r:embed="rId4"/>
          <a:stretch/>
        </p:blipFill>
        <p:spPr>
          <a:xfrm>
            <a:off x="0" y="0"/>
            <a:ext cx="75600" cy="75600"/>
          </a:xfrm>
          <a:prstGeom prst="rect">
            <a:avLst/>
          </a:prstGeom>
          <a:ln>
            <a:noFill/>
          </a:ln>
        </p:spPr>
      </p:pic>
      <p:sp>
        <p:nvSpPr>
          <p:cNvPr id="6" name="CustomShape 2"/>
          <p:cNvSpPr/>
          <p:nvPr/>
        </p:nvSpPr>
        <p:spPr>
          <a:xfrm>
            <a:off x="43408" y="6358336"/>
            <a:ext cx="2368352"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r>
              <a:rPr lang="pt-BR" sz="1200" b="0" strike="noStrike" spc="-1" dirty="0">
                <a:solidFill>
                  <a:srgbClr val="EE8800"/>
                </a:solidFill>
                <a:uFill>
                  <a:solidFill>
                    <a:srgbClr val="FFFFFF"/>
                  </a:solidFill>
                </a:uFill>
                <a:latin typeface="Century Gothic"/>
                <a:ea typeface="DejaVu Sans"/>
              </a:rPr>
              <a:t>Crédito da imagem: </a:t>
            </a:r>
            <a:r>
              <a:rPr lang="pt-BR" sz="1200" b="0" strike="noStrike" spc="-1" dirty="0" smtClean="0">
                <a:solidFill>
                  <a:srgbClr val="EE8800"/>
                </a:solidFill>
                <a:uFill>
                  <a:solidFill>
                    <a:srgbClr val="FFFFFF"/>
                  </a:solidFill>
                </a:uFill>
                <a:latin typeface="Century Gothic"/>
                <a:ea typeface="DejaVu Sans"/>
              </a:rPr>
              <a:t>NASA/</a:t>
            </a:r>
          </a:p>
          <a:p>
            <a:r>
              <a:rPr lang="pt-BR" sz="1200" b="0" strike="noStrike" spc="-1" dirty="0" err="1" smtClean="0">
                <a:solidFill>
                  <a:srgbClr val="EE8800"/>
                </a:solidFill>
                <a:uFill>
                  <a:solidFill>
                    <a:srgbClr val="FFFFFF"/>
                  </a:solidFill>
                </a:uFill>
                <a:latin typeface="Century Gothic"/>
                <a:ea typeface="DejaVu Sans"/>
              </a:rPr>
              <a:t>Wikipedia</a:t>
            </a:r>
            <a:r>
              <a:rPr lang="pt-BR" sz="1200" b="0" strike="noStrike" spc="-1" dirty="0" smtClean="0">
                <a:solidFill>
                  <a:srgbClr val="EE8800"/>
                </a:solidFill>
                <a:uFill>
                  <a:solidFill>
                    <a:srgbClr val="FFFFFF"/>
                  </a:solidFill>
                </a:uFill>
                <a:latin typeface="Century Gothic"/>
                <a:ea typeface="DejaVu Sans"/>
              </a:rPr>
              <a:t> </a:t>
            </a:r>
            <a:r>
              <a:rPr lang="pt-PT" sz="1200" dirty="0">
                <a:solidFill>
                  <a:schemeClr val="accent6"/>
                </a:solidFill>
                <a:latin typeface="Century Gothic" panose="020B0502020202020204" pitchFamily="34" charset="0"/>
              </a:rPr>
              <a:t>SEPRodrigues</a:t>
            </a:r>
          </a:p>
          <a:p>
            <a:pPr>
              <a:lnSpc>
                <a:spcPct val="100000"/>
              </a:lnSpc>
            </a:pPr>
            <a:endParaRPr lang="pt-BR" sz="1800" b="0" strike="noStrike" spc="-1" dirty="0">
              <a:solidFill>
                <a:srgbClr val="FFFFFF"/>
              </a:solidFill>
              <a:uFill>
                <a:solidFill>
                  <a:srgbClr val="FFFFFF"/>
                </a:solidFill>
              </a:uFill>
              <a:latin typeface="Arial"/>
            </a:endParaRPr>
          </a:p>
          <a:p>
            <a:pPr>
              <a:lnSpc>
                <a:spcPct val="100000"/>
              </a:lnSpc>
            </a:pPr>
            <a:endParaRPr lang="pt-BR" sz="1800"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4845" y="11896"/>
            <a:ext cx="9114310" cy="6834208"/>
          </a:xfrm>
          <a:prstGeom prst="rect">
            <a:avLst/>
          </a:prstGeom>
        </p:spPr>
      </p:pic>
      <p:sp>
        <p:nvSpPr>
          <p:cNvPr id="247" name="CustomShape 1"/>
          <p:cNvSpPr/>
          <p:nvPr/>
        </p:nvSpPr>
        <p:spPr>
          <a:xfrm>
            <a:off x="36360" y="308224"/>
            <a:ext cx="9143280" cy="45648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000" b="1" strike="noStrike" spc="-1" dirty="0" err="1">
                <a:solidFill>
                  <a:srgbClr val="FFFFFF"/>
                </a:solidFill>
                <a:uFill>
                  <a:solidFill>
                    <a:srgbClr val="FFFFFF"/>
                  </a:solidFill>
                </a:uFill>
                <a:latin typeface="Century Gothic"/>
                <a:ea typeface="DejaVu Sans"/>
              </a:rPr>
              <a:t>Sedna</a:t>
            </a:r>
            <a:endParaRPr lang="pt-BR" sz="1800" b="0" strike="noStrike" spc="-1" dirty="0">
              <a:solidFill>
                <a:srgbClr val="FFFFFF"/>
              </a:solidFill>
              <a:uFill>
                <a:solidFill>
                  <a:srgbClr val="FFFFFF"/>
                </a:solidFill>
              </a:uFill>
              <a:latin typeface="Arial"/>
            </a:endParaRPr>
          </a:p>
        </p:txBody>
      </p:sp>
      <p:pic>
        <p:nvPicPr>
          <p:cNvPr id="248" name="Picture 1"/>
          <p:cNvPicPr/>
          <p:nvPr/>
        </p:nvPicPr>
        <p:blipFill>
          <a:blip r:embed="rId4"/>
          <a:stretch/>
        </p:blipFill>
        <p:spPr>
          <a:xfrm>
            <a:off x="0" y="0"/>
            <a:ext cx="75600" cy="75600"/>
          </a:xfrm>
          <a:prstGeom prst="rect">
            <a:avLst/>
          </a:prstGeom>
          <a:ln>
            <a:noFill/>
          </a:ln>
        </p:spPr>
      </p:pic>
      <p:sp>
        <p:nvSpPr>
          <p:cNvPr id="5" name="Rectangle 3"/>
          <p:cNvSpPr>
            <a:spLocks noChangeArrowheads="1"/>
          </p:cNvSpPr>
          <p:nvPr/>
        </p:nvSpPr>
        <p:spPr bwMode="auto">
          <a:xfrm>
            <a:off x="6588224" y="6309319"/>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6" name="CustomShape 1"/>
          <p:cNvSpPr/>
          <p:nvPr/>
        </p:nvSpPr>
        <p:spPr>
          <a:xfrm>
            <a:off x="5220072" y="4725144"/>
            <a:ext cx="3744416" cy="10801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216000" indent="-216000" algn="just">
              <a:lnSpc>
                <a:spcPct val="100000"/>
              </a:lnSpc>
              <a:buClr>
                <a:srgbClr val="FFC000"/>
              </a:buClr>
              <a:buFont typeface="Arial" pitchFamily="34" charset="0"/>
              <a:buChar char="•"/>
            </a:pPr>
            <a:r>
              <a:rPr lang="pt-BR" sz="2400" b="1" strike="noStrike" spc="-1" dirty="0" smtClean="0">
                <a:solidFill>
                  <a:srgbClr val="FFC000"/>
                </a:solidFill>
                <a:uFill>
                  <a:solidFill>
                    <a:srgbClr val="FFFFFF"/>
                  </a:solidFill>
                </a:uFill>
                <a:latin typeface="Century Gothic"/>
              </a:rPr>
              <a:t>T: 11.400 anos</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d: 518 UA (76-937 UA)</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995 km</a:t>
            </a:r>
            <a:endParaRPr lang="pt-BR" sz="2400" b="1" strike="noStrike" spc="-1" dirty="0">
              <a:solidFill>
                <a:srgbClr val="FFFFFF"/>
              </a:solidFill>
              <a:uFill>
                <a:solidFill>
                  <a:srgbClr val="FFFFFF"/>
                </a:solidFill>
              </a:uFill>
              <a:latin typeface="Arial"/>
            </a:endParaRPr>
          </a:p>
        </p:txBody>
      </p:sp>
      <p:sp>
        <p:nvSpPr>
          <p:cNvPr id="7" name="CustomShape 1"/>
          <p:cNvSpPr/>
          <p:nvPr/>
        </p:nvSpPr>
        <p:spPr>
          <a:xfrm>
            <a:off x="5945984" y="1124744"/>
            <a:ext cx="2834056" cy="431688"/>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gn="just">
              <a:lnSpc>
                <a:spcPct val="100000"/>
              </a:lnSpc>
              <a:buClr>
                <a:srgbClr val="FFC000"/>
              </a:buClr>
            </a:pPr>
            <a:r>
              <a:rPr lang="pt-BR" b="0" strike="noStrike" spc="-1" dirty="0" smtClean="0">
                <a:solidFill>
                  <a:srgbClr val="FFC000"/>
                </a:solidFill>
                <a:uFill>
                  <a:solidFill>
                    <a:srgbClr val="FFFFFF"/>
                  </a:solidFill>
                </a:uFill>
                <a:latin typeface="Century Gothic"/>
              </a:rPr>
              <a:t>Representação artística</a:t>
            </a:r>
            <a:endParaRPr lang="pt-BR"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14664448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2"/>
          <p:cNvPicPr/>
          <p:nvPr/>
        </p:nvPicPr>
        <p:blipFill>
          <a:blip r:embed="rId3" cstate="print"/>
          <a:stretch/>
        </p:blipFill>
        <p:spPr>
          <a:xfrm>
            <a:off x="1619640" y="628560"/>
            <a:ext cx="6040080" cy="6040080"/>
          </a:xfrm>
          <a:prstGeom prst="rect">
            <a:avLst/>
          </a:prstGeom>
          <a:ln>
            <a:noFill/>
          </a:ln>
        </p:spPr>
      </p:pic>
      <p:sp>
        <p:nvSpPr>
          <p:cNvPr id="223" name="CustomShape 1"/>
          <p:cNvSpPr/>
          <p:nvPr/>
        </p:nvSpPr>
        <p:spPr>
          <a:xfrm>
            <a:off x="499680" y="-2736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r>
              <a:rPr lang="pt-BR" sz="4400" b="1" strike="noStrike" spc="-1">
                <a:solidFill>
                  <a:srgbClr val="FFFFFF"/>
                </a:solidFill>
                <a:uFill>
                  <a:solidFill>
                    <a:srgbClr val="FFFFFF"/>
                  </a:solidFill>
                </a:uFill>
                <a:latin typeface="Century Gothic"/>
              </a:rPr>
              <a:t>Órbita de Sedna</a:t>
            </a:r>
            <a:endParaRPr lang="pt-BR" sz="1800" b="1" strike="noStrike" spc="-1">
              <a:solidFill>
                <a:srgbClr val="FFFFFF"/>
              </a:solidFill>
              <a:uFill>
                <a:solidFill>
                  <a:srgbClr val="FFFFFF"/>
                </a:solidFill>
              </a:uFill>
              <a:latin typeface="Arial"/>
            </a:endParaRPr>
          </a:p>
          <a:p>
            <a:pPr algn="ctr">
              <a:lnSpc>
                <a:spcPct val="100000"/>
              </a:lnSpc>
            </a:pPr>
            <a:endParaRPr lang="pt-BR" sz="1800" b="1" strike="noStrike" spc="-1">
              <a:solidFill>
                <a:srgbClr val="FFFFFF"/>
              </a:solidFill>
              <a:uFill>
                <a:solidFill>
                  <a:srgbClr val="FFFFFF"/>
                </a:solidFill>
              </a:uFill>
              <a:latin typeface="Arial"/>
            </a:endParaRPr>
          </a:p>
        </p:txBody>
      </p:sp>
      <p:sp>
        <p:nvSpPr>
          <p:cNvPr id="224" name="CustomShape 2"/>
          <p:cNvSpPr/>
          <p:nvPr/>
        </p:nvSpPr>
        <p:spPr>
          <a:xfrm>
            <a:off x="16920" y="6576480"/>
            <a:ext cx="28173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1" strike="noStrike" spc="-1">
                <a:solidFill>
                  <a:srgbClr val="EE8800"/>
                </a:solidFill>
                <a:uFill>
                  <a:solidFill>
                    <a:srgbClr val="FFFFFF"/>
                  </a:solidFill>
                </a:uFill>
                <a:latin typeface="Century Gothic"/>
                <a:ea typeface="DejaVu Sans"/>
              </a:rPr>
              <a:t>Crédito da imagem: NASA/Caltech</a:t>
            </a:r>
            <a:endParaRPr lang="pt-BR" sz="1800" b="1" strike="noStrike" spc="-1">
              <a:solidFill>
                <a:srgbClr val="FFFFFF"/>
              </a:solidFill>
              <a:uFill>
                <a:solidFill>
                  <a:srgbClr val="FFFFFF"/>
                </a:solidFill>
              </a:uFill>
              <a:latin typeface="Arial"/>
            </a:endParaRPr>
          </a:p>
          <a:p>
            <a:pPr>
              <a:lnSpc>
                <a:spcPct val="100000"/>
              </a:lnSpc>
            </a:pPr>
            <a:endParaRPr lang="pt-BR" sz="1800" b="1" strike="noStrike" spc="-1">
              <a:solidFill>
                <a:srgbClr val="FFFFFF"/>
              </a:solidFill>
              <a:uFill>
                <a:solidFill>
                  <a:srgbClr val="FFFFFF"/>
                </a:solidFill>
              </a:uFill>
              <a:latin typeface="Arial"/>
            </a:endParaRPr>
          </a:p>
        </p:txBody>
      </p:sp>
      <p:sp>
        <p:nvSpPr>
          <p:cNvPr id="225" name="CustomShape 3"/>
          <p:cNvSpPr/>
          <p:nvPr/>
        </p:nvSpPr>
        <p:spPr>
          <a:xfrm>
            <a:off x="4644000" y="692640"/>
            <a:ext cx="2951640" cy="295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226" name="CustomShape 4"/>
          <p:cNvSpPr/>
          <p:nvPr/>
        </p:nvSpPr>
        <p:spPr>
          <a:xfrm>
            <a:off x="4644000" y="3644280"/>
            <a:ext cx="2951640" cy="295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227" name="CustomShape 5"/>
          <p:cNvSpPr/>
          <p:nvPr/>
        </p:nvSpPr>
        <p:spPr>
          <a:xfrm>
            <a:off x="1691640" y="3601440"/>
            <a:ext cx="2951640" cy="2951640"/>
          </a:xfrm>
          <a:prstGeom prst="rect">
            <a:avLst/>
          </a:prstGeom>
          <a:solidFill>
            <a:schemeClr val="tx1"/>
          </a:solidFill>
          <a:ln w="12600">
            <a:solidFill>
              <a:schemeClr val="tx1"/>
            </a:solidFill>
            <a:round/>
          </a:ln>
        </p:spPr>
        <p:style>
          <a:lnRef idx="0">
            <a:scrgbClr r="0" g="0" b="0"/>
          </a:lnRef>
          <a:fillRef idx="0">
            <a:scrgbClr r="0" g="0" b="0"/>
          </a:fillRef>
          <a:effectRef idx="0">
            <a:scrgbClr r="0" g="0" b="0"/>
          </a:effectRef>
          <a:fontRef idx="minor"/>
        </p:style>
      </p:sp>
      <p:sp>
        <p:nvSpPr>
          <p:cNvPr id="228" name="CustomShape 6"/>
          <p:cNvSpPr/>
          <p:nvPr/>
        </p:nvSpPr>
        <p:spPr>
          <a:xfrm>
            <a:off x="-108520" y="79200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400" b="1" strike="noStrike" spc="-1" dirty="0">
                <a:solidFill>
                  <a:srgbClr val="EE8800"/>
                </a:solidFill>
                <a:uFill>
                  <a:solidFill>
                    <a:srgbClr val="FFFFFF"/>
                  </a:solidFill>
                </a:uFill>
                <a:latin typeface="Century Gothic"/>
                <a:ea typeface="DejaVu Sans"/>
              </a:rPr>
              <a:t>Órbita de</a:t>
            </a:r>
            <a:endParaRPr lang="pt-BR" sz="2400" b="1" strike="noStrike" spc="-1" dirty="0">
              <a:solidFill>
                <a:srgbClr val="FFFFFF"/>
              </a:solidFill>
              <a:uFill>
                <a:solidFill>
                  <a:srgbClr val="FFFFFF"/>
                </a:solidFill>
              </a:uFill>
              <a:latin typeface="Arial"/>
            </a:endParaRPr>
          </a:p>
          <a:p>
            <a:pPr marL="457200" indent="-456480" algn="ctr">
              <a:lnSpc>
                <a:spcPct val="100000"/>
              </a:lnSpc>
            </a:pPr>
            <a:r>
              <a:rPr lang="pt-BR" sz="2400" b="1" strike="noStrike" spc="-1" dirty="0">
                <a:solidFill>
                  <a:srgbClr val="EE8800"/>
                </a:solidFill>
                <a:uFill>
                  <a:solidFill>
                    <a:srgbClr val="FFFFFF"/>
                  </a:solidFill>
                </a:uFill>
                <a:latin typeface="Century Gothic"/>
                <a:ea typeface="DejaVu Sans"/>
              </a:rPr>
              <a:t>Júpiter</a:t>
            </a:r>
            <a:endParaRPr lang="pt-BR" sz="2400" b="1" strike="noStrike" spc="-1" dirty="0">
              <a:solidFill>
                <a:srgbClr val="FFFFFF"/>
              </a:solidFill>
              <a:uFill>
                <a:solidFill>
                  <a:srgbClr val="FFFFFF"/>
                </a:solidFill>
              </a:uFill>
              <a:latin typeface="Arial"/>
            </a:endParaRPr>
          </a:p>
        </p:txBody>
      </p:sp>
      <p:sp>
        <p:nvSpPr>
          <p:cNvPr id="229" name="CustomShape 7"/>
          <p:cNvSpPr/>
          <p:nvPr/>
        </p:nvSpPr>
        <p:spPr>
          <a:xfrm>
            <a:off x="1079640" y="1746360"/>
            <a:ext cx="755280" cy="457920"/>
          </a:xfrm>
          <a:custGeom>
            <a:avLst/>
            <a:gdLst/>
            <a:ahLst/>
            <a:cxnLst/>
            <a:rect l="l" t="t" r="r" b="b"/>
            <a:pathLst>
              <a:path w="21600" h="21600">
                <a:moveTo>
                  <a:pt x="0" y="0"/>
                </a:moveTo>
                <a:lnTo>
                  <a:pt x="21600" y="21600"/>
                </a:lnTo>
              </a:path>
            </a:pathLst>
          </a:custGeom>
          <a:solidFill>
            <a:schemeClr val="accent1"/>
          </a:solidFill>
          <a:ln w="38100">
            <a:solidFill>
              <a:srgbClr val="EE8800"/>
            </a:solidFill>
            <a:round/>
            <a:tailEnd type="arrow" w="lg" len="lg"/>
          </a:ln>
        </p:spPr>
        <p:style>
          <a:lnRef idx="0">
            <a:scrgbClr r="0" g="0" b="0"/>
          </a:lnRef>
          <a:fillRef idx="0">
            <a:scrgbClr r="0" g="0" b="0"/>
          </a:fillRef>
          <a:effectRef idx="0">
            <a:scrgbClr r="0" g="0" b="0"/>
          </a:effectRef>
          <a:fontRef idx="minor"/>
        </p:style>
      </p:sp>
      <p:sp>
        <p:nvSpPr>
          <p:cNvPr id="230" name="CustomShape 8"/>
          <p:cNvSpPr/>
          <p:nvPr/>
        </p:nvSpPr>
        <p:spPr>
          <a:xfrm>
            <a:off x="7236888" y="151200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400" b="1" strike="noStrike" spc="-1" dirty="0">
                <a:solidFill>
                  <a:srgbClr val="CC66FF"/>
                </a:solidFill>
                <a:uFill>
                  <a:solidFill>
                    <a:srgbClr val="FFFFFF"/>
                  </a:solidFill>
                </a:uFill>
                <a:latin typeface="Century Gothic"/>
                <a:ea typeface="DejaVu Sans"/>
              </a:rPr>
              <a:t>Órbita de</a:t>
            </a:r>
            <a:endParaRPr lang="pt-BR" sz="2400" b="1" strike="noStrike" spc="-1" dirty="0">
              <a:solidFill>
                <a:srgbClr val="FFFFFF"/>
              </a:solidFill>
              <a:uFill>
                <a:solidFill>
                  <a:srgbClr val="FFFFFF"/>
                </a:solidFill>
              </a:uFill>
              <a:latin typeface="Arial"/>
            </a:endParaRPr>
          </a:p>
          <a:p>
            <a:pPr marL="457200" indent="-456480" algn="ctr">
              <a:lnSpc>
                <a:spcPct val="100000"/>
              </a:lnSpc>
            </a:pPr>
            <a:r>
              <a:rPr lang="pt-BR" sz="2400" b="1" strike="noStrike" spc="-1" dirty="0">
                <a:solidFill>
                  <a:srgbClr val="CC66FF"/>
                </a:solidFill>
                <a:uFill>
                  <a:solidFill>
                    <a:srgbClr val="FFFFFF"/>
                  </a:solidFill>
                </a:uFill>
                <a:latin typeface="Century Gothic"/>
                <a:ea typeface="DejaVu Sans"/>
              </a:rPr>
              <a:t>Plutão</a:t>
            </a:r>
            <a:endParaRPr lang="pt-BR" sz="2400" b="1" strike="noStrike" spc="-1" dirty="0">
              <a:solidFill>
                <a:srgbClr val="FFFFFF"/>
              </a:solidFill>
              <a:uFill>
                <a:solidFill>
                  <a:srgbClr val="FFFFFF"/>
                </a:solidFill>
              </a:uFill>
              <a:latin typeface="Arial"/>
            </a:endParaRPr>
          </a:p>
        </p:txBody>
      </p:sp>
      <p:sp>
        <p:nvSpPr>
          <p:cNvPr id="231" name="CustomShape 9"/>
          <p:cNvSpPr/>
          <p:nvPr/>
        </p:nvSpPr>
        <p:spPr>
          <a:xfrm flipH="1">
            <a:off x="6803640" y="2204280"/>
            <a:ext cx="792000" cy="504000"/>
          </a:xfrm>
          <a:custGeom>
            <a:avLst/>
            <a:gdLst/>
            <a:ahLst/>
            <a:cxnLst/>
            <a:rect l="l" t="t" r="r" b="b"/>
            <a:pathLst>
              <a:path w="21600" h="21600">
                <a:moveTo>
                  <a:pt x="0" y="0"/>
                </a:moveTo>
                <a:lnTo>
                  <a:pt x="21600" y="21600"/>
                </a:lnTo>
              </a:path>
            </a:pathLst>
          </a:custGeom>
          <a:solidFill>
            <a:schemeClr val="accent1"/>
          </a:solidFill>
          <a:ln w="38100">
            <a:solidFill>
              <a:srgbClr val="CC66FF"/>
            </a:solidFill>
            <a:round/>
            <a:tailEnd type="arrow" w="lg" len="lg"/>
          </a:ln>
        </p:spPr>
        <p:style>
          <a:lnRef idx="0">
            <a:scrgbClr r="0" g="0" b="0"/>
          </a:lnRef>
          <a:fillRef idx="0">
            <a:scrgbClr r="0" g="0" b="0"/>
          </a:fillRef>
          <a:effectRef idx="0">
            <a:scrgbClr r="0" g="0" b="0"/>
          </a:effectRef>
          <a:fontRef idx="minor"/>
        </p:style>
      </p:sp>
      <p:sp>
        <p:nvSpPr>
          <p:cNvPr id="232" name="CustomShape 10"/>
          <p:cNvSpPr/>
          <p:nvPr/>
        </p:nvSpPr>
        <p:spPr>
          <a:xfrm>
            <a:off x="7236888" y="482436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400" b="1" strike="noStrike" spc="-1" dirty="0">
                <a:solidFill>
                  <a:srgbClr val="FF0000"/>
                </a:solidFill>
                <a:uFill>
                  <a:solidFill>
                    <a:srgbClr val="FFFFFF"/>
                  </a:solidFill>
                </a:uFill>
                <a:latin typeface="Century Gothic"/>
                <a:ea typeface="DejaVu Sans"/>
              </a:rPr>
              <a:t>Órbita de</a:t>
            </a:r>
            <a:endParaRPr lang="pt-BR" sz="2400" b="1" strike="noStrike" spc="-1" dirty="0">
              <a:solidFill>
                <a:srgbClr val="FFFFFF"/>
              </a:solidFill>
              <a:uFill>
                <a:solidFill>
                  <a:srgbClr val="FFFFFF"/>
                </a:solidFill>
              </a:uFill>
              <a:latin typeface="Arial"/>
            </a:endParaRPr>
          </a:p>
          <a:p>
            <a:pPr marL="457200" indent="-456480" algn="ctr">
              <a:lnSpc>
                <a:spcPct val="100000"/>
              </a:lnSpc>
            </a:pPr>
            <a:r>
              <a:rPr lang="pt-BR" sz="2400" b="1" strike="noStrike" spc="-1" dirty="0" err="1">
                <a:solidFill>
                  <a:srgbClr val="FF0000"/>
                </a:solidFill>
                <a:uFill>
                  <a:solidFill>
                    <a:srgbClr val="FFFFFF"/>
                  </a:solidFill>
                </a:uFill>
                <a:latin typeface="Century Gothic"/>
                <a:ea typeface="DejaVu Sans"/>
              </a:rPr>
              <a:t>Sedna</a:t>
            </a:r>
            <a:endParaRPr lang="pt-BR" sz="2400" b="1" strike="noStrike" spc="-1" dirty="0">
              <a:solidFill>
                <a:srgbClr val="FFFFFF"/>
              </a:solidFill>
              <a:uFill>
                <a:solidFill>
                  <a:srgbClr val="FFFFFF"/>
                </a:solidFill>
              </a:uFill>
              <a:latin typeface="Arial"/>
            </a:endParaRPr>
          </a:p>
        </p:txBody>
      </p:sp>
      <p:sp>
        <p:nvSpPr>
          <p:cNvPr id="233" name="CustomShape 11"/>
          <p:cNvSpPr/>
          <p:nvPr/>
        </p:nvSpPr>
        <p:spPr>
          <a:xfrm flipH="1">
            <a:off x="6371640" y="5373216"/>
            <a:ext cx="1224000" cy="287424"/>
          </a:xfrm>
          <a:custGeom>
            <a:avLst/>
            <a:gdLst/>
            <a:ahLst/>
            <a:cxnLst/>
            <a:rect l="l" t="t" r="r" b="b"/>
            <a:pathLst>
              <a:path w="21600" h="21600">
                <a:moveTo>
                  <a:pt x="0" y="0"/>
                </a:moveTo>
                <a:lnTo>
                  <a:pt x="21600" y="21600"/>
                </a:lnTo>
              </a:path>
            </a:pathLst>
          </a:custGeom>
          <a:solidFill>
            <a:schemeClr val="accent1"/>
          </a:solidFill>
          <a:ln w="38100">
            <a:solidFill>
              <a:srgbClr val="FF0000"/>
            </a:solidFill>
            <a:round/>
            <a:tailEnd type="arrow" w="lg" len="lg"/>
          </a:ln>
        </p:spPr>
        <p:style>
          <a:lnRef idx="0">
            <a:scrgbClr r="0" g="0" b="0"/>
          </a:lnRef>
          <a:fillRef idx="0">
            <a:scrgbClr r="0" g="0" b="0"/>
          </a:fillRef>
          <a:effectRef idx="0">
            <a:scrgbClr r="0" g="0" b="0"/>
          </a:effectRef>
          <a:fontRef idx="minor"/>
        </p:style>
      </p:sp>
      <p:sp>
        <p:nvSpPr>
          <p:cNvPr id="234" name="CustomShape 12"/>
          <p:cNvSpPr/>
          <p:nvPr/>
        </p:nvSpPr>
        <p:spPr>
          <a:xfrm>
            <a:off x="-180528" y="427500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400" b="1" strike="noStrike" spc="-1" dirty="0">
                <a:solidFill>
                  <a:srgbClr val="53D2FF"/>
                </a:solidFill>
                <a:uFill>
                  <a:solidFill>
                    <a:srgbClr val="FFFFFF"/>
                  </a:solidFill>
                </a:uFill>
                <a:latin typeface="Century Gothic"/>
                <a:ea typeface="DejaVu Sans"/>
              </a:rPr>
              <a:t>Nuvem </a:t>
            </a:r>
            <a:endParaRPr lang="pt-BR" sz="2400" b="1" strike="noStrike" spc="-1" dirty="0">
              <a:solidFill>
                <a:srgbClr val="FFFFFF"/>
              </a:solidFill>
              <a:uFill>
                <a:solidFill>
                  <a:srgbClr val="FFFFFF"/>
                </a:solidFill>
              </a:uFill>
              <a:latin typeface="Arial"/>
            </a:endParaRPr>
          </a:p>
          <a:p>
            <a:pPr marL="457200" indent="-456480" algn="ctr">
              <a:lnSpc>
                <a:spcPct val="100000"/>
              </a:lnSpc>
            </a:pPr>
            <a:r>
              <a:rPr lang="pt-BR" sz="2400" b="1" strike="noStrike" spc="-1" dirty="0">
                <a:solidFill>
                  <a:srgbClr val="53D2FF"/>
                </a:solidFill>
                <a:uFill>
                  <a:solidFill>
                    <a:srgbClr val="FFFFFF"/>
                  </a:solidFill>
                </a:uFill>
                <a:latin typeface="Century Gothic"/>
                <a:ea typeface="DejaVu Sans"/>
              </a:rPr>
              <a:t>de </a:t>
            </a:r>
            <a:r>
              <a:rPr lang="pt-BR" sz="2400" b="1" strike="noStrike" spc="-1" dirty="0" err="1">
                <a:solidFill>
                  <a:srgbClr val="53D2FF"/>
                </a:solidFill>
                <a:uFill>
                  <a:solidFill>
                    <a:srgbClr val="FFFFFF"/>
                  </a:solidFill>
                </a:uFill>
                <a:latin typeface="Century Gothic"/>
                <a:ea typeface="DejaVu Sans"/>
              </a:rPr>
              <a:t>Oort</a:t>
            </a:r>
            <a:endParaRPr lang="pt-BR" sz="2400" b="1" strike="noStrike" spc="-1" dirty="0">
              <a:solidFill>
                <a:srgbClr val="FFFFFF"/>
              </a:solidFill>
              <a:uFill>
                <a:solidFill>
                  <a:srgbClr val="FFFFFF"/>
                </a:solidFill>
              </a:uFill>
              <a:latin typeface="Arial"/>
            </a:endParaRPr>
          </a:p>
        </p:txBody>
      </p:sp>
      <p:sp>
        <p:nvSpPr>
          <p:cNvPr id="235" name="CustomShape 13"/>
          <p:cNvSpPr/>
          <p:nvPr/>
        </p:nvSpPr>
        <p:spPr>
          <a:xfrm>
            <a:off x="1187640" y="5229360"/>
            <a:ext cx="791280" cy="503280"/>
          </a:xfrm>
          <a:custGeom>
            <a:avLst/>
            <a:gdLst/>
            <a:ahLst/>
            <a:cxnLst/>
            <a:rect l="l" t="t" r="r" b="b"/>
            <a:pathLst>
              <a:path w="21600" h="21600">
                <a:moveTo>
                  <a:pt x="0" y="0"/>
                </a:moveTo>
                <a:lnTo>
                  <a:pt x="21600" y="21600"/>
                </a:lnTo>
              </a:path>
            </a:pathLst>
          </a:custGeom>
          <a:solidFill>
            <a:schemeClr val="accent1"/>
          </a:solidFill>
          <a:ln w="38100">
            <a:solidFill>
              <a:srgbClr val="53D2FF"/>
            </a:solidFill>
            <a:round/>
            <a:tailEnd type="arrow" w="lg" len="lg"/>
          </a:ln>
        </p:spPr>
        <p:style>
          <a:lnRef idx="0">
            <a:scrgbClr r="0" g="0" b="0"/>
          </a:lnRef>
          <a:fillRef idx="0">
            <a:scrgbClr r="0" g="0" b="0"/>
          </a:fillRef>
          <a:effectRef idx="0">
            <a:scrgbClr r="0" g="0" b="0"/>
          </a:effectRef>
          <a:fontRef idx="minor"/>
        </p:style>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additive="repl">
                                        <p:cTn id="7" dur="1000"/>
                                        <p:tgtEl>
                                          <p:spTgt spid="228"/>
                                        </p:tgtEl>
                                      </p:cBhvr>
                                    </p:animEffect>
                                  </p:childTnLst>
                                </p:cTn>
                              </p:par>
                              <p:par>
                                <p:cTn id="8" presetID="10" presetClass="entr"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additive="repl">
                                        <p:cTn id="10" dur="1000"/>
                                        <p:tgtEl>
                                          <p:spTgt spid="2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25"/>
                                        </p:tgtEl>
                                      </p:cBhvr>
                                    </p:animEffect>
                                    <p:set>
                                      <p:cBhvr>
                                        <p:cTn id="15" dur="1" fill="hold">
                                          <p:stCondLst>
                                            <p:cond delay="499"/>
                                          </p:stCondLst>
                                        </p:cTn>
                                        <p:tgtEl>
                                          <p:spTgt spid="225"/>
                                        </p:tgtEl>
                                        <p:attrNameLst>
                                          <p:attrName>style.visibility</p:attrName>
                                        </p:attrNameLst>
                                      </p:cBhvr>
                                      <p:to>
                                        <p:strVal val="hidden"/>
                                      </p:to>
                                    </p:set>
                                  </p:childTnLst>
                                </p:cTn>
                              </p:par>
                              <p:par>
                                <p:cTn id="16" presetID="10" presetClass="entr" fill="hold" nodeType="withEffect">
                                  <p:stCondLst>
                                    <p:cond delay="0"/>
                                  </p:stCondLst>
                                  <p:childTnLst>
                                    <p:set>
                                      <p:cBhvr>
                                        <p:cTn id="17" dur="1" fill="hold">
                                          <p:stCondLst>
                                            <p:cond delay="0"/>
                                          </p:stCondLst>
                                        </p:cTn>
                                        <p:tgtEl>
                                          <p:spTgt spid="230"/>
                                        </p:tgtEl>
                                        <p:attrNameLst>
                                          <p:attrName>style.visibility</p:attrName>
                                        </p:attrNameLst>
                                      </p:cBhvr>
                                      <p:to>
                                        <p:strVal val="visible"/>
                                      </p:to>
                                    </p:set>
                                    <p:animEffect transition="in" filter="fade">
                                      <p:cBhvr additive="repl">
                                        <p:cTn id="18" dur="1000"/>
                                        <p:tgtEl>
                                          <p:spTgt spid="230"/>
                                        </p:tgtEl>
                                      </p:cBhvr>
                                    </p:animEffect>
                                  </p:childTnLst>
                                </p:cTn>
                              </p:par>
                              <p:par>
                                <p:cTn id="19" presetID="10" presetClass="entr" fill="hold" nodeType="withEffect">
                                  <p:stCondLst>
                                    <p:cond delay="0"/>
                                  </p:stCondLst>
                                  <p:childTnLst>
                                    <p:set>
                                      <p:cBhvr>
                                        <p:cTn id="20" dur="1" fill="hold">
                                          <p:stCondLst>
                                            <p:cond delay="0"/>
                                          </p:stCondLst>
                                        </p:cTn>
                                        <p:tgtEl>
                                          <p:spTgt spid="231"/>
                                        </p:tgtEl>
                                        <p:attrNameLst>
                                          <p:attrName>style.visibility</p:attrName>
                                        </p:attrNameLst>
                                      </p:cBhvr>
                                      <p:to>
                                        <p:strVal val="visible"/>
                                      </p:to>
                                    </p:set>
                                    <p:animEffect transition="in" filter="fade">
                                      <p:cBhvr additive="repl">
                                        <p:cTn id="21" dur="1000"/>
                                        <p:tgtEl>
                                          <p:spTgt spid="2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26"/>
                                        </p:tgtEl>
                                      </p:cBhvr>
                                    </p:animEffect>
                                    <p:set>
                                      <p:cBhvr>
                                        <p:cTn id="26" dur="1" fill="hold">
                                          <p:stCondLst>
                                            <p:cond delay="499"/>
                                          </p:stCondLst>
                                        </p:cTn>
                                        <p:tgtEl>
                                          <p:spTgt spid="226"/>
                                        </p:tgtEl>
                                        <p:attrNameLst>
                                          <p:attrName>style.visibility</p:attrName>
                                        </p:attrNameLst>
                                      </p:cBhvr>
                                      <p:to>
                                        <p:strVal val="hidden"/>
                                      </p:to>
                                    </p:set>
                                  </p:childTnLst>
                                </p:cTn>
                              </p:par>
                              <p:par>
                                <p:cTn id="27" presetID="10" presetClass="entr" fill="hold" nodeType="withEffect">
                                  <p:stCondLst>
                                    <p:cond delay="0"/>
                                  </p:stCondLst>
                                  <p:childTnLst>
                                    <p:set>
                                      <p:cBhvr>
                                        <p:cTn id="28" dur="1" fill="hold">
                                          <p:stCondLst>
                                            <p:cond delay="0"/>
                                          </p:stCondLst>
                                        </p:cTn>
                                        <p:tgtEl>
                                          <p:spTgt spid="232"/>
                                        </p:tgtEl>
                                        <p:attrNameLst>
                                          <p:attrName>style.visibility</p:attrName>
                                        </p:attrNameLst>
                                      </p:cBhvr>
                                      <p:to>
                                        <p:strVal val="visible"/>
                                      </p:to>
                                    </p:set>
                                    <p:animEffect transition="in" filter="fade">
                                      <p:cBhvr additive="repl">
                                        <p:cTn id="29" dur="1000"/>
                                        <p:tgtEl>
                                          <p:spTgt spid="232"/>
                                        </p:tgtEl>
                                      </p:cBhvr>
                                    </p:animEffect>
                                  </p:childTnLst>
                                </p:cTn>
                              </p:par>
                              <p:par>
                                <p:cTn id="30" presetID="10" presetClass="entr" fill="hold" nodeType="withEffect">
                                  <p:stCondLst>
                                    <p:cond delay="0"/>
                                  </p:stCondLst>
                                  <p:childTnLst>
                                    <p:set>
                                      <p:cBhvr>
                                        <p:cTn id="31" dur="1" fill="hold">
                                          <p:stCondLst>
                                            <p:cond delay="0"/>
                                          </p:stCondLst>
                                        </p:cTn>
                                        <p:tgtEl>
                                          <p:spTgt spid="233"/>
                                        </p:tgtEl>
                                        <p:attrNameLst>
                                          <p:attrName>style.visibility</p:attrName>
                                        </p:attrNameLst>
                                      </p:cBhvr>
                                      <p:to>
                                        <p:strVal val="visible"/>
                                      </p:to>
                                    </p:set>
                                    <p:animEffect transition="in" filter="fade">
                                      <p:cBhvr additive="repl">
                                        <p:cTn id="32" dur="1000"/>
                                        <p:tgtEl>
                                          <p:spTgt spid="2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27"/>
                                        </p:tgtEl>
                                      </p:cBhvr>
                                    </p:animEffect>
                                    <p:set>
                                      <p:cBhvr>
                                        <p:cTn id="37" dur="1" fill="hold">
                                          <p:stCondLst>
                                            <p:cond delay="499"/>
                                          </p:stCondLst>
                                        </p:cTn>
                                        <p:tgtEl>
                                          <p:spTgt spid="227"/>
                                        </p:tgtEl>
                                        <p:attrNameLst>
                                          <p:attrName>style.visibility</p:attrName>
                                        </p:attrNameLst>
                                      </p:cBhvr>
                                      <p:to>
                                        <p:strVal val="hidden"/>
                                      </p:to>
                                    </p:set>
                                  </p:childTnLst>
                                </p:cTn>
                              </p:par>
                              <p:par>
                                <p:cTn id="38" presetID="10" presetClass="entr" fill="hold" nodeType="withEffect">
                                  <p:stCondLst>
                                    <p:cond delay="0"/>
                                  </p:stCondLst>
                                  <p:childTnLst>
                                    <p:set>
                                      <p:cBhvr>
                                        <p:cTn id="39" dur="1" fill="hold">
                                          <p:stCondLst>
                                            <p:cond delay="0"/>
                                          </p:stCondLst>
                                        </p:cTn>
                                        <p:tgtEl>
                                          <p:spTgt spid="234"/>
                                        </p:tgtEl>
                                        <p:attrNameLst>
                                          <p:attrName>style.visibility</p:attrName>
                                        </p:attrNameLst>
                                      </p:cBhvr>
                                      <p:to>
                                        <p:strVal val="visible"/>
                                      </p:to>
                                    </p:set>
                                    <p:animEffect transition="in" filter="fade">
                                      <p:cBhvr additive="repl">
                                        <p:cTn id="40" dur="1000"/>
                                        <p:tgtEl>
                                          <p:spTgt spid="234"/>
                                        </p:tgtEl>
                                      </p:cBhvr>
                                    </p:animEffect>
                                  </p:childTnLst>
                                </p:cTn>
                              </p:par>
                              <p:par>
                                <p:cTn id="41" presetID="10" presetClass="entr" fill="hold" nodeType="withEffect">
                                  <p:stCondLst>
                                    <p:cond delay="0"/>
                                  </p:stCondLst>
                                  <p:childTnLst>
                                    <p:set>
                                      <p:cBhvr>
                                        <p:cTn id="42" dur="1" fill="hold">
                                          <p:stCondLst>
                                            <p:cond delay="0"/>
                                          </p:stCondLst>
                                        </p:cTn>
                                        <p:tgtEl>
                                          <p:spTgt spid="235"/>
                                        </p:tgtEl>
                                        <p:attrNameLst>
                                          <p:attrName>style.visibility</p:attrName>
                                        </p:attrNameLst>
                                      </p:cBhvr>
                                      <p:to>
                                        <p:strVal val="visible"/>
                                      </p:to>
                                    </p:set>
                                    <p:animEffect transition="in" filter="fade">
                                      <p:cBhvr additive="repl">
                                        <p:cTn id="43"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2"/>
          <p:cNvPicPr/>
          <p:nvPr/>
        </p:nvPicPr>
        <p:blipFill>
          <a:blip r:embed="rId3" cstate="print"/>
          <a:stretch/>
        </p:blipFill>
        <p:spPr>
          <a:xfrm>
            <a:off x="1619640" y="628560"/>
            <a:ext cx="6040080" cy="6040080"/>
          </a:xfrm>
          <a:prstGeom prst="rect">
            <a:avLst/>
          </a:prstGeom>
          <a:ln>
            <a:noFill/>
          </a:ln>
        </p:spPr>
      </p:pic>
      <p:sp>
        <p:nvSpPr>
          <p:cNvPr id="223" name="CustomShape 1"/>
          <p:cNvSpPr/>
          <p:nvPr/>
        </p:nvSpPr>
        <p:spPr>
          <a:xfrm>
            <a:off x="499680" y="-2736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r>
              <a:rPr lang="pt-BR" sz="4400" b="1" strike="noStrike" spc="-1">
                <a:solidFill>
                  <a:srgbClr val="FFFFFF"/>
                </a:solidFill>
                <a:uFill>
                  <a:solidFill>
                    <a:srgbClr val="FFFFFF"/>
                  </a:solidFill>
                </a:uFill>
                <a:latin typeface="Century Gothic"/>
              </a:rPr>
              <a:t>Órbita de Sedna</a:t>
            </a:r>
            <a:endParaRPr lang="pt-BR" sz="1800" b="1" strike="noStrike" spc="-1">
              <a:solidFill>
                <a:srgbClr val="FFFFFF"/>
              </a:solidFill>
              <a:uFill>
                <a:solidFill>
                  <a:srgbClr val="FFFFFF"/>
                </a:solidFill>
              </a:uFill>
              <a:latin typeface="Arial"/>
            </a:endParaRPr>
          </a:p>
          <a:p>
            <a:pPr algn="ctr">
              <a:lnSpc>
                <a:spcPct val="100000"/>
              </a:lnSpc>
            </a:pPr>
            <a:endParaRPr lang="pt-BR" sz="1800" b="1" strike="noStrike" spc="-1">
              <a:solidFill>
                <a:srgbClr val="FFFFFF"/>
              </a:solidFill>
              <a:uFill>
                <a:solidFill>
                  <a:srgbClr val="FFFFFF"/>
                </a:solidFill>
              </a:uFill>
              <a:latin typeface="Arial"/>
            </a:endParaRPr>
          </a:p>
        </p:txBody>
      </p:sp>
      <p:sp>
        <p:nvSpPr>
          <p:cNvPr id="224" name="CustomShape 2"/>
          <p:cNvSpPr/>
          <p:nvPr/>
        </p:nvSpPr>
        <p:spPr>
          <a:xfrm>
            <a:off x="16920" y="6576480"/>
            <a:ext cx="28173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1" strike="noStrike" spc="-1">
                <a:solidFill>
                  <a:srgbClr val="EE8800"/>
                </a:solidFill>
                <a:uFill>
                  <a:solidFill>
                    <a:srgbClr val="FFFFFF"/>
                  </a:solidFill>
                </a:uFill>
                <a:latin typeface="Century Gothic"/>
                <a:ea typeface="DejaVu Sans"/>
              </a:rPr>
              <a:t>Crédito da imagem: NASA/Caltech</a:t>
            </a:r>
            <a:endParaRPr lang="pt-BR" sz="1800" b="1" strike="noStrike" spc="-1">
              <a:solidFill>
                <a:srgbClr val="FFFFFF"/>
              </a:solidFill>
              <a:uFill>
                <a:solidFill>
                  <a:srgbClr val="FFFFFF"/>
                </a:solidFill>
              </a:uFill>
              <a:latin typeface="Arial"/>
            </a:endParaRPr>
          </a:p>
          <a:p>
            <a:pPr>
              <a:lnSpc>
                <a:spcPct val="100000"/>
              </a:lnSpc>
            </a:pPr>
            <a:endParaRPr lang="pt-BR" sz="1800" b="1" strike="noStrike" spc="-1">
              <a:solidFill>
                <a:srgbClr val="FFFFFF"/>
              </a:solidFill>
              <a:uFill>
                <a:solidFill>
                  <a:srgbClr val="FFFFFF"/>
                </a:solidFill>
              </a:uFill>
              <a:latin typeface="Arial"/>
            </a:endParaRPr>
          </a:p>
        </p:txBody>
      </p:sp>
      <p:sp>
        <p:nvSpPr>
          <p:cNvPr id="228" name="CustomShape 6"/>
          <p:cNvSpPr/>
          <p:nvPr/>
        </p:nvSpPr>
        <p:spPr>
          <a:xfrm>
            <a:off x="-108520" y="79200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400" b="1" strike="noStrike" spc="-1" dirty="0">
                <a:solidFill>
                  <a:srgbClr val="EE8800"/>
                </a:solidFill>
                <a:uFill>
                  <a:solidFill>
                    <a:srgbClr val="FFFFFF"/>
                  </a:solidFill>
                </a:uFill>
                <a:latin typeface="Century Gothic"/>
                <a:ea typeface="DejaVu Sans"/>
              </a:rPr>
              <a:t>Órbita de</a:t>
            </a:r>
            <a:endParaRPr lang="pt-BR" sz="2400" b="1" strike="noStrike" spc="-1" dirty="0">
              <a:solidFill>
                <a:srgbClr val="FFFFFF"/>
              </a:solidFill>
              <a:uFill>
                <a:solidFill>
                  <a:srgbClr val="FFFFFF"/>
                </a:solidFill>
              </a:uFill>
              <a:latin typeface="Arial"/>
            </a:endParaRPr>
          </a:p>
          <a:p>
            <a:pPr marL="457200" indent="-456480" algn="ctr">
              <a:lnSpc>
                <a:spcPct val="100000"/>
              </a:lnSpc>
            </a:pPr>
            <a:r>
              <a:rPr lang="pt-BR" sz="2400" b="1" strike="noStrike" spc="-1" dirty="0">
                <a:solidFill>
                  <a:srgbClr val="EE8800"/>
                </a:solidFill>
                <a:uFill>
                  <a:solidFill>
                    <a:srgbClr val="FFFFFF"/>
                  </a:solidFill>
                </a:uFill>
                <a:latin typeface="Century Gothic"/>
                <a:ea typeface="DejaVu Sans"/>
              </a:rPr>
              <a:t>Júpiter</a:t>
            </a:r>
            <a:endParaRPr lang="pt-BR" sz="2400" b="1" strike="noStrike" spc="-1" dirty="0">
              <a:solidFill>
                <a:srgbClr val="FFFFFF"/>
              </a:solidFill>
              <a:uFill>
                <a:solidFill>
                  <a:srgbClr val="FFFFFF"/>
                </a:solidFill>
              </a:uFill>
              <a:latin typeface="Arial"/>
            </a:endParaRPr>
          </a:p>
        </p:txBody>
      </p:sp>
      <p:sp>
        <p:nvSpPr>
          <p:cNvPr id="229" name="CustomShape 7"/>
          <p:cNvSpPr/>
          <p:nvPr/>
        </p:nvSpPr>
        <p:spPr>
          <a:xfrm>
            <a:off x="1079640" y="1746360"/>
            <a:ext cx="755280" cy="457920"/>
          </a:xfrm>
          <a:custGeom>
            <a:avLst/>
            <a:gdLst/>
            <a:ahLst/>
            <a:cxnLst/>
            <a:rect l="l" t="t" r="r" b="b"/>
            <a:pathLst>
              <a:path w="21600" h="21600">
                <a:moveTo>
                  <a:pt x="0" y="0"/>
                </a:moveTo>
                <a:lnTo>
                  <a:pt x="21600" y="21600"/>
                </a:lnTo>
              </a:path>
            </a:pathLst>
          </a:custGeom>
          <a:solidFill>
            <a:schemeClr val="accent1"/>
          </a:solidFill>
          <a:ln w="38100">
            <a:solidFill>
              <a:srgbClr val="EE8800"/>
            </a:solidFill>
            <a:round/>
            <a:tailEnd type="arrow" w="lg" len="lg"/>
          </a:ln>
        </p:spPr>
        <p:style>
          <a:lnRef idx="0">
            <a:scrgbClr r="0" g="0" b="0"/>
          </a:lnRef>
          <a:fillRef idx="0">
            <a:scrgbClr r="0" g="0" b="0"/>
          </a:fillRef>
          <a:effectRef idx="0">
            <a:scrgbClr r="0" g="0" b="0"/>
          </a:effectRef>
          <a:fontRef idx="minor"/>
        </p:style>
      </p:sp>
      <p:sp>
        <p:nvSpPr>
          <p:cNvPr id="230" name="CustomShape 8"/>
          <p:cNvSpPr/>
          <p:nvPr/>
        </p:nvSpPr>
        <p:spPr>
          <a:xfrm>
            <a:off x="7236888" y="151200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400" b="1" strike="noStrike" spc="-1" dirty="0">
                <a:solidFill>
                  <a:srgbClr val="CC66FF"/>
                </a:solidFill>
                <a:uFill>
                  <a:solidFill>
                    <a:srgbClr val="FFFFFF"/>
                  </a:solidFill>
                </a:uFill>
                <a:latin typeface="Century Gothic"/>
                <a:ea typeface="DejaVu Sans"/>
              </a:rPr>
              <a:t>Órbita de</a:t>
            </a:r>
            <a:endParaRPr lang="pt-BR" sz="2400" b="1" strike="noStrike" spc="-1" dirty="0">
              <a:solidFill>
                <a:srgbClr val="FFFFFF"/>
              </a:solidFill>
              <a:uFill>
                <a:solidFill>
                  <a:srgbClr val="FFFFFF"/>
                </a:solidFill>
              </a:uFill>
              <a:latin typeface="Arial"/>
            </a:endParaRPr>
          </a:p>
          <a:p>
            <a:pPr marL="457200" indent="-456480" algn="ctr">
              <a:lnSpc>
                <a:spcPct val="100000"/>
              </a:lnSpc>
            </a:pPr>
            <a:r>
              <a:rPr lang="pt-BR" sz="2400" b="1" strike="noStrike" spc="-1" dirty="0">
                <a:solidFill>
                  <a:srgbClr val="CC66FF"/>
                </a:solidFill>
                <a:uFill>
                  <a:solidFill>
                    <a:srgbClr val="FFFFFF"/>
                  </a:solidFill>
                </a:uFill>
                <a:latin typeface="Century Gothic"/>
                <a:ea typeface="DejaVu Sans"/>
              </a:rPr>
              <a:t>Plutão</a:t>
            </a:r>
            <a:endParaRPr lang="pt-BR" sz="2400" b="1" strike="noStrike" spc="-1" dirty="0">
              <a:solidFill>
                <a:srgbClr val="FFFFFF"/>
              </a:solidFill>
              <a:uFill>
                <a:solidFill>
                  <a:srgbClr val="FFFFFF"/>
                </a:solidFill>
              </a:uFill>
              <a:latin typeface="Arial"/>
            </a:endParaRPr>
          </a:p>
        </p:txBody>
      </p:sp>
      <p:sp>
        <p:nvSpPr>
          <p:cNvPr id="231" name="CustomShape 9"/>
          <p:cNvSpPr/>
          <p:nvPr/>
        </p:nvSpPr>
        <p:spPr>
          <a:xfrm flipH="1">
            <a:off x="6803640" y="2204280"/>
            <a:ext cx="792000" cy="504000"/>
          </a:xfrm>
          <a:custGeom>
            <a:avLst/>
            <a:gdLst/>
            <a:ahLst/>
            <a:cxnLst/>
            <a:rect l="l" t="t" r="r" b="b"/>
            <a:pathLst>
              <a:path w="21600" h="21600">
                <a:moveTo>
                  <a:pt x="0" y="0"/>
                </a:moveTo>
                <a:lnTo>
                  <a:pt x="21600" y="21600"/>
                </a:lnTo>
              </a:path>
            </a:pathLst>
          </a:custGeom>
          <a:solidFill>
            <a:schemeClr val="accent1"/>
          </a:solidFill>
          <a:ln w="38100">
            <a:solidFill>
              <a:srgbClr val="CC66FF"/>
            </a:solidFill>
            <a:round/>
            <a:tailEnd type="arrow" w="lg" len="lg"/>
          </a:ln>
        </p:spPr>
        <p:style>
          <a:lnRef idx="0">
            <a:scrgbClr r="0" g="0" b="0"/>
          </a:lnRef>
          <a:fillRef idx="0">
            <a:scrgbClr r="0" g="0" b="0"/>
          </a:fillRef>
          <a:effectRef idx="0">
            <a:scrgbClr r="0" g="0" b="0"/>
          </a:effectRef>
          <a:fontRef idx="minor"/>
        </p:style>
      </p:sp>
      <p:sp>
        <p:nvSpPr>
          <p:cNvPr id="232" name="CustomShape 10"/>
          <p:cNvSpPr/>
          <p:nvPr/>
        </p:nvSpPr>
        <p:spPr>
          <a:xfrm>
            <a:off x="7236888" y="482436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400" b="1" strike="noStrike" spc="-1" dirty="0">
                <a:solidFill>
                  <a:srgbClr val="FF0000"/>
                </a:solidFill>
                <a:uFill>
                  <a:solidFill>
                    <a:srgbClr val="FFFFFF"/>
                  </a:solidFill>
                </a:uFill>
                <a:latin typeface="Century Gothic"/>
                <a:ea typeface="DejaVu Sans"/>
              </a:rPr>
              <a:t>Órbita de</a:t>
            </a:r>
            <a:endParaRPr lang="pt-BR" sz="2400" b="1" strike="noStrike" spc="-1" dirty="0">
              <a:solidFill>
                <a:srgbClr val="FFFFFF"/>
              </a:solidFill>
              <a:uFill>
                <a:solidFill>
                  <a:srgbClr val="FFFFFF"/>
                </a:solidFill>
              </a:uFill>
              <a:latin typeface="Arial"/>
            </a:endParaRPr>
          </a:p>
          <a:p>
            <a:pPr marL="457200" indent="-456480" algn="ctr">
              <a:lnSpc>
                <a:spcPct val="100000"/>
              </a:lnSpc>
            </a:pPr>
            <a:r>
              <a:rPr lang="pt-BR" sz="2400" b="1" strike="noStrike" spc="-1" dirty="0" err="1">
                <a:solidFill>
                  <a:srgbClr val="FF0000"/>
                </a:solidFill>
                <a:uFill>
                  <a:solidFill>
                    <a:srgbClr val="FFFFFF"/>
                  </a:solidFill>
                </a:uFill>
                <a:latin typeface="Century Gothic"/>
                <a:ea typeface="DejaVu Sans"/>
              </a:rPr>
              <a:t>Sedna</a:t>
            </a:r>
            <a:endParaRPr lang="pt-BR" sz="2400" b="1" strike="noStrike" spc="-1" dirty="0">
              <a:solidFill>
                <a:srgbClr val="FFFFFF"/>
              </a:solidFill>
              <a:uFill>
                <a:solidFill>
                  <a:srgbClr val="FFFFFF"/>
                </a:solidFill>
              </a:uFill>
              <a:latin typeface="Arial"/>
            </a:endParaRPr>
          </a:p>
        </p:txBody>
      </p:sp>
      <p:sp>
        <p:nvSpPr>
          <p:cNvPr id="233" name="CustomShape 11"/>
          <p:cNvSpPr/>
          <p:nvPr/>
        </p:nvSpPr>
        <p:spPr>
          <a:xfrm flipH="1">
            <a:off x="6371640" y="5373216"/>
            <a:ext cx="1224000" cy="287424"/>
          </a:xfrm>
          <a:custGeom>
            <a:avLst/>
            <a:gdLst/>
            <a:ahLst/>
            <a:cxnLst/>
            <a:rect l="l" t="t" r="r" b="b"/>
            <a:pathLst>
              <a:path w="21600" h="21600">
                <a:moveTo>
                  <a:pt x="0" y="0"/>
                </a:moveTo>
                <a:lnTo>
                  <a:pt x="21600" y="21600"/>
                </a:lnTo>
              </a:path>
            </a:pathLst>
          </a:custGeom>
          <a:solidFill>
            <a:schemeClr val="accent1"/>
          </a:solidFill>
          <a:ln w="38100">
            <a:solidFill>
              <a:srgbClr val="FF0000"/>
            </a:solidFill>
            <a:round/>
            <a:tailEnd type="arrow" w="lg" len="lg"/>
          </a:ln>
        </p:spPr>
        <p:style>
          <a:lnRef idx="0">
            <a:scrgbClr r="0" g="0" b="0"/>
          </a:lnRef>
          <a:fillRef idx="0">
            <a:scrgbClr r="0" g="0" b="0"/>
          </a:fillRef>
          <a:effectRef idx="0">
            <a:scrgbClr r="0" g="0" b="0"/>
          </a:effectRef>
          <a:fontRef idx="minor"/>
        </p:style>
      </p:sp>
      <p:sp>
        <p:nvSpPr>
          <p:cNvPr id="234" name="CustomShape 12"/>
          <p:cNvSpPr/>
          <p:nvPr/>
        </p:nvSpPr>
        <p:spPr>
          <a:xfrm>
            <a:off x="-180528" y="427500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400" b="1" strike="noStrike" spc="-1" dirty="0">
                <a:solidFill>
                  <a:srgbClr val="53D2FF"/>
                </a:solidFill>
                <a:uFill>
                  <a:solidFill>
                    <a:srgbClr val="FFFFFF"/>
                  </a:solidFill>
                </a:uFill>
                <a:latin typeface="Century Gothic"/>
                <a:ea typeface="DejaVu Sans"/>
              </a:rPr>
              <a:t>Nuvem </a:t>
            </a:r>
            <a:endParaRPr lang="pt-BR" sz="2400" b="1" strike="noStrike" spc="-1" dirty="0">
              <a:solidFill>
                <a:srgbClr val="FFFFFF"/>
              </a:solidFill>
              <a:uFill>
                <a:solidFill>
                  <a:srgbClr val="FFFFFF"/>
                </a:solidFill>
              </a:uFill>
              <a:latin typeface="Arial"/>
            </a:endParaRPr>
          </a:p>
          <a:p>
            <a:pPr marL="457200" indent="-456480" algn="ctr">
              <a:lnSpc>
                <a:spcPct val="100000"/>
              </a:lnSpc>
            </a:pPr>
            <a:r>
              <a:rPr lang="pt-BR" sz="2400" b="1" strike="noStrike" spc="-1" dirty="0">
                <a:solidFill>
                  <a:srgbClr val="53D2FF"/>
                </a:solidFill>
                <a:uFill>
                  <a:solidFill>
                    <a:srgbClr val="FFFFFF"/>
                  </a:solidFill>
                </a:uFill>
                <a:latin typeface="Century Gothic"/>
                <a:ea typeface="DejaVu Sans"/>
              </a:rPr>
              <a:t>de </a:t>
            </a:r>
            <a:r>
              <a:rPr lang="pt-BR" sz="2400" b="1" strike="noStrike" spc="-1" dirty="0" err="1">
                <a:solidFill>
                  <a:srgbClr val="53D2FF"/>
                </a:solidFill>
                <a:uFill>
                  <a:solidFill>
                    <a:srgbClr val="FFFFFF"/>
                  </a:solidFill>
                </a:uFill>
                <a:latin typeface="Century Gothic"/>
                <a:ea typeface="DejaVu Sans"/>
              </a:rPr>
              <a:t>Oort</a:t>
            </a:r>
            <a:endParaRPr lang="pt-BR" sz="2400" b="1" strike="noStrike" spc="-1" dirty="0">
              <a:solidFill>
                <a:srgbClr val="FFFFFF"/>
              </a:solidFill>
              <a:uFill>
                <a:solidFill>
                  <a:srgbClr val="FFFFFF"/>
                </a:solidFill>
              </a:uFill>
              <a:latin typeface="Arial"/>
            </a:endParaRPr>
          </a:p>
        </p:txBody>
      </p:sp>
      <p:sp>
        <p:nvSpPr>
          <p:cNvPr id="235" name="CustomShape 13"/>
          <p:cNvSpPr/>
          <p:nvPr/>
        </p:nvSpPr>
        <p:spPr>
          <a:xfrm>
            <a:off x="1187640" y="5229360"/>
            <a:ext cx="791280" cy="503280"/>
          </a:xfrm>
          <a:custGeom>
            <a:avLst/>
            <a:gdLst/>
            <a:ahLst/>
            <a:cxnLst/>
            <a:rect l="l" t="t" r="r" b="b"/>
            <a:pathLst>
              <a:path w="21600" h="21600">
                <a:moveTo>
                  <a:pt x="0" y="0"/>
                </a:moveTo>
                <a:lnTo>
                  <a:pt x="21600" y="21600"/>
                </a:lnTo>
              </a:path>
            </a:pathLst>
          </a:custGeom>
          <a:solidFill>
            <a:schemeClr val="accent1"/>
          </a:solidFill>
          <a:ln w="38100">
            <a:solidFill>
              <a:srgbClr val="53D2FF"/>
            </a:solidFill>
            <a:round/>
            <a:tailEnd type="arrow" w="lg" len="lg"/>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0672757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stronomy.com/-/media/Images/News%20and%20Observing/News/2018/10/TheGoblin.jpg?mw=1000&amp;mh=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7" y="908720"/>
            <a:ext cx="9086949" cy="5115953"/>
          </a:xfrm>
          <a:prstGeom prst="rect">
            <a:avLst/>
          </a:prstGeom>
          <a:noFill/>
          <a:extLst>
            <a:ext uri="{909E8E84-426E-40DD-AFC4-6F175D3DCCD1}">
              <a14:hiddenFill xmlns:a14="http://schemas.microsoft.com/office/drawing/2010/main">
                <a:solidFill>
                  <a:srgbClr val="FFFFFF"/>
                </a:solidFill>
              </a14:hiddenFill>
            </a:ext>
          </a:extLst>
        </p:spPr>
      </p:pic>
      <p:sp>
        <p:nvSpPr>
          <p:cNvPr id="237" name="CustomShape 1"/>
          <p:cNvSpPr/>
          <p:nvPr/>
        </p:nvSpPr>
        <p:spPr>
          <a:xfrm>
            <a:off x="499680" y="-2736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r>
              <a:rPr lang="pt-BR" sz="4400" b="1" strike="noStrike" spc="-1" dirty="0">
                <a:solidFill>
                  <a:srgbClr val="FFFFFF"/>
                </a:solidFill>
                <a:uFill>
                  <a:solidFill>
                    <a:srgbClr val="FFFFFF"/>
                  </a:solidFill>
                </a:uFill>
                <a:latin typeface="Century Gothic"/>
              </a:rPr>
              <a:t>Órbita de </a:t>
            </a:r>
            <a:r>
              <a:rPr lang="pt-BR" sz="4400" b="1" strike="noStrike" spc="-1" dirty="0" smtClean="0">
                <a:solidFill>
                  <a:srgbClr val="FFFFFF"/>
                </a:solidFill>
                <a:uFill>
                  <a:solidFill>
                    <a:srgbClr val="FFFFFF"/>
                  </a:solidFill>
                </a:uFill>
                <a:latin typeface="Century Gothic"/>
              </a:rPr>
              <a:t>“The </a:t>
            </a:r>
            <a:r>
              <a:rPr lang="pt-BR" sz="4400" b="1" strike="noStrike" spc="-1" dirty="0" err="1" smtClean="0">
                <a:solidFill>
                  <a:srgbClr val="FFFFFF"/>
                </a:solidFill>
                <a:uFill>
                  <a:solidFill>
                    <a:srgbClr val="FFFFFF"/>
                  </a:solidFill>
                </a:uFill>
                <a:latin typeface="Century Gothic"/>
              </a:rPr>
              <a:t>Goblin</a:t>
            </a:r>
            <a:r>
              <a:rPr lang="pt-BR" sz="4400" b="1" strike="noStrike" spc="-1" dirty="0" smtClean="0">
                <a:solidFill>
                  <a:srgbClr val="FFFFFF"/>
                </a:solidFill>
                <a:uFill>
                  <a:solidFill>
                    <a:srgbClr val="FFFFFF"/>
                  </a:solidFill>
                </a:uFill>
                <a:latin typeface="Century Gothic"/>
              </a:rPr>
              <a:t>”</a:t>
            </a:r>
            <a:endParaRPr lang="pt-BR" sz="1800" b="1" strike="noStrike" spc="-1" dirty="0">
              <a:solidFill>
                <a:srgbClr val="FFFFFF"/>
              </a:solidFill>
              <a:uFill>
                <a:solidFill>
                  <a:srgbClr val="FFFFFF"/>
                </a:solidFill>
              </a:uFill>
              <a:latin typeface="Arial"/>
            </a:endParaRPr>
          </a:p>
          <a:p>
            <a:pPr algn="ctr">
              <a:lnSpc>
                <a:spcPct val="100000"/>
              </a:lnSpc>
            </a:pPr>
            <a:endParaRPr lang="pt-BR" sz="1800" b="1" strike="noStrike" spc="-1" dirty="0">
              <a:solidFill>
                <a:srgbClr val="FFFFFF"/>
              </a:solidFill>
              <a:uFill>
                <a:solidFill>
                  <a:srgbClr val="FFFFFF"/>
                </a:solidFill>
              </a:uFill>
              <a:latin typeface="Arial"/>
            </a:endParaRPr>
          </a:p>
        </p:txBody>
      </p:sp>
      <p:sp>
        <p:nvSpPr>
          <p:cNvPr id="238" name="CustomShape 2"/>
          <p:cNvSpPr/>
          <p:nvPr/>
        </p:nvSpPr>
        <p:spPr>
          <a:xfrm>
            <a:off x="16920" y="6576480"/>
            <a:ext cx="779544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1" strike="noStrike" spc="-1" dirty="0">
                <a:solidFill>
                  <a:srgbClr val="EE8800"/>
                </a:solidFill>
                <a:uFill>
                  <a:solidFill>
                    <a:srgbClr val="FFFFFF"/>
                  </a:solidFill>
                </a:uFill>
                <a:latin typeface="Century Gothic"/>
                <a:ea typeface="DejaVu Sans"/>
              </a:rPr>
              <a:t>Crédito da imagem: </a:t>
            </a:r>
            <a:r>
              <a:rPr lang="en-US" sz="1200" b="1" spc="-1" dirty="0">
                <a:solidFill>
                  <a:srgbClr val="EE8800"/>
                </a:solidFill>
                <a:uFill>
                  <a:solidFill>
                    <a:srgbClr val="FFFFFF"/>
                  </a:solidFill>
                </a:uFill>
                <a:latin typeface="Century Gothic"/>
              </a:rPr>
              <a:t>Roberto Molar </a:t>
            </a:r>
            <a:r>
              <a:rPr lang="en-US" sz="1200" b="1" spc="-1" dirty="0" err="1">
                <a:solidFill>
                  <a:srgbClr val="EE8800"/>
                </a:solidFill>
                <a:uFill>
                  <a:solidFill>
                    <a:srgbClr val="FFFFFF"/>
                  </a:solidFill>
                </a:uFill>
                <a:latin typeface="Century Gothic"/>
              </a:rPr>
              <a:t>Candanosa</a:t>
            </a:r>
            <a:r>
              <a:rPr lang="en-US" sz="1200" b="1" spc="-1" dirty="0">
                <a:solidFill>
                  <a:srgbClr val="EE8800"/>
                </a:solidFill>
                <a:uFill>
                  <a:solidFill>
                    <a:srgbClr val="FFFFFF"/>
                  </a:solidFill>
                </a:uFill>
                <a:latin typeface="Century Gothic"/>
              </a:rPr>
              <a:t> and Scott </a:t>
            </a:r>
            <a:r>
              <a:rPr lang="en-US" sz="1200" b="1" spc="-1" dirty="0" smtClean="0">
                <a:solidFill>
                  <a:srgbClr val="EE8800"/>
                </a:solidFill>
                <a:uFill>
                  <a:solidFill>
                    <a:srgbClr val="FFFFFF"/>
                  </a:solidFill>
                </a:uFill>
                <a:latin typeface="Century Gothic"/>
              </a:rPr>
              <a:t>Sheppard/Carnegie </a:t>
            </a:r>
            <a:r>
              <a:rPr lang="en-US" sz="1200" b="1" spc="-1" dirty="0">
                <a:solidFill>
                  <a:srgbClr val="EE8800"/>
                </a:solidFill>
                <a:uFill>
                  <a:solidFill>
                    <a:srgbClr val="FFFFFF"/>
                  </a:solidFill>
                </a:uFill>
                <a:latin typeface="Century Gothic"/>
              </a:rPr>
              <a:t>Institution for Science</a:t>
            </a:r>
            <a:endParaRPr lang="pt-BR" sz="1800" b="1" strike="noStrike" spc="-1" dirty="0">
              <a:solidFill>
                <a:srgbClr val="FFFFFF"/>
              </a:solidFill>
              <a:uFill>
                <a:solidFill>
                  <a:srgbClr val="FFFFFF"/>
                </a:solidFill>
              </a:uFill>
              <a:latin typeface="Arial"/>
            </a:endParaRPr>
          </a:p>
        </p:txBody>
      </p:sp>
      <p:sp>
        <p:nvSpPr>
          <p:cNvPr id="241" name="CustomShape 5"/>
          <p:cNvSpPr/>
          <p:nvPr/>
        </p:nvSpPr>
        <p:spPr>
          <a:xfrm>
            <a:off x="6661080" y="1173164"/>
            <a:ext cx="259092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800" b="1" strike="noStrike" spc="-1" dirty="0" smtClean="0">
                <a:solidFill>
                  <a:schemeClr val="bg1">
                    <a:lumMod val="75000"/>
                  </a:schemeClr>
                </a:solidFill>
                <a:uFill>
                  <a:solidFill>
                    <a:srgbClr val="FFFFFF"/>
                  </a:solidFill>
                </a:uFill>
                <a:latin typeface="Century Gothic"/>
                <a:ea typeface="DejaVu Sans"/>
              </a:rPr>
              <a:t>Cinturão de </a:t>
            </a:r>
            <a:r>
              <a:rPr lang="pt-BR" sz="2800" b="1" strike="noStrike" spc="-1" dirty="0" err="1" smtClean="0">
                <a:solidFill>
                  <a:schemeClr val="bg1">
                    <a:lumMod val="75000"/>
                  </a:schemeClr>
                </a:solidFill>
                <a:uFill>
                  <a:solidFill>
                    <a:srgbClr val="FFFFFF"/>
                  </a:solidFill>
                </a:uFill>
                <a:latin typeface="Century Gothic"/>
                <a:ea typeface="DejaVu Sans"/>
              </a:rPr>
              <a:t>Kuiper</a:t>
            </a:r>
            <a:endParaRPr lang="pt-BR" sz="1800" b="1" strike="noStrike" spc="-1" dirty="0">
              <a:solidFill>
                <a:schemeClr val="bg1">
                  <a:lumMod val="75000"/>
                </a:schemeClr>
              </a:solidFill>
              <a:uFill>
                <a:solidFill>
                  <a:srgbClr val="FFFFFF"/>
                </a:solidFill>
              </a:uFill>
              <a:latin typeface="Arial"/>
            </a:endParaRPr>
          </a:p>
        </p:txBody>
      </p:sp>
      <p:sp>
        <p:nvSpPr>
          <p:cNvPr id="242" name="CustomShape 6"/>
          <p:cNvSpPr/>
          <p:nvPr/>
        </p:nvSpPr>
        <p:spPr>
          <a:xfrm flipH="1">
            <a:off x="7812360" y="2116364"/>
            <a:ext cx="216024" cy="1045808"/>
          </a:xfrm>
          <a:custGeom>
            <a:avLst/>
            <a:gdLst/>
            <a:ahLst/>
            <a:cxnLst/>
            <a:rect l="l" t="t" r="r" b="b"/>
            <a:pathLst>
              <a:path w="21600" h="21600">
                <a:moveTo>
                  <a:pt x="0" y="0"/>
                </a:moveTo>
                <a:lnTo>
                  <a:pt x="21600" y="21600"/>
                </a:lnTo>
              </a:path>
            </a:pathLst>
          </a:custGeom>
          <a:solidFill>
            <a:schemeClr val="accent1"/>
          </a:solidFill>
          <a:ln w="22320">
            <a:solidFill>
              <a:schemeClr val="bg1">
                <a:lumMod val="65000"/>
              </a:schemeClr>
            </a:solidFill>
            <a:round/>
            <a:tailEnd type="arrow" w="lg" len="lg"/>
          </a:ln>
        </p:spPr>
        <p:style>
          <a:lnRef idx="0">
            <a:scrgbClr r="0" g="0" b="0"/>
          </a:lnRef>
          <a:fillRef idx="0">
            <a:scrgbClr r="0" g="0" b="0"/>
          </a:fillRef>
          <a:effectRef idx="0">
            <a:scrgbClr r="0" g="0" b="0"/>
          </a:effectRef>
          <a:fontRef idx="minor"/>
        </p:style>
      </p:sp>
      <p:sp>
        <p:nvSpPr>
          <p:cNvPr id="243" name="CustomShape 7"/>
          <p:cNvSpPr/>
          <p:nvPr/>
        </p:nvSpPr>
        <p:spPr>
          <a:xfrm>
            <a:off x="3635896" y="5081473"/>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800" b="1" strike="noStrike" spc="-1" dirty="0">
                <a:solidFill>
                  <a:srgbClr val="CC0099"/>
                </a:solidFill>
                <a:uFill>
                  <a:solidFill>
                    <a:srgbClr val="FFFFFF"/>
                  </a:solidFill>
                </a:uFill>
                <a:latin typeface="Century Gothic"/>
                <a:ea typeface="DejaVu Sans"/>
              </a:rPr>
              <a:t>Órbita de</a:t>
            </a:r>
            <a:endParaRPr lang="pt-BR" sz="1800" b="1" strike="noStrike" spc="-1" dirty="0">
              <a:solidFill>
                <a:srgbClr val="CC0099"/>
              </a:solidFill>
              <a:uFill>
                <a:solidFill>
                  <a:srgbClr val="FFFFFF"/>
                </a:solidFill>
              </a:uFill>
              <a:latin typeface="Arial"/>
            </a:endParaRPr>
          </a:p>
          <a:p>
            <a:pPr marL="457200" indent="-456480" algn="ctr">
              <a:lnSpc>
                <a:spcPct val="100000"/>
              </a:lnSpc>
            </a:pPr>
            <a:r>
              <a:rPr lang="pt-BR" sz="2800" b="1" strike="noStrike" spc="-1" dirty="0" err="1">
                <a:solidFill>
                  <a:srgbClr val="CC0099"/>
                </a:solidFill>
                <a:uFill>
                  <a:solidFill>
                    <a:srgbClr val="FFFFFF"/>
                  </a:solidFill>
                </a:uFill>
                <a:latin typeface="Century Gothic"/>
                <a:ea typeface="DejaVu Sans"/>
              </a:rPr>
              <a:t>Sedna</a:t>
            </a:r>
            <a:endParaRPr lang="pt-BR" sz="1800" b="1" strike="noStrike" spc="-1" dirty="0">
              <a:solidFill>
                <a:srgbClr val="CC0099"/>
              </a:solidFill>
              <a:uFill>
                <a:solidFill>
                  <a:srgbClr val="FFFFFF"/>
                </a:solidFill>
              </a:uFill>
              <a:latin typeface="Arial"/>
            </a:endParaRPr>
          </a:p>
        </p:txBody>
      </p:sp>
      <p:sp>
        <p:nvSpPr>
          <p:cNvPr id="244" name="CustomShape 8"/>
          <p:cNvSpPr/>
          <p:nvPr/>
        </p:nvSpPr>
        <p:spPr>
          <a:xfrm flipV="1">
            <a:off x="5508104" y="5178396"/>
            <a:ext cx="864096" cy="374677"/>
          </a:xfrm>
          <a:custGeom>
            <a:avLst/>
            <a:gdLst/>
            <a:ahLst/>
            <a:cxnLst/>
            <a:rect l="l" t="t" r="r" b="b"/>
            <a:pathLst>
              <a:path w="21600" h="21600">
                <a:moveTo>
                  <a:pt x="0" y="0"/>
                </a:moveTo>
                <a:lnTo>
                  <a:pt x="21600" y="21600"/>
                </a:lnTo>
              </a:path>
            </a:pathLst>
          </a:custGeom>
          <a:solidFill>
            <a:schemeClr val="accent1"/>
          </a:solidFill>
          <a:ln w="22320">
            <a:solidFill>
              <a:srgbClr val="CC0099"/>
            </a:solidFill>
            <a:round/>
            <a:tailEnd type="arrow" w="lg" len="lg"/>
          </a:ln>
        </p:spPr>
        <p:style>
          <a:lnRef idx="0">
            <a:scrgbClr r="0" g="0" b="0"/>
          </a:lnRef>
          <a:fillRef idx="0">
            <a:scrgbClr r="0" g="0" b="0"/>
          </a:fillRef>
          <a:effectRef idx="0">
            <a:scrgbClr r="0" g="0" b="0"/>
          </a:effectRef>
          <a:fontRef idx="minor"/>
        </p:style>
      </p:sp>
      <p:sp>
        <p:nvSpPr>
          <p:cNvPr id="245" name="CustomShape 9"/>
          <p:cNvSpPr/>
          <p:nvPr/>
        </p:nvSpPr>
        <p:spPr>
          <a:xfrm>
            <a:off x="-26069" y="4556444"/>
            <a:ext cx="316820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800" b="1" strike="noStrike" spc="-1" dirty="0" smtClean="0">
                <a:solidFill>
                  <a:srgbClr val="C00000"/>
                </a:solidFill>
                <a:uFill>
                  <a:solidFill>
                    <a:srgbClr val="FFFFFF"/>
                  </a:solidFill>
                </a:uFill>
                <a:latin typeface="Century Gothic"/>
                <a:ea typeface="DejaVu Sans"/>
              </a:rPr>
              <a:t>Órbita de </a:t>
            </a:r>
          </a:p>
          <a:p>
            <a:pPr marL="457200" indent="-456480" algn="ctr">
              <a:lnSpc>
                <a:spcPct val="100000"/>
              </a:lnSpc>
            </a:pPr>
            <a:r>
              <a:rPr lang="pt-BR" sz="2800" b="1" strike="noStrike" spc="-1" dirty="0" smtClean="0">
                <a:solidFill>
                  <a:srgbClr val="C00000"/>
                </a:solidFill>
                <a:uFill>
                  <a:solidFill>
                    <a:srgbClr val="FFFFFF"/>
                  </a:solidFill>
                </a:uFill>
                <a:latin typeface="Century Gothic"/>
                <a:ea typeface="DejaVu Sans"/>
              </a:rPr>
              <a:t>“The </a:t>
            </a:r>
            <a:r>
              <a:rPr lang="pt-BR" sz="2800" b="1" strike="noStrike" spc="-1" dirty="0" err="1" smtClean="0">
                <a:solidFill>
                  <a:srgbClr val="C00000"/>
                </a:solidFill>
                <a:uFill>
                  <a:solidFill>
                    <a:srgbClr val="FFFFFF"/>
                  </a:solidFill>
                </a:uFill>
                <a:latin typeface="Century Gothic"/>
                <a:ea typeface="DejaVu Sans"/>
              </a:rPr>
              <a:t>Goblin</a:t>
            </a:r>
            <a:r>
              <a:rPr lang="pt-BR" sz="2800" b="1" strike="noStrike" spc="-1" dirty="0" smtClean="0">
                <a:solidFill>
                  <a:srgbClr val="C00000"/>
                </a:solidFill>
                <a:uFill>
                  <a:solidFill>
                    <a:srgbClr val="FFFFFF"/>
                  </a:solidFill>
                </a:uFill>
                <a:latin typeface="Century Gothic"/>
                <a:ea typeface="DejaVu Sans"/>
              </a:rPr>
              <a:t>”</a:t>
            </a:r>
            <a:endParaRPr lang="pt-BR" sz="1800" b="1" strike="noStrike" spc="-1" dirty="0">
              <a:solidFill>
                <a:srgbClr val="C00000"/>
              </a:solidFill>
              <a:uFill>
                <a:solidFill>
                  <a:srgbClr val="FFFFFF"/>
                </a:solidFill>
              </a:uFill>
              <a:latin typeface="Arial"/>
            </a:endParaRPr>
          </a:p>
        </p:txBody>
      </p:sp>
      <p:sp>
        <p:nvSpPr>
          <p:cNvPr id="246" name="CustomShape 10"/>
          <p:cNvSpPr/>
          <p:nvPr/>
        </p:nvSpPr>
        <p:spPr>
          <a:xfrm flipV="1">
            <a:off x="1834920" y="4170284"/>
            <a:ext cx="792863" cy="386160"/>
          </a:xfrm>
          <a:custGeom>
            <a:avLst/>
            <a:gdLst/>
            <a:ahLst/>
            <a:cxnLst/>
            <a:rect l="l" t="t" r="r" b="b"/>
            <a:pathLst>
              <a:path w="21600" h="21600">
                <a:moveTo>
                  <a:pt x="0" y="0"/>
                </a:moveTo>
                <a:lnTo>
                  <a:pt x="21600" y="21600"/>
                </a:lnTo>
              </a:path>
            </a:pathLst>
          </a:custGeom>
          <a:solidFill>
            <a:schemeClr val="accent1"/>
          </a:solidFill>
          <a:ln w="22320">
            <a:solidFill>
              <a:srgbClr val="C00000"/>
            </a:solidFill>
            <a:round/>
            <a:tailEnd type="arrow" w="lg" len="lg"/>
          </a:ln>
        </p:spPr>
        <p:style>
          <a:lnRef idx="0">
            <a:scrgbClr r="0" g="0" b="0"/>
          </a:lnRef>
          <a:fillRef idx="0">
            <a:scrgbClr r="0" g="0" b="0"/>
          </a:fillRef>
          <a:effectRef idx="0">
            <a:scrgbClr r="0" g="0" b="0"/>
          </a:effectRef>
          <a:fontRef idx="minor"/>
        </p:style>
      </p:sp>
      <p:sp>
        <p:nvSpPr>
          <p:cNvPr id="2" name="Retângulo 1"/>
          <p:cNvSpPr/>
          <p:nvPr/>
        </p:nvSpPr>
        <p:spPr>
          <a:xfrm>
            <a:off x="16587" y="908720"/>
            <a:ext cx="6644493" cy="8132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64149582"/>
      </p:ext>
    </p:extLst>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stronomy.com/-/media/Images/News%20and%20Observing/News/2018/10/PlanetX.jpg?mw=1000&amp;mh=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0" y="1447060"/>
            <a:ext cx="9127080" cy="5129420"/>
          </a:xfrm>
          <a:prstGeom prst="rect">
            <a:avLst/>
          </a:prstGeom>
          <a:noFill/>
          <a:extLst>
            <a:ext uri="{909E8E84-426E-40DD-AFC4-6F175D3DCCD1}">
              <a14:hiddenFill xmlns:a14="http://schemas.microsoft.com/office/drawing/2010/main">
                <a:solidFill>
                  <a:srgbClr val="FFFFFF"/>
                </a:solidFill>
              </a14:hiddenFill>
            </a:ext>
          </a:extLst>
        </p:spPr>
      </p:pic>
      <p:sp>
        <p:nvSpPr>
          <p:cNvPr id="237" name="CustomShape 1"/>
          <p:cNvSpPr/>
          <p:nvPr/>
        </p:nvSpPr>
        <p:spPr>
          <a:xfrm>
            <a:off x="499680" y="-2736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r>
              <a:rPr lang="pt-BR" sz="4400" b="1" strike="noStrike" spc="-1" dirty="0" smtClean="0">
                <a:solidFill>
                  <a:srgbClr val="FFFFFF"/>
                </a:solidFill>
                <a:uFill>
                  <a:solidFill>
                    <a:srgbClr val="FFFFFF"/>
                  </a:solidFill>
                </a:uFill>
                <a:latin typeface="Century Gothic"/>
              </a:rPr>
              <a:t>“The </a:t>
            </a:r>
            <a:r>
              <a:rPr lang="pt-BR" sz="4400" b="1" strike="noStrike" spc="-1" dirty="0" err="1" smtClean="0">
                <a:solidFill>
                  <a:srgbClr val="FFFFFF"/>
                </a:solidFill>
                <a:uFill>
                  <a:solidFill>
                    <a:srgbClr val="FFFFFF"/>
                  </a:solidFill>
                </a:uFill>
                <a:latin typeface="Century Gothic"/>
              </a:rPr>
              <a:t>Goblin</a:t>
            </a:r>
            <a:r>
              <a:rPr lang="pt-BR" sz="4400" b="1" strike="noStrike" spc="-1" dirty="0" smtClean="0">
                <a:solidFill>
                  <a:srgbClr val="FFFFFF"/>
                </a:solidFill>
                <a:uFill>
                  <a:solidFill>
                    <a:srgbClr val="FFFFFF"/>
                  </a:solidFill>
                </a:uFill>
                <a:latin typeface="Century Gothic"/>
              </a:rPr>
              <a:t>”, 2015 TG387</a:t>
            </a:r>
            <a:endParaRPr lang="pt-BR" sz="1800" b="1" strike="noStrike" spc="-1" dirty="0">
              <a:solidFill>
                <a:srgbClr val="FFFFFF"/>
              </a:solidFill>
              <a:uFill>
                <a:solidFill>
                  <a:srgbClr val="FFFFFF"/>
                </a:solidFill>
              </a:uFill>
              <a:latin typeface="Arial"/>
            </a:endParaRPr>
          </a:p>
          <a:p>
            <a:pPr algn="ctr">
              <a:lnSpc>
                <a:spcPct val="100000"/>
              </a:lnSpc>
            </a:pPr>
            <a:endParaRPr lang="pt-BR" sz="1800" b="1" strike="noStrike" spc="-1" dirty="0">
              <a:solidFill>
                <a:srgbClr val="FFFFFF"/>
              </a:solidFill>
              <a:uFill>
                <a:solidFill>
                  <a:srgbClr val="FFFFFF"/>
                </a:solidFill>
              </a:uFill>
              <a:latin typeface="Arial"/>
            </a:endParaRPr>
          </a:p>
        </p:txBody>
      </p:sp>
      <p:sp>
        <p:nvSpPr>
          <p:cNvPr id="238" name="CustomShape 2"/>
          <p:cNvSpPr/>
          <p:nvPr/>
        </p:nvSpPr>
        <p:spPr>
          <a:xfrm>
            <a:off x="16920" y="6576480"/>
            <a:ext cx="779544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1" strike="noStrike" spc="-1" dirty="0">
                <a:solidFill>
                  <a:srgbClr val="EE8800"/>
                </a:solidFill>
                <a:uFill>
                  <a:solidFill>
                    <a:srgbClr val="FFFFFF"/>
                  </a:solidFill>
                </a:uFill>
                <a:latin typeface="Century Gothic"/>
                <a:ea typeface="DejaVu Sans"/>
              </a:rPr>
              <a:t>Crédito da imagem: </a:t>
            </a:r>
            <a:r>
              <a:rPr lang="en-US" sz="1200" b="1" spc="-1" dirty="0">
                <a:solidFill>
                  <a:srgbClr val="EE8800"/>
                </a:solidFill>
                <a:uFill>
                  <a:solidFill>
                    <a:srgbClr val="FFFFFF"/>
                  </a:solidFill>
                </a:uFill>
                <a:latin typeface="Century Gothic"/>
              </a:rPr>
              <a:t>Roberto Molar </a:t>
            </a:r>
            <a:r>
              <a:rPr lang="en-US" sz="1200" b="1" spc="-1" dirty="0" err="1">
                <a:solidFill>
                  <a:srgbClr val="EE8800"/>
                </a:solidFill>
                <a:uFill>
                  <a:solidFill>
                    <a:srgbClr val="FFFFFF"/>
                  </a:solidFill>
                </a:uFill>
                <a:latin typeface="Century Gothic"/>
              </a:rPr>
              <a:t>Candanosa</a:t>
            </a:r>
            <a:r>
              <a:rPr lang="en-US" sz="1200" b="1" spc="-1" dirty="0">
                <a:solidFill>
                  <a:srgbClr val="EE8800"/>
                </a:solidFill>
                <a:uFill>
                  <a:solidFill>
                    <a:srgbClr val="FFFFFF"/>
                  </a:solidFill>
                </a:uFill>
                <a:latin typeface="Century Gothic"/>
              </a:rPr>
              <a:t> and Scott </a:t>
            </a:r>
            <a:r>
              <a:rPr lang="en-US" sz="1200" b="1" spc="-1" dirty="0" smtClean="0">
                <a:solidFill>
                  <a:srgbClr val="EE8800"/>
                </a:solidFill>
                <a:uFill>
                  <a:solidFill>
                    <a:srgbClr val="FFFFFF"/>
                  </a:solidFill>
                </a:uFill>
                <a:latin typeface="Century Gothic"/>
              </a:rPr>
              <a:t>Sheppard/Carnegie </a:t>
            </a:r>
            <a:r>
              <a:rPr lang="en-US" sz="1200" b="1" spc="-1" dirty="0">
                <a:solidFill>
                  <a:srgbClr val="EE8800"/>
                </a:solidFill>
                <a:uFill>
                  <a:solidFill>
                    <a:srgbClr val="FFFFFF"/>
                  </a:solidFill>
                </a:uFill>
                <a:latin typeface="Century Gothic"/>
              </a:rPr>
              <a:t>Institution for Science</a:t>
            </a:r>
            <a:endParaRPr lang="pt-BR" sz="1800" b="1" strike="noStrike" spc="-1" dirty="0">
              <a:solidFill>
                <a:srgbClr val="FFFFFF"/>
              </a:solidFill>
              <a:uFill>
                <a:solidFill>
                  <a:srgbClr val="FFFFFF"/>
                </a:solidFill>
              </a:uFill>
              <a:latin typeface="Arial"/>
            </a:endParaRPr>
          </a:p>
        </p:txBody>
      </p:sp>
      <p:sp>
        <p:nvSpPr>
          <p:cNvPr id="12" name="CustomShape 1"/>
          <p:cNvSpPr/>
          <p:nvPr/>
        </p:nvSpPr>
        <p:spPr>
          <a:xfrm>
            <a:off x="323528" y="3356992"/>
            <a:ext cx="4032448" cy="1728192"/>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Anúncio: outubro/2018</a:t>
            </a:r>
            <a:endParaRPr lang="pt-BR" sz="2400" b="1" strike="noStrike" spc="-1" dirty="0" smtClean="0">
              <a:solidFill>
                <a:srgbClr val="FFC000"/>
              </a:solidFill>
              <a:uFill>
                <a:solidFill>
                  <a:srgbClr val="FFFFFF"/>
                </a:solidFill>
              </a:uFill>
              <a:latin typeface="Century Gothic"/>
            </a:endParaRPr>
          </a:p>
          <a:p>
            <a:pPr marL="216000" indent="-216000" algn="just">
              <a:lnSpc>
                <a:spcPct val="100000"/>
              </a:lnSpc>
              <a:buClr>
                <a:srgbClr val="FFC000"/>
              </a:buClr>
              <a:buFont typeface="Arial" pitchFamily="34" charset="0"/>
              <a:buChar char="•"/>
            </a:pPr>
            <a:r>
              <a:rPr lang="pt-BR" sz="2400" b="1" strike="noStrike" spc="-1" dirty="0" smtClean="0">
                <a:solidFill>
                  <a:srgbClr val="FFC000"/>
                </a:solidFill>
                <a:uFill>
                  <a:solidFill>
                    <a:srgbClr val="FFFFFF"/>
                  </a:solidFill>
                </a:uFill>
                <a:latin typeface="Century Gothic"/>
              </a:rPr>
              <a:t>T: 40.000 anos</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d: 1.180 UA (65-2300 UA)</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300 km</a:t>
            </a:r>
            <a:endParaRPr lang="pt-BR" sz="2400" b="1" strike="noStrike" spc="-1" dirty="0">
              <a:solidFill>
                <a:srgbClr val="FFFFFF"/>
              </a:solidFill>
              <a:uFill>
                <a:solidFill>
                  <a:srgbClr val="FFFFFF"/>
                </a:solidFill>
              </a:uFill>
              <a:latin typeface="Arial"/>
            </a:endParaRPr>
          </a:p>
        </p:txBody>
      </p:sp>
      <p:sp>
        <p:nvSpPr>
          <p:cNvPr id="6" name="CustomShape 1"/>
          <p:cNvSpPr/>
          <p:nvPr/>
        </p:nvSpPr>
        <p:spPr>
          <a:xfrm>
            <a:off x="5945984" y="1124744"/>
            <a:ext cx="2834056" cy="431688"/>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gn="just">
              <a:lnSpc>
                <a:spcPct val="100000"/>
              </a:lnSpc>
              <a:buClr>
                <a:srgbClr val="FFC000"/>
              </a:buClr>
            </a:pPr>
            <a:r>
              <a:rPr lang="pt-BR" b="0" strike="noStrike" spc="-1" dirty="0" smtClean="0">
                <a:solidFill>
                  <a:srgbClr val="FFC000"/>
                </a:solidFill>
                <a:uFill>
                  <a:solidFill>
                    <a:srgbClr val="FFFFFF"/>
                  </a:solidFill>
                </a:uFill>
                <a:latin typeface="Century Gothic"/>
              </a:rPr>
              <a:t>Representação artística</a:t>
            </a:r>
            <a:endParaRPr lang="pt-BR"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31961949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683640" y="2349000"/>
            <a:ext cx="777168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endParaRPr lang="pt-BR" sz="1800" b="0" strike="noStrike" spc="-1">
              <a:solidFill>
                <a:srgbClr val="FFFFFF"/>
              </a:solidFill>
              <a:uFill>
                <a:solidFill>
                  <a:srgbClr val="FFFFFF"/>
                </a:solidFill>
              </a:uFill>
              <a:latin typeface="Arial"/>
            </a:endParaRPr>
          </a:p>
          <a:p>
            <a:pPr algn="ctr">
              <a:lnSpc>
                <a:spcPct val="100000"/>
              </a:lnSpc>
            </a:pPr>
            <a:r>
              <a:rPr lang="pt-BR" sz="4400" b="1" strike="noStrike" spc="-1">
                <a:solidFill>
                  <a:srgbClr val="FFC000"/>
                </a:solidFill>
                <a:uFill>
                  <a:solidFill>
                    <a:srgbClr val="FFFFFF"/>
                  </a:solidFill>
                </a:uFill>
                <a:latin typeface="Century Gothic"/>
              </a:rPr>
              <a:t>Planetas anões</a:t>
            </a: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srcRect l="25785" r="-1"/>
          <a:stretch/>
        </p:blipFill>
        <p:spPr>
          <a:xfrm>
            <a:off x="35496" y="533400"/>
            <a:ext cx="9048328" cy="6096000"/>
          </a:xfrm>
          <a:prstGeom prst="rect">
            <a:avLst/>
          </a:prstGeom>
        </p:spPr>
      </p:pic>
      <p:sp>
        <p:nvSpPr>
          <p:cNvPr id="237" name="CustomShape 1"/>
          <p:cNvSpPr/>
          <p:nvPr/>
        </p:nvSpPr>
        <p:spPr>
          <a:xfrm>
            <a:off x="499680" y="-2736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r>
              <a:rPr lang="pt-BR" sz="4400" b="1" strike="noStrike" spc="-1" dirty="0" smtClean="0">
                <a:solidFill>
                  <a:srgbClr val="FFFFFF"/>
                </a:solidFill>
                <a:uFill>
                  <a:solidFill>
                    <a:srgbClr val="FFFFFF"/>
                  </a:solidFill>
                </a:uFill>
                <a:latin typeface="Century Gothic"/>
              </a:rPr>
              <a:t>Ultima </a:t>
            </a:r>
            <a:r>
              <a:rPr lang="pt-BR" sz="4400" b="1" strike="noStrike" spc="-1" dirty="0" err="1" smtClean="0">
                <a:solidFill>
                  <a:srgbClr val="FFFFFF"/>
                </a:solidFill>
                <a:uFill>
                  <a:solidFill>
                    <a:srgbClr val="FFFFFF"/>
                  </a:solidFill>
                </a:uFill>
                <a:latin typeface="Century Gothic"/>
              </a:rPr>
              <a:t>Thule</a:t>
            </a:r>
            <a:r>
              <a:rPr lang="pt-BR" sz="4400" b="1" strike="noStrike" spc="-1" dirty="0" smtClean="0">
                <a:solidFill>
                  <a:srgbClr val="FFFFFF"/>
                </a:solidFill>
                <a:uFill>
                  <a:solidFill>
                    <a:srgbClr val="FFFFFF"/>
                  </a:solidFill>
                </a:uFill>
                <a:latin typeface="Century Gothic"/>
              </a:rPr>
              <a:t> (2014 MU69)</a:t>
            </a:r>
            <a:endParaRPr lang="pt-BR" sz="1800" b="1" strike="noStrike" spc="-1" dirty="0">
              <a:solidFill>
                <a:srgbClr val="FFFFFF"/>
              </a:solidFill>
              <a:uFill>
                <a:solidFill>
                  <a:srgbClr val="FFFFFF"/>
                </a:solidFill>
              </a:uFill>
              <a:latin typeface="Arial"/>
            </a:endParaRPr>
          </a:p>
          <a:p>
            <a:pPr algn="ctr">
              <a:lnSpc>
                <a:spcPct val="100000"/>
              </a:lnSpc>
            </a:pPr>
            <a:endParaRPr lang="pt-BR" sz="1800" b="1" strike="noStrike" spc="-1" dirty="0">
              <a:solidFill>
                <a:srgbClr val="FFFFFF"/>
              </a:solidFill>
              <a:uFill>
                <a:solidFill>
                  <a:srgbClr val="FFFFFF"/>
                </a:solidFill>
              </a:uFill>
              <a:latin typeface="Arial"/>
            </a:endParaRPr>
          </a:p>
        </p:txBody>
      </p:sp>
      <p:sp>
        <p:nvSpPr>
          <p:cNvPr id="238" name="CustomShape 2"/>
          <p:cNvSpPr/>
          <p:nvPr/>
        </p:nvSpPr>
        <p:spPr>
          <a:xfrm>
            <a:off x="16920" y="6576480"/>
            <a:ext cx="779544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1" strike="noStrike" spc="-1" dirty="0">
                <a:solidFill>
                  <a:srgbClr val="EE8800"/>
                </a:solidFill>
                <a:uFill>
                  <a:solidFill>
                    <a:srgbClr val="FFFFFF"/>
                  </a:solidFill>
                </a:uFill>
                <a:latin typeface="Century Gothic"/>
                <a:ea typeface="DejaVu Sans"/>
              </a:rPr>
              <a:t>Crédito da imagem: </a:t>
            </a:r>
            <a:r>
              <a:rPr lang="en-US" sz="1200" b="1" spc="-1" dirty="0">
                <a:solidFill>
                  <a:srgbClr val="EE8800"/>
                </a:solidFill>
                <a:uFill>
                  <a:solidFill>
                    <a:srgbClr val="FFFFFF"/>
                  </a:solidFill>
                </a:uFill>
                <a:latin typeface="Century Gothic"/>
              </a:rPr>
              <a:t>NASA / JPL / JHUAPL</a:t>
            </a:r>
            <a:endParaRPr lang="pt-BR" sz="1800" b="1" strike="noStrike" spc="-1" dirty="0">
              <a:solidFill>
                <a:srgbClr val="FFFFFF"/>
              </a:solidFill>
              <a:uFill>
                <a:solidFill>
                  <a:srgbClr val="FFFFFF"/>
                </a:solidFill>
              </a:uFill>
              <a:latin typeface="Arial"/>
            </a:endParaRPr>
          </a:p>
        </p:txBody>
      </p:sp>
      <p:sp>
        <p:nvSpPr>
          <p:cNvPr id="12" name="CustomShape 1"/>
          <p:cNvSpPr/>
          <p:nvPr/>
        </p:nvSpPr>
        <p:spPr>
          <a:xfrm>
            <a:off x="4457056" y="4581128"/>
            <a:ext cx="4608512" cy="1728192"/>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Chegada da NH: 01/01/19</a:t>
            </a:r>
            <a:endParaRPr lang="pt-BR" sz="2400" b="1" strike="noStrike" spc="-1" dirty="0" smtClean="0">
              <a:solidFill>
                <a:srgbClr val="FFC000"/>
              </a:solidFill>
              <a:uFill>
                <a:solidFill>
                  <a:srgbClr val="FFFFFF"/>
                </a:solidFill>
              </a:uFill>
              <a:latin typeface="Century Gothic"/>
            </a:endParaRPr>
          </a:p>
          <a:p>
            <a:pPr marL="216000" indent="-216000" algn="just">
              <a:lnSpc>
                <a:spcPct val="100000"/>
              </a:lnSpc>
              <a:buClr>
                <a:srgbClr val="FFC000"/>
              </a:buClr>
              <a:buFont typeface="Arial" pitchFamily="34" charset="0"/>
              <a:buChar char="•"/>
            </a:pPr>
            <a:r>
              <a:rPr lang="pt-BR" sz="2400" b="1" strike="noStrike" spc="-1" dirty="0" smtClean="0">
                <a:solidFill>
                  <a:srgbClr val="FFC000"/>
                </a:solidFill>
                <a:uFill>
                  <a:solidFill>
                    <a:srgbClr val="FFFFFF"/>
                  </a:solidFill>
                </a:uFill>
                <a:latin typeface="Century Gothic"/>
              </a:rPr>
              <a:t>T: </a:t>
            </a:r>
            <a:r>
              <a:rPr lang="pt-BR" sz="2400" b="1" strike="noStrike" spc="-1" dirty="0" smtClean="0">
                <a:solidFill>
                  <a:srgbClr val="FFC000"/>
                </a:solidFill>
                <a:uFill>
                  <a:solidFill>
                    <a:srgbClr val="FFFFFF"/>
                  </a:solidFill>
                </a:uFill>
                <a:latin typeface="Century Gothic"/>
              </a:rPr>
              <a:t>296 </a:t>
            </a:r>
            <a:r>
              <a:rPr lang="pt-BR" sz="2400" b="1" strike="noStrike" spc="-1" dirty="0" smtClean="0">
                <a:solidFill>
                  <a:srgbClr val="FFC000"/>
                </a:solidFill>
                <a:uFill>
                  <a:solidFill>
                    <a:srgbClr val="FFFFFF"/>
                  </a:solidFill>
                </a:uFill>
                <a:latin typeface="Century Gothic"/>
              </a:rPr>
              <a:t>anos</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d: </a:t>
            </a:r>
            <a:r>
              <a:rPr lang="pt-BR" sz="2400" b="1" spc="-1" dirty="0" smtClean="0">
                <a:solidFill>
                  <a:srgbClr val="FFC000"/>
                </a:solidFill>
                <a:uFill>
                  <a:solidFill>
                    <a:srgbClr val="FFFFFF"/>
                  </a:solidFill>
                </a:uFill>
                <a:latin typeface="Century Gothic"/>
              </a:rPr>
              <a:t>45 </a:t>
            </a:r>
            <a:r>
              <a:rPr lang="pt-BR" sz="2400" b="1" spc="-1" dirty="0" smtClean="0">
                <a:solidFill>
                  <a:srgbClr val="FFC000"/>
                </a:solidFill>
                <a:uFill>
                  <a:solidFill>
                    <a:srgbClr val="FFFFFF"/>
                  </a:solidFill>
                </a:uFill>
                <a:latin typeface="Century Gothic"/>
              </a:rPr>
              <a:t>UA </a:t>
            </a:r>
            <a:r>
              <a:rPr lang="pt-BR" sz="2400" b="1" spc="-1" dirty="0" smtClean="0">
                <a:solidFill>
                  <a:srgbClr val="FFC000"/>
                </a:solidFill>
                <a:uFill>
                  <a:solidFill>
                    <a:srgbClr val="FFFFFF"/>
                  </a:solidFill>
                </a:uFill>
                <a:latin typeface="Century Gothic"/>
              </a:rPr>
              <a:t>(42-46UA)</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30 km</a:t>
            </a:r>
            <a:endParaRPr lang="pt-BR" sz="2400" b="1" strike="noStrike" spc="-1" dirty="0">
              <a:solidFill>
                <a:srgbClr val="FFFFFF"/>
              </a:solidFill>
              <a:uFill>
                <a:solidFill>
                  <a:srgbClr val="FFFFFF"/>
                </a:solidFill>
              </a:uFill>
              <a:latin typeface="Arial"/>
            </a:endParaRPr>
          </a:p>
        </p:txBody>
      </p:sp>
      <p:sp>
        <p:nvSpPr>
          <p:cNvPr id="6" name="CustomShape 1"/>
          <p:cNvSpPr/>
          <p:nvPr/>
        </p:nvSpPr>
        <p:spPr>
          <a:xfrm>
            <a:off x="683568" y="948816"/>
            <a:ext cx="2834056" cy="431688"/>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gn="just">
              <a:lnSpc>
                <a:spcPct val="100000"/>
              </a:lnSpc>
              <a:buClr>
                <a:srgbClr val="FFC000"/>
              </a:buClr>
            </a:pPr>
            <a:r>
              <a:rPr lang="pt-BR" b="0" strike="noStrike" spc="-1" dirty="0" smtClean="0">
                <a:solidFill>
                  <a:srgbClr val="FFC000"/>
                </a:solidFill>
                <a:uFill>
                  <a:solidFill>
                    <a:srgbClr val="FFFFFF"/>
                  </a:solidFill>
                </a:uFill>
                <a:latin typeface="Century Gothic"/>
              </a:rPr>
              <a:t>Representação artística</a:t>
            </a:r>
            <a:endParaRPr lang="pt-BR"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1094650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144132"/>
            <a:ext cx="8712968" cy="7694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1200" cap="none" spc="0" normalizeH="0" baseline="0" noProof="0" dirty="0" smtClean="0">
                <a:ln>
                  <a:noFill/>
                </a:ln>
                <a:solidFill>
                  <a:srgbClr val="FFFFFF"/>
                </a:solidFill>
                <a:effectLst/>
                <a:uLnTx/>
                <a:uFillTx/>
                <a:latin typeface="Century Gothic" pitchFamily="34" charset="0"/>
                <a:ea typeface="+mn-ea"/>
                <a:cs typeface="+mn-cs"/>
              </a:rPr>
              <a:t>Curta metragem: </a:t>
            </a:r>
            <a:r>
              <a:rPr kumimoji="0" lang="pt-BR" sz="4400" b="1" i="0" u="none" strike="noStrike" kern="1200" cap="none" spc="0" normalizeH="0" baseline="0" noProof="0" dirty="0" err="1" smtClean="0">
                <a:ln>
                  <a:noFill/>
                </a:ln>
                <a:solidFill>
                  <a:srgbClr val="FFFFFF"/>
                </a:solidFill>
                <a:effectLst/>
                <a:uLnTx/>
                <a:uFillTx/>
                <a:latin typeface="Century Gothic" pitchFamily="34" charset="0"/>
                <a:ea typeface="+mn-ea"/>
                <a:cs typeface="+mn-cs"/>
              </a:rPr>
              <a:t>Wanderers</a:t>
            </a:r>
            <a:endParaRPr kumimoji="0" lang="pt-BR" sz="4400" b="1" i="0"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2" name="Picture 2" descr="http://images.techtimes.com/data/images/full/27392/miranda-in-wanderers.jpg">
            <a:hlinkClick r:id="rId3" action="ppaction://hlinkfile"/>
          </p:cNvPr>
          <p:cNvPicPr>
            <a:picLocks noChangeAspect="1" noChangeArrowheads="1"/>
          </p:cNvPicPr>
          <p:nvPr/>
        </p:nvPicPr>
        <p:blipFill>
          <a:blip r:embed="rId4" cstate="print">
            <a:lum contrast="17000"/>
          </a:blip>
          <a:srcRect l="21805"/>
          <a:stretch>
            <a:fillRect/>
          </a:stretch>
        </p:blipFill>
        <p:spPr bwMode="auto">
          <a:xfrm>
            <a:off x="3220426" y="1844824"/>
            <a:ext cx="2775156" cy="2520000"/>
          </a:xfrm>
          <a:prstGeom prst="rect">
            <a:avLst/>
          </a:prstGeom>
          <a:noFill/>
          <a:ln w="25400">
            <a:solidFill>
              <a:srgbClr val="FFC000"/>
            </a:solidFill>
          </a:ln>
        </p:spPr>
      </p:pic>
      <p:sp>
        <p:nvSpPr>
          <p:cNvPr id="4" name="Espaço Reservado para Número de Slide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A989A7-BFA8-41F9-B30C-7A2DEB9A4CDD}" type="slidenum">
              <a:rPr kumimoji="0" lang="pt-BR"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tângulo 2"/>
          <p:cNvSpPr/>
          <p:nvPr/>
        </p:nvSpPr>
        <p:spPr>
          <a:xfrm>
            <a:off x="565072" y="4746696"/>
            <a:ext cx="8085868" cy="181588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solidFill>
                  <a:srgbClr val="FFC000"/>
                </a:solidFill>
                <a:effectLst/>
                <a:uLnTx/>
                <a:uFillTx/>
                <a:latin typeface="Century Gothic" panose="020B0502020202020204" pitchFamily="34" charset="0"/>
                <a:ea typeface="+mn-ea"/>
                <a:cs typeface="+mn-cs"/>
              </a:rPr>
              <a:t>Para mais informações sobre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solidFill>
                  <a:srgbClr val="FFC000"/>
                </a:solidFill>
                <a:effectLst/>
                <a:uLnTx/>
                <a:uFillTx/>
                <a:latin typeface="Century Gothic" panose="020B0502020202020204" pitchFamily="34" charset="0"/>
                <a:ea typeface="+mn-ea"/>
                <a:cs typeface="+mn-cs"/>
              </a:rPr>
              <a:t>o curta (em inglês) acesse: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solidFill>
                  <a:srgbClr val="FFC000"/>
                </a:solidFill>
                <a:effectLst/>
                <a:uLnTx/>
                <a:uFillTx/>
                <a:latin typeface="Century Gothic" panose="020B0502020202020204" pitchFamily="34" charset="0"/>
                <a:ea typeface="+mn-ea"/>
                <a:cs typeface="+mn-cs"/>
                <a:hlinkClick r:id="rId5"/>
              </a:rPr>
              <a:t>http</a:t>
            </a:r>
            <a:r>
              <a:rPr kumimoji="0" lang="pt-BR" sz="28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hlinkClick r:id="rId5"/>
              </a:rPr>
              <a:t>://</a:t>
            </a:r>
            <a:r>
              <a:rPr kumimoji="0" lang="pt-BR" sz="2800" b="1" i="0" u="none" strike="noStrike" kern="1200" cap="none" spc="0" normalizeH="0" baseline="0" noProof="0" dirty="0" smtClean="0">
                <a:ln>
                  <a:noFill/>
                </a:ln>
                <a:solidFill>
                  <a:srgbClr val="FFC000"/>
                </a:solidFill>
                <a:effectLst/>
                <a:uLnTx/>
                <a:uFillTx/>
                <a:latin typeface="Century Gothic" panose="020B0502020202020204" pitchFamily="34" charset="0"/>
                <a:ea typeface="+mn-ea"/>
                <a:cs typeface="+mn-cs"/>
                <a:hlinkClick r:id="rId5"/>
              </a:rPr>
              <a:t>erikwernquist.com/wanderers/film.html</a:t>
            </a:r>
            <a:endParaRPr kumimoji="0" lang="pt-BR" sz="2800" b="1" i="0" u="none" strike="noStrike" kern="1200" cap="none" spc="0" normalizeH="0" baseline="0" noProof="0" dirty="0" smtClean="0">
              <a:ln>
                <a:noFill/>
              </a:ln>
              <a:solidFill>
                <a:srgbClr val="FFC000"/>
              </a:solidFill>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8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4636307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1412776"/>
            <a:ext cx="8280920" cy="4464496"/>
          </a:xfrm>
        </p:spPr>
        <p:txBody>
          <a:bodyPr>
            <a:normAutofit/>
          </a:bodyPr>
          <a:lstStyle/>
          <a:p>
            <a:pPr algn="just">
              <a:buClr>
                <a:srgbClr val="FFC000"/>
              </a:buClr>
              <a:buFont typeface="Wingdings" pitchFamily="2" charset="2"/>
              <a:buChar char="v"/>
            </a:pPr>
            <a:r>
              <a:rPr lang="pt-BR" sz="3600" dirty="0" smtClean="0">
                <a:solidFill>
                  <a:schemeClr val="accent2">
                    <a:lumMod val="60000"/>
                    <a:lumOff val="40000"/>
                  </a:schemeClr>
                </a:solidFill>
                <a:effectLst>
                  <a:outerShdw blurRad="50800" dist="38100" dir="13500000" algn="br" rotWithShape="0">
                    <a:schemeClr val="tx1">
                      <a:alpha val="62000"/>
                    </a:schemeClr>
                  </a:outerShdw>
                </a:effectLst>
                <a:latin typeface="Century Gothic" pitchFamily="34" charset="0"/>
              </a:rPr>
              <a:t> </a:t>
            </a:r>
            <a:r>
              <a:rPr lang="pt-BR" sz="3600" b="0" dirty="0" smtClean="0">
                <a:solidFill>
                  <a:srgbClr val="FFC000"/>
                </a:solidFill>
                <a:effectLst>
                  <a:outerShdw blurRad="50800" dist="38100" dir="13500000" algn="br" rotWithShape="0">
                    <a:schemeClr val="tx1">
                      <a:alpha val="62000"/>
                    </a:schemeClr>
                  </a:outerShdw>
                </a:effectLst>
                <a:latin typeface="Century Gothic" pitchFamily="34" charset="0"/>
              </a:rPr>
              <a:t>Girar em torno </a:t>
            </a:r>
            <a:r>
              <a:rPr lang="pt-BR" sz="3600" b="1" dirty="0" smtClean="0">
                <a:solidFill>
                  <a:schemeClr val="bg1"/>
                </a:solidFill>
                <a:effectLst>
                  <a:outerShdw blurRad="50800" dist="38100" dir="13500000" algn="br" rotWithShape="0">
                    <a:schemeClr val="tx1">
                      <a:alpha val="62000"/>
                    </a:schemeClr>
                  </a:outerShdw>
                </a:effectLst>
                <a:latin typeface="Century Gothic" pitchFamily="34" charset="0"/>
              </a:rPr>
              <a:t>do Sol</a:t>
            </a:r>
          </a:p>
          <a:p>
            <a:pPr algn="just">
              <a:buClr>
                <a:srgbClr val="FFC000"/>
              </a:buClr>
              <a:buFont typeface="Wingdings" pitchFamily="2" charset="2"/>
              <a:buChar char="v"/>
            </a:pPr>
            <a:endParaRPr lang="pt-BR" sz="3600" b="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algn="just">
              <a:buClr>
                <a:srgbClr val="FFC000"/>
              </a:buClr>
              <a:buFont typeface="Wingdings" pitchFamily="2" charset="2"/>
              <a:buChar char="v"/>
            </a:pPr>
            <a:endParaRPr lang="pt-BR" sz="3600" b="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algn="just">
              <a:buClr>
                <a:srgbClr val="FFC000"/>
              </a:buClr>
              <a:buFont typeface="Wingdings" pitchFamily="2" charset="2"/>
              <a:buChar char="v"/>
            </a:pPr>
            <a:r>
              <a:rPr lang="pt-BR" sz="3600" b="0" dirty="0" smtClean="0">
                <a:solidFill>
                  <a:srgbClr val="FFC000"/>
                </a:solidFill>
                <a:effectLst>
                  <a:outerShdw blurRad="50800" dist="38100" dir="13500000" algn="br" rotWithShape="0">
                    <a:schemeClr val="tx1">
                      <a:alpha val="62000"/>
                    </a:schemeClr>
                  </a:outerShdw>
                </a:effectLst>
                <a:latin typeface="Century Gothic" pitchFamily="34" charset="0"/>
              </a:rPr>
              <a:t> Ser </a:t>
            </a:r>
            <a:r>
              <a:rPr lang="pt-BR" sz="3600" b="1" dirty="0" smtClean="0">
                <a:solidFill>
                  <a:schemeClr val="bg1"/>
                </a:solidFill>
                <a:effectLst>
                  <a:outerShdw blurRad="50800" dist="38100" dir="13500000" algn="br" rotWithShape="0">
                    <a:schemeClr val="tx1">
                      <a:alpha val="62000"/>
                    </a:schemeClr>
                  </a:outerShdw>
                </a:effectLst>
                <a:latin typeface="Century Gothic" pitchFamily="34" charset="0"/>
              </a:rPr>
              <a:t>redondo</a:t>
            </a:r>
            <a:r>
              <a:rPr lang="pt-BR" sz="3600" b="0" dirty="0" smtClean="0">
                <a:solidFill>
                  <a:srgbClr val="FFC000"/>
                </a:solidFill>
                <a:effectLst>
                  <a:outerShdw blurRad="50800" dist="38100" dir="13500000" algn="br" rotWithShape="0">
                    <a:schemeClr val="tx1">
                      <a:alpha val="62000"/>
                    </a:schemeClr>
                  </a:outerShdw>
                </a:effectLst>
                <a:latin typeface="Century Gothic" pitchFamily="34" charset="0"/>
              </a:rPr>
              <a:t> (eq. hidrost.)</a:t>
            </a:r>
          </a:p>
          <a:p>
            <a:pPr algn="just">
              <a:buClr>
                <a:srgbClr val="FFC000"/>
              </a:buClr>
              <a:buFont typeface="Wingdings" pitchFamily="2" charset="2"/>
              <a:buChar char="v"/>
            </a:pPr>
            <a:endParaRPr lang="pt-BR" sz="3600" b="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algn="just">
              <a:buClr>
                <a:srgbClr val="FFC000"/>
              </a:buClr>
              <a:buFont typeface="Wingdings" pitchFamily="2" charset="2"/>
              <a:buChar char="v"/>
            </a:pPr>
            <a:endParaRPr lang="pt-BR" sz="3600" b="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algn="just">
              <a:buClr>
                <a:srgbClr val="FFC000"/>
              </a:buClr>
              <a:buFont typeface="Wingdings" pitchFamily="2" charset="2"/>
              <a:buChar char="v"/>
            </a:pPr>
            <a:r>
              <a:rPr lang="pt-BR" sz="3600" b="0" dirty="0" smtClean="0">
                <a:solidFill>
                  <a:srgbClr val="FFC000"/>
                </a:solidFill>
                <a:effectLst>
                  <a:outerShdw blurRad="50800" dist="38100" dir="13500000" algn="br" rotWithShape="0">
                    <a:schemeClr val="tx1">
                      <a:alpha val="62000"/>
                    </a:schemeClr>
                  </a:outerShdw>
                </a:effectLst>
                <a:latin typeface="Century Gothic" pitchFamily="34" charset="0"/>
              </a:rPr>
              <a:t> Ser o corpo </a:t>
            </a:r>
            <a:r>
              <a:rPr lang="pt-BR" sz="3600" b="1" dirty="0" smtClean="0">
                <a:solidFill>
                  <a:schemeClr val="bg1"/>
                </a:solidFill>
                <a:effectLst>
                  <a:outerShdw blurRad="50800" dist="38100" dir="13500000" algn="br" rotWithShape="0">
                    <a:schemeClr val="tx1">
                      <a:alpha val="62000"/>
                    </a:schemeClr>
                  </a:outerShdw>
                </a:effectLst>
                <a:latin typeface="Century Gothic" pitchFamily="34" charset="0"/>
              </a:rPr>
              <a:t>dominante</a:t>
            </a:r>
          </a:p>
          <a:p>
            <a:pPr algn="just">
              <a:buClr>
                <a:srgbClr val="FFC000"/>
              </a:buClr>
            </a:pPr>
            <a:r>
              <a:rPr lang="pt-BR" sz="3600" b="0" dirty="0" smtClean="0">
                <a:solidFill>
                  <a:srgbClr val="FFC000"/>
                </a:solidFill>
                <a:effectLst>
                  <a:outerShdw blurRad="50800" dist="38100" dir="13500000" algn="br" rotWithShape="0">
                    <a:schemeClr val="tx1">
                      <a:alpha val="62000"/>
                    </a:schemeClr>
                  </a:outerShdw>
                </a:effectLst>
                <a:latin typeface="Century Gothic" pitchFamily="34" charset="0"/>
              </a:rPr>
              <a:t>     na sua órbita. </a:t>
            </a:r>
            <a:endParaRPr lang="pt-BR" sz="3600" b="0" dirty="0">
              <a:solidFill>
                <a:srgbClr val="FFC000"/>
              </a:solidFill>
              <a:effectLst>
                <a:outerShdw blurRad="50800" dist="38100" dir="13500000" algn="br" rotWithShape="0">
                  <a:schemeClr val="tx1">
                    <a:alpha val="62000"/>
                  </a:schemeClr>
                </a:outerShdw>
              </a:effectLst>
              <a:latin typeface="Century Gothic" pitchFamily="34" charset="0"/>
            </a:endParaRPr>
          </a:p>
        </p:txBody>
      </p:sp>
      <p:sp>
        <p:nvSpPr>
          <p:cNvPr id="4" name="Título 1"/>
          <p:cNvSpPr txBox="1">
            <a:spLocks/>
          </p:cNvSpPr>
          <p:nvPr/>
        </p:nvSpPr>
        <p:spPr bwMode="auto">
          <a:xfrm>
            <a:off x="35496" y="116632"/>
            <a:ext cx="8820472"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solidFill>
                <a:effectLst/>
                <a:uLnTx/>
                <a:uFillTx/>
                <a:latin typeface="Century Gothic" pitchFamily="34" charset="0"/>
                <a:ea typeface="+mj-ea"/>
                <a:cs typeface="+mj-cs"/>
              </a:rPr>
              <a:t>Para ser planeta o corpo</a:t>
            </a:r>
            <a:r>
              <a:rPr kumimoji="0" lang="pt-BR" sz="4400" b="1" i="0" u="none" strike="noStrike" kern="0" cap="none" spc="0" normalizeH="0" noProof="0" dirty="0" smtClean="0">
                <a:ln>
                  <a:noFill/>
                </a:ln>
                <a:solidFill>
                  <a:schemeClr val="bg1"/>
                </a:solidFill>
                <a:effectLst/>
                <a:uLnTx/>
                <a:uFillTx/>
                <a:latin typeface="Century Gothic" pitchFamily="34" charset="0"/>
                <a:ea typeface="+mj-ea"/>
                <a:cs typeface="+mj-cs"/>
              </a:rPr>
              <a:t> deve:</a:t>
            </a:r>
            <a:endParaRPr kumimoji="0" lang="pt-BR" sz="44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7172" name="Picture 4" descr="http://www.casaconhecimento.com.br/blog/wp-content/uploads/Right-or-Wrong-Button.jpg"/>
          <p:cNvPicPr>
            <a:picLocks noChangeAspect="1" noChangeArrowheads="1"/>
          </p:cNvPicPr>
          <p:nvPr/>
        </p:nvPicPr>
        <p:blipFill>
          <a:blip r:embed="rId3" cstate="print"/>
          <a:srcRect r="48715"/>
          <a:stretch>
            <a:fillRect/>
          </a:stretch>
        </p:blipFill>
        <p:spPr bwMode="auto">
          <a:xfrm>
            <a:off x="7020272" y="1269277"/>
            <a:ext cx="1152128" cy="1079603"/>
          </a:xfrm>
          <a:prstGeom prst="rect">
            <a:avLst/>
          </a:prstGeom>
          <a:noFill/>
        </p:spPr>
      </p:pic>
      <p:pic>
        <p:nvPicPr>
          <p:cNvPr id="8" name="Picture 4" descr="http://www.casaconhecimento.com.br/blog/wp-content/uploads/Right-or-Wrong-Button.jpg"/>
          <p:cNvPicPr>
            <a:picLocks noChangeAspect="1" noChangeArrowheads="1"/>
          </p:cNvPicPr>
          <p:nvPr/>
        </p:nvPicPr>
        <p:blipFill>
          <a:blip r:embed="rId3" cstate="print"/>
          <a:srcRect r="48715"/>
          <a:stretch>
            <a:fillRect/>
          </a:stretch>
        </p:blipFill>
        <p:spPr bwMode="auto">
          <a:xfrm>
            <a:off x="7020272" y="2997469"/>
            <a:ext cx="1152128" cy="1079603"/>
          </a:xfrm>
          <a:prstGeom prst="rect">
            <a:avLst/>
          </a:prstGeom>
          <a:noFill/>
        </p:spPr>
      </p:pic>
      <p:pic>
        <p:nvPicPr>
          <p:cNvPr id="9" name="Picture 4" descr="http://www.casaconhecimento.com.br/blog/wp-content/uploads/Right-or-Wrong-Button.jpg"/>
          <p:cNvPicPr>
            <a:picLocks noChangeAspect="1" noChangeArrowheads="1"/>
          </p:cNvPicPr>
          <p:nvPr/>
        </p:nvPicPr>
        <p:blipFill>
          <a:blip r:embed="rId3" cstate="print"/>
          <a:srcRect l="49634"/>
          <a:stretch>
            <a:fillRect/>
          </a:stretch>
        </p:blipFill>
        <p:spPr bwMode="auto">
          <a:xfrm>
            <a:off x="7020272" y="4797669"/>
            <a:ext cx="1131483" cy="1079603"/>
          </a:xfrm>
          <a:prstGeom prst="rect">
            <a:avLst/>
          </a:prstGeom>
          <a:noFill/>
        </p:spPr>
      </p:pic>
      <p:sp>
        <p:nvSpPr>
          <p:cNvPr id="7" name="Rectangle 3"/>
          <p:cNvSpPr>
            <a:spLocks noChangeArrowheads="1"/>
          </p:cNvSpPr>
          <p:nvPr/>
        </p:nvSpPr>
        <p:spPr bwMode="auto">
          <a:xfrm>
            <a:off x="0" y="6576607"/>
            <a:ext cx="4427984" cy="461665"/>
          </a:xfrm>
          <a:prstGeom prst="rect">
            <a:avLst/>
          </a:prstGeom>
          <a:noFill/>
          <a:ln w="9525">
            <a:noFill/>
            <a:miter lim="800000"/>
            <a:headEnd/>
            <a:tailEnd/>
          </a:ln>
        </p:spPr>
        <p:txBody>
          <a:bodyPr wrap="square">
            <a:spAutoFit/>
          </a:bodyPr>
          <a:lstStyle/>
          <a:p>
            <a:pPr algn="l" eaLnBrk="1" hangingPunct="1"/>
            <a:r>
              <a:rPr lang="pt-BR" sz="1200" b="0" dirty="0" smtClean="0">
                <a:solidFill>
                  <a:srgbClr val="EE8800"/>
                </a:solidFill>
                <a:latin typeface="Century Gothic" pitchFamily="34" charset="0"/>
              </a:rPr>
              <a:t>Fonte das imagens: casa do conhecimento.com.</a:t>
            </a:r>
            <a:r>
              <a:rPr lang="pt-BR" sz="1200" b="0" dirty="0" err="1" smtClean="0">
                <a:solidFill>
                  <a:srgbClr val="EE8800"/>
                </a:solidFill>
                <a:latin typeface="Century Gothic" pitchFamily="34" charset="0"/>
              </a:rPr>
              <a:t>br</a:t>
            </a:r>
            <a:endParaRPr lang="pt-BR" sz="1200" b="0" dirty="0" smtClean="0">
              <a:solidFill>
                <a:srgbClr val="EE8800"/>
              </a:solidFill>
              <a:latin typeface="Century Gothic" pitchFamily="34" charset="0"/>
            </a:endParaRPr>
          </a:p>
          <a:p>
            <a:pPr algn="l" eaLnBrk="1" hangingPunct="1"/>
            <a:endParaRPr lang="pt-BR" sz="1200" b="0" dirty="0">
              <a:solidFill>
                <a:srgbClr val="EE8800"/>
              </a:solidFill>
              <a:latin typeface="Century Gothic" pitchFamily="34" charset="0"/>
            </a:endParaRPr>
          </a:p>
        </p:txBody>
      </p:sp>
    </p:spTree>
    <p:extLst>
      <p:ext uri="{BB962C8B-B14F-4D97-AF65-F5344CB8AC3E}">
        <p14:creationId xmlns:p14="http://schemas.microsoft.com/office/powerpoint/2010/main" val="3312375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dissolve">
                                      <p:cBhvr>
                                        <p:cTn id="11" dur="500"/>
                                        <p:tgtEl>
                                          <p:spTgt spid="717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par>
                          <p:cTn id="29" fill="hold">
                            <p:stCondLst>
                              <p:cond delay="2000"/>
                            </p:stCondLst>
                            <p:childTnLst>
                              <p:par>
                                <p:cTn id="30" presetID="9"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0" y="0"/>
            <a:ext cx="9143280" cy="114228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pt-BR" sz="4400" b="1" strike="noStrike" spc="-1">
                <a:solidFill>
                  <a:srgbClr val="FFFFFF"/>
                </a:solidFill>
                <a:uFill>
                  <a:solidFill>
                    <a:srgbClr val="FFFFFF"/>
                  </a:solidFill>
                </a:uFill>
                <a:latin typeface="Century Gothic"/>
              </a:rPr>
              <a:t>Planetas anões</a:t>
            </a:r>
            <a:endParaRPr lang="pt-BR" sz="1800" b="0" strike="noStrike" spc="-1">
              <a:solidFill>
                <a:srgbClr val="FFFFFF"/>
              </a:solidFill>
              <a:uFill>
                <a:solidFill>
                  <a:srgbClr val="FFFFFF"/>
                </a:solidFill>
              </a:uFill>
              <a:latin typeface="Arial"/>
            </a:endParaRPr>
          </a:p>
        </p:txBody>
      </p:sp>
      <p:pic>
        <p:nvPicPr>
          <p:cNvPr id="170" name="Picture 6"/>
          <p:cNvPicPr/>
          <p:nvPr/>
        </p:nvPicPr>
        <p:blipFill>
          <a:blip r:embed="rId3" cstate="print"/>
          <a:stretch/>
        </p:blipFill>
        <p:spPr>
          <a:xfrm>
            <a:off x="500040" y="1114560"/>
            <a:ext cx="8257320" cy="5742720"/>
          </a:xfrm>
          <a:prstGeom prst="rect">
            <a:avLst/>
          </a:prstGeom>
          <a:ln w="12600">
            <a:noFill/>
          </a:ln>
        </p:spPr>
      </p:pic>
      <p:sp>
        <p:nvSpPr>
          <p:cNvPr id="171" name="CustomShape 2"/>
          <p:cNvSpPr/>
          <p:nvPr/>
        </p:nvSpPr>
        <p:spPr>
          <a:xfrm>
            <a:off x="467640" y="4077000"/>
            <a:ext cx="2016000" cy="2015640"/>
          </a:xfrm>
          <a:prstGeom prst="ellipse">
            <a:avLst/>
          </a:prstGeom>
          <a:noFill/>
          <a:ln w="76200" cap="rnd">
            <a:solidFill>
              <a:srgbClr val="FFC000"/>
            </a:solidFill>
            <a:prstDash val="sysDash"/>
            <a:round/>
          </a:ln>
        </p:spPr>
        <p:style>
          <a:lnRef idx="0">
            <a:scrgbClr r="0" g="0" b="0"/>
          </a:lnRef>
          <a:fillRef idx="0">
            <a:scrgbClr r="0" g="0" b="0"/>
          </a:fillRef>
          <a:effectRef idx="0">
            <a:scrgbClr r="0" g="0" b="0"/>
          </a:effectRef>
          <a:fontRef idx="minor"/>
        </p:style>
      </p:sp>
      <p:sp>
        <p:nvSpPr>
          <p:cNvPr id="172" name="CustomShape 3"/>
          <p:cNvSpPr/>
          <p:nvPr/>
        </p:nvSpPr>
        <p:spPr>
          <a:xfrm>
            <a:off x="7308360" y="4365000"/>
            <a:ext cx="1079280" cy="1079280"/>
          </a:xfrm>
          <a:prstGeom prst="ellipse">
            <a:avLst/>
          </a:prstGeom>
          <a:noFill/>
          <a:ln w="76200" cap="rnd">
            <a:solidFill>
              <a:srgbClr val="FFC000"/>
            </a:solidFill>
            <a:prstDash val="sysDash"/>
            <a:round/>
          </a:ln>
        </p:spPr>
        <p:style>
          <a:lnRef idx="0">
            <a:scrgbClr r="0" g="0" b="0"/>
          </a:lnRef>
          <a:fillRef idx="0">
            <a:scrgbClr r="0" g="0" b="0"/>
          </a:fillRef>
          <a:effectRef idx="0">
            <a:scrgbClr r="0" g="0" b="0"/>
          </a:effectRef>
          <a:fontRef idx="minor"/>
        </p:style>
      </p:sp>
      <p:sp>
        <p:nvSpPr>
          <p:cNvPr id="173" name="CustomShape 4"/>
          <p:cNvSpPr/>
          <p:nvPr/>
        </p:nvSpPr>
        <p:spPr>
          <a:xfrm>
            <a:off x="611640" y="1412640"/>
            <a:ext cx="1727640" cy="1727640"/>
          </a:xfrm>
          <a:prstGeom prst="ellipse">
            <a:avLst/>
          </a:prstGeom>
          <a:noFill/>
          <a:ln w="76200" cap="rnd">
            <a:solidFill>
              <a:srgbClr val="FFC000"/>
            </a:solidFill>
            <a:prstDash val="sysDash"/>
            <a:round/>
          </a:ln>
        </p:spPr>
        <p:style>
          <a:lnRef idx="0">
            <a:scrgbClr r="0" g="0" b="0"/>
          </a:lnRef>
          <a:fillRef idx="0">
            <a:scrgbClr r="0" g="0" b="0"/>
          </a:fillRef>
          <a:effectRef idx="0">
            <a:scrgbClr r="0" g="0" b="0"/>
          </a:effectRef>
          <a:fontRef idx="minor"/>
        </p:style>
      </p:sp>
      <p:sp>
        <p:nvSpPr>
          <p:cNvPr id="174" name="CustomShape 5"/>
          <p:cNvSpPr/>
          <p:nvPr/>
        </p:nvSpPr>
        <p:spPr>
          <a:xfrm>
            <a:off x="2988000" y="1268640"/>
            <a:ext cx="1872000" cy="1871640"/>
          </a:xfrm>
          <a:prstGeom prst="ellipse">
            <a:avLst/>
          </a:prstGeom>
          <a:noFill/>
          <a:ln w="76200" cap="rnd">
            <a:solidFill>
              <a:srgbClr val="FFC000"/>
            </a:solidFill>
            <a:prstDash val="sysDash"/>
            <a:round/>
          </a:ln>
        </p:spPr>
        <p:style>
          <a:lnRef idx="0">
            <a:scrgbClr r="0" g="0" b="0"/>
          </a:lnRef>
          <a:fillRef idx="0">
            <a:scrgbClr r="0" g="0" b="0"/>
          </a:fillRef>
          <a:effectRef idx="0">
            <a:scrgbClr r="0" g="0" b="0"/>
          </a:effectRef>
          <a:fontRef idx="minor"/>
        </p:style>
      </p:sp>
      <p:sp>
        <p:nvSpPr>
          <p:cNvPr id="175" name="CustomShape 6"/>
          <p:cNvSpPr/>
          <p:nvPr/>
        </p:nvSpPr>
        <p:spPr>
          <a:xfrm>
            <a:off x="4212000" y="3213000"/>
            <a:ext cx="2159640" cy="2159640"/>
          </a:xfrm>
          <a:prstGeom prst="ellipse">
            <a:avLst/>
          </a:prstGeom>
          <a:noFill/>
          <a:ln w="76200" cap="rnd">
            <a:solidFill>
              <a:srgbClr val="FFC000"/>
            </a:solidFill>
            <a:prstDash val="sysDash"/>
            <a:round/>
          </a:ln>
        </p:spPr>
        <p:style>
          <a:lnRef idx="0">
            <a:scrgbClr r="0" g="0" b="0"/>
          </a:lnRef>
          <a:fillRef idx="0">
            <a:scrgbClr r="0" g="0" b="0"/>
          </a:fillRef>
          <a:effectRef idx="0">
            <a:scrgbClr r="0" g="0" b="0"/>
          </a:effectRef>
          <a:fontRef idx="minor"/>
        </p:style>
      </p:sp>
      <p:sp>
        <p:nvSpPr>
          <p:cNvPr id="176" name="CustomShape 7"/>
          <p:cNvSpPr/>
          <p:nvPr/>
        </p:nvSpPr>
        <p:spPr>
          <a:xfrm>
            <a:off x="47160" y="6576480"/>
            <a:ext cx="21495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EE8800"/>
                </a:solidFill>
                <a:uFill>
                  <a:solidFill>
                    <a:srgbClr val="FFFFFF"/>
                  </a:solidFill>
                </a:uFill>
                <a:latin typeface="Century Gothic"/>
                <a:ea typeface="DejaVu Sans"/>
              </a:rPr>
              <a:t>Crédito da imagem: NASA</a:t>
            </a:r>
            <a:endParaRPr lang="pt-BR" sz="1800" b="0" strike="noStrike" spc="-1">
              <a:solidFill>
                <a:srgbClr val="FFFFFF"/>
              </a:solidFill>
              <a:uFill>
                <a:solidFill>
                  <a:srgbClr val="FFFFFF"/>
                </a:solidFill>
              </a:uFill>
              <a:latin typeface="Arial"/>
            </a:endParaRPr>
          </a:p>
          <a:p>
            <a:pPr>
              <a:lnSpc>
                <a:spcPct val="100000"/>
              </a:lnSpc>
            </a:pPr>
            <a:endParaRPr lang="pt-BR" sz="1800" b="0" strike="noStrike" spc="-1">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additive="repl">
                                        <p:cTn id="7" dur="2000"/>
                                        <p:tgtEl>
                                          <p:spTgt spid="172"/>
                                        </p:tgtEl>
                                      </p:cBhvr>
                                    </p:animEffect>
                                  </p:childTnLst>
                                </p:cTn>
                              </p:par>
                              <p:par>
                                <p:cTn id="8" presetID="10" presetClass="entr" fill="hold"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additive="repl">
                                        <p:cTn id="10" dur="2000"/>
                                        <p:tgtEl>
                                          <p:spTgt spid="171"/>
                                        </p:tgtEl>
                                      </p:cBhvr>
                                    </p:animEffect>
                                  </p:childTnLst>
                                </p:cTn>
                              </p:par>
                              <p:par>
                                <p:cTn id="11" presetID="10" presetClass="entr" fill="hold" nodeType="with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additive="repl">
                                        <p:cTn id="13" dur="2000"/>
                                        <p:tgtEl>
                                          <p:spTgt spid="173"/>
                                        </p:tgtEl>
                                      </p:cBhvr>
                                    </p:animEffect>
                                  </p:childTnLst>
                                </p:cTn>
                              </p:par>
                              <p:par>
                                <p:cTn id="14" presetID="10" presetClass="entr" fill="hold" nodeType="with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fade">
                                      <p:cBhvr additive="repl">
                                        <p:cTn id="16" dur="2000"/>
                                        <p:tgtEl>
                                          <p:spTgt spid="174"/>
                                        </p:tgtEl>
                                      </p:cBhvr>
                                    </p:animEffect>
                                  </p:childTnLst>
                                </p:cTn>
                              </p:par>
                              <p:par>
                                <p:cTn id="17" presetID="10" presetClass="entr" fill="hold" nodeType="withEffect">
                                  <p:stCondLst>
                                    <p:cond delay="0"/>
                                  </p:stCondLst>
                                  <p:childTnLst>
                                    <p:set>
                                      <p:cBhvr>
                                        <p:cTn id="18" dur="1" fill="hold">
                                          <p:stCondLst>
                                            <p:cond delay="0"/>
                                          </p:stCondLst>
                                        </p:cTn>
                                        <p:tgtEl>
                                          <p:spTgt spid="175"/>
                                        </p:tgtEl>
                                        <p:attrNameLst>
                                          <p:attrName>style.visibility</p:attrName>
                                        </p:attrNameLst>
                                      </p:cBhvr>
                                      <p:to>
                                        <p:strVal val="visible"/>
                                      </p:to>
                                    </p:set>
                                    <p:animEffect transition="in" filter="fade">
                                      <p:cBhvr additive="repl">
                                        <p:cTn id="19"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499680" y="18864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r>
              <a:rPr lang="pt-BR" sz="4400" b="1" strike="noStrike" spc="-1" dirty="0">
                <a:solidFill>
                  <a:srgbClr val="FFFFFF"/>
                </a:solidFill>
                <a:uFill>
                  <a:solidFill>
                    <a:srgbClr val="FFFFFF"/>
                  </a:solidFill>
                </a:uFill>
                <a:latin typeface="Century Gothic"/>
              </a:rPr>
              <a:t>Ceres</a:t>
            </a:r>
            <a:endParaRPr lang="pt-BR" sz="1800" b="0" strike="noStrike" spc="-1" dirty="0">
              <a:solidFill>
                <a:srgbClr val="FFFFFF"/>
              </a:solidFill>
              <a:uFill>
                <a:solidFill>
                  <a:srgbClr val="FFFFFF"/>
                </a:solidFill>
              </a:uFill>
              <a:latin typeface="Arial"/>
            </a:endParaRPr>
          </a:p>
          <a:p>
            <a:pPr algn="ctr">
              <a:lnSpc>
                <a:spcPct val="100000"/>
              </a:lnSpc>
            </a:pPr>
            <a:endParaRPr lang="pt-BR" sz="1800" b="0" strike="noStrike" spc="-1" dirty="0">
              <a:solidFill>
                <a:srgbClr val="FFFFFF"/>
              </a:solidFill>
              <a:uFill>
                <a:solidFill>
                  <a:srgbClr val="FFFFFF"/>
                </a:solidFill>
              </a:uFill>
              <a:latin typeface="Arial"/>
            </a:endParaRPr>
          </a:p>
        </p:txBody>
      </p:sp>
      <p:sp>
        <p:nvSpPr>
          <p:cNvPr id="178" name="CustomShape 2"/>
          <p:cNvSpPr/>
          <p:nvPr/>
        </p:nvSpPr>
        <p:spPr>
          <a:xfrm>
            <a:off x="47160" y="6576480"/>
            <a:ext cx="21495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EE8800"/>
                </a:solidFill>
                <a:uFill>
                  <a:solidFill>
                    <a:srgbClr val="FFFFFF"/>
                  </a:solidFill>
                </a:uFill>
                <a:latin typeface="Century Gothic"/>
                <a:ea typeface="DejaVu Sans"/>
              </a:rPr>
              <a:t>Crédito da imagem: NASA</a:t>
            </a:r>
            <a:endParaRPr lang="pt-BR" sz="1800" b="0" strike="noStrike" spc="-1">
              <a:solidFill>
                <a:srgbClr val="FFFFFF"/>
              </a:solidFill>
              <a:uFill>
                <a:solidFill>
                  <a:srgbClr val="FFFFFF"/>
                </a:solidFill>
              </a:uFill>
              <a:latin typeface="Arial"/>
            </a:endParaRPr>
          </a:p>
          <a:p>
            <a:pPr>
              <a:lnSpc>
                <a:spcPct val="100000"/>
              </a:lnSpc>
            </a:pPr>
            <a:endParaRPr lang="pt-BR" sz="1800" b="0" strike="noStrike" spc="-1">
              <a:solidFill>
                <a:srgbClr val="FFFFFF"/>
              </a:solidFill>
              <a:uFill>
                <a:solidFill>
                  <a:srgbClr val="FFFFFF"/>
                </a:solidFill>
              </a:uFill>
              <a:latin typeface="Arial"/>
            </a:endParaRPr>
          </a:p>
        </p:txBody>
      </p:sp>
      <p:pic>
        <p:nvPicPr>
          <p:cNvPr id="179" name="Picture 2"/>
          <p:cNvPicPr/>
          <p:nvPr/>
        </p:nvPicPr>
        <p:blipFill>
          <a:blip r:embed="rId3" cstate="print"/>
          <a:stretch/>
        </p:blipFill>
        <p:spPr>
          <a:xfrm>
            <a:off x="2228400" y="1268640"/>
            <a:ext cx="4647600" cy="4637880"/>
          </a:xfrm>
          <a:prstGeom prst="rect">
            <a:avLst/>
          </a:prstGeom>
          <a:ln>
            <a:noFill/>
          </a:ln>
        </p:spPr>
      </p:pic>
      <p:sp>
        <p:nvSpPr>
          <p:cNvPr id="5" name="CustomShape 1"/>
          <p:cNvSpPr/>
          <p:nvPr/>
        </p:nvSpPr>
        <p:spPr>
          <a:xfrm>
            <a:off x="6372200" y="4797152"/>
            <a:ext cx="2160240" cy="10801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216000" indent="-216000" algn="just">
              <a:lnSpc>
                <a:spcPct val="100000"/>
              </a:lnSpc>
              <a:buClr>
                <a:srgbClr val="FFC000"/>
              </a:buClr>
              <a:buFont typeface="Arial" pitchFamily="34" charset="0"/>
              <a:buChar char="•"/>
            </a:pPr>
            <a:r>
              <a:rPr lang="pt-BR" sz="2400" b="1" strike="noStrike" spc="-1" dirty="0" smtClean="0">
                <a:solidFill>
                  <a:srgbClr val="FFC000"/>
                </a:solidFill>
                <a:uFill>
                  <a:solidFill>
                    <a:srgbClr val="FFFFFF"/>
                  </a:solidFill>
                </a:uFill>
                <a:latin typeface="Century Gothic"/>
              </a:rPr>
              <a:t>T: 4,6 anos</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d: 2,8 UA</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952 km</a:t>
            </a:r>
            <a:endParaRPr lang="pt-BR" sz="2400" b="1"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3"/>
          <p:cNvPicPr/>
          <p:nvPr/>
        </p:nvPicPr>
        <p:blipFill>
          <a:blip r:embed="rId3" cstate="print"/>
          <a:stretch/>
        </p:blipFill>
        <p:spPr>
          <a:xfrm>
            <a:off x="19080" y="1868040"/>
            <a:ext cx="9124200" cy="4989240"/>
          </a:xfrm>
          <a:prstGeom prst="rect">
            <a:avLst/>
          </a:prstGeom>
          <a:ln>
            <a:noFill/>
          </a:ln>
        </p:spPr>
      </p:pic>
      <p:sp>
        <p:nvSpPr>
          <p:cNvPr id="181" name="CustomShape 1"/>
          <p:cNvSpPr/>
          <p:nvPr/>
        </p:nvSpPr>
        <p:spPr>
          <a:xfrm>
            <a:off x="499680" y="18864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1" normalizeH="0" baseline="0" noProof="0" dirty="0">
                <a:ln>
                  <a:noFill/>
                </a:ln>
                <a:solidFill>
                  <a:srgbClr val="FFFFFF"/>
                </a:solidFill>
                <a:effectLst/>
                <a:uLnTx/>
                <a:uFill>
                  <a:solidFill>
                    <a:srgbClr val="FFFFFF"/>
                  </a:solidFill>
                </a:uFill>
                <a:latin typeface="Century Gothic"/>
              </a:rPr>
              <a:t>Ceres</a:t>
            </a:r>
            <a:endParaRPr kumimoji="0" lang="pt-BR" sz="1800" b="0" i="0" u="none" strike="noStrike" kern="1200" cap="none" spc="-1" normalizeH="0" baseline="0" noProof="0" dirty="0">
              <a:ln>
                <a:noFill/>
              </a:ln>
              <a:solidFill>
                <a:srgbClr val="FFFFFF"/>
              </a:solidFill>
              <a:effectLst/>
              <a:uLnTx/>
              <a:uFill>
                <a:solidFill>
                  <a:srgbClr val="FFFFFF"/>
                </a:solidFill>
              </a:u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1" normalizeH="0" baseline="0" noProof="0" dirty="0">
              <a:ln>
                <a:noFill/>
              </a:ln>
              <a:solidFill>
                <a:srgbClr val="FFFFFF"/>
              </a:solidFill>
              <a:effectLst/>
              <a:uLnTx/>
              <a:uFill>
                <a:solidFill>
                  <a:srgbClr val="FFFFFF"/>
                </a:solidFill>
              </a:uFill>
              <a:latin typeface="Arial"/>
            </a:endParaRPr>
          </a:p>
        </p:txBody>
      </p:sp>
      <p:sp>
        <p:nvSpPr>
          <p:cNvPr id="182" name="CustomShape 2"/>
          <p:cNvSpPr/>
          <p:nvPr/>
        </p:nvSpPr>
        <p:spPr>
          <a:xfrm>
            <a:off x="47160" y="6576480"/>
            <a:ext cx="21495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1" normalizeH="0" baseline="0" noProof="0">
                <a:ln>
                  <a:noFill/>
                </a:ln>
                <a:solidFill>
                  <a:srgbClr val="EE8800"/>
                </a:solidFill>
                <a:effectLst/>
                <a:uLnTx/>
                <a:uFill>
                  <a:solidFill>
                    <a:srgbClr val="FFFFFF"/>
                  </a:solidFill>
                </a:uFill>
                <a:latin typeface="Century Gothic"/>
                <a:ea typeface="DejaVu Sans"/>
              </a:rPr>
              <a:t>Crédito da imagem: NASA</a:t>
            </a:r>
            <a:endParaRPr kumimoji="0" lang="pt-BR" sz="1800" b="0" i="0" u="none" strike="noStrike" kern="1200" cap="none" spc="-1" normalizeH="0" baseline="0" noProof="0">
              <a:ln>
                <a:noFill/>
              </a:ln>
              <a:solidFill>
                <a:srgbClr val="FFFFFF"/>
              </a:solidFill>
              <a:effectLst/>
              <a:uLnTx/>
              <a:uFill>
                <a:solidFill>
                  <a:srgbClr val="FFFFFF"/>
                </a:solidFill>
              </a:u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1" normalizeH="0" baseline="0" noProof="0">
              <a:ln>
                <a:noFill/>
              </a:ln>
              <a:solidFill>
                <a:srgbClr val="FFFFFF"/>
              </a:solidFill>
              <a:effectLst/>
              <a:uLnTx/>
              <a:uFill>
                <a:solidFill>
                  <a:srgbClr val="FFFFFF"/>
                </a:solidFill>
              </a:uFill>
              <a:latin typeface="Arial"/>
            </a:endParaRPr>
          </a:p>
        </p:txBody>
      </p:sp>
    </p:spTree>
    <p:extLst>
      <p:ext uri="{BB962C8B-B14F-4D97-AF65-F5344CB8AC3E}">
        <p14:creationId xmlns:p14="http://schemas.microsoft.com/office/powerpoint/2010/main" val="1604233514"/>
      </p:ext>
    </p:extLst>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531440" y="965026"/>
            <a:ext cx="8001000" cy="5848350"/>
          </a:xfrm>
          <a:prstGeom prst="rect">
            <a:avLst/>
          </a:prstGeom>
        </p:spPr>
      </p:pic>
      <p:sp>
        <p:nvSpPr>
          <p:cNvPr id="184" name="CustomShape 1"/>
          <p:cNvSpPr/>
          <p:nvPr/>
        </p:nvSpPr>
        <p:spPr>
          <a:xfrm>
            <a:off x="499680" y="116632"/>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r>
              <a:rPr lang="pt-BR" sz="4400" b="1" strike="noStrike" spc="-1" dirty="0">
                <a:solidFill>
                  <a:srgbClr val="FFFFFF"/>
                </a:solidFill>
                <a:uFill>
                  <a:solidFill>
                    <a:srgbClr val="FFFFFF"/>
                  </a:solidFill>
                </a:uFill>
                <a:latin typeface="Century Gothic"/>
              </a:rPr>
              <a:t>Órbita de </a:t>
            </a:r>
            <a:r>
              <a:rPr lang="pt-BR" sz="4400" b="1" strike="noStrike" spc="-1" dirty="0" err="1">
                <a:solidFill>
                  <a:srgbClr val="FFFFFF"/>
                </a:solidFill>
                <a:uFill>
                  <a:solidFill>
                    <a:srgbClr val="FFFFFF"/>
                  </a:solidFill>
                </a:uFill>
                <a:latin typeface="Century Gothic"/>
              </a:rPr>
              <a:t>Éris</a:t>
            </a:r>
            <a:r>
              <a:rPr lang="pt-BR" sz="4400" b="1" strike="noStrike" spc="-1" dirty="0">
                <a:solidFill>
                  <a:srgbClr val="FFFFFF"/>
                </a:solidFill>
                <a:uFill>
                  <a:solidFill>
                    <a:srgbClr val="FFFFFF"/>
                  </a:solidFill>
                </a:uFill>
                <a:latin typeface="Century Gothic"/>
              </a:rPr>
              <a:t> e de Plutão</a:t>
            </a:r>
            <a:endParaRPr lang="pt-BR" sz="1800" b="0" strike="noStrike" spc="-1" dirty="0">
              <a:solidFill>
                <a:srgbClr val="FFFFFF"/>
              </a:solidFill>
              <a:uFill>
                <a:solidFill>
                  <a:srgbClr val="FFFFFF"/>
                </a:solidFill>
              </a:uFill>
              <a:latin typeface="Arial"/>
            </a:endParaRPr>
          </a:p>
          <a:p>
            <a:pPr algn="ctr">
              <a:lnSpc>
                <a:spcPct val="100000"/>
              </a:lnSpc>
            </a:pPr>
            <a:endParaRPr lang="pt-BR" sz="1800" b="0" strike="noStrike" spc="-1" dirty="0">
              <a:solidFill>
                <a:srgbClr val="FFFFFF"/>
              </a:solidFill>
              <a:uFill>
                <a:solidFill>
                  <a:srgbClr val="FFFFFF"/>
                </a:solidFill>
              </a:uFill>
              <a:latin typeface="Arial"/>
            </a:endParaRPr>
          </a:p>
        </p:txBody>
      </p:sp>
      <p:sp>
        <p:nvSpPr>
          <p:cNvPr id="185" name="CustomShape 2"/>
          <p:cNvSpPr/>
          <p:nvPr/>
        </p:nvSpPr>
        <p:spPr>
          <a:xfrm>
            <a:off x="47160" y="6453336"/>
            <a:ext cx="21495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dirty="0">
                <a:solidFill>
                  <a:srgbClr val="EE8800"/>
                </a:solidFill>
                <a:uFill>
                  <a:solidFill>
                    <a:srgbClr val="FFFFFF"/>
                  </a:solidFill>
                </a:uFill>
                <a:latin typeface="Century Gothic"/>
                <a:ea typeface="DejaVu Sans"/>
              </a:rPr>
              <a:t>Crédito da imagem: NASA</a:t>
            </a:r>
            <a:endParaRPr lang="pt-BR" sz="1800" b="0" strike="noStrike" spc="-1" dirty="0">
              <a:solidFill>
                <a:srgbClr val="FFFFFF"/>
              </a:solidFill>
              <a:uFill>
                <a:solidFill>
                  <a:srgbClr val="FFFFFF"/>
                </a:solidFill>
              </a:uFill>
              <a:latin typeface="Arial"/>
            </a:endParaRPr>
          </a:p>
          <a:p>
            <a:pPr>
              <a:lnSpc>
                <a:spcPct val="100000"/>
              </a:lnSpc>
            </a:pPr>
            <a:endParaRPr lang="pt-BR" sz="1800" b="0" strike="noStrike" spc="-1" dirty="0">
              <a:solidFill>
                <a:srgbClr val="FFFFFF"/>
              </a:solidFill>
              <a:uFill>
                <a:solidFill>
                  <a:srgbClr val="FFFFFF"/>
                </a:solidFill>
              </a:uFill>
              <a:latin typeface="Arial"/>
            </a:endParaRPr>
          </a:p>
        </p:txBody>
      </p:sp>
      <p:sp>
        <p:nvSpPr>
          <p:cNvPr id="186" name="CustomShape 3"/>
          <p:cNvSpPr/>
          <p:nvPr/>
        </p:nvSpPr>
        <p:spPr>
          <a:xfrm>
            <a:off x="971640" y="395828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800" b="1" strike="noStrike" spc="-1" dirty="0">
                <a:solidFill>
                  <a:srgbClr val="EE8800"/>
                </a:solidFill>
                <a:uFill>
                  <a:solidFill>
                    <a:srgbClr val="FFFFFF"/>
                  </a:solidFill>
                </a:uFill>
                <a:latin typeface="Century Gothic"/>
                <a:ea typeface="DejaVu Sans"/>
              </a:rPr>
              <a:t>Órbita de</a:t>
            </a:r>
            <a:endParaRPr lang="pt-BR" sz="1800" b="1" strike="noStrike" spc="-1" dirty="0">
              <a:solidFill>
                <a:srgbClr val="FFFFFF"/>
              </a:solidFill>
              <a:uFill>
                <a:solidFill>
                  <a:srgbClr val="FFFFFF"/>
                </a:solidFill>
              </a:uFill>
              <a:latin typeface="Arial"/>
            </a:endParaRPr>
          </a:p>
          <a:p>
            <a:pPr marL="457200" indent="-456480" algn="ctr">
              <a:lnSpc>
                <a:spcPct val="100000"/>
              </a:lnSpc>
            </a:pPr>
            <a:r>
              <a:rPr lang="pt-BR" sz="2800" b="1" strike="noStrike" spc="-1" dirty="0">
                <a:solidFill>
                  <a:srgbClr val="EE8800"/>
                </a:solidFill>
                <a:uFill>
                  <a:solidFill>
                    <a:srgbClr val="FFFFFF"/>
                  </a:solidFill>
                </a:uFill>
                <a:latin typeface="Century Gothic"/>
                <a:ea typeface="DejaVu Sans"/>
              </a:rPr>
              <a:t>Júpiter</a:t>
            </a:r>
            <a:endParaRPr lang="pt-BR" sz="1800" b="1" strike="noStrike" spc="-1" dirty="0">
              <a:solidFill>
                <a:srgbClr val="FFFFFF"/>
              </a:solidFill>
              <a:uFill>
                <a:solidFill>
                  <a:srgbClr val="FFFFFF"/>
                </a:solidFill>
              </a:uFill>
              <a:latin typeface="Arial"/>
            </a:endParaRPr>
          </a:p>
        </p:txBody>
      </p:sp>
      <p:sp>
        <p:nvSpPr>
          <p:cNvPr id="187" name="CustomShape 4"/>
          <p:cNvSpPr/>
          <p:nvPr/>
        </p:nvSpPr>
        <p:spPr>
          <a:xfrm flipV="1">
            <a:off x="2699640" y="3930200"/>
            <a:ext cx="1655640" cy="575280"/>
          </a:xfrm>
          <a:custGeom>
            <a:avLst/>
            <a:gdLst/>
            <a:ahLst/>
            <a:cxnLst/>
            <a:rect l="l" t="t" r="r" b="b"/>
            <a:pathLst>
              <a:path w="21600" h="21600">
                <a:moveTo>
                  <a:pt x="0" y="0"/>
                </a:moveTo>
                <a:lnTo>
                  <a:pt x="21600" y="21600"/>
                </a:lnTo>
              </a:path>
            </a:pathLst>
          </a:custGeom>
          <a:solidFill>
            <a:schemeClr val="accent1"/>
          </a:solidFill>
          <a:ln w="38100">
            <a:solidFill>
              <a:srgbClr val="EE8800"/>
            </a:solidFill>
            <a:round/>
            <a:tailEnd type="arrow" w="lg" len="lg"/>
          </a:ln>
        </p:spPr>
        <p:style>
          <a:lnRef idx="0">
            <a:scrgbClr r="0" g="0" b="0"/>
          </a:lnRef>
          <a:fillRef idx="0">
            <a:scrgbClr r="0" g="0" b="0"/>
          </a:fillRef>
          <a:effectRef idx="0">
            <a:scrgbClr r="0" g="0" b="0"/>
          </a:effectRef>
          <a:fontRef idx="minor"/>
        </p:style>
      </p:sp>
      <p:sp>
        <p:nvSpPr>
          <p:cNvPr id="188" name="CustomShape 5"/>
          <p:cNvSpPr/>
          <p:nvPr/>
        </p:nvSpPr>
        <p:spPr>
          <a:xfrm>
            <a:off x="6948360" y="2086280"/>
            <a:ext cx="2087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gn="ctr">
              <a:lnSpc>
                <a:spcPct val="100000"/>
              </a:lnSpc>
            </a:pPr>
            <a:r>
              <a:rPr lang="pt-BR" sz="2800" b="1" strike="noStrike" spc="-1" dirty="0">
                <a:solidFill>
                  <a:srgbClr val="FF99FF"/>
                </a:solidFill>
                <a:uFill>
                  <a:solidFill>
                    <a:srgbClr val="FFFFFF"/>
                  </a:solidFill>
                </a:uFill>
                <a:latin typeface="Century Gothic"/>
                <a:ea typeface="DejaVu Sans"/>
              </a:rPr>
              <a:t>Órbita de</a:t>
            </a:r>
            <a:endParaRPr lang="pt-BR" sz="1800" b="1" strike="noStrike" spc="-1" dirty="0">
              <a:solidFill>
                <a:srgbClr val="FFFFFF"/>
              </a:solidFill>
              <a:uFill>
                <a:solidFill>
                  <a:srgbClr val="FFFFFF"/>
                </a:solidFill>
              </a:uFill>
              <a:latin typeface="Arial"/>
            </a:endParaRPr>
          </a:p>
          <a:p>
            <a:pPr marL="457200" indent="-456480" algn="ctr">
              <a:lnSpc>
                <a:spcPct val="100000"/>
              </a:lnSpc>
            </a:pPr>
            <a:r>
              <a:rPr lang="pt-BR" sz="2800" b="1" strike="noStrike" spc="-1" dirty="0">
                <a:solidFill>
                  <a:srgbClr val="FF99FF"/>
                </a:solidFill>
                <a:uFill>
                  <a:solidFill>
                    <a:srgbClr val="FFFFFF"/>
                  </a:solidFill>
                </a:uFill>
                <a:latin typeface="Century Gothic"/>
                <a:ea typeface="DejaVu Sans"/>
              </a:rPr>
              <a:t>Plutão</a:t>
            </a:r>
            <a:endParaRPr lang="pt-BR" sz="1800" b="1" strike="noStrike" spc="-1" dirty="0">
              <a:solidFill>
                <a:srgbClr val="FFFFFF"/>
              </a:solidFill>
              <a:uFill>
                <a:solidFill>
                  <a:srgbClr val="FFFFFF"/>
                </a:solidFill>
              </a:uFill>
              <a:latin typeface="Arial"/>
            </a:endParaRPr>
          </a:p>
        </p:txBody>
      </p:sp>
      <p:sp>
        <p:nvSpPr>
          <p:cNvPr id="189" name="CustomShape 6"/>
          <p:cNvSpPr/>
          <p:nvPr/>
        </p:nvSpPr>
        <p:spPr>
          <a:xfrm flipH="1">
            <a:off x="6947640" y="2994920"/>
            <a:ext cx="1007280" cy="647280"/>
          </a:xfrm>
          <a:custGeom>
            <a:avLst/>
            <a:gdLst/>
            <a:ahLst/>
            <a:cxnLst/>
            <a:rect l="l" t="t" r="r" b="b"/>
            <a:pathLst>
              <a:path w="21600" h="21600">
                <a:moveTo>
                  <a:pt x="0" y="0"/>
                </a:moveTo>
                <a:lnTo>
                  <a:pt x="21600" y="21600"/>
                </a:lnTo>
              </a:path>
            </a:pathLst>
          </a:custGeom>
          <a:solidFill>
            <a:schemeClr val="accent1"/>
          </a:solidFill>
          <a:ln w="38100">
            <a:solidFill>
              <a:srgbClr val="FF99FF"/>
            </a:solidFill>
            <a:round/>
            <a:tailEnd type="arrow" w="lg" len="lg"/>
          </a:ln>
        </p:spPr>
        <p:style>
          <a:lnRef idx="0">
            <a:scrgbClr r="0" g="0" b="0"/>
          </a:lnRef>
          <a:fillRef idx="0">
            <a:scrgbClr r="0" g="0" b="0"/>
          </a:fillRef>
          <a:effectRef idx="0">
            <a:scrgbClr r="0" g="0" b="0"/>
          </a:effectRef>
          <a:fontRef idx="minor"/>
        </p:style>
      </p:sp>
      <p:sp>
        <p:nvSpPr>
          <p:cNvPr id="190" name="CustomShape 7"/>
          <p:cNvSpPr/>
          <p:nvPr/>
        </p:nvSpPr>
        <p:spPr>
          <a:xfrm>
            <a:off x="684208" y="1333672"/>
            <a:ext cx="2519640" cy="943200"/>
          </a:xfrm>
          <a:prstGeom prst="rect">
            <a:avLst/>
          </a:prstGeom>
          <a:noFill/>
          <a:ln w="28440">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pPr>
            <a:r>
              <a:rPr lang="pt-BR" sz="2800" b="1" strike="noStrike" spc="-1" dirty="0">
                <a:solidFill>
                  <a:schemeClr val="bg1">
                    <a:lumMod val="85000"/>
                  </a:schemeClr>
                </a:solidFill>
                <a:uFill>
                  <a:solidFill>
                    <a:srgbClr val="FFFFFF"/>
                  </a:solidFill>
                </a:uFill>
                <a:latin typeface="Century Gothic"/>
                <a:ea typeface="DejaVu Sans"/>
              </a:rPr>
              <a:t>Cinturão de </a:t>
            </a:r>
            <a:r>
              <a:rPr lang="pt-BR" sz="2800" b="1" strike="noStrike" spc="-1" dirty="0" err="1">
                <a:solidFill>
                  <a:schemeClr val="bg1">
                    <a:lumMod val="85000"/>
                  </a:schemeClr>
                </a:solidFill>
                <a:uFill>
                  <a:solidFill>
                    <a:srgbClr val="FFFFFF"/>
                  </a:solidFill>
                </a:uFill>
                <a:latin typeface="Century Gothic"/>
                <a:ea typeface="DejaVu Sans"/>
              </a:rPr>
              <a:t>Kuiper</a:t>
            </a:r>
            <a:endParaRPr lang="pt-BR" sz="1800" b="1" strike="noStrike" spc="-1" dirty="0">
              <a:solidFill>
                <a:schemeClr val="bg1">
                  <a:lumMod val="85000"/>
                </a:schemeClr>
              </a:solidFill>
              <a:uFill>
                <a:solidFill>
                  <a:srgbClr val="FFFFFF"/>
                </a:solidFill>
              </a:uFill>
              <a:latin typeface="Arial"/>
            </a:endParaRPr>
          </a:p>
        </p:txBody>
      </p:sp>
      <p:sp>
        <p:nvSpPr>
          <p:cNvPr id="191" name="CustomShape 8"/>
          <p:cNvSpPr/>
          <p:nvPr/>
        </p:nvSpPr>
        <p:spPr>
          <a:xfrm>
            <a:off x="2556608" y="1917640"/>
            <a:ext cx="359208" cy="1022680"/>
          </a:xfrm>
          <a:custGeom>
            <a:avLst/>
            <a:gdLst/>
            <a:ahLst/>
            <a:cxnLst/>
            <a:rect l="l" t="t" r="r" b="b"/>
            <a:pathLst>
              <a:path w="21600" h="21600">
                <a:moveTo>
                  <a:pt x="0" y="0"/>
                </a:moveTo>
                <a:lnTo>
                  <a:pt x="21600" y="21600"/>
                </a:lnTo>
              </a:path>
            </a:pathLst>
          </a:custGeom>
          <a:solidFill>
            <a:schemeClr val="accent1"/>
          </a:solidFill>
          <a:ln w="38100">
            <a:solidFill>
              <a:schemeClr val="bg1">
                <a:lumMod val="85000"/>
              </a:schemeClr>
            </a:solidFill>
            <a:round/>
            <a:tailEnd type="arrow" w="lg" len="lg"/>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852885154"/>
      </p:ext>
    </p:extLst>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additive="repl">
                                        <p:cTn id="7" dur="1000"/>
                                        <p:tgtEl>
                                          <p:spTgt spid="186"/>
                                        </p:tgtEl>
                                      </p:cBhvr>
                                    </p:animEffect>
                                  </p:childTnLst>
                                </p:cTn>
                              </p:par>
                              <p:par>
                                <p:cTn id="8" presetID="10" presetClass="entr" fill="hold"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fade">
                                      <p:cBhvr additive="repl">
                                        <p:cTn id="10" dur="1000"/>
                                        <p:tgtEl>
                                          <p:spTgt spid="1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additive="repl">
                                        <p:cTn id="15" dur="1000"/>
                                        <p:tgtEl>
                                          <p:spTgt spid="188"/>
                                        </p:tgtEl>
                                      </p:cBhvr>
                                    </p:animEffect>
                                  </p:childTnLst>
                                </p:cTn>
                              </p:par>
                              <p:par>
                                <p:cTn id="16" presetID="10" presetClass="entr" fill="hold" nodeType="withEffect">
                                  <p:stCondLst>
                                    <p:cond delay="0"/>
                                  </p:stCondLst>
                                  <p:childTnLst>
                                    <p:set>
                                      <p:cBhvr>
                                        <p:cTn id="17" dur="1" fill="hold">
                                          <p:stCondLst>
                                            <p:cond delay="0"/>
                                          </p:stCondLst>
                                        </p:cTn>
                                        <p:tgtEl>
                                          <p:spTgt spid="189"/>
                                        </p:tgtEl>
                                        <p:attrNameLst>
                                          <p:attrName>style.visibility</p:attrName>
                                        </p:attrNameLst>
                                      </p:cBhvr>
                                      <p:to>
                                        <p:strVal val="visible"/>
                                      </p:to>
                                    </p:set>
                                    <p:animEffect transition="in" filter="fade">
                                      <p:cBhvr additive="repl">
                                        <p:cTn id="18" dur="1000"/>
                                        <p:tgtEl>
                                          <p:spTgt spid="18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p:cTn id="22" dur="1" fill="hold">
                                          <p:stCondLst>
                                            <p:cond delay="0"/>
                                          </p:stCondLst>
                                        </p:cTn>
                                        <p:tgtEl>
                                          <p:spTgt spid="190"/>
                                        </p:tgtEl>
                                        <p:attrNameLst>
                                          <p:attrName>style.visibility</p:attrName>
                                        </p:attrNameLst>
                                      </p:cBhvr>
                                      <p:to>
                                        <p:strVal val="visible"/>
                                      </p:to>
                                    </p:set>
                                    <p:animEffect transition="in" filter="fade">
                                      <p:cBhvr additive="repl">
                                        <p:cTn id="23" dur="1000"/>
                                        <p:tgtEl>
                                          <p:spTgt spid="190"/>
                                        </p:tgtEl>
                                      </p:cBhvr>
                                    </p:animEffect>
                                  </p:childTnLst>
                                </p:cTn>
                              </p:par>
                              <p:par>
                                <p:cTn id="24" presetID="10" presetClass="entr" fill="hold" nodeType="withEffect">
                                  <p:stCondLst>
                                    <p:cond delay="0"/>
                                  </p:stCondLst>
                                  <p:childTnLst>
                                    <p:set>
                                      <p:cBhvr>
                                        <p:cTn id="25" dur="1" fill="hold">
                                          <p:stCondLst>
                                            <p:cond delay="0"/>
                                          </p:stCondLst>
                                        </p:cTn>
                                        <p:tgtEl>
                                          <p:spTgt spid="191"/>
                                        </p:tgtEl>
                                        <p:attrNameLst>
                                          <p:attrName>style.visibility</p:attrName>
                                        </p:attrNameLst>
                                      </p:cBhvr>
                                      <p:to>
                                        <p:strVal val="visible"/>
                                      </p:to>
                                    </p:set>
                                    <p:animEffect transition="in" filter="fade">
                                      <p:cBhvr additive="repl">
                                        <p:cTn id="26"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499680" y="18864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r>
              <a:rPr lang="pt-BR" sz="4400" b="1" strike="noStrike" spc="-1" dirty="0">
                <a:solidFill>
                  <a:srgbClr val="FFFFFF"/>
                </a:solidFill>
                <a:uFill>
                  <a:solidFill>
                    <a:srgbClr val="FFFFFF"/>
                  </a:solidFill>
                </a:uFill>
                <a:latin typeface="Century Gothic"/>
              </a:rPr>
              <a:t>Plutão</a:t>
            </a:r>
            <a:endParaRPr lang="pt-BR" sz="1800" b="0" strike="noStrike" spc="-1" dirty="0">
              <a:solidFill>
                <a:srgbClr val="FFFFFF"/>
              </a:solidFill>
              <a:uFill>
                <a:solidFill>
                  <a:srgbClr val="FFFFFF"/>
                </a:solidFill>
              </a:uFill>
              <a:latin typeface="Arial"/>
            </a:endParaRPr>
          </a:p>
          <a:p>
            <a:pPr algn="ctr">
              <a:lnSpc>
                <a:spcPct val="100000"/>
              </a:lnSpc>
            </a:pPr>
            <a:endParaRPr lang="pt-BR" sz="1800" b="0" strike="noStrike" spc="-1" dirty="0">
              <a:solidFill>
                <a:srgbClr val="FFFFFF"/>
              </a:solidFill>
              <a:uFill>
                <a:solidFill>
                  <a:srgbClr val="FFFFFF"/>
                </a:solidFill>
              </a:uFill>
              <a:latin typeface="Arial"/>
            </a:endParaRPr>
          </a:p>
        </p:txBody>
      </p:sp>
      <p:sp>
        <p:nvSpPr>
          <p:cNvPr id="193" name="CustomShape 2"/>
          <p:cNvSpPr/>
          <p:nvPr/>
        </p:nvSpPr>
        <p:spPr>
          <a:xfrm>
            <a:off x="47160" y="6576480"/>
            <a:ext cx="21495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a:solidFill>
                  <a:srgbClr val="EE8800"/>
                </a:solidFill>
                <a:uFill>
                  <a:solidFill>
                    <a:srgbClr val="FFFFFF"/>
                  </a:solidFill>
                </a:uFill>
                <a:latin typeface="Century Gothic"/>
                <a:ea typeface="DejaVu Sans"/>
              </a:rPr>
              <a:t>Crédito da imagem: NASA</a:t>
            </a:r>
            <a:endParaRPr lang="pt-BR" sz="1800" b="0" strike="noStrike" spc="-1">
              <a:solidFill>
                <a:srgbClr val="FFFFFF"/>
              </a:solidFill>
              <a:uFill>
                <a:solidFill>
                  <a:srgbClr val="FFFFFF"/>
                </a:solidFill>
              </a:uFill>
              <a:latin typeface="Arial"/>
            </a:endParaRPr>
          </a:p>
          <a:p>
            <a:pPr>
              <a:lnSpc>
                <a:spcPct val="100000"/>
              </a:lnSpc>
            </a:pPr>
            <a:endParaRPr lang="pt-BR" sz="1800" b="0" strike="noStrike" spc="-1">
              <a:solidFill>
                <a:srgbClr val="FFFFFF"/>
              </a:solidFill>
              <a:uFill>
                <a:solidFill>
                  <a:srgbClr val="FFFFFF"/>
                </a:solidFill>
              </a:uFill>
              <a:latin typeface="Arial"/>
            </a:endParaRPr>
          </a:p>
        </p:txBody>
      </p:sp>
      <p:pic>
        <p:nvPicPr>
          <p:cNvPr id="194" name="Picture 2"/>
          <p:cNvPicPr/>
          <p:nvPr/>
        </p:nvPicPr>
        <p:blipFill>
          <a:blip r:embed="rId3" cstate="print">
            <a:lum contrast="16000"/>
          </a:blip>
          <a:srcRect l="18025" r="18025"/>
          <a:stretch/>
        </p:blipFill>
        <p:spPr>
          <a:xfrm>
            <a:off x="1475640" y="908640"/>
            <a:ext cx="6280920" cy="5527440"/>
          </a:xfrm>
          <a:prstGeom prst="rect">
            <a:avLst/>
          </a:prstGeom>
          <a:ln>
            <a:noFill/>
          </a:ln>
        </p:spPr>
      </p:pic>
      <p:sp>
        <p:nvSpPr>
          <p:cNvPr id="5" name="CustomShape 1"/>
          <p:cNvSpPr/>
          <p:nvPr/>
        </p:nvSpPr>
        <p:spPr>
          <a:xfrm>
            <a:off x="5724128" y="5301208"/>
            <a:ext cx="3312368" cy="10801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216000" indent="-216000" algn="just">
              <a:lnSpc>
                <a:spcPct val="100000"/>
              </a:lnSpc>
              <a:buClr>
                <a:srgbClr val="FFC000"/>
              </a:buClr>
              <a:buFont typeface="Arial" pitchFamily="34" charset="0"/>
              <a:buChar char="•"/>
            </a:pPr>
            <a:r>
              <a:rPr lang="pt-BR" sz="2400" b="1" strike="noStrike" spc="-1" dirty="0" smtClean="0">
                <a:solidFill>
                  <a:srgbClr val="FFC000"/>
                </a:solidFill>
                <a:uFill>
                  <a:solidFill>
                    <a:srgbClr val="FFFFFF"/>
                  </a:solidFill>
                </a:uFill>
                <a:latin typeface="Century Gothic"/>
              </a:rPr>
              <a:t>T: 248 anos</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d: 40 UA (30-50 UA)</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2374 km</a:t>
            </a:r>
            <a:endParaRPr lang="pt-BR" sz="2400" b="1"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_30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84" y="517018"/>
            <a:ext cx="8576201" cy="6286982"/>
          </a:xfrm>
          <a:prstGeom prst="rect">
            <a:avLst/>
          </a:prstGeom>
          <a:noFill/>
          <a:extLst>
            <a:ext uri="{909E8E84-426E-40DD-AFC4-6F175D3DCCD1}">
              <a14:hiddenFill xmlns:a14="http://schemas.microsoft.com/office/drawing/2010/main">
                <a:solidFill>
                  <a:srgbClr val="FFFFFF"/>
                </a:solidFill>
              </a14:hiddenFill>
            </a:ext>
          </a:extLst>
        </p:spPr>
      </p:pic>
      <p:sp>
        <p:nvSpPr>
          <p:cNvPr id="201" name="CustomShape 1"/>
          <p:cNvSpPr/>
          <p:nvPr/>
        </p:nvSpPr>
        <p:spPr>
          <a:xfrm>
            <a:off x="499680" y="188640"/>
            <a:ext cx="8280360" cy="11422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r>
              <a:rPr lang="pt-BR" sz="4400" b="1" strike="noStrike" spc="-1" dirty="0" err="1">
                <a:solidFill>
                  <a:srgbClr val="FFFFFF"/>
                </a:solidFill>
                <a:uFill>
                  <a:solidFill>
                    <a:srgbClr val="FFFFFF"/>
                  </a:solidFill>
                </a:uFill>
                <a:latin typeface="Century Gothic"/>
              </a:rPr>
              <a:t>Haumea</a:t>
            </a:r>
            <a:endParaRPr lang="pt-BR" sz="1800" b="0" strike="noStrike" spc="-1" dirty="0">
              <a:solidFill>
                <a:srgbClr val="FFFFFF"/>
              </a:solidFill>
              <a:uFill>
                <a:solidFill>
                  <a:srgbClr val="FFFFFF"/>
                </a:solidFill>
              </a:uFill>
              <a:latin typeface="Arial"/>
            </a:endParaRPr>
          </a:p>
          <a:p>
            <a:pPr algn="ctr">
              <a:lnSpc>
                <a:spcPct val="100000"/>
              </a:lnSpc>
            </a:pPr>
            <a:endParaRPr lang="pt-BR" sz="1800" b="0" strike="noStrike" spc="-1" dirty="0">
              <a:solidFill>
                <a:srgbClr val="FFFFFF"/>
              </a:solidFill>
              <a:uFill>
                <a:solidFill>
                  <a:srgbClr val="FFFFFF"/>
                </a:solidFill>
              </a:uFill>
              <a:latin typeface="Arial"/>
            </a:endParaRPr>
          </a:p>
        </p:txBody>
      </p:sp>
      <p:sp>
        <p:nvSpPr>
          <p:cNvPr id="202" name="CustomShape 2"/>
          <p:cNvSpPr/>
          <p:nvPr/>
        </p:nvSpPr>
        <p:spPr>
          <a:xfrm>
            <a:off x="47160" y="6576480"/>
            <a:ext cx="214956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1200" b="0" strike="noStrike" spc="-1" dirty="0" smtClean="0">
                <a:solidFill>
                  <a:srgbClr val="EE8800"/>
                </a:solidFill>
                <a:uFill>
                  <a:solidFill>
                    <a:srgbClr val="FFFFFF"/>
                  </a:solidFill>
                </a:uFill>
                <a:latin typeface="Century Gothic"/>
                <a:ea typeface="DejaVu Sans"/>
              </a:rPr>
              <a:t>Fonte </a:t>
            </a:r>
            <a:r>
              <a:rPr lang="pt-BR" sz="1200" b="0" strike="noStrike" spc="-1" dirty="0">
                <a:solidFill>
                  <a:srgbClr val="EE8800"/>
                </a:solidFill>
                <a:uFill>
                  <a:solidFill>
                    <a:srgbClr val="FFFFFF"/>
                  </a:solidFill>
                </a:uFill>
                <a:latin typeface="Century Gothic"/>
                <a:ea typeface="DejaVu Sans"/>
              </a:rPr>
              <a:t>da imagem: </a:t>
            </a:r>
            <a:r>
              <a:rPr lang="pt-BR" sz="1200" spc="-1" dirty="0">
                <a:solidFill>
                  <a:srgbClr val="EE8800"/>
                </a:solidFill>
                <a:uFill>
                  <a:solidFill>
                    <a:srgbClr val="FFFFFF"/>
                  </a:solidFill>
                </a:uFill>
                <a:latin typeface="Century Gothic"/>
              </a:rPr>
              <a:t>https://gaetaniumberto.wordpress.com/2017/10/14/haumea-il-pianeta-nano-con-lanello/</a:t>
            </a:r>
            <a:endParaRPr lang="pt-BR" sz="1800" b="0" strike="noStrike" spc="-1" dirty="0">
              <a:solidFill>
                <a:srgbClr val="FFFFFF"/>
              </a:solidFill>
              <a:uFill>
                <a:solidFill>
                  <a:srgbClr val="FFFFFF"/>
                </a:solidFill>
              </a:uFill>
              <a:latin typeface="Arial"/>
            </a:endParaRPr>
          </a:p>
        </p:txBody>
      </p:sp>
      <p:sp>
        <p:nvSpPr>
          <p:cNvPr id="5" name="CustomShape 1"/>
          <p:cNvSpPr/>
          <p:nvPr/>
        </p:nvSpPr>
        <p:spPr>
          <a:xfrm>
            <a:off x="6248629" y="2430624"/>
            <a:ext cx="2448272" cy="10801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216000" indent="-216000" algn="just">
              <a:lnSpc>
                <a:spcPct val="100000"/>
              </a:lnSpc>
              <a:buClr>
                <a:srgbClr val="FFC000"/>
              </a:buClr>
              <a:buFont typeface="Arial" pitchFamily="34" charset="0"/>
              <a:buChar char="•"/>
            </a:pPr>
            <a:r>
              <a:rPr lang="pt-BR" sz="2400" b="1" strike="noStrike" spc="-1" dirty="0" smtClean="0">
                <a:solidFill>
                  <a:srgbClr val="FFC000"/>
                </a:solidFill>
                <a:uFill>
                  <a:solidFill>
                    <a:srgbClr val="FFFFFF"/>
                  </a:solidFill>
                </a:uFill>
                <a:latin typeface="Century Gothic"/>
              </a:rPr>
              <a:t>T: 284 anos</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d: 43 UA</a:t>
            </a:r>
          </a:p>
          <a:p>
            <a:pPr marL="216000" indent="-216000" algn="just">
              <a:lnSpc>
                <a:spcPct val="100000"/>
              </a:lnSpc>
              <a:buClr>
                <a:srgbClr val="FFC000"/>
              </a:buClr>
              <a:buFont typeface="Arial" pitchFamily="34" charset="0"/>
              <a:buChar char="•"/>
            </a:pPr>
            <a:r>
              <a:rPr lang="pt-BR" sz="2400" b="1" spc="-1" dirty="0" smtClean="0">
                <a:solidFill>
                  <a:srgbClr val="FFC000"/>
                </a:solidFill>
                <a:uFill>
                  <a:solidFill>
                    <a:srgbClr val="FFFFFF"/>
                  </a:solidFill>
                </a:uFill>
                <a:latin typeface="Century Gothic"/>
              </a:rPr>
              <a:t>1920 km</a:t>
            </a:r>
            <a:endParaRPr lang="pt-BR" sz="2400" b="1" strike="noStrike" spc="-1" dirty="0">
              <a:solidFill>
                <a:srgbClr val="FFFFFF"/>
              </a:solidFill>
              <a:uFill>
                <a:solidFill>
                  <a:srgbClr val="FFFFFF"/>
                </a:solidFill>
              </a:uFill>
              <a:latin typeface="Arial"/>
            </a:endParaRPr>
          </a:p>
        </p:txBody>
      </p:sp>
      <p:sp>
        <p:nvSpPr>
          <p:cNvPr id="6" name="CustomShape 1"/>
          <p:cNvSpPr/>
          <p:nvPr/>
        </p:nvSpPr>
        <p:spPr>
          <a:xfrm>
            <a:off x="5724128" y="6144792"/>
            <a:ext cx="2834056" cy="431688"/>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gn="just">
              <a:lnSpc>
                <a:spcPct val="100000"/>
              </a:lnSpc>
              <a:buClr>
                <a:srgbClr val="FFC000"/>
              </a:buClr>
            </a:pPr>
            <a:r>
              <a:rPr lang="pt-BR" b="0" strike="noStrike" spc="-1" dirty="0" smtClean="0">
                <a:solidFill>
                  <a:srgbClr val="FFC000"/>
                </a:solidFill>
                <a:uFill>
                  <a:solidFill>
                    <a:srgbClr val="FFFFFF"/>
                  </a:solidFill>
                </a:uFill>
                <a:latin typeface="Century Gothic"/>
              </a:rPr>
              <a:t>Representação artística</a:t>
            </a:r>
            <a:endParaRPr lang="pt-BR" b="0" strike="noStrike" spc="-1" dirty="0">
              <a:solidFill>
                <a:srgbClr val="FFFFFF"/>
              </a:solidFill>
              <a:uFill>
                <a:solidFill>
                  <a:srgbClr val="FFFFFF"/>
                </a:solidFill>
              </a:uFill>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13254</TotalTime>
  <Words>1535</Words>
  <Application>Microsoft Office PowerPoint</Application>
  <PresentationFormat>Apresentação na tela (4:3)</PresentationFormat>
  <Paragraphs>158</Paragraphs>
  <Slides>21</Slides>
  <Notes>20</Notes>
  <HiddenSlides>0</HiddenSlides>
  <MMClips>0</MMClips>
  <ScaleCrop>false</ScaleCrop>
  <HeadingPairs>
    <vt:vector size="6" baseType="variant">
      <vt:variant>
        <vt:lpstr>Fontes usadas</vt:lpstr>
      </vt:variant>
      <vt:variant>
        <vt:i4>7</vt:i4>
      </vt:variant>
      <vt:variant>
        <vt:lpstr>Tema</vt:lpstr>
      </vt:variant>
      <vt:variant>
        <vt:i4>4</vt:i4>
      </vt:variant>
      <vt:variant>
        <vt:lpstr>Títulos de slides</vt:lpstr>
      </vt:variant>
      <vt:variant>
        <vt:i4>21</vt:i4>
      </vt:variant>
    </vt:vector>
  </HeadingPairs>
  <TitlesOfParts>
    <vt:vector size="32" baseType="lpstr">
      <vt:lpstr>Arial</vt:lpstr>
      <vt:lpstr>Century Gothic</vt:lpstr>
      <vt:lpstr>DejaVu Sans</vt:lpstr>
      <vt:lpstr>Georgia</vt:lpstr>
      <vt:lpstr>Symbol</vt:lpstr>
      <vt:lpstr>Times New Roman</vt:lpstr>
      <vt:lpstr>Wingdings</vt:lpstr>
      <vt:lpstr>Office Theme</vt:lpstr>
      <vt:lpstr>Office Theme</vt:lpstr>
      <vt:lpstr>Office Theme</vt:lpstr>
      <vt:lpstr>Blank Presentation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913</cp:revision>
  <cp:lastPrinted>2000-05-01T12:23:36Z</cp:lastPrinted>
  <dcterms:created xsi:type="dcterms:W3CDTF">1995-06-17T23:31:02Z</dcterms:created>
  <dcterms:modified xsi:type="dcterms:W3CDTF">2018-12-07T18:56:09Z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43</vt:i4>
  </property>
  <property fmtid="{D5CDD505-2E9C-101B-9397-08002B2CF9AE}" pid="8" name="PresentationFormat">
    <vt:lpwstr>Apresentação na tela (4:3)</vt:lpwstr>
  </property>
  <property fmtid="{D5CDD505-2E9C-101B-9397-08002B2CF9AE}" pid="9" name="ScaleCrop">
    <vt:bool>false</vt:bool>
  </property>
  <property fmtid="{D5CDD505-2E9C-101B-9397-08002B2CF9AE}" pid="10" name="ShareDoc">
    <vt:bool>false</vt:bool>
  </property>
  <property fmtid="{D5CDD505-2E9C-101B-9397-08002B2CF9AE}" pid="11" name="Slides">
    <vt:i4>63</vt:i4>
  </property>
</Properties>
</file>