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39" r:id="rId2"/>
    <p:sldId id="1143" r:id="rId3"/>
    <p:sldId id="1154" r:id="rId4"/>
    <p:sldId id="1146" r:id="rId5"/>
    <p:sldId id="1153" r:id="rId6"/>
    <p:sldId id="1152" r:id="rId7"/>
    <p:sldId id="1155" r:id="rId8"/>
    <p:sldId id="1147" r:id="rId9"/>
    <p:sldId id="1148" r:id="rId10"/>
    <p:sldId id="1158" r:id="rId11"/>
    <p:sldId id="1156" r:id="rId12"/>
    <p:sldId id="1160" r:id="rId13"/>
    <p:sldId id="1144" r:id="rId14"/>
    <p:sldId id="1159" r:id="rId15"/>
    <p:sldId id="1164" r:id="rId16"/>
    <p:sldId id="1161" r:id="rId17"/>
    <p:sldId id="1162" r:id="rId18"/>
    <p:sldId id="1163" r:id="rId1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FFCC99"/>
    <a:srgbClr val="00CC99"/>
    <a:srgbClr val="FFFFCC"/>
    <a:srgbClr val="CC6600"/>
    <a:srgbClr val="EE8800"/>
    <a:srgbClr val="00FF00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3945" autoAdjust="0"/>
  </p:normalViewPr>
  <p:slideViewPr>
    <p:cSldViewPr>
      <p:cViewPr varScale="1">
        <p:scale>
          <a:sx n="61" d="100"/>
          <a:sy n="61" d="100"/>
        </p:scale>
        <p:origin x="534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0200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1471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2059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0985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324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3881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5345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Crédito da imagem: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NASA Ames / SETI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Institute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8440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9543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3344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1028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1047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feita por meio do conjunto de radiotelescópios ALMA, no Chile. Imagem semelhante, obtida</a:t>
            </a:r>
            <a:r>
              <a:rPr lang="pt-BR" baseline="0" dirty="0" smtClean="0"/>
              <a:t> mais recentemente, em 2016, mostra um outro disco protoplanetário ao redor de TW </a:t>
            </a:r>
            <a:r>
              <a:rPr lang="pt-BR" baseline="0" dirty="0" err="1" smtClean="0"/>
              <a:t>Hidrae</a:t>
            </a:r>
            <a:r>
              <a:rPr lang="pt-BR" baseline="0" dirty="0" smtClean="0"/>
              <a:t>, a 175 </a:t>
            </a:r>
            <a:r>
              <a:rPr lang="pt-BR" baseline="0" dirty="0" err="1" smtClean="0"/>
              <a:t>a.l.</a:t>
            </a:r>
            <a:r>
              <a:rPr lang="pt-BR" baseline="0" dirty="0" smtClean="0"/>
              <a:t> A obtenção desta imagem pode ser considerada uma esplêndida confirmação da teoria de formação estelar, embora para o caso de HL </a:t>
            </a:r>
            <a:r>
              <a:rPr lang="pt-BR" baseline="0" dirty="0" err="1" smtClean="0"/>
              <a:t>Tauri</a:t>
            </a:r>
            <a:r>
              <a:rPr lang="pt-BR" baseline="0" dirty="0" smtClean="0"/>
              <a:t> (disco da imagem deste slide), o tempo de formação do disco é bem menor do que se supunha.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2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879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5452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6316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ow%20the%20Moon%20Was%20Born_.mp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92896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A Formação 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Sistema Solar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3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Agrupar 20"/>
          <p:cNvGrpSpPr/>
          <p:nvPr/>
        </p:nvGrpSpPr>
        <p:grpSpPr>
          <a:xfrm>
            <a:off x="2893050" y="332656"/>
            <a:ext cx="4055214" cy="1584176"/>
            <a:chOff x="5701362" y="44624"/>
            <a:chExt cx="4055214" cy="1584176"/>
          </a:xfrm>
        </p:grpSpPr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4624"/>
              <a:ext cx="15238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tângulo 22"/>
            <p:cNvSpPr/>
            <p:nvPr/>
          </p:nvSpPr>
          <p:spPr>
            <a:xfrm>
              <a:off x="5701362" y="1213302"/>
              <a:ext cx="40552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Centro de Divulgação da Astronomia</a:t>
              </a:r>
            </a:p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Observatório Dietrich </a:t>
              </a:r>
              <a:r>
                <a:rPr lang="pt-BR" sz="105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Schiel</a:t>
              </a:r>
              <a:endParaRPr lang="pt-BR" sz="1050" b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2" y="0"/>
            <a:ext cx="1916832" cy="19168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kyatnightmagazine.com/sites/default/files/main/chondrules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873"/>
            <a:ext cx="9144000" cy="64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908720"/>
          </a:xfrm>
          <a:noFill/>
        </p:spPr>
        <p:txBody>
          <a:bodyPr/>
          <a:lstStyle/>
          <a:p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Planetesimais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6114" y="6611779"/>
            <a:ext cx="9158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 imagem: </a:t>
            </a:r>
            <a:r>
              <a:rPr lang="pt-BR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http://www.skyatnightmagazine.com/news/small-beads-central-planet-formation</a:t>
            </a:r>
          </a:p>
        </p:txBody>
      </p:sp>
    </p:spTree>
    <p:extLst>
      <p:ext uri="{BB962C8B-B14F-4D97-AF65-F5344CB8AC3E}">
        <p14:creationId xmlns:p14="http://schemas.microsoft.com/office/powerpoint/2010/main" val="3153465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" y="14514"/>
            <a:ext cx="9127518" cy="6845639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82" y="0"/>
            <a:ext cx="4104456" cy="908720"/>
          </a:xfrm>
          <a:noFill/>
        </p:spPr>
        <p:txBody>
          <a:bodyPr/>
          <a:lstStyle/>
          <a:p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Protoplanetas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6114" y="6611779"/>
            <a:ext cx="9158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 imagem: https</a:t>
            </a:r>
            <a:r>
              <a:rPr lang="pt-BR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://www.smithsonianmag.com/science-nature/uncover-earths-origins-scientists-must-look-beyond-it-180959948/</a:t>
            </a:r>
          </a:p>
        </p:txBody>
      </p:sp>
    </p:spTree>
    <p:extLst>
      <p:ext uri="{BB962C8B-B14F-4D97-AF65-F5344CB8AC3E}">
        <p14:creationId xmlns:p14="http://schemas.microsoft.com/office/powerpoint/2010/main" val="248156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ÑÐ°Ð¹ÑÐ¾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" y="29728"/>
            <a:ext cx="8836586" cy="68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82" y="0"/>
            <a:ext cx="9127518" cy="908720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Colisões</a:t>
            </a: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6114" y="6611779"/>
            <a:ext cx="9158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 imagem: </a:t>
            </a:r>
            <a:r>
              <a:rPr lang="pt-BR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https://liuboznaiko.eu/2016/12/09/</a:t>
            </a:r>
            <a:r>
              <a:rPr lang="az-Cyrl-AZ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луната-е-фрагмент-разрушената-план</a:t>
            </a:r>
            <a:endParaRPr lang="pt-BR" sz="1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66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Diferenciação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5256584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planetas terrestres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metais e rochas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planetas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jovianos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“gelos”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Planetas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jovianos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têm metais também!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Teoria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nebular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distr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. temperaturas</a:t>
            </a:r>
          </a:p>
          <a:p>
            <a:pPr marL="914400" lvl="1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centro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alta</a:t>
            </a:r>
          </a:p>
          <a:p>
            <a:pPr marL="914400" lvl="1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Na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periferia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baixa</a:t>
            </a: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81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1124744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Formação dos gigantes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256584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Na teoria da condensação: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~ 10 Manos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para um planeta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joviano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se formar</a:t>
            </a:r>
          </a:p>
          <a:p>
            <a:pPr marL="457200" indent="-457200"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Problema: Sol entra na fase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T-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Tauri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em poucos Manos</a:t>
            </a:r>
          </a:p>
          <a:p>
            <a:pPr marL="457200" indent="-457200"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Outra teoria: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instabilidade gravitacional</a:t>
            </a:r>
          </a:p>
          <a:p>
            <a:pPr marL="914400" lvl="1" indent="-4572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 estelar em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miniatura</a:t>
            </a:r>
          </a:p>
          <a:p>
            <a:pPr marL="914400" lvl="1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Centenas de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milhares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de anos</a:t>
            </a:r>
          </a:p>
          <a:p>
            <a:pPr marL="914400" lvl="1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decidir?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Tamanho dos núcleos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3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1124744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CA/CK/NO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20" y="1134390"/>
            <a:ext cx="8640960" cy="5256584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Planetesimais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que sobraram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próximos ao Sol: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CA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Planetesimais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que sobraram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longe do Sol: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CK e NO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Planetesimais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distantes arremessados para dentro: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 na Terra</a:t>
            </a:r>
          </a:p>
          <a:p>
            <a:pPr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1124744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Exceções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256584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Satélites irregulares, retrógrados: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capturas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Satélites grandes d+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Lua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Caronte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Inclinações exóticas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spcBef>
                <a:spcPts val="0"/>
              </a:spcBef>
              <a:spcAft>
                <a:spcPts val="3600"/>
              </a:spcAft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Chave Direita 1"/>
          <p:cNvSpPr/>
          <p:nvPr/>
        </p:nvSpPr>
        <p:spPr bwMode="auto">
          <a:xfrm>
            <a:off x="5004048" y="2636912"/>
            <a:ext cx="792088" cy="3312368"/>
          </a:xfrm>
          <a:prstGeom prst="rightBrace">
            <a:avLst>
              <a:gd name="adj1" fmla="val 38124"/>
              <a:gd name="adj2" fmla="val 50446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20072" y="3754487"/>
            <a:ext cx="319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olisões </a:t>
            </a: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igantes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30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510820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89A7-BFA8-41F9-B30C-7A2DEB9A4CDD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16448" y="6491665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Fonte: https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://www.youtube.com/watch?v=dPJG5oVjvME&amp;t=140s</a:t>
            </a:r>
          </a:p>
        </p:txBody>
      </p:sp>
    </p:spTree>
    <p:extLst>
      <p:ext uri="{BB962C8B-B14F-4D97-AF65-F5344CB8AC3E}">
        <p14:creationId xmlns:p14="http://schemas.microsoft.com/office/powerpoint/2010/main" val="1451816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640960" cy="5256584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diferenciação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CA/CEK/NO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exceções</a:t>
            </a:r>
          </a:p>
          <a:p>
            <a:pPr algn="l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Propriedades: Explicadas?</a:t>
            </a:r>
          </a:p>
        </p:txBody>
      </p:sp>
    </p:spTree>
    <p:extLst>
      <p:ext uri="{BB962C8B-B14F-4D97-AF65-F5344CB8AC3E}">
        <p14:creationId xmlns:p14="http://schemas.microsoft.com/office/powerpoint/2010/main" val="403297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836712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Propriedades do Sistema Solar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93304" y="836712"/>
            <a:ext cx="8640960" cy="5832647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distanciamento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circularidade 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planura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sentido de translação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diferenciação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CA/CEK/NO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exceções</a:t>
            </a:r>
          </a:p>
          <a:p>
            <a:pPr algn="l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Teoria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Nebular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716016" y="5517232"/>
            <a:ext cx="36200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Pierre-Simon Laplace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(1749-1827)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-3790" y="6545665"/>
            <a:ext cx="9147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Crédito das imagens: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1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16" y="1279130"/>
            <a:ext cx="3091880" cy="411993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71600" y="5517232"/>
            <a:ext cx="36200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Immanuel Kant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(1724-1804)</a:t>
            </a:r>
          </a:p>
        </p:txBody>
      </p:sp>
      <p:pic>
        <p:nvPicPr>
          <p:cNvPr id="10" name="Picture 2" descr="https://upload.wikimedia.org/wikipedia/commons/f/f2/Kant_gemaelde_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443" r="21000" b="26597"/>
          <a:stretch/>
        </p:blipFill>
        <p:spPr bwMode="auto">
          <a:xfrm>
            <a:off x="1247331" y="1293555"/>
            <a:ext cx="3036637" cy="407966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64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Teoria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Nebular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Nuvem 6"/>
          <p:cNvSpPr/>
          <p:nvPr/>
        </p:nvSpPr>
        <p:spPr bwMode="auto">
          <a:xfrm rot="17162332">
            <a:off x="552143" y="1629195"/>
            <a:ext cx="3773330" cy="3616847"/>
          </a:xfrm>
          <a:prstGeom prst="cloud">
            <a:avLst/>
          </a:prstGeom>
          <a:gradFill flip="none" rotWithShape="1">
            <a:gsLst>
              <a:gs pos="0">
                <a:srgbClr val="C00000"/>
              </a:gs>
              <a:gs pos="28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829068" y="1412776"/>
            <a:ext cx="3238876" cy="4073228"/>
            <a:chOff x="829068" y="1412776"/>
            <a:chExt cx="3238876" cy="4073228"/>
          </a:xfrm>
        </p:grpSpPr>
        <p:cxnSp>
          <p:nvCxnSpPr>
            <p:cNvPr id="9" name="Conector de seta reta 40"/>
            <p:cNvCxnSpPr>
              <a:cxnSpLocks noChangeAspect="1"/>
            </p:cNvCxnSpPr>
            <p:nvPr/>
          </p:nvCxnSpPr>
          <p:spPr bwMode="auto">
            <a:xfrm flipH="1" flipV="1">
              <a:off x="2469570" y="1412776"/>
              <a:ext cx="14198" cy="67469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0" name="Conector de seta reta 42"/>
            <p:cNvCxnSpPr>
              <a:cxnSpLocks noChangeAspect="1"/>
            </p:cNvCxnSpPr>
            <p:nvPr/>
          </p:nvCxnSpPr>
          <p:spPr bwMode="auto">
            <a:xfrm flipV="1">
              <a:off x="3262353" y="1988840"/>
              <a:ext cx="445551" cy="4701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1" name="Conector de seta reta 43"/>
            <p:cNvCxnSpPr>
              <a:cxnSpLocks noChangeAspect="1"/>
            </p:cNvCxnSpPr>
            <p:nvPr/>
          </p:nvCxnSpPr>
          <p:spPr bwMode="auto">
            <a:xfrm flipH="1" flipV="1">
              <a:off x="1259632" y="1988840"/>
              <a:ext cx="456582" cy="48288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2" name="Conector de seta reta 45"/>
            <p:cNvCxnSpPr>
              <a:cxnSpLocks noChangeAspect="1"/>
            </p:cNvCxnSpPr>
            <p:nvPr/>
          </p:nvCxnSpPr>
          <p:spPr bwMode="auto">
            <a:xfrm flipH="1">
              <a:off x="2551418" y="4786122"/>
              <a:ext cx="4358" cy="69988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3" name="Conector de seta reta 48"/>
            <p:cNvCxnSpPr>
              <a:cxnSpLocks noChangeAspect="1"/>
            </p:cNvCxnSpPr>
            <p:nvPr/>
          </p:nvCxnSpPr>
          <p:spPr bwMode="auto">
            <a:xfrm flipV="1">
              <a:off x="3438726" y="3419860"/>
              <a:ext cx="629218" cy="914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med" len="med"/>
            </a:ln>
            <a:effectLst/>
          </p:spPr>
        </p:cxnSp>
        <p:cxnSp>
          <p:nvCxnSpPr>
            <p:cNvPr id="14" name="Conector de seta reta 50"/>
            <p:cNvCxnSpPr>
              <a:cxnSpLocks noChangeAspect="1"/>
            </p:cNvCxnSpPr>
            <p:nvPr/>
          </p:nvCxnSpPr>
          <p:spPr bwMode="auto">
            <a:xfrm>
              <a:off x="3275856" y="4437112"/>
              <a:ext cx="568484" cy="28803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5" name="Conector de seta reta 54"/>
            <p:cNvCxnSpPr>
              <a:cxnSpLocks noChangeAspect="1"/>
            </p:cNvCxnSpPr>
            <p:nvPr/>
          </p:nvCxnSpPr>
          <p:spPr bwMode="auto">
            <a:xfrm flipH="1" flipV="1">
              <a:off x="829068" y="3419856"/>
              <a:ext cx="646588" cy="91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  <p:cxnSp>
          <p:nvCxnSpPr>
            <p:cNvPr id="16" name="Conector de seta reta 55"/>
            <p:cNvCxnSpPr>
              <a:cxnSpLocks noChangeAspect="1"/>
            </p:cNvCxnSpPr>
            <p:nvPr/>
          </p:nvCxnSpPr>
          <p:spPr bwMode="auto">
            <a:xfrm flipH="1">
              <a:off x="1114090" y="4340211"/>
              <a:ext cx="505582" cy="38493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ysDot"/>
              <a:round/>
              <a:headEnd type="triangle" w="lg" len="lg"/>
              <a:tailEnd type="none" w="lg" len="med"/>
            </a:ln>
            <a:effectLst/>
          </p:spPr>
        </p:cxn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9551" y="5445224"/>
            <a:ext cx="30963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Nuvem em contração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9992" y="5310910"/>
            <a:ext cx="40368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Aceleração da rotação e formação de disco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3" name="Conector reto 22"/>
          <p:cNvCxnSpPr/>
          <p:nvPr/>
        </p:nvCxnSpPr>
        <p:spPr bwMode="auto">
          <a:xfrm flipV="1">
            <a:off x="2693278" y="1988840"/>
            <a:ext cx="2004826" cy="12257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4" name="Conector reto 23"/>
          <p:cNvCxnSpPr/>
          <p:nvPr/>
        </p:nvCxnSpPr>
        <p:spPr bwMode="auto">
          <a:xfrm>
            <a:off x="2693278" y="3583692"/>
            <a:ext cx="2004826" cy="15197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sp>
        <p:nvSpPr>
          <p:cNvPr id="26" name="Retângulo 25"/>
          <p:cNvSpPr>
            <a:spLocks noChangeAspect="1"/>
          </p:cNvSpPr>
          <p:nvPr/>
        </p:nvSpPr>
        <p:spPr bwMode="auto">
          <a:xfrm>
            <a:off x="2339752" y="3219451"/>
            <a:ext cx="353526" cy="35356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698104" y="1988840"/>
            <a:ext cx="3114256" cy="3114610"/>
            <a:chOff x="4698104" y="1988840"/>
            <a:chExt cx="3114256" cy="3114610"/>
          </a:xfrm>
        </p:grpSpPr>
        <p:cxnSp>
          <p:nvCxnSpPr>
            <p:cNvPr id="43" name="Conector reto 42"/>
            <p:cNvCxnSpPr/>
            <p:nvPr/>
          </p:nvCxnSpPr>
          <p:spPr bwMode="auto">
            <a:xfrm flipV="1">
              <a:off x="5764966" y="3062863"/>
              <a:ext cx="572760" cy="122503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sp>
          <p:nvSpPr>
            <p:cNvPr id="20" name="Elipse 19"/>
            <p:cNvSpPr>
              <a:spLocks noChangeAspect="1"/>
            </p:cNvSpPr>
            <p:nvPr/>
          </p:nvSpPr>
          <p:spPr bwMode="auto">
            <a:xfrm rot="1383590">
              <a:off x="4831220" y="3022282"/>
              <a:ext cx="2696370" cy="840457"/>
            </a:xfrm>
            <a:prstGeom prst="ellipse">
              <a:avLst/>
            </a:prstGeom>
            <a:gradFill>
              <a:gsLst>
                <a:gs pos="74000">
                  <a:srgbClr val="C00000"/>
                </a:gs>
                <a:gs pos="63000">
                  <a:srgbClr val="640000"/>
                </a:gs>
                <a:gs pos="94000">
                  <a:srgbClr val="640000">
                    <a:alpha val="58000"/>
                  </a:srgbClr>
                </a:gs>
                <a:gs pos="39000">
                  <a:srgbClr val="EA8D04"/>
                </a:gs>
                <a:gs pos="34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 bwMode="auto">
            <a:xfrm rot="785756">
              <a:off x="5769393" y="2997119"/>
              <a:ext cx="815207" cy="815287"/>
            </a:xfrm>
            <a:prstGeom prst="ellipse">
              <a:avLst/>
            </a:prstGeom>
            <a:gradFill>
              <a:gsLst>
                <a:gs pos="74000">
                  <a:srgbClr val="FFD24A">
                    <a:alpha val="52000"/>
                  </a:srgbClr>
                </a:gs>
                <a:gs pos="14000">
                  <a:schemeClr val="bg1"/>
                </a:gs>
                <a:gs pos="100000">
                  <a:schemeClr val="bg1">
                    <a:alpha val="0"/>
                  </a:schemeClr>
                </a:gs>
                <a:gs pos="37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tângulo 24"/>
            <p:cNvSpPr>
              <a:spLocks noChangeAspect="1"/>
            </p:cNvSpPr>
            <p:nvPr/>
          </p:nvSpPr>
          <p:spPr bwMode="auto">
            <a:xfrm>
              <a:off x="4698104" y="1988840"/>
              <a:ext cx="3114256" cy="3114610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Conector reto 33"/>
            <p:cNvCxnSpPr/>
            <p:nvPr/>
          </p:nvCxnSpPr>
          <p:spPr bwMode="auto">
            <a:xfrm flipV="1">
              <a:off x="6180503" y="2223895"/>
              <a:ext cx="549888" cy="1179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sp>
          <p:nvSpPr>
            <p:cNvPr id="41993" name="Arco 41992"/>
            <p:cNvSpPr/>
            <p:nvPr/>
          </p:nvSpPr>
          <p:spPr bwMode="auto">
            <a:xfrm rot="1408498">
              <a:off x="5061914" y="3095400"/>
              <a:ext cx="2306767" cy="709126"/>
            </a:xfrm>
            <a:prstGeom prst="arc">
              <a:avLst>
                <a:gd name="adj1" fmla="val 2591226"/>
                <a:gd name="adj2" fmla="val 21056569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Arco 46"/>
            <p:cNvSpPr>
              <a:spLocks noChangeAspect="1"/>
            </p:cNvSpPr>
            <p:nvPr/>
          </p:nvSpPr>
          <p:spPr bwMode="auto">
            <a:xfrm rot="1408498">
              <a:off x="6194902" y="2317827"/>
              <a:ext cx="902255" cy="277364"/>
            </a:xfrm>
            <a:prstGeom prst="arc">
              <a:avLst>
                <a:gd name="adj1" fmla="val 1262349"/>
                <a:gd name="adj2" fmla="val 21056569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5346176" y="1251665"/>
            <a:ext cx="326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-3790" y="6525344"/>
            <a:ext cx="9147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 CDA/CDCC/USP, baseada em figura de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“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Today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331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9" grpId="0" build="allAtOnce"/>
      <p:bldP spid="26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Teoria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Nebular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004048" y="5157192"/>
            <a:ext cx="30963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Sistema Solar atual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19170" y="5085184"/>
            <a:ext cx="40368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Aceleração da rotação e formação de disco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4" name="Agrupar 3"/>
          <p:cNvGrpSpPr>
            <a:grpSpLocks noChangeAspect="1"/>
          </p:cNvGrpSpPr>
          <p:nvPr/>
        </p:nvGrpSpPr>
        <p:grpSpPr>
          <a:xfrm>
            <a:off x="122677" y="1628671"/>
            <a:ext cx="4233299" cy="3240489"/>
            <a:chOff x="882650" y="2087748"/>
            <a:chExt cx="2696370" cy="2064006"/>
          </a:xfrm>
        </p:grpSpPr>
        <p:cxnSp>
          <p:nvCxnSpPr>
            <p:cNvPr id="43" name="Conector reto 42"/>
            <p:cNvCxnSpPr/>
            <p:nvPr/>
          </p:nvCxnSpPr>
          <p:spPr bwMode="auto">
            <a:xfrm flipV="1">
              <a:off x="1816396" y="2926716"/>
              <a:ext cx="572760" cy="122503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sp>
          <p:nvSpPr>
            <p:cNvPr id="20" name="Elipse 19"/>
            <p:cNvSpPr>
              <a:spLocks noChangeAspect="1"/>
            </p:cNvSpPr>
            <p:nvPr/>
          </p:nvSpPr>
          <p:spPr bwMode="auto">
            <a:xfrm rot="1383590">
              <a:off x="882650" y="2886135"/>
              <a:ext cx="2696370" cy="840457"/>
            </a:xfrm>
            <a:prstGeom prst="ellipse">
              <a:avLst/>
            </a:prstGeom>
            <a:gradFill>
              <a:gsLst>
                <a:gs pos="74000">
                  <a:srgbClr val="C00000"/>
                </a:gs>
                <a:gs pos="63000">
                  <a:srgbClr val="640000"/>
                </a:gs>
                <a:gs pos="94000">
                  <a:srgbClr val="640000">
                    <a:alpha val="58000"/>
                  </a:srgbClr>
                </a:gs>
                <a:gs pos="39000">
                  <a:srgbClr val="EA8D04"/>
                </a:gs>
                <a:gs pos="34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 bwMode="auto">
            <a:xfrm rot="785756">
              <a:off x="1820823" y="2860972"/>
              <a:ext cx="815207" cy="815287"/>
            </a:xfrm>
            <a:prstGeom prst="ellipse">
              <a:avLst/>
            </a:prstGeom>
            <a:gradFill>
              <a:gsLst>
                <a:gs pos="74000">
                  <a:srgbClr val="FFD24A">
                    <a:alpha val="52000"/>
                  </a:srgbClr>
                </a:gs>
                <a:gs pos="14000">
                  <a:schemeClr val="bg1"/>
                </a:gs>
                <a:gs pos="100000">
                  <a:schemeClr val="bg1">
                    <a:alpha val="0"/>
                  </a:schemeClr>
                </a:gs>
                <a:gs pos="37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Conector reto 33"/>
            <p:cNvCxnSpPr/>
            <p:nvPr/>
          </p:nvCxnSpPr>
          <p:spPr bwMode="auto">
            <a:xfrm flipV="1">
              <a:off x="2231933" y="2087748"/>
              <a:ext cx="549888" cy="1179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lg" len="lg"/>
            </a:ln>
            <a:effectLst/>
          </p:spPr>
        </p:cxnSp>
        <p:sp>
          <p:nvSpPr>
            <p:cNvPr id="41993" name="Arco 41992"/>
            <p:cNvSpPr/>
            <p:nvPr/>
          </p:nvSpPr>
          <p:spPr bwMode="auto">
            <a:xfrm rot="1408498">
              <a:off x="1113344" y="2959253"/>
              <a:ext cx="2306767" cy="709126"/>
            </a:xfrm>
            <a:prstGeom prst="arc">
              <a:avLst>
                <a:gd name="adj1" fmla="val 2591226"/>
                <a:gd name="adj2" fmla="val 21056569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Arco 46"/>
            <p:cNvSpPr>
              <a:spLocks noChangeAspect="1"/>
            </p:cNvSpPr>
            <p:nvPr/>
          </p:nvSpPr>
          <p:spPr bwMode="auto">
            <a:xfrm rot="1408498">
              <a:off x="2246332" y="2181680"/>
              <a:ext cx="902255" cy="277364"/>
            </a:xfrm>
            <a:prstGeom prst="arc">
              <a:avLst>
                <a:gd name="adj1" fmla="val 1262349"/>
                <a:gd name="adj2" fmla="val 21056569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2" name="CaixaDeTexto 91"/>
          <p:cNvSpPr txBox="1"/>
          <p:nvPr/>
        </p:nvSpPr>
        <p:spPr>
          <a:xfrm>
            <a:off x="5346176" y="1251665"/>
            <a:ext cx="326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-3790" y="6545665"/>
            <a:ext cx="9147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 CDA/CDCC/USP, baseada em figura de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“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Today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”</a:t>
            </a:r>
          </a:p>
        </p:txBody>
      </p:sp>
      <p:cxnSp>
        <p:nvCxnSpPr>
          <p:cNvPr id="94" name="Conector de seta reta 54"/>
          <p:cNvCxnSpPr>
            <a:cxnSpLocks noChangeAspect="1"/>
          </p:cNvCxnSpPr>
          <p:nvPr/>
        </p:nvCxnSpPr>
        <p:spPr bwMode="auto">
          <a:xfrm flipH="1" flipV="1">
            <a:off x="3991461" y="3586341"/>
            <a:ext cx="646588" cy="91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triangle" w="lg" len="lg"/>
            <a:tailEnd type="none" w="lg" len="med"/>
          </a:ln>
          <a:effectLst/>
        </p:spPr>
      </p:cxnSp>
      <p:grpSp>
        <p:nvGrpSpPr>
          <p:cNvPr id="6" name="Agrupar 5"/>
          <p:cNvGrpSpPr/>
          <p:nvPr/>
        </p:nvGrpSpPr>
        <p:grpSpPr>
          <a:xfrm>
            <a:off x="4448753" y="2682195"/>
            <a:ext cx="4659751" cy="2071732"/>
            <a:chOff x="4448753" y="2682195"/>
            <a:chExt cx="4659751" cy="2071732"/>
          </a:xfrm>
        </p:grpSpPr>
        <p:grpSp>
          <p:nvGrpSpPr>
            <p:cNvPr id="60" name="Agrupar 59"/>
            <p:cNvGrpSpPr/>
            <p:nvPr/>
          </p:nvGrpSpPr>
          <p:grpSpPr>
            <a:xfrm>
              <a:off x="4448753" y="2682195"/>
              <a:ext cx="4659751" cy="2071732"/>
              <a:chOff x="4170824" y="2682195"/>
              <a:chExt cx="4659751" cy="2071732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 rot="1383590">
                <a:off x="4443157" y="3034549"/>
                <a:ext cx="4233299" cy="1319521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>
                <a:spLocks noChangeAspect="1"/>
              </p:cNvSpPr>
              <p:nvPr/>
            </p:nvSpPr>
            <p:spPr bwMode="auto">
              <a:xfrm rot="785756">
                <a:off x="5947952" y="2861292"/>
                <a:ext cx="1279874" cy="1280004"/>
              </a:xfrm>
              <a:prstGeom prst="ellipse">
                <a:avLst/>
              </a:prstGeom>
              <a:gradFill>
                <a:gsLst>
                  <a:gs pos="74000">
                    <a:srgbClr val="FFD24A">
                      <a:alpha val="52000"/>
                    </a:srgbClr>
                  </a:gs>
                  <a:gs pos="14000">
                    <a:schemeClr val="bg1"/>
                  </a:gs>
                  <a:gs pos="100000">
                    <a:schemeClr val="bg1">
                      <a:alpha val="0"/>
                    </a:schemeClr>
                  </a:gs>
                  <a:gs pos="37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2" name="Agrupar 21"/>
              <p:cNvGrpSpPr/>
              <p:nvPr/>
            </p:nvGrpSpPr>
            <p:grpSpPr>
              <a:xfrm>
                <a:off x="4170824" y="2948333"/>
                <a:ext cx="4659751" cy="1647560"/>
                <a:chOff x="4170824" y="3008997"/>
                <a:chExt cx="4659751" cy="1647560"/>
              </a:xfrm>
            </p:grpSpPr>
            <p:sp>
              <p:nvSpPr>
                <p:cNvPr id="57" name="Elipse 56"/>
                <p:cNvSpPr>
                  <a:spLocks noChangeAspect="1"/>
                </p:cNvSpPr>
                <p:nvPr/>
              </p:nvSpPr>
              <p:spPr bwMode="auto">
                <a:xfrm rot="1434987">
                  <a:off x="6044626" y="3357703"/>
                  <a:ext cx="1076396" cy="339855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8" name="Agrupar 17"/>
                <p:cNvGrpSpPr>
                  <a:grpSpLocks noChangeAspect="1"/>
                </p:cNvGrpSpPr>
                <p:nvPr/>
              </p:nvGrpSpPr>
              <p:grpSpPr>
                <a:xfrm>
                  <a:off x="4170824" y="3008997"/>
                  <a:ext cx="4659751" cy="1647560"/>
                  <a:chOff x="4000266" y="2959300"/>
                  <a:chExt cx="5016462" cy="1773684"/>
                </a:xfrm>
              </p:grpSpPr>
              <p:sp>
                <p:nvSpPr>
                  <p:cNvPr id="5" name="Elipse 4"/>
                  <p:cNvSpPr/>
                  <p:nvPr/>
                </p:nvSpPr>
                <p:spPr bwMode="auto">
                  <a:xfrm rot="1434987">
                    <a:off x="4723921" y="3059859"/>
                    <a:ext cx="3629027" cy="1213810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Elipse 51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5846981" y="3304222"/>
                    <a:ext cx="1499999" cy="473600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Elipse 52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5646414" y="3259761"/>
                    <a:ext cx="1949999" cy="615680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Elipse 53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5455253" y="3208248"/>
                    <a:ext cx="2339999" cy="738816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Elipse 54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4358615" y="3000837"/>
                    <a:ext cx="4354844" cy="1488471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Elipse 55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5120998" y="3139508"/>
                    <a:ext cx="2948399" cy="930908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Elipse 58"/>
                  <p:cNvSpPr>
                    <a:spLocks noChangeAspect="1"/>
                  </p:cNvSpPr>
                  <p:nvPr/>
                </p:nvSpPr>
                <p:spPr bwMode="auto">
                  <a:xfrm rot="1434987">
                    <a:off x="4000266" y="2959300"/>
                    <a:ext cx="5016462" cy="1773684"/>
                  </a:xfrm>
                  <a:prstGeom prst="ellipse">
                    <a:avLst/>
                  </a:prstGeom>
                  <a:noFill/>
                  <a:ln w="635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7" name="Elipse 26"/>
              <p:cNvSpPr>
                <a:spLocks noChangeAspect="1"/>
              </p:cNvSpPr>
              <p:nvPr/>
            </p:nvSpPr>
            <p:spPr bwMode="auto">
              <a:xfrm>
                <a:off x="4690460" y="2682195"/>
                <a:ext cx="180000" cy="180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>
                <a:spLocks noChangeAspect="1"/>
              </p:cNvSpPr>
              <p:nvPr/>
            </p:nvSpPr>
            <p:spPr bwMode="auto">
              <a:xfrm>
                <a:off x="6416116" y="4573927"/>
                <a:ext cx="180000" cy="180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4" name="Agrupar 73"/>
              <p:cNvGrpSpPr>
                <a:grpSpLocks noChangeAspect="1"/>
              </p:cNvGrpSpPr>
              <p:nvPr/>
            </p:nvGrpSpPr>
            <p:grpSpPr>
              <a:xfrm rot="5100000">
                <a:off x="5046608" y="3371244"/>
                <a:ext cx="432000" cy="224743"/>
                <a:chOff x="2216480" y="3805479"/>
                <a:chExt cx="6685871" cy="3478261"/>
              </a:xfrm>
            </p:grpSpPr>
            <p:sp>
              <p:nvSpPr>
                <p:cNvPr id="75" name="Elipse 74"/>
                <p:cNvSpPr/>
                <p:nvPr/>
              </p:nvSpPr>
              <p:spPr bwMode="auto">
                <a:xfrm>
                  <a:off x="3821278" y="3805479"/>
                  <a:ext cx="3477873" cy="347826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osca 76"/>
                <p:cNvSpPr/>
                <p:nvPr/>
              </p:nvSpPr>
              <p:spPr>
                <a:xfrm rot="19823235">
                  <a:off x="2216480" y="4002538"/>
                  <a:ext cx="6685871" cy="3041232"/>
                </a:xfrm>
                <a:prstGeom prst="donut">
                  <a:avLst>
                    <a:gd name="adj" fmla="val 20951"/>
                  </a:avLst>
                </a:prstGeom>
                <a:solidFill>
                  <a:schemeClr val="bg1">
                    <a:alpha val="70000"/>
                  </a:schemeClr>
                </a:solidFill>
                <a:ln w="238125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 rot="5100000">
                <a:off x="7544782" y="4077297"/>
                <a:ext cx="252000" cy="25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Elipse 86"/>
              <p:cNvSpPr>
                <a:spLocks noChangeAspect="1"/>
              </p:cNvSpPr>
              <p:nvPr/>
            </p:nvSpPr>
            <p:spPr bwMode="auto">
              <a:xfrm>
                <a:off x="7531444" y="3760465"/>
                <a:ext cx="72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Elipse 87"/>
              <p:cNvSpPr>
                <a:spLocks noChangeAspect="1"/>
              </p:cNvSpPr>
              <p:nvPr/>
            </p:nvSpPr>
            <p:spPr bwMode="auto">
              <a:xfrm>
                <a:off x="7092280" y="3911716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Elipse 88"/>
              <p:cNvSpPr>
                <a:spLocks noChangeAspect="1"/>
              </p:cNvSpPr>
              <p:nvPr/>
            </p:nvSpPr>
            <p:spPr bwMode="auto">
              <a:xfrm>
                <a:off x="5909702" y="3140968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Elipse 89"/>
              <p:cNvSpPr>
                <a:spLocks noChangeAspect="1"/>
              </p:cNvSpPr>
              <p:nvPr/>
            </p:nvSpPr>
            <p:spPr bwMode="auto">
              <a:xfrm>
                <a:off x="7044054" y="3644882"/>
                <a:ext cx="72000" cy="72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>
              <a:spLocks noChangeAspect="1"/>
            </p:cNvSpPr>
            <p:nvPr/>
          </p:nvSpPr>
          <p:spPr bwMode="auto">
            <a:xfrm rot="10260000">
              <a:off x="5542351" y="3366952"/>
              <a:ext cx="108000" cy="216000"/>
            </a:xfrm>
            <a:prstGeom prst="moon">
              <a:avLst>
                <a:gd name="adj" fmla="val 61233"/>
              </a:avLst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Lua 43"/>
            <p:cNvSpPr>
              <a:spLocks noChangeAspect="1"/>
            </p:cNvSpPr>
            <p:nvPr/>
          </p:nvSpPr>
          <p:spPr bwMode="auto">
            <a:xfrm rot="11319315">
              <a:off x="5056748" y="2687943"/>
              <a:ext cx="90000" cy="180000"/>
            </a:xfrm>
            <a:prstGeom prst="moon">
              <a:avLst>
                <a:gd name="adj" fmla="val 77024"/>
              </a:avLst>
            </a:prstGeom>
            <a:solidFill>
              <a:srgbClr val="00CC99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Lua 47"/>
            <p:cNvSpPr>
              <a:spLocks noChangeAspect="1"/>
            </p:cNvSpPr>
            <p:nvPr/>
          </p:nvSpPr>
          <p:spPr bwMode="auto">
            <a:xfrm rot="2820000">
              <a:off x="7841484" y="4026941"/>
              <a:ext cx="126000" cy="252000"/>
            </a:xfrm>
            <a:prstGeom prst="moon">
              <a:avLst>
                <a:gd name="adj" fmla="val 51072"/>
              </a:avLst>
            </a:prstGeom>
            <a:solidFill>
              <a:srgbClr val="FFCC99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Lua 48"/>
            <p:cNvSpPr>
              <a:spLocks noChangeAspect="1"/>
            </p:cNvSpPr>
            <p:nvPr/>
          </p:nvSpPr>
          <p:spPr bwMode="auto">
            <a:xfrm rot="1440000">
              <a:off x="7813632" y="3753701"/>
              <a:ext cx="36000" cy="72000"/>
            </a:xfrm>
            <a:prstGeom prst="moon">
              <a:avLst>
                <a:gd name="adj" fmla="val 51072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Lua 49"/>
            <p:cNvSpPr>
              <a:spLocks noChangeAspect="1"/>
            </p:cNvSpPr>
            <p:nvPr/>
          </p:nvSpPr>
          <p:spPr bwMode="auto">
            <a:xfrm rot="3120000">
              <a:off x="7380518" y="3889608"/>
              <a:ext cx="54000" cy="108000"/>
            </a:xfrm>
            <a:prstGeom prst="moon">
              <a:avLst>
                <a:gd name="adj" fmla="val 51072"/>
              </a:avLst>
            </a:prstGeom>
            <a:solidFill>
              <a:srgbClr val="53D2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Lua 50"/>
            <p:cNvSpPr>
              <a:spLocks noChangeAspect="1"/>
            </p:cNvSpPr>
            <p:nvPr/>
          </p:nvSpPr>
          <p:spPr bwMode="auto">
            <a:xfrm rot="1920000">
              <a:off x="7325580" y="3634328"/>
              <a:ext cx="36000" cy="72000"/>
            </a:xfrm>
            <a:prstGeom prst="moon">
              <a:avLst>
                <a:gd name="adj" fmla="val 51072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 rot="12300000">
              <a:off x="6242376" y="3152467"/>
              <a:ext cx="54000" cy="108000"/>
            </a:xfrm>
            <a:prstGeom prst="moon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Lua 60"/>
            <p:cNvSpPr>
              <a:spLocks noChangeAspect="1"/>
            </p:cNvSpPr>
            <p:nvPr/>
          </p:nvSpPr>
          <p:spPr bwMode="auto">
            <a:xfrm rot="5520000">
              <a:off x="6740215" y="4526821"/>
              <a:ext cx="90000" cy="180000"/>
            </a:xfrm>
            <a:prstGeom prst="moon">
              <a:avLst>
                <a:gd name="adj" fmla="val 51072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483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Imagem ALMA da jovem estrela HL Tauri (anotad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976664" cy="5976664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Disco protoplanetário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1732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ESO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4797152"/>
            <a:ext cx="41764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Disco protoplanetário 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ao redor de HL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Tauri</a:t>
            </a: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Distância: cerca de 450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a.l.</a:t>
            </a: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Tamanho: da ordem de 100 UA</a:t>
            </a:r>
          </a:p>
        </p:txBody>
      </p:sp>
    </p:spTree>
    <p:extLst>
      <p:ext uri="{BB962C8B-B14F-4D97-AF65-F5344CB8AC3E}">
        <p14:creationId xmlns:p14="http://schemas.microsoft.com/office/powerpoint/2010/main" val="2844633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Propriedades: Explicadas?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6004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distanciamento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circularidade 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planura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sentido de translação</a:t>
            </a:r>
          </a:p>
          <a:p>
            <a:pPr algn="l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2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Teoria da Condensação</a:t>
            </a: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6114" y="6611779"/>
            <a:ext cx="9158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 imagem: </a:t>
            </a:r>
            <a:endParaRPr lang="pt-BR" sz="1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ítulo 3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36004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Problema: o gás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dispersa!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Solução: poeira –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núcleos de cond.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Planetesimais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Protoplanetas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4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gDTLXvZXDTA/ToEnVCDvJtI/AAAAAAAAAtY/kjrvVayLtXY/s1600/063_AccretionOf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741647"/>
            <a:ext cx="9158340" cy="609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"/>
            <a:ext cx="7772400" cy="908720"/>
          </a:xfrm>
          <a:noFill/>
        </p:spPr>
        <p:txBody>
          <a:bodyPr/>
          <a:lstStyle/>
          <a:p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Planetesimais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utoShape 2" descr="accretion-n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6114" y="6611779"/>
            <a:ext cx="9158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 imagem: </a:t>
            </a:r>
            <a:r>
              <a:rPr lang="pt-BR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http://</a:t>
            </a:r>
            <a:r>
              <a:rPr lang="pt-BR" sz="1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unconventionalgeology.blogspot.com/2011/09/earths-formation-and-its-interior.html</a:t>
            </a:r>
            <a:endParaRPr lang="pt-BR" sz="1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45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9273</TotalTime>
  <Words>479</Words>
  <Application>Microsoft Office PowerPoint</Application>
  <PresentationFormat>Apresentação na tela (4:3)</PresentationFormat>
  <Paragraphs>123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Propriedades do Sistema Solar</vt:lpstr>
      <vt:lpstr>Teoria Nebular</vt:lpstr>
      <vt:lpstr>Teoria Nebular</vt:lpstr>
      <vt:lpstr>Teoria Nebular</vt:lpstr>
      <vt:lpstr>Disco protoplanetário</vt:lpstr>
      <vt:lpstr>Propriedades: Explicadas?</vt:lpstr>
      <vt:lpstr>Teoria da Condensação</vt:lpstr>
      <vt:lpstr>Planetesimais</vt:lpstr>
      <vt:lpstr>Planetesimais</vt:lpstr>
      <vt:lpstr>Protoplanetas</vt:lpstr>
      <vt:lpstr>Colisões</vt:lpstr>
      <vt:lpstr>Diferenciação</vt:lpstr>
      <vt:lpstr>Formação dos gigantes</vt:lpstr>
      <vt:lpstr>CA/CK/NO</vt:lpstr>
      <vt:lpstr>Exceções</vt:lpstr>
      <vt:lpstr>Apresentação do PowerPoint</vt:lpstr>
      <vt:lpstr>Propriedades: Explicadas?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572</cp:revision>
  <cp:lastPrinted>2000-05-01T12:23:36Z</cp:lastPrinted>
  <dcterms:created xsi:type="dcterms:W3CDTF">1995-06-17T23:31:02Z</dcterms:created>
  <dcterms:modified xsi:type="dcterms:W3CDTF">2018-12-14T19:10:03Z</dcterms:modified>
</cp:coreProperties>
</file>